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00"/>
  </p:notesMasterIdLst>
  <p:sldIdLst>
    <p:sldId id="304" r:id="rId2"/>
    <p:sldId id="437" r:id="rId3"/>
    <p:sldId id="463" r:id="rId4"/>
    <p:sldId id="1279" r:id="rId5"/>
    <p:sldId id="1280" r:id="rId6"/>
    <p:sldId id="329" r:id="rId7"/>
    <p:sldId id="332" r:id="rId8"/>
    <p:sldId id="334" r:id="rId9"/>
    <p:sldId id="335" r:id="rId10"/>
    <p:sldId id="992" r:id="rId11"/>
    <p:sldId id="1281" r:id="rId12"/>
    <p:sldId id="993" r:id="rId13"/>
    <p:sldId id="1282" r:id="rId14"/>
    <p:sldId id="1005" r:id="rId15"/>
    <p:sldId id="1002" r:id="rId16"/>
    <p:sldId id="1007" r:id="rId17"/>
    <p:sldId id="1008" r:id="rId18"/>
    <p:sldId id="1003" r:id="rId19"/>
    <p:sldId id="1006" r:id="rId20"/>
    <p:sldId id="997" r:id="rId21"/>
    <p:sldId id="999" r:id="rId22"/>
    <p:sldId id="1004" r:id="rId23"/>
    <p:sldId id="994" r:id="rId24"/>
    <p:sldId id="1283" r:id="rId25"/>
    <p:sldId id="358" r:id="rId26"/>
    <p:sldId id="1009" r:id="rId27"/>
    <p:sldId id="1010" r:id="rId28"/>
    <p:sldId id="995" r:id="rId29"/>
    <p:sldId id="1011" r:id="rId30"/>
    <p:sldId id="1012" r:id="rId31"/>
    <p:sldId id="1013" r:id="rId32"/>
    <p:sldId id="1051" r:id="rId33"/>
    <p:sldId id="1014" r:id="rId34"/>
    <p:sldId id="1015" r:id="rId35"/>
    <p:sldId id="1016" r:id="rId36"/>
    <p:sldId id="1017" r:id="rId37"/>
    <p:sldId id="1018" r:id="rId38"/>
    <p:sldId id="1019" r:id="rId39"/>
    <p:sldId id="1021" r:id="rId40"/>
    <p:sldId id="1022" r:id="rId41"/>
    <p:sldId id="1027" r:id="rId42"/>
    <p:sldId id="1028" r:id="rId43"/>
    <p:sldId id="1035" r:id="rId44"/>
    <p:sldId id="1036" r:id="rId45"/>
    <p:sldId id="1052" r:id="rId46"/>
    <p:sldId id="1286" r:id="rId47"/>
    <p:sldId id="1287" r:id="rId48"/>
    <p:sldId id="1023" r:id="rId49"/>
    <p:sldId id="996" r:id="rId50"/>
    <p:sldId id="1067" r:id="rId51"/>
    <p:sldId id="1029" r:id="rId52"/>
    <p:sldId id="1030" r:id="rId53"/>
    <p:sldId id="1054" r:id="rId54"/>
    <p:sldId id="1053" r:id="rId55"/>
    <p:sldId id="1024" r:id="rId56"/>
    <p:sldId id="1055" r:id="rId57"/>
    <p:sldId id="1031" r:id="rId58"/>
    <p:sldId id="1056" r:id="rId59"/>
    <p:sldId id="1057" r:id="rId60"/>
    <p:sldId id="1032" r:id="rId61"/>
    <p:sldId id="1025" r:id="rId62"/>
    <p:sldId id="1020" r:id="rId63"/>
    <p:sldId id="1026" r:id="rId64"/>
    <p:sldId id="1033" r:id="rId65"/>
    <p:sldId id="1034" r:id="rId66"/>
    <p:sldId id="1058" r:id="rId67"/>
    <p:sldId id="1284" r:id="rId68"/>
    <p:sldId id="1285" r:id="rId69"/>
    <p:sldId id="359" r:id="rId70"/>
    <p:sldId id="360" r:id="rId71"/>
    <p:sldId id="342" r:id="rId72"/>
    <p:sldId id="344" r:id="rId73"/>
    <p:sldId id="356" r:id="rId74"/>
    <p:sldId id="345" r:id="rId75"/>
    <p:sldId id="361" r:id="rId76"/>
    <p:sldId id="362" r:id="rId77"/>
    <p:sldId id="363" r:id="rId78"/>
    <p:sldId id="364" r:id="rId79"/>
    <p:sldId id="365" r:id="rId80"/>
    <p:sldId id="1069" r:id="rId81"/>
    <p:sldId id="1090" r:id="rId82"/>
    <p:sldId id="1065" r:id="rId83"/>
    <p:sldId id="1092" r:id="rId84"/>
    <p:sldId id="1099" r:id="rId85"/>
    <p:sldId id="1066" r:id="rId86"/>
    <p:sldId id="1063" r:id="rId87"/>
    <p:sldId id="1289" r:id="rId88"/>
    <p:sldId id="1070" r:id="rId89"/>
    <p:sldId id="1071" r:id="rId90"/>
    <p:sldId id="1072" r:id="rId91"/>
    <p:sldId id="1073" r:id="rId92"/>
    <p:sldId id="1074" r:id="rId93"/>
    <p:sldId id="1075" r:id="rId94"/>
    <p:sldId id="1076" r:id="rId95"/>
    <p:sldId id="1082" r:id="rId96"/>
    <p:sldId id="1087" r:id="rId97"/>
    <p:sldId id="1083" r:id="rId98"/>
    <p:sldId id="1084" r:id="rId99"/>
    <p:sldId id="1085" r:id="rId100"/>
    <p:sldId id="1064" r:id="rId101"/>
    <p:sldId id="1086" r:id="rId102"/>
    <p:sldId id="1093" r:id="rId103"/>
    <p:sldId id="1088" r:id="rId104"/>
    <p:sldId id="1292" r:id="rId105"/>
    <p:sldId id="1291" r:id="rId106"/>
    <p:sldId id="1089" r:id="rId107"/>
    <p:sldId id="1277" r:id="rId108"/>
    <p:sldId id="1276" r:id="rId109"/>
    <p:sldId id="1102" r:id="rId110"/>
    <p:sldId id="1103" r:id="rId111"/>
    <p:sldId id="1110" r:id="rId112"/>
    <p:sldId id="1293" r:id="rId113"/>
    <p:sldId id="1294" r:id="rId114"/>
    <p:sldId id="1295" r:id="rId115"/>
    <p:sldId id="1296" r:id="rId116"/>
    <p:sldId id="1299" r:id="rId117"/>
    <p:sldId id="1104" r:id="rId118"/>
    <p:sldId id="1105" r:id="rId119"/>
    <p:sldId id="1297" r:id="rId120"/>
    <p:sldId id="1107" r:id="rId121"/>
    <p:sldId id="1298" r:id="rId122"/>
    <p:sldId id="1111" r:id="rId123"/>
    <p:sldId id="1112" r:id="rId124"/>
    <p:sldId id="1118" r:id="rId125"/>
    <p:sldId id="1119" r:id="rId126"/>
    <p:sldId id="1113" r:id="rId127"/>
    <p:sldId id="1114" r:id="rId128"/>
    <p:sldId id="1115" r:id="rId129"/>
    <p:sldId id="1116" r:id="rId130"/>
    <p:sldId id="1120" r:id="rId131"/>
    <p:sldId id="1139" r:id="rId132"/>
    <p:sldId id="1121" r:id="rId133"/>
    <p:sldId id="1140" r:id="rId134"/>
    <p:sldId id="1122" r:id="rId135"/>
    <p:sldId id="1141" r:id="rId136"/>
    <p:sldId id="1117" r:id="rId137"/>
    <p:sldId id="1091" r:id="rId138"/>
    <p:sldId id="1077" r:id="rId139"/>
    <p:sldId id="1078" r:id="rId140"/>
    <p:sldId id="1079" r:id="rId141"/>
    <p:sldId id="1080" r:id="rId142"/>
    <p:sldId id="1123" r:id="rId143"/>
    <p:sldId id="1301" r:id="rId144"/>
    <p:sldId id="1300" r:id="rId145"/>
    <p:sldId id="1124" r:id="rId146"/>
    <p:sldId id="1125" r:id="rId147"/>
    <p:sldId id="1130" r:id="rId148"/>
    <p:sldId id="1131" r:id="rId149"/>
    <p:sldId id="1132" r:id="rId150"/>
    <p:sldId id="1133" r:id="rId151"/>
    <p:sldId id="1138" r:id="rId152"/>
    <p:sldId id="1134" r:id="rId153"/>
    <p:sldId id="1135" r:id="rId154"/>
    <p:sldId id="1136" r:id="rId155"/>
    <p:sldId id="1137" r:id="rId156"/>
    <p:sldId id="1126" r:id="rId157"/>
    <p:sldId id="1127" r:id="rId158"/>
    <p:sldId id="1145" r:id="rId159"/>
    <p:sldId id="1302" r:id="rId160"/>
    <p:sldId id="1303" r:id="rId161"/>
    <p:sldId id="1146" r:id="rId162"/>
    <p:sldId id="1147" r:id="rId163"/>
    <p:sldId id="1128" r:id="rId164"/>
    <p:sldId id="1148" r:id="rId165"/>
    <p:sldId id="1149" r:id="rId166"/>
    <p:sldId id="1129" r:id="rId167"/>
    <p:sldId id="1268" r:id="rId168"/>
    <p:sldId id="1269" r:id="rId169"/>
    <p:sldId id="1154" r:id="rId170"/>
    <p:sldId id="1150" r:id="rId171"/>
    <p:sldId id="1155" r:id="rId172"/>
    <p:sldId id="1156" r:id="rId173"/>
    <p:sldId id="1157" r:id="rId174"/>
    <p:sldId id="1151" r:id="rId175"/>
    <p:sldId id="1152" r:id="rId176"/>
    <p:sldId id="1153" r:id="rId177"/>
    <p:sldId id="1158" r:id="rId178"/>
    <p:sldId id="1159" r:id="rId179"/>
    <p:sldId id="1160" r:id="rId180"/>
    <p:sldId id="1161" r:id="rId181"/>
    <p:sldId id="1162" r:id="rId182"/>
    <p:sldId id="1163" r:id="rId183"/>
    <p:sldId id="1167" r:id="rId184"/>
    <p:sldId id="1304" r:id="rId185"/>
    <p:sldId id="1164" r:id="rId186"/>
    <p:sldId id="1173" r:id="rId187"/>
    <p:sldId id="1168" r:id="rId188"/>
    <p:sldId id="1176" r:id="rId189"/>
    <p:sldId id="1179" r:id="rId190"/>
    <p:sldId id="1270" r:id="rId191"/>
    <p:sldId id="1169" r:id="rId192"/>
    <p:sldId id="1175" r:id="rId193"/>
    <p:sldId id="1170" r:id="rId194"/>
    <p:sldId id="1166" r:id="rId195"/>
    <p:sldId id="1171" r:id="rId196"/>
    <p:sldId id="1177" r:id="rId197"/>
    <p:sldId id="1180" r:id="rId198"/>
    <p:sldId id="1181" r:id="rId199"/>
    <p:sldId id="1172" r:id="rId200"/>
    <p:sldId id="1165" r:id="rId201"/>
    <p:sldId id="1182" r:id="rId202"/>
    <p:sldId id="1271" r:id="rId203"/>
    <p:sldId id="1186" r:id="rId204"/>
    <p:sldId id="1187" r:id="rId205"/>
    <p:sldId id="1188" r:id="rId206"/>
    <p:sldId id="1189" r:id="rId207"/>
    <p:sldId id="1190" r:id="rId208"/>
    <p:sldId id="1191" r:id="rId209"/>
    <p:sldId id="1192" r:id="rId210"/>
    <p:sldId id="1193" r:id="rId211"/>
    <p:sldId id="1305" r:id="rId212"/>
    <p:sldId id="1194" r:id="rId213"/>
    <p:sldId id="1183" r:id="rId214"/>
    <p:sldId id="1195" r:id="rId215"/>
    <p:sldId id="1184" r:id="rId216"/>
    <p:sldId id="1306" r:id="rId217"/>
    <p:sldId id="1307" r:id="rId218"/>
    <p:sldId id="1308" r:id="rId219"/>
    <p:sldId id="1185" r:id="rId220"/>
    <p:sldId id="1196" r:id="rId221"/>
    <p:sldId id="1197" r:id="rId222"/>
    <p:sldId id="1198" r:id="rId223"/>
    <p:sldId id="1199" r:id="rId224"/>
    <p:sldId id="1200" r:id="rId225"/>
    <p:sldId id="1272" r:id="rId226"/>
    <p:sldId id="1204" r:id="rId227"/>
    <p:sldId id="1206" r:id="rId228"/>
    <p:sldId id="1207" r:id="rId229"/>
    <p:sldId id="1205" r:id="rId230"/>
    <p:sldId id="1208" r:id="rId231"/>
    <p:sldId id="1209" r:id="rId232"/>
    <p:sldId id="374" r:id="rId233"/>
    <p:sldId id="375" r:id="rId234"/>
    <p:sldId id="1274" r:id="rId235"/>
    <p:sldId id="1275" r:id="rId236"/>
    <p:sldId id="1210" r:id="rId237"/>
    <p:sldId id="1211" r:id="rId238"/>
    <p:sldId id="1201" r:id="rId239"/>
    <p:sldId id="1273" r:id="rId240"/>
    <p:sldId id="1212" r:id="rId241"/>
    <p:sldId id="1216" r:id="rId242"/>
    <p:sldId id="1213" r:id="rId243"/>
    <p:sldId id="1214" r:id="rId244"/>
    <p:sldId id="1215" r:id="rId245"/>
    <p:sldId id="1309" r:id="rId246"/>
    <p:sldId id="1217" r:id="rId247"/>
    <p:sldId id="1218" r:id="rId248"/>
    <p:sldId id="1219" r:id="rId249"/>
    <p:sldId id="1220" r:id="rId250"/>
    <p:sldId id="1203" r:id="rId251"/>
    <p:sldId id="1221" r:id="rId252"/>
    <p:sldId id="1222" r:id="rId253"/>
    <p:sldId id="1223" r:id="rId254"/>
    <p:sldId id="1224" r:id="rId255"/>
    <p:sldId id="1225" r:id="rId256"/>
    <p:sldId id="1226" r:id="rId257"/>
    <p:sldId id="1227" r:id="rId258"/>
    <p:sldId id="1234" r:id="rId259"/>
    <p:sldId id="1228" r:id="rId260"/>
    <p:sldId id="1229" r:id="rId261"/>
    <p:sldId id="1230" r:id="rId262"/>
    <p:sldId id="1231" r:id="rId263"/>
    <p:sldId id="1232" r:id="rId264"/>
    <p:sldId id="1310" r:id="rId265"/>
    <p:sldId id="1233" r:id="rId266"/>
    <p:sldId id="1311" r:id="rId267"/>
    <p:sldId id="1238" r:id="rId268"/>
    <p:sldId id="1245" r:id="rId269"/>
    <p:sldId id="1239" r:id="rId270"/>
    <p:sldId id="1246" r:id="rId271"/>
    <p:sldId id="1240" r:id="rId272"/>
    <p:sldId id="1241" r:id="rId273"/>
    <p:sldId id="1242" r:id="rId274"/>
    <p:sldId id="1243" r:id="rId275"/>
    <p:sldId id="1247" r:id="rId276"/>
    <p:sldId id="1244" r:id="rId277"/>
    <p:sldId id="1235" r:id="rId278"/>
    <p:sldId id="1236" r:id="rId279"/>
    <p:sldId id="1248" r:id="rId280"/>
    <p:sldId id="1249" r:id="rId281"/>
    <p:sldId id="1250" r:id="rId282"/>
    <p:sldId id="1312" r:id="rId283"/>
    <p:sldId id="1251" r:id="rId284"/>
    <p:sldId id="1252" r:id="rId285"/>
    <p:sldId id="1253" r:id="rId286"/>
    <p:sldId id="1254" r:id="rId287"/>
    <p:sldId id="1237" r:id="rId288"/>
    <p:sldId id="1255" r:id="rId289"/>
    <p:sldId id="1259" r:id="rId290"/>
    <p:sldId id="1265" r:id="rId291"/>
    <p:sldId id="1266" r:id="rId292"/>
    <p:sldId id="1260" r:id="rId293"/>
    <p:sldId id="1261" r:id="rId294"/>
    <p:sldId id="1262" r:id="rId295"/>
    <p:sldId id="1263" r:id="rId296"/>
    <p:sldId id="1264" r:id="rId297"/>
    <p:sldId id="1267" r:id="rId298"/>
    <p:sldId id="1278" r:id="rId299"/>
  </p:sldIdLst>
  <p:sldSz cx="9144000" cy="5143500" type="screen16x9"/>
  <p:notesSz cx="6858000" cy="9144000"/>
  <p:defaultTex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p15:guide id="1" pos="7333" userDrawn="1">
          <p15:clr>
            <a:srgbClr val="A4A3A4"/>
          </p15:clr>
        </p15:guide>
        <p15:guide id="2" orient="horz" pos="1892" userDrawn="1">
          <p15:clr>
            <a:srgbClr val="A4A3A4"/>
          </p15:clr>
        </p15:guide>
        <p15:guide id="4" orient="horz" pos="1416" userDrawn="1">
          <p15:clr>
            <a:srgbClr val="A4A3A4"/>
          </p15:clr>
        </p15:guide>
        <p15:guide id="5" orient="horz" pos="2981" userDrawn="1">
          <p15:clr>
            <a:srgbClr val="A4A3A4"/>
          </p15:clr>
        </p15:guide>
        <p15:guide id="6" pos="5500">
          <p15:clr>
            <a:srgbClr val="A4A3A4"/>
          </p15:clr>
        </p15:guide>
        <p15:guide id="7" pos="290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5392"/>
    <a:srgbClr val="0070C0"/>
    <a:srgbClr val="77448C"/>
    <a:srgbClr val="595959"/>
    <a:srgbClr val="FFBF53"/>
    <a:srgbClr val="FF99FF"/>
    <a:srgbClr val="F7F8FA"/>
    <a:srgbClr val="CDCDCD"/>
    <a:srgbClr val="E2E2E2"/>
    <a:srgbClr val="EAEA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DBED569-4797-4DF1-A0F4-6AAB3CD982D8}" styleName="浅色样式 3 - 强调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ED083AE6-46FA-4A59-8FB0-9F97EB10719F}" styleName="浅色样式 3 - 强调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8799B23B-EC83-4686-B30A-512413B5E67A}" styleName="浅色样式 3 - 强调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BC89EF96-8CEA-46FF-86C4-4CE0E7609802}" styleName="浅色样式 3 - 强调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1FECB4D8-DB02-4DC6-A0A2-4F2EBAE1DC90}" styleName="中度样式 1 - 强调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中度样式 1 - 强调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F5AB1C69-6EDB-4FF4-983F-18BD219EF322}" styleName="中度样式 2 - 强调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176" autoAdjust="0"/>
    <p:restoredTop sz="93476" autoAdjust="0"/>
  </p:normalViewPr>
  <p:slideViewPr>
    <p:cSldViewPr snapToGrid="0" showGuides="1">
      <p:cViewPr varScale="1">
        <p:scale>
          <a:sx n="79" d="100"/>
          <a:sy n="79" d="100"/>
        </p:scale>
        <p:origin x="96" y="1098"/>
      </p:cViewPr>
      <p:guideLst>
        <p:guide pos="7333"/>
        <p:guide orient="horz" pos="1892"/>
        <p:guide orient="horz" pos="1416"/>
        <p:guide orient="horz" pos="2981"/>
        <p:guide pos="5500"/>
        <p:guide pos="2903"/>
      </p:guideLst>
    </p:cSldViewPr>
  </p:slideViewPr>
  <p:outlineViewPr>
    <p:cViewPr>
      <p:scale>
        <a:sx n="33" d="100"/>
        <a:sy n="33" d="100"/>
      </p:scale>
      <p:origin x="0" y="1812"/>
    </p:cViewPr>
  </p:outlineViewPr>
  <p:notesTextViewPr>
    <p:cViewPr>
      <p:scale>
        <a:sx n="75" d="100"/>
        <a:sy n="75" d="100"/>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theme" Target="theme/theme1.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tableStyles" Target="tableStyles.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71" Type="http://schemas.openxmlformats.org/officeDocument/2006/relationships/slide" Target="slides/slide270.xml"/><Relationship Id="rId276" Type="http://schemas.openxmlformats.org/officeDocument/2006/relationships/slide" Target="slides/slide275.xml"/><Relationship Id="rId292" Type="http://schemas.openxmlformats.org/officeDocument/2006/relationships/slide" Target="slides/slide291.xml"/><Relationship Id="rId297" Type="http://schemas.openxmlformats.org/officeDocument/2006/relationships/slide" Target="slides/slide296.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notesMaster" Target="notesMasters/notesMaster1.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544D18A-CEAD-463F-9EDC-18F92B29F0C1}" type="doc">
      <dgm:prSet loTypeId="urn:microsoft.com/office/officeart/2005/8/layout/matrix3" loCatId="matrix" qsTypeId="urn:microsoft.com/office/officeart/2005/8/quickstyle/simple1" qsCatId="simple" csTypeId="urn:microsoft.com/office/officeart/2005/8/colors/colorful5" csCatId="colorful" phldr="1"/>
      <dgm:spPr/>
      <dgm:t>
        <a:bodyPr/>
        <a:lstStyle/>
        <a:p>
          <a:endParaRPr lang="zh-CN" altLang="en-US"/>
        </a:p>
      </dgm:t>
    </dgm:pt>
    <dgm:pt modelId="{318029FE-759E-488C-B346-E0DD40938695}">
      <dgm:prSet phldrT="[文本]" custT="1"/>
      <dgm:spPr/>
      <dgm:t>
        <a:bodyPr/>
        <a:lstStyle/>
        <a:p>
          <a:r>
            <a:rPr lang="en-US" sz="2000" b="1" dirty="0">
              <a:latin typeface="+mn-lt"/>
              <a:ea typeface="+mn-ea"/>
              <a:cs typeface="+mn-ea"/>
              <a:sym typeface="+mn-lt"/>
            </a:rPr>
            <a:t>1.</a:t>
          </a:r>
          <a:r>
            <a:rPr lang="zh-CN" sz="2000" b="1" dirty="0">
              <a:latin typeface="+mn-lt"/>
              <a:ea typeface="+mn-ea"/>
              <a:cs typeface="+mn-ea"/>
              <a:sym typeface="+mn-lt"/>
            </a:rPr>
            <a:t>实行</a:t>
          </a:r>
          <a:r>
            <a:rPr lang="zh-CN" altLang="en-US" sz="2000" b="1" dirty="0">
              <a:latin typeface="+mn-lt"/>
              <a:ea typeface="+mn-ea"/>
              <a:cs typeface="+mn-ea"/>
              <a:sym typeface="+mn-lt"/>
            </a:rPr>
            <a:t>混合征收</a:t>
          </a:r>
        </a:p>
      </dgm:t>
    </dgm:pt>
    <dgm:pt modelId="{1D6AB54B-2DDE-4310-BE10-008D50E2EEC2}" type="parTrans" cxnId="{9BD37074-6902-4908-B29F-865298ED69C4}">
      <dgm:prSet/>
      <dgm:spPr/>
      <dgm:t>
        <a:bodyPr/>
        <a:lstStyle/>
        <a:p>
          <a:endParaRPr lang="zh-CN" altLang="en-US" sz="2000"/>
        </a:p>
      </dgm:t>
    </dgm:pt>
    <dgm:pt modelId="{2071C55E-8547-4620-A387-8A2DD845ACAB}" type="sibTrans" cxnId="{9BD37074-6902-4908-B29F-865298ED69C4}">
      <dgm:prSet/>
      <dgm:spPr/>
      <dgm:t>
        <a:bodyPr/>
        <a:lstStyle/>
        <a:p>
          <a:endParaRPr lang="zh-CN" altLang="en-US" sz="2000"/>
        </a:p>
      </dgm:t>
    </dgm:pt>
    <dgm:pt modelId="{5283C02B-923F-4845-A9B6-81D3F97C40D5}">
      <dgm:prSet phldrT="[文本]" custT="1"/>
      <dgm:spPr/>
      <dgm:t>
        <a:bodyPr/>
        <a:lstStyle/>
        <a:p>
          <a:r>
            <a:rPr lang="en-US" sz="2000" b="1" dirty="0">
              <a:latin typeface="+mn-lt"/>
              <a:ea typeface="+mn-ea"/>
              <a:cs typeface="+mn-ea"/>
              <a:sym typeface="+mn-lt"/>
            </a:rPr>
            <a:t>2.</a:t>
          </a:r>
          <a:r>
            <a:rPr lang="zh-CN" sz="2000" b="1" dirty="0">
              <a:latin typeface="+mn-lt"/>
              <a:ea typeface="+mn-ea"/>
              <a:cs typeface="+mn-ea"/>
              <a:sym typeface="+mn-lt"/>
            </a:rPr>
            <a:t>超额累进税率与比例税率并用</a:t>
          </a:r>
          <a:endParaRPr lang="zh-CN" altLang="en-US" sz="2000" b="1" dirty="0">
            <a:latin typeface="+mn-lt"/>
            <a:ea typeface="+mn-ea"/>
            <a:cs typeface="+mn-ea"/>
            <a:sym typeface="+mn-lt"/>
          </a:endParaRPr>
        </a:p>
      </dgm:t>
    </dgm:pt>
    <dgm:pt modelId="{9CDBEEC5-AAE7-406C-A64B-1F734EFCAD73}" type="parTrans" cxnId="{8EF14F82-DF62-46CA-BE9B-DEEC8C1351FB}">
      <dgm:prSet/>
      <dgm:spPr/>
      <dgm:t>
        <a:bodyPr/>
        <a:lstStyle/>
        <a:p>
          <a:endParaRPr lang="zh-CN" altLang="en-US" sz="2000"/>
        </a:p>
      </dgm:t>
    </dgm:pt>
    <dgm:pt modelId="{1941CEFE-79E9-4505-B5EA-762C4039582E}" type="sibTrans" cxnId="{8EF14F82-DF62-46CA-BE9B-DEEC8C1351FB}">
      <dgm:prSet/>
      <dgm:spPr/>
      <dgm:t>
        <a:bodyPr/>
        <a:lstStyle/>
        <a:p>
          <a:endParaRPr lang="zh-CN" altLang="en-US" sz="2000"/>
        </a:p>
      </dgm:t>
    </dgm:pt>
    <dgm:pt modelId="{7F6C4F70-C3F8-4600-A54A-560DDC66C62C}">
      <dgm:prSet phldrT="[文本]" custT="1"/>
      <dgm:spPr/>
      <dgm:t>
        <a:bodyPr/>
        <a:lstStyle/>
        <a:p>
          <a:r>
            <a:rPr lang="en-US" sz="2000" b="1" dirty="0">
              <a:latin typeface="+mn-lt"/>
              <a:ea typeface="+mn-ea"/>
              <a:cs typeface="+mn-ea"/>
              <a:sym typeface="+mn-lt"/>
            </a:rPr>
            <a:t>3.</a:t>
          </a:r>
          <a:r>
            <a:rPr lang="zh-CN" altLang="en-US" sz="2000" b="1" dirty="0">
              <a:latin typeface="+mn-lt"/>
              <a:ea typeface="+mn-ea"/>
              <a:cs typeface="+mn-ea"/>
              <a:sym typeface="+mn-lt"/>
            </a:rPr>
            <a:t>费用扣除较宽</a:t>
          </a:r>
          <a:endParaRPr lang="en-US" altLang="zh-CN" sz="2000" b="1" dirty="0">
            <a:latin typeface="+mn-lt"/>
            <a:ea typeface="+mn-ea"/>
            <a:cs typeface="+mn-ea"/>
            <a:sym typeface="+mn-lt"/>
          </a:endParaRPr>
        </a:p>
        <a:p>
          <a:r>
            <a:rPr lang="en-US" altLang="zh-CN" sz="2000" b="1" dirty="0">
              <a:latin typeface="+mn-lt"/>
              <a:ea typeface="+mn-ea"/>
              <a:cs typeface="+mn-ea"/>
              <a:sym typeface="+mn-lt"/>
            </a:rPr>
            <a:t>4.</a:t>
          </a:r>
          <a:r>
            <a:rPr lang="zh-CN" altLang="en-US" sz="2000" b="1" dirty="0">
              <a:latin typeface="+mn-lt"/>
              <a:ea typeface="+mn-ea"/>
              <a:cs typeface="+mn-ea"/>
              <a:sym typeface="+mn-lt"/>
            </a:rPr>
            <a:t>计算比较复杂</a:t>
          </a:r>
        </a:p>
      </dgm:t>
    </dgm:pt>
    <dgm:pt modelId="{99CB49B0-BFCD-428F-AA6C-6CB4FC7E7763}" type="parTrans" cxnId="{9C00E0C5-5917-46BA-98C5-9CBF1E235416}">
      <dgm:prSet/>
      <dgm:spPr/>
      <dgm:t>
        <a:bodyPr/>
        <a:lstStyle/>
        <a:p>
          <a:endParaRPr lang="zh-CN" altLang="en-US" sz="2000"/>
        </a:p>
      </dgm:t>
    </dgm:pt>
    <dgm:pt modelId="{BABC6E76-13C5-4C25-9FAD-BF24F0003187}" type="sibTrans" cxnId="{9C00E0C5-5917-46BA-98C5-9CBF1E235416}">
      <dgm:prSet/>
      <dgm:spPr/>
      <dgm:t>
        <a:bodyPr/>
        <a:lstStyle/>
        <a:p>
          <a:endParaRPr lang="zh-CN" altLang="en-US" sz="2000"/>
        </a:p>
      </dgm:t>
    </dgm:pt>
    <dgm:pt modelId="{F22FAC45-8677-42E9-BD4D-B380B8E34DB6}">
      <dgm:prSet phldrT="[文本]" custT="1"/>
      <dgm:spPr/>
      <dgm:t>
        <a:bodyPr/>
        <a:lstStyle/>
        <a:p>
          <a:r>
            <a:rPr lang="en-US" sz="2000" b="1" dirty="0">
              <a:latin typeface="+mn-lt"/>
              <a:ea typeface="+mn-ea"/>
              <a:cs typeface="+mn-ea"/>
              <a:sym typeface="+mn-lt"/>
            </a:rPr>
            <a:t>5.</a:t>
          </a:r>
          <a:r>
            <a:rPr lang="zh-CN" sz="2000" b="1" dirty="0">
              <a:latin typeface="+mn-lt"/>
              <a:ea typeface="+mn-ea"/>
              <a:cs typeface="+mn-ea"/>
              <a:sym typeface="+mn-lt"/>
            </a:rPr>
            <a:t>采取源泉扣缴和个人申报两种征纳方法</a:t>
          </a:r>
          <a:endParaRPr lang="zh-CN" altLang="en-US" sz="2000" b="1" dirty="0">
            <a:latin typeface="+mn-lt"/>
            <a:ea typeface="+mn-ea"/>
            <a:cs typeface="+mn-ea"/>
            <a:sym typeface="+mn-lt"/>
          </a:endParaRPr>
        </a:p>
      </dgm:t>
    </dgm:pt>
    <dgm:pt modelId="{338CB971-85CA-44EA-B119-3869AC59CEA0}" type="parTrans" cxnId="{1BB21ADC-5B45-40AB-A46C-322716AFAF52}">
      <dgm:prSet/>
      <dgm:spPr/>
      <dgm:t>
        <a:bodyPr/>
        <a:lstStyle/>
        <a:p>
          <a:endParaRPr lang="zh-CN" altLang="en-US" sz="2000"/>
        </a:p>
      </dgm:t>
    </dgm:pt>
    <dgm:pt modelId="{0A01A85B-FBFF-44DA-80A9-364382DD33B9}" type="sibTrans" cxnId="{1BB21ADC-5B45-40AB-A46C-322716AFAF52}">
      <dgm:prSet/>
      <dgm:spPr/>
      <dgm:t>
        <a:bodyPr/>
        <a:lstStyle/>
        <a:p>
          <a:endParaRPr lang="zh-CN" altLang="en-US" sz="2000"/>
        </a:p>
      </dgm:t>
    </dgm:pt>
    <dgm:pt modelId="{845A0635-DE5C-437E-B16D-749BF5ECEC34}" type="pres">
      <dgm:prSet presAssocID="{E544D18A-CEAD-463F-9EDC-18F92B29F0C1}" presName="matrix" presStyleCnt="0">
        <dgm:presLayoutVars>
          <dgm:chMax val="1"/>
          <dgm:dir/>
          <dgm:resizeHandles val="exact"/>
        </dgm:presLayoutVars>
      </dgm:prSet>
      <dgm:spPr/>
    </dgm:pt>
    <dgm:pt modelId="{5822E06E-2A19-4E4F-AF30-7498D658C79D}" type="pres">
      <dgm:prSet presAssocID="{E544D18A-CEAD-463F-9EDC-18F92B29F0C1}" presName="diamond" presStyleLbl="bgShp" presStyleIdx="0" presStyleCnt="1" custScaleX="159519"/>
      <dgm:spPr/>
    </dgm:pt>
    <dgm:pt modelId="{0B90D682-DCF8-4102-8C98-12006AD407A1}" type="pres">
      <dgm:prSet presAssocID="{E544D18A-CEAD-463F-9EDC-18F92B29F0C1}" presName="quad1" presStyleLbl="node1" presStyleIdx="0" presStyleCnt="4" custScaleX="131463" custLinFactNeighborX="-8940" custLinFactNeighborY="-745">
        <dgm:presLayoutVars>
          <dgm:chMax val="0"/>
          <dgm:chPref val="0"/>
          <dgm:bulletEnabled val="1"/>
        </dgm:presLayoutVars>
      </dgm:prSet>
      <dgm:spPr/>
    </dgm:pt>
    <dgm:pt modelId="{A4F07E88-EEC3-47C1-8213-ED815E8EA5A8}" type="pres">
      <dgm:prSet presAssocID="{E544D18A-CEAD-463F-9EDC-18F92B29F0C1}" presName="quad2" presStyleLbl="node1" presStyleIdx="1" presStyleCnt="4" custScaleX="122523" custLinFactNeighborX="18626" custLinFactNeighborY="745">
        <dgm:presLayoutVars>
          <dgm:chMax val="0"/>
          <dgm:chPref val="0"/>
          <dgm:bulletEnabled val="1"/>
        </dgm:presLayoutVars>
      </dgm:prSet>
      <dgm:spPr/>
    </dgm:pt>
    <dgm:pt modelId="{4EAB9A7F-C05A-4D43-AA7D-4F797F5373CA}" type="pres">
      <dgm:prSet presAssocID="{E544D18A-CEAD-463F-9EDC-18F92B29F0C1}" presName="quad3" presStyleLbl="node1" presStyleIdx="2" presStyleCnt="4" custScaleX="131463" custLinFactNeighborX="-13411" custLinFactNeighborY="1490">
        <dgm:presLayoutVars>
          <dgm:chMax val="0"/>
          <dgm:chPref val="0"/>
          <dgm:bulletEnabled val="1"/>
        </dgm:presLayoutVars>
      </dgm:prSet>
      <dgm:spPr/>
    </dgm:pt>
    <dgm:pt modelId="{5C1FD72D-F4D8-42CB-87F9-2C9A075ACD73}" type="pres">
      <dgm:prSet presAssocID="{E544D18A-CEAD-463F-9EDC-18F92B29F0C1}" presName="quad4" presStyleLbl="node1" presStyleIdx="3" presStyleCnt="4" custScaleX="122523" custLinFactNeighborX="17881">
        <dgm:presLayoutVars>
          <dgm:chMax val="0"/>
          <dgm:chPref val="0"/>
          <dgm:bulletEnabled val="1"/>
        </dgm:presLayoutVars>
      </dgm:prSet>
      <dgm:spPr/>
    </dgm:pt>
  </dgm:ptLst>
  <dgm:cxnLst>
    <dgm:cxn modelId="{04263D1D-14A3-4153-93E4-995F5B5BD629}" type="presOf" srcId="{318029FE-759E-488C-B346-E0DD40938695}" destId="{0B90D682-DCF8-4102-8C98-12006AD407A1}" srcOrd="0" destOrd="0" presId="urn:microsoft.com/office/officeart/2005/8/layout/matrix3"/>
    <dgm:cxn modelId="{433BC46B-BB8D-4ADC-ABF8-E1E33F2A403F}" type="presOf" srcId="{7F6C4F70-C3F8-4600-A54A-560DDC66C62C}" destId="{4EAB9A7F-C05A-4D43-AA7D-4F797F5373CA}" srcOrd="0" destOrd="0" presId="urn:microsoft.com/office/officeart/2005/8/layout/matrix3"/>
    <dgm:cxn modelId="{9BD37074-6902-4908-B29F-865298ED69C4}" srcId="{E544D18A-CEAD-463F-9EDC-18F92B29F0C1}" destId="{318029FE-759E-488C-B346-E0DD40938695}" srcOrd="0" destOrd="0" parTransId="{1D6AB54B-2DDE-4310-BE10-008D50E2EEC2}" sibTransId="{2071C55E-8547-4620-A387-8A2DD845ACAB}"/>
    <dgm:cxn modelId="{8EF14F82-DF62-46CA-BE9B-DEEC8C1351FB}" srcId="{E544D18A-CEAD-463F-9EDC-18F92B29F0C1}" destId="{5283C02B-923F-4845-A9B6-81D3F97C40D5}" srcOrd="1" destOrd="0" parTransId="{9CDBEEC5-AAE7-406C-A64B-1F734EFCAD73}" sibTransId="{1941CEFE-79E9-4505-B5EA-762C4039582E}"/>
    <dgm:cxn modelId="{8B364383-FCF6-43BB-A23E-51F1535F8238}" type="presOf" srcId="{E544D18A-CEAD-463F-9EDC-18F92B29F0C1}" destId="{845A0635-DE5C-437E-B16D-749BF5ECEC34}" srcOrd="0" destOrd="0" presId="urn:microsoft.com/office/officeart/2005/8/layout/matrix3"/>
    <dgm:cxn modelId="{F19023B8-3679-423D-8BF2-1DE5DACBE7EB}" type="presOf" srcId="{F22FAC45-8677-42E9-BD4D-B380B8E34DB6}" destId="{5C1FD72D-F4D8-42CB-87F9-2C9A075ACD73}" srcOrd="0" destOrd="0" presId="urn:microsoft.com/office/officeart/2005/8/layout/matrix3"/>
    <dgm:cxn modelId="{061460B9-A5B2-4EB9-80F9-397B36E18B6C}" type="presOf" srcId="{5283C02B-923F-4845-A9B6-81D3F97C40D5}" destId="{A4F07E88-EEC3-47C1-8213-ED815E8EA5A8}" srcOrd="0" destOrd="0" presId="urn:microsoft.com/office/officeart/2005/8/layout/matrix3"/>
    <dgm:cxn modelId="{9C00E0C5-5917-46BA-98C5-9CBF1E235416}" srcId="{E544D18A-CEAD-463F-9EDC-18F92B29F0C1}" destId="{7F6C4F70-C3F8-4600-A54A-560DDC66C62C}" srcOrd="2" destOrd="0" parTransId="{99CB49B0-BFCD-428F-AA6C-6CB4FC7E7763}" sibTransId="{BABC6E76-13C5-4C25-9FAD-BF24F0003187}"/>
    <dgm:cxn modelId="{1BB21ADC-5B45-40AB-A46C-322716AFAF52}" srcId="{E544D18A-CEAD-463F-9EDC-18F92B29F0C1}" destId="{F22FAC45-8677-42E9-BD4D-B380B8E34DB6}" srcOrd="3" destOrd="0" parTransId="{338CB971-85CA-44EA-B119-3869AC59CEA0}" sibTransId="{0A01A85B-FBFF-44DA-80A9-364382DD33B9}"/>
    <dgm:cxn modelId="{77DEED36-C0E9-4682-8D4F-02C190A0CAD2}" type="presParOf" srcId="{845A0635-DE5C-437E-B16D-749BF5ECEC34}" destId="{5822E06E-2A19-4E4F-AF30-7498D658C79D}" srcOrd="0" destOrd="0" presId="urn:microsoft.com/office/officeart/2005/8/layout/matrix3"/>
    <dgm:cxn modelId="{1F8BE24A-AE60-4247-B454-88AF9A82C1B8}" type="presParOf" srcId="{845A0635-DE5C-437E-B16D-749BF5ECEC34}" destId="{0B90D682-DCF8-4102-8C98-12006AD407A1}" srcOrd="1" destOrd="0" presId="urn:microsoft.com/office/officeart/2005/8/layout/matrix3"/>
    <dgm:cxn modelId="{51D60482-96B1-42DA-8C6D-785FCB71500D}" type="presParOf" srcId="{845A0635-DE5C-437E-B16D-749BF5ECEC34}" destId="{A4F07E88-EEC3-47C1-8213-ED815E8EA5A8}" srcOrd="2" destOrd="0" presId="urn:microsoft.com/office/officeart/2005/8/layout/matrix3"/>
    <dgm:cxn modelId="{E4753C99-8C0E-4B35-8091-4ABF202D7852}" type="presParOf" srcId="{845A0635-DE5C-437E-B16D-749BF5ECEC34}" destId="{4EAB9A7F-C05A-4D43-AA7D-4F797F5373CA}" srcOrd="3" destOrd="0" presId="urn:microsoft.com/office/officeart/2005/8/layout/matrix3"/>
    <dgm:cxn modelId="{630B1A04-A82F-4C93-8D88-95A302A2C3E6}" type="presParOf" srcId="{845A0635-DE5C-437E-B16D-749BF5ECEC34}" destId="{5C1FD72D-F4D8-42CB-87F9-2C9A075ACD73}" srcOrd="4" destOrd="0" presId="urn:microsoft.com/office/officeart/2005/8/layout/matrix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7D95B9B-AF85-4443-9242-5AEFE18A7D1D}" type="doc">
      <dgm:prSet loTypeId="urn:microsoft.com/office/officeart/2009/3/layout/SubStepProcess" loCatId="process" qsTypeId="urn:microsoft.com/office/officeart/2005/8/quickstyle/3d2" qsCatId="3D" csTypeId="urn:microsoft.com/office/officeart/2005/8/colors/colorful3" csCatId="colorful" phldr="1"/>
      <dgm:spPr/>
      <dgm:t>
        <a:bodyPr/>
        <a:lstStyle/>
        <a:p>
          <a:endParaRPr lang="zh-CN" altLang="en-US"/>
        </a:p>
      </dgm:t>
    </dgm:pt>
    <dgm:pt modelId="{6DC5F399-EB70-42F4-8125-399293216FC4}">
      <dgm:prSet phldrT="[文本]" custT="1"/>
      <dgm:spPr/>
      <dgm:t>
        <a:bodyPr/>
        <a:lstStyle/>
        <a:p>
          <a:pPr>
            <a:spcAft>
              <a:spcPts val="0"/>
            </a:spcAft>
          </a:pPr>
          <a:r>
            <a:rPr lang="zh-CN" altLang="en-US" sz="2000" b="1" dirty="0">
              <a:latin typeface="+mn-lt"/>
              <a:ea typeface="+mn-ea"/>
              <a:cs typeface="+mn-ea"/>
              <a:sym typeface="+mn-lt"/>
            </a:rPr>
            <a:t>非居民</a:t>
          </a:r>
          <a:endParaRPr lang="en-US" altLang="zh-CN" sz="2000" b="1" dirty="0">
            <a:latin typeface="+mn-lt"/>
            <a:ea typeface="+mn-ea"/>
            <a:cs typeface="+mn-ea"/>
            <a:sym typeface="+mn-lt"/>
          </a:endParaRPr>
        </a:p>
        <a:p>
          <a:pPr>
            <a:spcAft>
              <a:spcPts val="0"/>
            </a:spcAft>
          </a:pPr>
          <a:r>
            <a:rPr lang="zh-CN" altLang="en-US" sz="2000" b="1" dirty="0">
              <a:latin typeface="+mn-lt"/>
              <a:ea typeface="+mn-ea"/>
              <a:cs typeface="+mn-ea"/>
              <a:sym typeface="+mn-lt"/>
            </a:rPr>
            <a:t>个人</a:t>
          </a:r>
        </a:p>
      </dgm:t>
    </dgm:pt>
    <dgm:pt modelId="{907D9482-7D64-45EB-B1B5-4A93D3062628}" type="parTrans" cxnId="{2122D2DD-DA3F-4551-873E-376915B9303C}">
      <dgm:prSet/>
      <dgm:spPr/>
      <dgm:t>
        <a:bodyPr/>
        <a:lstStyle/>
        <a:p>
          <a:endParaRPr lang="zh-CN" altLang="en-US"/>
        </a:p>
      </dgm:t>
    </dgm:pt>
    <dgm:pt modelId="{64CBF2ED-ACA3-45C9-8F39-BC9201986B89}" type="sibTrans" cxnId="{2122D2DD-DA3F-4551-873E-376915B9303C}">
      <dgm:prSet/>
      <dgm:spPr/>
      <dgm:t>
        <a:bodyPr/>
        <a:lstStyle/>
        <a:p>
          <a:endParaRPr lang="zh-CN" altLang="en-US"/>
        </a:p>
      </dgm:t>
    </dgm:pt>
    <dgm:pt modelId="{AF740B5C-2462-4AE9-B1D6-0A2E70F62F22}">
      <dgm:prSet phldrT="[文本]" custT="1"/>
      <dgm:spPr/>
      <dgm:t>
        <a:bodyPr/>
        <a:lstStyle/>
        <a:p>
          <a:pPr indent="0" algn="l">
            <a:spcAft>
              <a:spcPts val="0"/>
            </a:spcAft>
          </a:pPr>
          <a:r>
            <a:rPr lang="zh-CN" sz="1400" b="1" dirty="0">
              <a:latin typeface="+mn-lt"/>
              <a:ea typeface="+mn-ea"/>
              <a:cs typeface="+mn-ea"/>
              <a:sym typeface="+mn-lt"/>
            </a:rPr>
            <a:t>工资、薪金所得</a:t>
          </a:r>
          <a:r>
            <a:rPr lang="zh-CN" sz="1400" dirty="0">
              <a:latin typeface="+mn-lt"/>
              <a:ea typeface="+mn-ea"/>
              <a:cs typeface="+mn-ea"/>
              <a:sym typeface="+mn-lt"/>
            </a:rPr>
            <a:t>，</a:t>
          </a:r>
          <a:r>
            <a:rPr lang="zh-CN" sz="1400" b="1" dirty="0">
              <a:latin typeface="+mn-lt"/>
              <a:ea typeface="+mn-ea"/>
              <a:cs typeface="+mn-ea"/>
              <a:sym typeface="+mn-lt"/>
            </a:rPr>
            <a:t>劳务报酬所得</a:t>
          </a:r>
          <a:r>
            <a:rPr lang="zh-CN" sz="1400" dirty="0">
              <a:latin typeface="+mn-lt"/>
              <a:ea typeface="+mn-ea"/>
              <a:cs typeface="+mn-ea"/>
              <a:sym typeface="+mn-lt"/>
            </a:rPr>
            <a:t>，</a:t>
          </a:r>
          <a:r>
            <a:rPr lang="zh-CN" sz="1400" b="1" dirty="0">
              <a:latin typeface="+mn-lt"/>
              <a:ea typeface="+mn-ea"/>
              <a:cs typeface="+mn-ea"/>
              <a:sym typeface="+mn-lt"/>
            </a:rPr>
            <a:t>稿酬所得</a:t>
          </a:r>
          <a:r>
            <a:rPr lang="zh-CN" sz="1400" dirty="0">
              <a:latin typeface="+mn-lt"/>
              <a:ea typeface="+mn-ea"/>
              <a:cs typeface="+mn-ea"/>
              <a:sym typeface="+mn-lt"/>
            </a:rPr>
            <a:t>和</a:t>
          </a:r>
          <a:r>
            <a:rPr lang="zh-CN" sz="1400" b="1" dirty="0">
              <a:latin typeface="+mn-lt"/>
              <a:ea typeface="+mn-ea"/>
              <a:cs typeface="+mn-ea"/>
              <a:sym typeface="+mn-lt"/>
            </a:rPr>
            <a:t>特许权使用费</a:t>
          </a:r>
          <a:r>
            <a:rPr lang="zh-CN" sz="1400" dirty="0">
              <a:latin typeface="+mn-lt"/>
              <a:ea typeface="+mn-ea"/>
              <a:cs typeface="+mn-ea"/>
              <a:sym typeface="+mn-lt"/>
            </a:rPr>
            <a:t>所得，适用</a:t>
          </a:r>
          <a:r>
            <a:rPr lang="zh-CN" sz="1400" b="1" dirty="0">
              <a:latin typeface="+mn-lt"/>
              <a:ea typeface="+mn-ea"/>
              <a:cs typeface="+mn-ea"/>
              <a:sym typeface="+mn-lt"/>
            </a:rPr>
            <a:t>按月换算后的综合所得税税率</a:t>
          </a:r>
          <a:r>
            <a:rPr lang="zh-CN" altLang="en-US" sz="1400" dirty="0">
              <a:latin typeface="+mn-lt"/>
              <a:ea typeface="+mn-ea"/>
              <a:cs typeface="+mn-ea"/>
              <a:sym typeface="+mn-lt"/>
            </a:rPr>
            <a:t>计</a:t>
          </a:r>
          <a:r>
            <a:rPr lang="zh-CN" sz="1400" dirty="0">
              <a:latin typeface="+mn-lt"/>
              <a:ea typeface="+mn-ea"/>
              <a:cs typeface="+mn-ea"/>
              <a:sym typeface="+mn-lt"/>
            </a:rPr>
            <a:t>算应纳税额，由扣缴义务人按月或者按次代扣代缴个人所得税</a:t>
          </a:r>
          <a:endParaRPr lang="zh-CN" altLang="en-US" sz="1400" dirty="0">
            <a:latin typeface="+mn-lt"/>
            <a:ea typeface="+mn-ea"/>
            <a:cs typeface="+mn-ea"/>
            <a:sym typeface="+mn-lt"/>
          </a:endParaRPr>
        </a:p>
      </dgm:t>
    </dgm:pt>
    <dgm:pt modelId="{F401B0CA-F665-45A2-9139-9777ED6C0910}" type="parTrans" cxnId="{4704F89F-017E-4CA9-BF87-E8CE17327712}">
      <dgm:prSet/>
      <dgm:spPr/>
      <dgm:t>
        <a:bodyPr/>
        <a:lstStyle/>
        <a:p>
          <a:endParaRPr lang="zh-CN" altLang="en-US"/>
        </a:p>
      </dgm:t>
    </dgm:pt>
    <dgm:pt modelId="{EFF7E6D2-3559-4125-ACD2-11E9D8580DCA}" type="sibTrans" cxnId="{4704F89F-017E-4CA9-BF87-E8CE17327712}">
      <dgm:prSet/>
      <dgm:spPr/>
      <dgm:t>
        <a:bodyPr/>
        <a:lstStyle/>
        <a:p>
          <a:endParaRPr lang="zh-CN" altLang="en-US"/>
        </a:p>
      </dgm:t>
    </dgm:pt>
    <dgm:pt modelId="{DB8ED763-E180-48EB-B32D-4E7CA9F2B3FE}" type="pres">
      <dgm:prSet presAssocID="{67D95B9B-AF85-4443-9242-5AEFE18A7D1D}" presName="Name0" presStyleCnt="0">
        <dgm:presLayoutVars>
          <dgm:chMax val="7"/>
          <dgm:dir/>
          <dgm:animOne val="branch"/>
        </dgm:presLayoutVars>
      </dgm:prSet>
      <dgm:spPr/>
    </dgm:pt>
    <dgm:pt modelId="{E7C4F394-1328-4820-8778-039018FFB312}" type="pres">
      <dgm:prSet presAssocID="{6DC5F399-EB70-42F4-8125-399293216FC4}" presName="parTx1" presStyleLbl="node1" presStyleIdx="0" presStyleCnt="1" custLinFactNeighborX="308" custLinFactNeighborY="-26093"/>
      <dgm:spPr/>
    </dgm:pt>
    <dgm:pt modelId="{29C3A1EC-6712-4E5E-8A1F-265B62B5A78D}" type="pres">
      <dgm:prSet presAssocID="{6DC5F399-EB70-42F4-8125-399293216FC4}" presName="spPre1" presStyleCnt="0"/>
      <dgm:spPr/>
    </dgm:pt>
    <dgm:pt modelId="{73539B15-C37F-42BF-B581-629F31CDBA62}" type="pres">
      <dgm:prSet presAssocID="{6DC5F399-EB70-42F4-8125-399293216FC4}" presName="chLin1" presStyleCnt="0"/>
      <dgm:spPr/>
    </dgm:pt>
    <dgm:pt modelId="{061C04B0-9DC7-431C-8F06-4CF17B0D86ED}" type="pres">
      <dgm:prSet presAssocID="{F401B0CA-F665-45A2-9139-9777ED6C0910}" presName="Name11" presStyleLbl="parChTrans1D1" presStyleIdx="0" presStyleCnt="2"/>
      <dgm:spPr/>
    </dgm:pt>
    <dgm:pt modelId="{BFFE2B06-B4D4-415F-8246-2DC828DADB2A}" type="pres">
      <dgm:prSet presAssocID="{AF740B5C-2462-4AE9-B1D6-0A2E70F62F22}" presName="top1" presStyleCnt="0"/>
      <dgm:spPr/>
    </dgm:pt>
    <dgm:pt modelId="{BC944A5F-A877-48F8-9D2C-5CDCF8E252D9}" type="pres">
      <dgm:prSet presAssocID="{AF740B5C-2462-4AE9-B1D6-0A2E70F62F22}" presName="txAndLines1" presStyleCnt="0"/>
      <dgm:spPr/>
    </dgm:pt>
    <dgm:pt modelId="{A88C0410-563B-43DF-9C94-4E7B48331CA5}" type="pres">
      <dgm:prSet presAssocID="{AF740B5C-2462-4AE9-B1D6-0A2E70F62F22}" presName="anchor1" presStyleCnt="0"/>
      <dgm:spPr/>
    </dgm:pt>
    <dgm:pt modelId="{180FA063-21CF-4665-AFEE-5B560FB3A6CA}" type="pres">
      <dgm:prSet presAssocID="{AF740B5C-2462-4AE9-B1D6-0A2E70F62F22}" presName="backup1" presStyleCnt="0"/>
      <dgm:spPr/>
    </dgm:pt>
    <dgm:pt modelId="{FB1051FA-EA1F-4746-8E1B-16171AD5CAF4}" type="pres">
      <dgm:prSet presAssocID="{AF740B5C-2462-4AE9-B1D6-0A2E70F62F22}" presName="preLine1" presStyleLbl="parChTrans1D1" presStyleIdx="1" presStyleCnt="2"/>
      <dgm:spPr/>
    </dgm:pt>
    <dgm:pt modelId="{BAF52059-94B3-4A31-8D54-588D275720A7}" type="pres">
      <dgm:prSet presAssocID="{AF740B5C-2462-4AE9-B1D6-0A2E70F62F22}" presName="desTx1" presStyleLbl="revTx" presStyleIdx="0" presStyleCnt="0" custScaleX="250586" custScaleY="595624" custLinFactNeighborX="711" custLinFactNeighborY="-80215">
        <dgm:presLayoutVars>
          <dgm:bulletEnabled val="1"/>
        </dgm:presLayoutVars>
      </dgm:prSet>
      <dgm:spPr/>
    </dgm:pt>
  </dgm:ptLst>
  <dgm:cxnLst>
    <dgm:cxn modelId="{99484D74-AF89-44DE-8DA3-3978C8D959B1}" type="presOf" srcId="{6DC5F399-EB70-42F4-8125-399293216FC4}" destId="{E7C4F394-1328-4820-8778-039018FFB312}" srcOrd="0" destOrd="0" presId="urn:microsoft.com/office/officeart/2009/3/layout/SubStepProcess"/>
    <dgm:cxn modelId="{4704F89F-017E-4CA9-BF87-E8CE17327712}" srcId="{6DC5F399-EB70-42F4-8125-399293216FC4}" destId="{AF740B5C-2462-4AE9-B1D6-0A2E70F62F22}" srcOrd="0" destOrd="0" parTransId="{F401B0CA-F665-45A2-9139-9777ED6C0910}" sibTransId="{EFF7E6D2-3559-4125-ACD2-11E9D8580DCA}"/>
    <dgm:cxn modelId="{BBA9A9A9-6313-4612-973D-D2BEC23ACD38}" type="presOf" srcId="{AF740B5C-2462-4AE9-B1D6-0A2E70F62F22}" destId="{BAF52059-94B3-4A31-8D54-588D275720A7}" srcOrd="0" destOrd="0" presId="urn:microsoft.com/office/officeart/2009/3/layout/SubStepProcess"/>
    <dgm:cxn modelId="{2122D2DD-DA3F-4551-873E-376915B9303C}" srcId="{67D95B9B-AF85-4443-9242-5AEFE18A7D1D}" destId="{6DC5F399-EB70-42F4-8125-399293216FC4}" srcOrd="0" destOrd="0" parTransId="{907D9482-7D64-45EB-B1B5-4A93D3062628}" sibTransId="{64CBF2ED-ACA3-45C9-8F39-BC9201986B89}"/>
    <dgm:cxn modelId="{557768E9-ADC1-4593-8F1A-374517A4CE62}" type="presOf" srcId="{67D95B9B-AF85-4443-9242-5AEFE18A7D1D}" destId="{DB8ED763-E180-48EB-B32D-4E7CA9F2B3FE}" srcOrd="0" destOrd="0" presId="urn:microsoft.com/office/officeart/2009/3/layout/SubStepProcess"/>
    <dgm:cxn modelId="{D1F801B0-6438-4014-823C-EC646333EFC8}" type="presParOf" srcId="{DB8ED763-E180-48EB-B32D-4E7CA9F2B3FE}" destId="{E7C4F394-1328-4820-8778-039018FFB312}" srcOrd="0" destOrd="0" presId="urn:microsoft.com/office/officeart/2009/3/layout/SubStepProcess"/>
    <dgm:cxn modelId="{3C21A83A-AF4D-4017-B1AA-C03065994F54}" type="presParOf" srcId="{DB8ED763-E180-48EB-B32D-4E7CA9F2B3FE}" destId="{29C3A1EC-6712-4E5E-8A1F-265B62B5A78D}" srcOrd="1" destOrd="0" presId="urn:microsoft.com/office/officeart/2009/3/layout/SubStepProcess"/>
    <dgm:cxn modelId="{3D7D57F3-D063-44E4-B43B-07A8133C3D03}" type="presParOf" srcId="{DB8ED763-E180-48EB-B32D-4E7CA9F2B3FE}" destId="{73539B15-C37F-42BF-B581-629F31CDBA62}" srcOrd="2" destOrd="0" presId="urn:microsoft.com/office/officeart/2009/3/layout/SubStepProcess"/>
    <dgm:cxn modelId="{B148CF0B-02EC-4C69-9909-397007D443E2}" type="presParOf" srcId="{73539B15-C37F-42BF-B581-629F31CDBA62}" destId="{061C04B0-9DC7-431C-8F06-4CF17B0D86ED}" srcOrd="0" destOrd="0" presId="urn:microsoft.com/office/officeart/2009/3/layout/SubStepProcess"/>
    <dgm:cxn modelId="{722AC060-667C-4E1F-A051-0AA0658E6F2E}" type="presParOf" srcId="{73539B15-C37F-42BF-B581-629F31CDBA62}" destId="{BFFE2B06-B4D4-415F-8246-2DC828DADB2A}" srcOrd="1" destOrd="0" presId="urn:microsoft.com/office/officeart/2009/3/layout/SubStepProcess"/>
    <dgm:cxn modelId="{1908552B-DA16-401A-AE7D-AB4A569A959C}" type="presParOf" srcId="{73539B15-C37F-42BF-B581-629F31CDBA62}" destId="{BC944A5F-A877-48F8-9D2C-5CDCF8E252D9}" srcOrd="2" destOrd="0" presId="urn:microsoft.com/office/officeart/2009/3/layout/SubStepProcess"/>
    <dgm:cxn modelId="{7430E162-8224-456C-B485-29B190BF5157}" type="presParOf" srcId="{BC944A5F-A877-48F8-9D2C-5CDCF8E252D9}" destId="{A88C0410-563B-43DF-9C94-4E7B48331CA5}" srcOrd="0" destOrd="0" presId="urn:microsoft.com/office/officeart/2009/3/layout/SubStepProcess"/>
    <dgm:cxn modelId="{47E24FF5-6A67-45BB-BC9F-39D21F17C493}" type="presParOf" srcId="{BC944A5F-A877-48F8-9D2C-5CDCF8E252D9}" destId="{180FA063-21CF-4665-AFEE-5B560FB3A6CA}" srcOrd="1" destOrd="0" presId="urn:microsoft.com/office/officeart/2009/3/layout/SubStepProcess"/>
    <dgm:cxn modelId="{9BF99D8C-F20B-4C79-8E00-5F7C60EA883E}" type="presParOf" srcId="{BC944A5F-A877-48F8-9D2C-5CDCF8E252D9}" destId="{FB1051FA-EA1F-4746-8E1B-16171AD5CAF4}" srcOrd="2" destOrd="0" presId="urn:microsoft.com/office/officeart/2009/3/layout/SubStepProcess"/>
    <dgm:cxn modelId="{80CB1B4A-60E5-4765-9E58-A08A09696347}" type="presParOf" srcId="{BC944A5F-A877-48F8-9D2C-5CDCF8E252D9}" destId="{BAF52059-94B3-4A31-8D54-588D275720A7}" srcOrd="3" destOrd="0" presId="urn:microsoft.com/office/officeart/2009/3/layout/SubSte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7D95B9B-AF85-4443-9242-5AEFE18A7D1D}" type="doc">
      <dgm:prSet loTypeId="urn:microsoft.com/office/officeart/2009/3/layout/SubStepProcess" loCatId="process" qsTypeId="urn:microsoft.com/office/officeart/2005/8/quickstyle/3d1" qsCatId="3D" csTypeId="urn:microsoft.com/office/officeart/2005/8/colors/colorful3" csCatId="colorful" phldr="1"/>
      <dgm:spPr/>
      <dgm:t>
        <a:bodyPr/>
        <a:lstStyle/>
        <a:p>
          <a:endParaRPr lang="zh-CN" altLang="en-US"/>
        </a:p>
      </dgm:t>
    </dgm:pt>
    <dgm:pt modelId="{6DC5F399-EB70-42F4-8125-399293216FC4}">
      <dgm:prSet phldrT="[文本]" custT="1"/>
      <dgm:spPr/>
      <dgm:t>
        <a:bodyPr/>
        <a:lstStyle/>
        <a:p>
          <a:pPr>
            <a:spcAft>
              <a:spcPts val="0"/>
            </a:spcAft>
          </a:pPr>
          <a:r>
            <a:rPr lang="zh-CN" altLang="en-US" sz="2000" b="1" dirty="0">
              <a:latin typeface="+mn-lt"/>
              <a:ea typeface="+mn-ea"/>
              <a:cs typeface="+mn-ea"/>
              <a:sym typeface="+mn-lt"/>
            </a:rPr>
            <a:t>经营所得</a:t>
          </a:r>
        </a:p>
      </dgm:t>
    </dgm:pt>
    <dgm:pt modelId="{907D9482-7D64-45EB-B1B5-4A93D3062628}" type="parTrans" cxnId="{2122D2DD-DA3F-4551-873E-376915B9303C}">
      <dgm:prSet/>
      <dgm:spPr/>
      <dgm:t>
        <a:bodyPr/>
        <a:lstStyle/>
        <a:p>
          <a:endParaRPr lang="zh-CN" altLang="en-US"/>
        </a:p>
      </dgm:t>
    </dgm:pt>
    <dgm:pt modelId="{64CBF2ED-ACA3-45C9-8F39-BC9201986B89}" type="sibTrans" cxnId="{2122D2DD-DA3F-4551-873E-376915B9303C}">
      <dgm:prSet/>
      <dgm:spPr/>
      <dgm:t>
        <a:bodyPr/>
        <a:lstStyle/>
        <a:p>
          <a:endParaRPr lang="zh-CN" altLang="en-US"/>
        </a:p>
      </dgm:t>
    </dgm:pt>
    <dgm:pt modelId="{AF740B5C-2462-4AE9-B1D6-0A2E70F62F22}">
      <dgm:prSet phldrT="[文本]" custT="1"/>
      <dgm:spPr/>
      <dgm:t>
        <a:bodyPr/>
        <a:lstStyle/>
        <a:p>
          <a:pPr indent="0" algn="l">
            <a:spcAft>
              <a:spcPts val="0"/>
            </a:spcAft>
          </a:pPr>
          <a:r>
            <a:rPr lang="en-US" sz="2000" dirty="0">
              <a:latin typeface="+mn-lt"/>
              <a:ea typeface="+mn-ea"/>
              <a:cs typeface="+mn-ea"/>
              <a:sym typeface="+mn-lt"/>
            </a:rPr>
            <a:t>5%</a:t>
          </a:r>
          <a:r>
            <a:rPr lang="zh-CN" sz="2000" dirty="0">
              <a:latin typeface="+mn-lt"/>
              <a:ea typeface="+mn-ea"/>
              <a:cs typeface="+mn-ea"/>
              <a:sym typeface="+mn-lt"/>
            </a:rPr>
            <a:t>至</a:t>
          </a:r>
          <a:r>
            <a:rPr lang="en-US" sz="2000" dirty="0">
              <a:latin typeface="+mn-lt"/>
              <a:ea typeface="+mn-ea"/>
              <a:cs typeface="+mn-ea"/>
              <a:sym typeface="+mn-lt"/>
            </a:rPr>
            <a:t>35%</a:t>
          </a:r>
          <a:r>
            <a:rPr lang="zh-CN" sz="2000" dirty="0">
              <a:latin typeface="+mn-lt"/>
              <a:ea typeface="+mn-ea"/>
              <a:cs typeface="+mn-ea"/>
              <a:sym typeface="+mn-lt"/>
            </a:rPr>
            <a:t>的五级超额累进税率</a:t>
          </a:r>
          <a:endParaRPr lang="zh-CN" altLang="en-US" sz="2000" dirty="0">
            <a:latin typeface="+mn-lt"/>
            <a:ea typeface="+mn-ea"/>
            <a:cs typeface="+mn-ea"/>
            <a:sym typeface="+mn-lt"/>
          </a:endParaRPr>
        </a:p>
      </dgm:t>
    </dgm:pt>
    <dgm:pt modelId="{F401B0CA-F665-45A2-9139-9777ED6C0910}" type="parTrans" cxnId="{4704F89F-017E-4CA9-BF87-E8CE17327712}">
      <dgm:prSet/>
      <dgm:spPr/>
      <dgm:t>
        <a:bodyPr/>
        <a:lstStyle/>
        <a:p>
          <a:endParaRPr lang="zh-CN" altLang="en-US"/>
        </a:p>
      </dgm:t>
    </dgm:pt>
    <dgm:pt modelId="{EFF7E6D2-3559-4125-ACD2-11E9D8580DCA}" type="sibTrans" cxnId="{4704F89F-017E-4CA9-BF87-E8CE17327712}">
      <dgm:prSet/>
      <dgm:spPr/>
      <dgm:t>
        <a:bodyPr/>
        <a:lstStyle/>
        <a:p>
          <a:endParaRPr lang="zh-CN" altLang="en-US"/>
        </a:p>
      </dgm:t>
    </dgm:pt>
    <dgm:pt modelId="{DB8ED763-E180-48EB-B32D-4E7CA9F2B3FE}" type="pres">
      <dgm:prSet presAssocID="{67D95B9B-AF85-4443-9242-5AEFE18A7D1D}" presName="Name0" presStyleCnt="0">
        <dgm:presLayoutVars>
          <dgm:chMax val="7"/>
          <dgm:dir/>
          <dgm:animOne val="branch"/>
        </dgm:presLayoutVars>
      </dgm:prSet>
      <dgm:spPr/>
    </dgm:pt>
    <dgm:pt modelId="{E7C4F394-1328-4820-8778-039018FFB312}" type="pres">
      <dgm:prSet presAssocID="{6DC5F399-EB70-42F4-8125-399293216FC4}" presName="parTx1" presStyleLbl="node1" presStyleIdx="0" presStyleCnt="1" custLinFactNeighborX="308" custLinFactNeighborY="-26093"/>
      <dgm:spPr/>
    </dgm:pt>
    <dgm:pt modelId="{29C3A1EC-6712-4E5E-8A1F-265B62B5A78D}" type="pres">
      <dgm:prSet presAssocID="{6DC5F399-EB70-42F4-8125-399293216FC4}" presName="spPre1" presStyleCnt="0"/>
      <dgm:spPr/>
    </dgm:pt>
    <dgm:pt modelId="{73539B15-C37F-42BF-B581-629F31CDBA62}" type="pres">
      <dgm:prSet presAssocID="{6DC5F399-EB70-42F4-8125-399293216FC4}" presName="chLin1" presStyleCnt="0"/>
      <dgm:spPr/>
    </dgm:pt>
    <dgm:pt modelId="{061C04B0-9DC7-431C-8F06-4CF17B0D86ED}" type="pres">
      <dgm:prSet presAssocID="{F401B0CA-F665-45A2-9139-9777ED6C0910}" presName="Name11" presStyleLbl="parChTrans1D1" presStyleIdx="0" presStyleCnt="2"/>
      <dgm:spPr/>
    </dgm:pt>
    <dgm:pt modelId="{BFFE2B06-B4D4-415F-8246-2DC828DADB2A}" type="pres">
      <dgm:prSet presAssocID="{AF740B5C-2462-4AE9-B1D6-0A2E70F62F22}" presName="top1" presStyleCnt="0"/>
      <dgm:spPr/>
    </dgm:pt>
    <dgm:pt modelId="{BC944A5F-A877-48F8-9D2C-5CDCF8E252D9}" type="pres">
      <dgm:prSet presAssocID="{AF740B5C-2462-4AE9-B1D6-0A2E70F62F22}" presName="txAndLines1" presStyleCnt="0"/>
      <dgm:spPr/>
    </dgm:pt>
    <dgm:pt modelId="{A88C0410-563B-43DF-9C94-4E7B48331CA5}" type="pres">
      <dgm:prSet presAssocID="{AF740B5C-2462-4AE9-B1D6-0A2E70F62F22}" presName="anchor1" presStyleCnt="0"/>
      <dgm:spPr/>
    </dgm:pt>
    <dgm:pt modelId="{180FA063-21CF-4665-AFEE-5B560FB3A6CA}" type="pres">
      <dgm:prSet presAssocID="{AF740B5C-2462-4AE9-B1D6-0A2E70F62F22}" presName="backup1" presStyleCnt="0"/>
      <dgm:spPr/>
    </dgm:pt>
    <dgm:pt modelId="{FB1051FA-EA1F-4746-8E1B-16171AD5CAF4}" type="pres">
      <dgm:prSet presAssocID="{AF740B5C-2462-4AE9-B1D6-0A2E70F62F22}" presName="preLine1" presStyleLbl="parChTrans1D1" presStyleIdx="1" presStyleCnt="2"/>
      <dgm:spPr/>
    </dgm:pt>
    <dgm:pt modelId="{BAF52059-94B3-4A31-8D54-588D275720A7}" type="pres">
      <dgm:prSet presAssocID="{AF740B5C-2462-4AE9-B1D6-0A2E70F62F22}" presName="desTx1" presStyleLbl="revTx" presStyleIdx="0" presStyleCnt="0" custScaleY="595624" custLinFactX="-8857" custLinFactNeighborX="-100000" custLinFactNeighborY="-63327">
        <dgm:presLayoutVars>
          <dgm:bulletEnabled val="1"/>
        </dgm:presLayoutVars>
      </dgm:prSet>
      <dgm:spPr/>
    </dgm:pt>
  </dgm:ptLst>
  <dgm:cxnLst>
    <dgm:cxn modelId="{5D99002F-D5C4-46DD-91BA-E76BB1B5E232}" type="presOf" srcId="{67D95B9B-AF85-4443-9242-5AEFE18A7D1D}" destId="{DB8ED763-E180-48EB-B32D-4E7CA9F2B3FE}" srcOrd="0" destOrd="0" presId="urn:microsoft.com/office/officeart/2009/3/layout/SubStepProcess"/>
    <dgm:cxn modelId="{D7C26C77-32E9-442A-9AE9-E60211781F60}" type="presOf" srcId="{AF740B5C-2462-4AE9-B1D6-0A2E70F62F22}" destId="{BAF52059-94B3-4A31-8D54-588D275720A7}" srcOrd="0" destOrd="0" presId="urn:microsoft.com/office/officeart/2009/3/layout/SubStepProcess"/>
    <dgm:cxn modelId="{4704F89F-017E-4CA9-BF87-E8CE17327712}" srcId="{6DC5F399-EB70-42F4-8125-399293216FC4}" destId="{AF740B5C-2462-4AE9-B1D6-0A2E70F62F22}" srcOrd="0" destOrd="0" parTransId="{F401B0CA-F665-45A2-9139-9777ED6C0910}" sibTransId="{EFF7E6D2-3559-4125-ACD2-11E9D8580DCA}"/>
    <dgm:cxn modelId="{8A1BBBB6-4E42-4291-9087-62A0D9DEBA09}" type="presOf" srcId="{6DC5F399-EB70-42F4-8125-399293216FC4}" destId="{E7C4F394-1328-4820-8778-039018FFB312}" srcOrd="0" destOrd="0" presId="urn:microsoft.com/office/officeart/2009/3/layout/SubStepProcess"/>
    <dgm:cxn modelId="{2122D2DD-DA3F-4551-873E-376915B9303C}" srcId="{67D95B9B-AF85-4443-9242-5AEFE18A7D1D}" destId="{6DC5F399-EB70-42F4-8125-399293216FC4}" srcOrd="0" destOrd="0" parTransId="{907D9482-7D64-45EB-B1B5-4A93D3062628}" sibTransId="{64CBF2ED-ACA3-45C9-8F39-BC9201986B89}"/>
    <dgm:cxn modelId="{22017E55-27B2-47CC-9855-C52BC7504D67}" type="presParOf" srcId="{DB8ED763-E180-48EB-B32D-4E7CA9F2B3FE}" destId="{E7C4F394-1328-4820-8778-039018FFB312}" srcOrd="0" destOrd="0" presId="urn:microsoft.com/office/officeart/2009/3/layout/SubStepProcess"/>
    <dgm:cxn modelId="{C67799EE-46B4-4666-9782-0E39D291DC76}" type="presParOf" srcId="{DB8ED763-E180-48EB-B32D-4E7CA9F2B3FE}" destId="{29C3A1EC-6712-4E5E-8A1F-265B62B5A78D}" srcOrd="1" destOrd="0" presId="urn:microsoft.com/office/officeart/2009/3/layout/SubStepProcess"/>
    <dgm:cxn modelId="{C4F399F5-E84E-452B-8C16-1888DF412490}" type="presParOf" srcId="{DB8ED763-E180-48EB-B32D-4E7CA9F2B3FE}" destId="{73539B15-C37F-42BF-B581-629F31CDBA62}" srcOrd="2" destOrd="0" presId="urn:microsoft.com/office/officeart/2009/3/layout/SubStepProcess"/>
    <dgm:cxn modelId="{C181B88E-175D-4078-9B9A-CF14EEACD9D1}" type="presParOf" srcId="{73539B15-C37F-42BF-B581-629F31CDBA62}" destId="{061C04B0-9DC7-431C-8F06-4CF17B0D86ED}" srcOrd="0" destOrd="0" presId="urn:microsoft.com/office/officeart/2009/3/layout/SubStepProcess"/>
    <dgm:cxn modelId="{50B81A35-BB8F-4975-9BD2-EBB4AAF95007}" type="presParOf" srcId="{73539B15-C37F-42BF-B581-629F31CDBA62}" destId="{BFFE2B06-B4D4-415F-8246-2DC828DADB2A}" srcOrd="1" destOrd="0" presId="urn:microsoft.com/office/officeart/2009/3/layout/SubStepProcess"/>
    <dgm:cxn modelId="{A6CA1EF9-C777-4B33-96E4-DF02543D55BD}" type="presParOf" srcId="{73539B15-C37F-42BF-B581-629F31CDBA62}" destId="{BC944A5F-A877-48F8-9D2C-5CDCF8E252D9}" srcOrd="2" destOrd="0" presId="urn:microsoft.com/office/officeart/2009/3/layout/SubStepProcess"/>
    <dgm:cxn modelId="{CEAA7EA4-F181-4A15-9B98-BE361CFAF821}" type="presParOf" srcId="{BC944A5F-A877-48F8-9D2C-5CDCF8E252D9}" destId="{A88C0410-563B-43DF-9C94-4E7B48331CA5}" srcOrd="0" destOrd="0" presId="urn:microsoft.com/office/officeart/2009/3/layout/SubStepProcess"/>
    <dgm:cxn modelId="{C7282CB8-173F-492E-9CC8-BED20CB34135}" type="presParOf" srcId="{BC944A5F-A877-48F8-9D2C-5CDCF8E252D9}" destId="{180FA063-21CF-4665-AFEE-5B560FB3A6CA}" srcOrd="1" destOrd="0" presId="urn:microsoft.com/office/officeart/2009/3/layout/SubStepProcess"/>
    <dgm:cxn modelId="{52C83BD0-AF10-4482-8DDC-906747DF0CE7}" type="presParOf" srcId="{BC944A5F-A877-48F8-9D2C-5CDCF8E252D9}" destId="{FB1051FA-EA1F-4746-8E1B-16171AD5CAF4}" srcOrd="2" destOrd="0" presId="urn:microsoft.com/office/officeart/2009/3/layout/SubStepProcess"/>
    <dgm:cxn modelId="{2FD7793E-3183-4C4D-B858-9014F5C48F0D}" type="presParOf" srcId="{BC944A5F-A877-48F8-9D2C-5CDCF8E252D9}" destId="{BAF52059-94B3-4A31-8D54-588D275720A7}" srcOrd="3" destOrd="0" presId="urn:microsoft.com/office/officeart/2009/3/layout/SubSte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7D95B9B-AF85-4443-9242-5AEFE18A7D1D}" type="doc">
      <dgm:prSet loTypeId="urn:microsoft.com/office/officeart/2009/3/layout/SubStepProcess" loCatId="process" qsTypeId="urn:microsoft.com/office/officeart/2005/8/quickstyle/3d1" qsCatId="3D" csTypeId="urn:microsoft.com/office/officeart/2005/8/colors/colorful3" csCatId="colorful" phldr="1"/>
      <dgm:spPr/>
      <dgm:t>
        <a:bodyPr/>
        <a:lstStyle/>
        <a:p>
          <a:endParaRPr lang="zh-CN" altLang="en-US"/>
        </a:p>
      </dgm:t>
    </dgm:pt>
    <dgm:pt modelId="{6DC5F399-EB70-42F4-8125-399293216FC4}">
      <dgm:prSet phldrT="[文本]" custT="1"/>
      <dgm:spPr/>
      <dgm:t>
        <a:bodyPr/>
        <a:lstStyle/>
        <a:p>
          <a:pPr algn="l">
            <a:spcAft>
              <a:spcPts val="0"/>
            </a:spcAft>
          </a:pPr>
          <a:r>
            <a:rPr lang="zh-CN" altLang="en-US" sz="1800" b="1" dirty="0">
              <a:latin typeface="+mn-lt"/>
              <a:ea typeface="+mn-ea"/>
              <a:cs typeface="+mn-ea"/>
              <a:sym typeface="+mn-lt"/>
            </a:rPr>
            <a:t>其他所得：</a:t>
          </a:r>
          <a:endParaRPr lang="en-US" altLang="zh-CN" sz="1800" b="1" dirty="0">
            <a:latin typeface="+mn-lt"/>
            <a:ea typeface="+mn-ea"/>
            <a:cs typeface="+mn-ea"/>
            <a:sym typeface="+mn-lt"/>
          </a:endParaRPr>
        </a:p>
        <a:p>
          <a:pPr algn="l">
            <a:spcAft>
              <a:spcPts val="0"/>
            </a:spcAft>
          </a:pPr>
          <a:r>
            <a:rPr lang="zh-CN" sz="1800" dirty="0">
              <a:latin typeface="+mn-lt"/>
              <a:ea typeface="+mn-ea"/>
              <a:cs typeface="+mn-ea"/>
              <a:sym typeface="+mn-lt"/>
            </a:rPr>
            <a:t>利息、股息、红利所得，财产租赁所得，财产转让所得和偶然所得</a:t>
          </a:r>
          <a:endParaRPr lang="zh-CN" altLang="en-US" sz="1800" b="1" dirty="0">
            <a:latin typeface="+mn-lt"/>
            <a:ea typeface="+mn-ea"/>
            <a:cs typeface="+mn-ea"/>
            <a:sym typeface="+mn-lt"/>
          </a:endParaRPr>
        </a:p>
      </dgm:t>
    </dgm:pt>
    <dgm:pt modelId="{907D9482-7D64-45EB-B1B5-4A93D3062628}" type="parTrans" cxnId="{2122D2DD-DA3F-4551-873E-376915B9303C}">
      <dgm:prSet/>
      <dgm:spPr/>
      <dgm:t>
        <a:bodyPr/>
        <a:lstStyle/>
        <a:p>
          <a:endParaRPr lang="zh-CN" altLang="en-US"/>
        </a:p>
      </dgm:t>
    </dgm:pt>
    <dgm:pt modelId="{64CBF2ED-ACA3-45C9-8F39-BC9201986B89}" type="sibTrans" cxnId="{2122D2DD-DA3F-4551-873E-376915B9303C}">
      <dgm:prSet/>
      <dgm:spPr/>
      <dgm:t>
        <a:bodyPr/>
        <a:lstStyle/>
        <a:p>
          <a:endParaRPr lang="zh-CN" altLang="en-US"/>
        </a:p>
      </dgm:t>
    </dgm:pt>
    <dgm:pt modelId="{AF740B5C-2462-4AE9-B1D6-0A2E70F62F22}">
      <dgm:prSet phldrT="[文本]" custT="1"/>
      <dgm:spPr/>
      <dgm:t>
        <a:bodyPr/>
        <a:lstStyle/>
        <a:p>
          <a:pPr indent="0" algn="l">
            <a:spcAft>
              <a:spcPts val="0"/>
            </a:spcAft>
          </a:pPr>
          <a:r>
            <a:rPr lang="en-US" sz="2000" b="1" dirty="0">
              <a:latin typeface="+mn-lt"/>
              <a:ea typeface="+mn-ea"/>
              <a:cs typeface="+mn-ea"/>
              <a:sym typeface="+mn-lt"/>
            </a:rPr>
            <a:t>20%</a:t>
          </a:r>
          <a:r>
            <a:rPr lang="zh-CN" sz="2000" b="1" dirty="0">
              <a:latin typeface="+mn-lt"/>
              <a:ea typeface="+mn-ea"/>
              <a:cs typeface="+mn-ea"/>
              <a:sym typeface="+mn-lt"/>
            </a:rPr>
            <a:t>比例税率。</a:t>
          </a:r>
          <a:endParaRPr lang="en-US" altLang="zh-CN" sz="2000" b="1" dirty="0">
            <a:latin typeface="+mn-lt"/>
            <a:ea typeface="+mn-ea"/>
            <a:cs typeface="+mn-ea"/>
            <a:sym typeface="+mn-lt"/>
          </a:endParaRPr>
        </a:p>
        <a:p>
          <a:pPr indent="0" algn="l">
            <a:spcAft>
              <a:spcPts val="0"/>
            </a:spcAft>
          </a:pPr>
          <a:r>
            <a:rPr lang="zh-CN" sz="2000" b="1" dirty="0">
              <a:solidFill>
                <a:srgbClr val="C00000"/>
              </a:solidFill>
              <a:latin typeface="+mn-lt"/>
              <a:ea typeface="+mn-ea"/>
              <a:cs typeface="+mn-ea"/>
              <a:sym typeface="+mn-lt"/>
            </a:rPr>
            <a:t>个人按市场价格出租住房所得，减按</a:t>
          </a:r>
          <a:r>
            <a:rPr lang="en-US" sz="2000" b="1" dirty="0">
              <a:solidFill>
                <a:srgbClr val="C00000"/>
              </a:solidFill>
              <a:latin typeface="+mn-lt"/>
              <a:ea typeface="+mn-ea"/>
              <a:cs typeface="+mn-ea"/>
              <a:sym typeface="+mn-lt"/>
            </a:rPr>
            <a:t>10%</a:t>
          </a:r>
          <a:r>
            <a:rPr lang="zh-CN" sz="2000" b="1" dirty="0">
              <a:solidFill>
                <a:srgbClr val="C00000"/>
              </a:solidFill>
              <a:latin typeface="+mn-lt"/>
              <a:ea typeface="+mn-ea"/>
              <a:cs typeface="+mn-ea"/>
              <a:sym typeface="+mn-lt"/>
            </a:rPr>
            <a:t>的税率</a:t>
          </a:r>
          <a:r>
            <a:rPr lang="zh-CN" altLang="en-US" sz="2000" b="1" dirty="0">
              <a:solidFill>
                <a:srgbClr val="C00000"/>
              </a:solidFill>
              <a:latin typeface="+mn-lt"/>
              <a:ea typeface="+mn-ea"/>
              <a:cs typeface="+mn-ea"/>
              <a:sym typeface="+mn-lt"/>
            </a:rPr>
            <a:t>征</a:t>
          </a:r>
          <a:r>
            <a:rPr lang="zh-CN" sz="2000" b="1" dirty="0">
              <a:solidFill>
                <a:srgbClr val="C00000"/>
              </a:solidFill>
              <a:latin typeface="+mn-lt"/>
              <a:ea typeface="+mn-ea"/>
              <a:cs typeface="+mn-ea"/>
              <a:sym typeface="+mn-lt"/>
            </a:rPr>
            <a:t>税。</a:t>
          </a:r>
          <a:endParaRPr lang="zh-CN" altLang="en-US" sz="2000" b="1" dirty="0">
            <a:solidFill>
              <a:srgbClr val="C00000"/>
            </a:solidFill>
            <a:latin typeface="+mn-lt"/>
            <a:ea typeface="+mn-ea"/>
            <a:cs typeface="+mn-ea"/>
            <a:sym typeface="+mn-lt"/>
          </a:endParaRPr>
        </a:p>
      </dgm:t>
    </dgm:pt>
    <dgm:pt modelId="{F401B0CA-F665-45A2-9139-9777ED6C0910}" type="parTrans" cxnId="{4704F89F-017E-4CA9-BF87-E8CE17327712}">
      <dgm:prSet/>
      <dgm:spPr/>
      <dgm:t>
        <a:bodyPr/>
        <a:lstStyle/>
        <a:p>
          <a:endParaRPr lang="zh-CN" altLang="en-US"/>
        </a:p>
      </dgm:t>
    </dgm:pt>
    <dgm:pt modelId="{EFF7E6D2-3559-4125-ACD2-11E9D8580DCA}" type="sibTrans" cxnId="{4704F89F-017E-4CA9-BF87-E8CE17327712}">
      <dgm:prSet/>
      <dgm:spPr/>
      <dgm:t>
        <a:bodyPr/>
        <a:lstStyle/>
        <a:p>
          <a:endParaRPr lang="zh-CN" altLang="en-US"/>
        </a:p>
      </dgm:t>
    </dgm:pt>
    <dgm:pt modelId="{DB8ED763-E180-48EB-B32D-4E7CA9F2B3FE}" type="pres">
      <dgm:prSet presAssocID="{67D95B9B-AF85-4443-9242-5AEFE18A7D1D}" presName="Name0" presStyleCnt="0">
        <dgm:presLayoutVars>
          <dgm:chMax val="7"/>
          <dgm:dir/>
          <dgm:animOne val="branch"/>
        </dgm:presLayoutVars>
      </dgm:prSet>
      <dgm:spPr/>
    </dgm:pt>
    <dgm:pt modelId="{E7C4F394-1328-4820-8778-039018FFB312}" type="pres">
      <dgm:prSet presAssocID="{6DC5F399-EB70-42F4-8125-399293216FC4}" presName="parTx1" presStyleLbl="node1" presStyleIdx="0" presStyleCnt="1" custLinFactNeighborX="308" custLinFactNeighborY="-26093"/>
      <dgm:spPr/>
    </dgm:pt>
    <dgm:pt modelId="{29C3A1EC-6712-4E5E-8A1F-265B62B5A78D}" type="pres">
      <dgm:prSet presAssocID="{6DC5F399-EB70-42F4-8125-399293216FC4}" presName="spPre1" presStyleCnt="0"/>
      <dgm:spPr/>
    </dgm:pt>
    <dgm:pt modelId="{73539B15-C37F-42BF-B581-629F31CDBA62}" type="pres">
      <dgm:prSet presAssocID="{6DC5F399-EB70-42F4-8125-399293216FC4}" presName="chLin1" presStyleCnt="0"/>
      <dgm:spPr/>
    </dgm:pt>
    <dgm:pt modelId="{061C04B0-9DC7-431C-8F06-4CF17B0D86ED}" type="pres">
      <dgm:prSet presAssocID="{F401B0CA-F665-45A2-9139-9777ED6C0910}" presName="Name11" presStyleLbl="parChTrans1D1" presStyleIdx="0" presStyleCnt="2"/>
      <dgm:spPr/>
    </dgm:pt>
    <dgm:pt modelId="{BFFE2B06-B4D4-415F-8246-2DC828DADB2A}" type="pres">
      <dgm:prSet presAssocID="{AF740B5C-2462-4AE9-B1D6-0A2E70F62F22}" presName="top1" presStyleCnt="0"/>
      <dgm:spPr/>
    </dgm:pt>
    <dgm:pt modelId="{BC944A5F-A877-48F8-9D2C-5CDCF8E252D9}" type="pres">
      <dgm:prSet presAssocID="{AF740B5C-2462-4AE9-B1D6-0A2E70F62F22}" presName="txAndLines1" presStyleCnt="0"/>
      <dgm:spPr/>
    </dgm:pt>
    <dgm:pt modelId="{A88C0410-563B-43DF-9C94-4E7B48331CA5}" type="pres">
      <dgm:prSet presAssocID="{AF740B5C-2462-4AE9-B1D6-0A2E70F62F22}" presName="anchor1" presStyleCnt="0"/>
      <dgm:spPr/>
    </dgm:pt>
    <dgm:pt modelId="{180FA063-21CF-4665-AFEE-5B560FB3A6CA}" type="pres">
      <dgm:prSet presAssocID="{AF740B5C-2462-4AE9-B1D6-0A2E70F62F22}" presName="backup1" presStyleCnt="0"/>
      <dgm:spPr/>
    </dgm:pt>
    <dgm:pt modelId="{FB1051FA-EA1F-4746-8E1B-16171AD5CAF4}" type="pres">
      <dgm:prSet presAssocID="{AF740B5C-2462-4AE9-B1D6-0A2E70F62F22}" presName="preLine1" presStyleLbl="parChTrans1D1" presStyleIdx="1" presStyleCnt="2"/>
      <dgm:spPr/>
    </dgm:pt>
    <dgm:pt modelId="{BAF52059-94B3-4A31-8D54-588D275720A7}" type="pres">
      <dgm:prSet presAssocID="{AF740B5C-2462-4AE9-B1D6-0A2E70F62F22}" presName="desTx1" presStyleLbl="revTx" presStyleIdx="0" presStyleCnt="0" custScaleX="163453" custScaleY="595624" custLinFactX="-11635" custLinFactNeighborX="-100000" custLinFactNeighborY="-3431">
        <dgm:presLayoutVars>
          <dgm:bulletEnabled val="1"/>
        </dgm:presLayoutVars>
      </dgm:prSet>
      <dgm:spPr/>
    </dgm:pt>
  </dgm:ptLst>
  <dgm:cxnLst>
    <dgm:cxn modelId="{3172A587-26D9-4961-976B-57194360B551}" type="presOf" srcId="{6DC5F399-EB70-42F4-8125-399293216FC4}" destId="{E7C4F394-1328-4820-8778-039018FFB312}" srcOrd="0" destOrd="0" presId="urn:microsoft.com/office/officeart/2009/3/layout/SubStepProcess"/>
    <dgm:cxn modelId="{B976EB93-6A4D-49BD-BCFC-397B96140907}" type="presOf" srcId="{67D95B9B-AF85-4443-9242-5AEFE18A7D1D}" destId="{DB8ED763-E180-48EB-B32D-4E7CA9F2B3FE}" srcOrd="0" destOrd="0" presId="urn:microsoft.com/office/officeart/2009/3/layout/SubStepProcess"/>
    <dgm:cxn modelId="{4704F89F-017E-4CA9-BF87-E8CE17327712}" srcId="{6DC5F399-EB70-42F4-8125-399293216FC4}" destId="{AF740B5C-2462-4AE9-B1D6-0A2E70F62F22}" srcOrd="0" destOrd="0" parTransId="{F401B0CA-F665-45A2-9139-9777ED6C0910}" sibTransId="{EFF7E6D2-3559-4125-ACD2-11E9D8580DCA}"/>
    <dgm:cxn modelId="{614BB2B2-FDE7-497F-832C-D456F7AB4016}" type="presOf" srcId="{AF740B5C-2462-4AE9-B1D6-0A2E70F62F22}" destId="{BAF52059-94B3-4A31-8D54-588D275720A7}" srcOrd="0" destOrd="0" presId="urn:microsoft.com/office/officeart/2009/3/layout/SubStepProcess"/>
    <dgm:cxn modelId="{2122D2DD-DA3F-4551-873E-376915B9303C}" srcId="{67D95B9B-AF85-4443-9242-5AEFE18A7D1D}" destId="{6DC5F399-EB70-42F4-8125-399293216FC4}" srcOrd="0" destOrd="0" parTransId="{907D9482-7D64-45EB-B1B5-4A93D3062628}" sibTransId="{64CBF2ED-ACA3-45C9-8F39-BC9201986B89}"/>
    <dgm:cxn modelId="{45E1B0A6-E583-4B94-AE34-48B9BFF460FB}" type="presParOf" srcId="{DB8ED763-E180-48EB-B32D-4E7CA9F2B3FE}" destId="{E7C4F394-1328-4820-8778-039018FFB312}" srcOrd="0" destOrd="0" presId="urn:microsoft.com/office/officeart/2009/3/layout/SubStepProcess"/>
    <dgm:cxn modelId="{78F4806A-AAB3-4CE3-96A7-0DD7D503F944}" type="presParOf" srcId="{DB8ED763-E180-48EB-B32D-4E7CA9F2B3FE}" destId="{29C3A1EC-6712-4E5E-8A1F-265B62B5A78D}" srcOrd="1" destOrd="0" presId="urn:microsoft.com/office/officeart/2009/3/layout/SubStepProcess"/>
    <dgm:cxn modelId="{3C9A467B-921E-4106-9561-D8D81D45CE75}" type="presParOf" srcId="{DB8ED763-E180-48EB-B32D-4E7CA9F2B3FE}" destId="{73539B15-C37F-42BF-B581-629F31CDBA62}" srcOrd="2" destOrd="0" presId="urn:microsoft.com/office/officeart/2009/3/layout/SubStepProcess"/>
    <dgm:cxn modelId="{8E5AE71C-EBF1-473C-9C74-038D6F87D7ED}" type="presParOf" srcId="{73539B15-C37F-42BF-B581-629F31CDBA62}" destId="{061C04B0-9DC7-431C-8F06-4CF17B0D86ED}" srcOrd="0" destOrd="0" presId="urn:microsoft.com/office/officeart/2009/3/layout/SubStepProcess"/>
    <dgm:cxn modelId="{6C934B68-FBC2-4B16-9450-3AB7063E097E}" type="presParOf" srcId="{73539B15-C37F-42BF-B581-629F31CDBA62}" destId="{BFFE2B06-B4D4-415F-8246-2DC828DADB2A}" srcOrd="1" destOrd="0" presId="urn:microsoft.com/office/officeart/2009/3/layout/SubStepProcess"/>
    <dgm:cxn modelId="{8C646480-6CD2-4573-BC08-CF6B86D99EAA}" type="presParOf" srcId="{73539B15-C37F-42BF-B581-629F31CDBA62}" destId="{BC944A5F-A877-48F8-9D2C-5CDCF8E252D9}" srcOrd="2" destOrd="0" presId="urn:microsoft.com/office/officeart/2009/3/layout/SubStepProcess"/>
    <dgm:cxn modelId="{DE37D85C-10E3-4B9E-9906-F5CE2C1E5A60}" type="presParOf" srcId="{BC944A5F-A877-48F8-9D2C-5CDCF8E252D9}" destId="{A88C0410-563B-43DF-9C94-4E7B48331CA5}" srcOrd="0" destOrd="0" presId="urn:microsoft.com/office/officeart/2009/3/layout/SubStepProcess"/>
    <dgm:cxn modelId="{15D89387-B604-44D2-9092-8C7BCC107C9D}" type="presParOf" srcId="{BC944A5F-A877-48F8-9D2C-5CDCF8E252D9}" destId="{180FA063-21CF-4665-AFEE-5B560FB3A6CA}" srcOrd="1" destOrd="0" presId="urn:microsoft.com/office/officeart/2009/3/layout/SubStepProcess"/>
    <dgm:cxn modelId="{CDD2F7D8-C1C4-4071-9511-C1C37F52C10A}" type="presParOf" srcId="{BC944A5F-A877-48F8-9D2C-5CDCF8E252D9}" destId="{FB1051FA-EA1F-4746-8E1B-16171AD5CAF4}" srcOrd="2" destOrd="0" presId="urn:microsoft.com/office/officeart/2009/3/layout/SubStepProcess"/>
    <dgm:cxn modelId="{E5D11AEE-AC1A-4E9A-84DB-1BAAC67F6357}" type="presParOf" srcId="{BC944A5F-A877-48F8-9D2C-5CDCF8E252D9}" destId="{BAF52059-94B3-4A31-8D54-588D275720A7}" srcOrd="3" destOrd="0" presId="urn:microsoft.com/office/officeart/2009/3/layout/SubSte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22E06E-2A19-4E4F-AF30-7498D658C79D}">
      <dsp:nvSpPr>
        <dsp:cNvPr id="0" name=""/>
        <dsp:cNvSpPr/>
      </dsp:nvSpPr>
      <dsp:spPr>
        <a:xfrm>
          <a:off x="884254" y="0"/>
          <a:ext cx="5516546" cy="3458238"/>
        </a:xfrm>
        <a:prstGeom prst="diamond">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B90D682-DCF8-4102-8C98-12006AD407A1}">
      <dsp:nvSpPr>
        <dsp:cNvPr id="0" name=""/>
        <dsp:cNvSpPr/>
      </dsp:nvSpPr>
      <dsp:spPr>
        <a:xfrm>
          <a:off x="1909193" y="318484"/>
          <a:ext cx="1773058" cy="1348712"/>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1" kern="1200" dirty="0">
              <a:latin typeface="+mn-lt"/>
              <a:ea typeface="+mn-ea"/>
              <a:cs typeface="+mn-ea"/>
              <a:sym typeface="+mn-lt"/>
            </a:rPr>
            <a:t>1.</a:t>
          </a:r>
          <a:r>
            <a:rPr lang="zh-CN" sz="2000" b="1" kern="1200" dirty="0">
              <a:latin typeface="+mn-lt"/>
              <a:ea typeface="+mn-ea"/>
              <a:cs typeface="+mn-ea"/>
              <a:sym typeface="+mn-lt"/>
            </a:rPr>
            <a:t>实行</a:t>
          </a:r>
          <a:r>
            <a:rPr lang="zh-CN" altLang="en-US" sz="2000" b="1" kern="1200" dirty="0">
              <a:latin typeface="+mn-lt"/>
              <a:ea typeface="+mn-ea"/>
              <a:cs typeface="+mn-ea"/>
              <a:sym typeface="+mn-lt"/>
            </a:rPr>
            <a:t>混合征收</a:t>
          </a:r>
        </a:p>
      </dsp:txBody>
      <dsp:txXfrm>
        <a:off x="1975032" y="384323"/>
        <a:ext cx="1641380" cy="1217034"/>
      </dsp:txXfrm>
    </dsp:sp>
    <dsp:sp modelId="{A4F07E88-EEC3-47C1-8213-ED815E8EA5A8}">
      <dsp:nvSpPr>
        <dsp:cNvPr id="0" name=""/>
        <dsp:cNvSpPr/>
      </dsp:nvSpPr>
      <dsp:spPr>
        <a:xfrm>
          <a:off x="3793727" y="338580"/>
          <a:ext cx="1652483" cy="1348712"/>
        </a:xfrm>
        <a:prstGeom prst="roundRect">
          <a:avLst/>
        </a:prstGeom>
        <a:solidFill>
          <a:schemeClr val="accent5">
            <a:hueOff val="3307957"/>
            <a:satOff val="-16964"/>
            <a:lumOff val="725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1" kern="1200" dirty="0">
              <a:latin typeface="+mn-lt"/>
              <a:ea typeface="+mn-ea"/>
              <a:cs typeface="+mn-ea"/>
              <a:sym typeface="+mn-lt"/>
            </a:rPr>
            <a:t>2.</a:t>
          </a:r>
          <a:r>
            <a:rPr lang="zh-CN" sz="2000" b="1" kern="1200" dirty="0">
              <a:latin typeface="+mn-lt"/>
              <a:ea typeface="+mn-ea"/>
              <a:cs typeface="+mn-ea"/>
              <a:sym typeface="+mn-lt"/>
            </a:rPr>
            <a:t>超额累进税率与比例税率并用</a:t>
          </a:r>
          <a:endParaRPr lang="zh-CN" altLang="en-US" sz="2000" b="1" kern="1200" dirty="0">
            <a:latin typeface="+mn-lt"/>
            <a:ea typeface="+mn-ea"/>
            <a:cs typeface="+mn-ea"/>
            <a:sym typeface="+mn-lt"/>
          </a:endParaRPr>
        </a:p>
      </dsp:txBody>
      <dsp:txXfrm>
        <a:off x="3859566" y="404419"/>
        <a:ext cx="1520805" cy="1217034"/>
      </dsp:txXfrm>
    </dsp:sp>
    <dsp:sp modelId="{4EAB9A7F-C05A-4D43-AA7D-4F797F5373CA}">
      <dsp:nvSpPr>
        <dsp:cNvPr id="0" name=""/>
        <dsp:cNvSpPr/>
      </dsp:nvSpPr>
      <dsp:spPr>
        <a:xfrm>
          <a:off x="1848892" y="1801088"/>
          <a:ext cx="1773058" cy="1348712"/>
        </a:xfrm>
        <a:prstGeom prst="roundRect">
          <a:avLst/>
        </a:prstGeom>
        <a:solidFill>
          <a:schemeClr val="accent5">
            <a:hueOff val="6615915"/>
            <a:satOff val="-33929"/>
            <a:lumOff val="1451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1" kern="1200" dirty="0">
              <a:latin typeface="+mn-lt"/>
              <a:ea typeface="+mn-ea"/>
              <a:cs typeface="+mn-ea"/>
              <a:sym typeface="+mn-lt"/>
            </a:rPr>
            <a:t>3.</a:t>
          </a:r>
          <a:r>
            <a:rPr lang="zh-CN" altLang="en-US" sz="2000" b="1" kern="1200" dirty="0">
              <a:latin typeface="+mn-lt"/>
              <a:ea typeface="+mn-ea"/>
              <a:cs typeface="+mn-ea"/>
              <a:sym typeface="+mn-lt"/>
            </a:rPr>
            <a:t>费用扣除较宽</a:t>
          </a:r>
          <a:endParaRPr lang="en-US" altLang="zh-CN" sz="2000" b="1" kern="1200" dirty="0">
            <a:latin typeface="+mn-lt"/>
            <a:ea typeface="+mn-ea"/>
            <a:cs typeface="+mn-ea"/>
            <a:sym typeface="+mn-lt"/>
          </a:endParaRPr>
        </a:p>
        <a:p>
          <a:pPr marL="0" lvl="0" indent="0" algn="ctr" defTabSz="889000">
            <a:lnSpc>
              <a:spcPct val="90000"/>
            </a:lnSpc>
            <a:spcBef>
              <a:spcPct val="0"/>
            </a:spcBef>
            <a:spcAft>
              <a:spcPct val="35000"/>
            </a:spcAft>
            <a:buNone/>
          </a:pPr>
          <a:r>
            <a:rPr lang="en-US" altLang="zh-CN" sz="2000" b="1" kern="1200" dirty="0">
              <a:latin typeface="+mn-lt"/>
              <a:ea typeface="+mn-ea"/>
              <a:cs typeface="+mn-ea"/>
              <a:sym typeface="+mn-lt"/>
            </a:rPr>
            <a:t>4.</a:t>
          </a:r>
          <a:r>
            <a:rPr lang="zh-CN" altLang="en-US" sz="2000" b="1" kern="1200" dirty="0">
              <a:latin typeface="+mn-lt"/>
              <a:ea typeface="+mn-ea"/>
              <a:cs typeface="+mn-ea"/>
              <a:sym typeface="+mn-lt"/>
            </a:rPr>
            <a:t>计算比较复杂</a:t>
          </a:r>
        </a:p>
      </dsp:txBody>
      <dsp:txXfrm>
        <a:off x="1914731" y="1866927"/>
        <a:ext cx="1641380" cy="1217034"/>
      </dsp:txXfrm>
    </dsp:sp>
    <dsp:sp modelId="{5C1FD72D-F4D8-42CB-87F9-2C9A075ACD73}">
      <dsp:nvSpPr>
        <dsp:cNvPr id="0" name=""/>
        <dsp:cNvSpPr/>
      </dsp:nvSpPr>
      <dsp:spPr>
        <a:xfrm>
          <a:off x="3783679" y="1780992"/>
          <a:ext cx="1652483" cy="1348712"/>
        </a:xfrm>
        <a:prstGeom prst="roundRect">
          <a:avLst/>
        </a:prstGeom>
        <a:solidFill>
          <a:schemeClr val="accent5">
            <a:hueOff val="9923871"/>
            <a:satOff val="-50893"/>
            <a:lumOff val="2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b="1" kern="1200" dirty="0">
              <a:latin typeface="+mn-lt"/>
              <a:ea typeface="+mn-ea"/>
              <a:cs typeface="+mn-ea"/>
              <a:sym typeface="+mn-lt"/>
            </a:rPr>
            <a:t>5.</a:t>
          </a:r>
          <a:r>
            <a:rPr lang="zh-CN" sz="2000" b="1" kern="1200" dirty="0">
              <a:latin typeface="+mn-lt"/>
              <a:ea typeface="+mn-ea"/>
              <a:cs typeface="+mn-ea"/>
              <a:sym typeface="+mn-lt"/>
            </a:rPr>
            <a:t>采取源泉扣缴和个人申报两种征纳方法</a:t>
          </a:r>
          <a:endParaRPr lang="zh-CN" altLang="en-US" sz="2000" b="1" kern="1200" dirty="0">
            <a:latin typeface="+mn-lt"/>
            <a:ea typeface="+mn-ea"/>
            <a:cs typeface="+mn-ea"/>
            <a:sym typeface="+mn-lt"/>
          </a:endParaRPr>
        </a:p>
      </dsp:txBody>
      <dsp:txXfrm>
        <a:off x="3849518" y="1846831"/>
        <a:ext cx="1520805" cy="121703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C4F394-1328-4820-8778-039018FFB312}">
      <dsp:nvSpPr>
        <dsp:cNvPr id="0" name=""/>
        <dsp:cNvSpPr/>
      </dsp:nvSpPr>
      <dsp:spPr>
        <a:xfrm>
          <a:off x="1445" y="547597"/>
          <a:ext cx="1459242" cy="1459242"/>
        </a:xfrm>
        <a:prstGeom prst="ellipse">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ts val="0"/>
            </a:spcAft>
            <a:buNone/>
          </a:pPr>
          <a:r>
            <a:rPr lang="zh-CN" altLang="en-US" sz="2000" b="1" kern="1200" dirty="0">
              <a:latin typeface="+mn-lt"/>
              <a:ea typeface="+mn-ea"/>
              <a:cs typeface="+mn-ea"/>
              <a:sym typeface="+mn-lt"/>
            </a:rPr>
            <a:t>非居民</a:t>
          </a:r>
          <a:endParaRPr lang="en-US" altLang="zh-CN" sz="2000" b="1" kern="1200" dirty="0">
            <a:latin typeface="+mn-lt"/>
            <a:ea typeface="+mn-ea"/>
            <a:cs typeface="+mn-ea"/>
            <a:sym typeface="+mn-lt"/>
          </a:endParaRPr>
        </a:p>
        <a:p>
          <a:pPr marL="0" lvl="0" indent="0" algn="ctr" defTabSz="889000">
            <a:lnSpc>
              <a:spcPct val="90000"/>
            </a:lnSpc>
            <a:spcBef>
              <a:spcPct val="0"/>
            </a:spcBef>
            <a:spcAft>
              <a:spcPts val="0"/>
            </a:spcAft>
            <a:buNone/>
          </a:pPr>
          <a:r>
            <a:rPr lang="zh-CN" altLang="en-US" sz="2000" b="1" kern="1200" dirty="0">
              <a:latin typeface="+mn-lt"/>
              <a:ea typeface="+mn-ea"/>
              <a:cs typeface="+mn-ea"/>
              <a:sym typeface="+mn-lt"/>
            </a:rPr>
            <a:t>个人</a:t>
          </a:r>
        </a:p>
      </dsp:txBody>
      <dsp:txXfrm>
        <a:off x="215146" y="761298"/>
        <a:ext cx="1031840" cy="1031840"/>
      </dsp:txXfrm>
    </dsp:sp>
    <dsp:sp modelId="{061C04B0-9DC7-431C-8F06-4CF17B0D86ED}">
      <dsp:nvSpPr>
        <dsp:cNvPr id="0" name=""/>
        <dsp:cNvSpPr/>
      </dsp:nvSpPr>
      <dsp:spPr>
        <a:xfrm rot="3050770">
          <a:off x="1401822" y="1545103"/>
          <a:ext cx="553974" cy="0"/>
        </a:xfrm>
        <a:custGeom>
          <a:avLst/>
          <a:gdLst/>
          <a:ahLst/>
          <a:cxnLst/>
          <a:rect l="0" t="0" r="0" b="0"/>
          <a:pathLst>
            <a:path>
              <a:moveTo>
                <a:pt x="0" y="0"/>
              </a:moveTo>
              <a:lnTo>
                <a:pt x="553974" y="0"/>
              </a:lnTo>
            </a:path>
          </a:pathLst>
        </a:custGeom>
        <a:noFill/>
        <a:ln w="25400"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B1051FA-EA1F-4746-8E1B-16171AD5CAF4}">
      <dsp:nvSpPr>
        <dsp:cNvPr id="0" name=""/>
        <dsp:cNvSpPr/>
      </dsp:nvSpPr>
      <dsp:spPr>
        <a:xfrm>
          <a:off x="1853700" y="1759894"/>
          <a:ext cx="191584" cy="0"/>
        </a:xfrm>
        <a:prstGeom prst="line">
          <a:avLst/>
        </a:prstGeom>
        <a:noFill/>
        <a:ln w="25400"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BAF52059-94B3-4A31-8D54-588D275720A7}">
      <dsp:nvSpPr>
        <dsp:cNvPr id="0" name=""/>
        <dsp:cNvSpPr/>
      </dsp:nvSpPr>
      <dsp:spPr>
        <a:xfrm>
          <a:off x="2045284" y="791175"/>
          <a:ext cx="1358505" cy="1937438"/>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99568" tIns="99568" rIns="99568" bIns="99568" numCol="1" spcCol="1270" anchor="ctr" anchorCtr="0">
          <a:noAutofit/>
        </a:bodyPr>
        <a:lstStyle/>
        <a:p>
          <a:pPr marL="0" lvl="0" indent="0" algn="l" defTabSz="622300">
            <a:lnSpc>
              <a:spcPct val="90000"/>
            </a:lnSpc>
            <a:spcBef>
              <a:spcPct val="0"/>
            </a:spcBef>
            <a:spcAft>
              <a:spcPts val="0"/>
            </a:spcAft>
            <a:buNone/>
          </a:pPr>
          <a:r>
            <a:rPr lang="zh-CN" sz="1400" b="1" kern="1200" dirty="0">
              <a:latin typeface="+mn-lt"/>
              <a:ea typeface="+mn-ea"/>
              <a:cs typeface="+mn-ea"/>
              <a:sym typeface="+mn-lt"/>
            </a:rPr>
            <a:t>工资、薪金所得</a:t>
          </a:r>
          <a:r>
            <a:rPr lang="zh-CN" sz="1400" kern="1200" dirty="0">
              <a:latin typeface="+mn-lt"/>
              <a:ea typeface="+mn-ea"/>
              <a:cs typeface="+mn-ea"/>
              <a:sym typeface="+mn-lt"/>
            </a:rPr>
            <a:t>，</a:t>
          </a:r>
          <a:r>
            <a:rPr lang="zh-CN" sz="1400" b="1" kern="1200" dirty="0">
              <a:latin typeface="+mn-lt"/>
              <a:ea typeface="+mn-ea"/>
              <a:cs typeface="+mn-ea"/>
              <a:sym typeface="+mn-lt"/>
            </a:rPr>
            <a:t>劳务报酬所得</a:t>
          </a:r>
          <a:r>
            <a:rPr lang="zh-CN" sz="1400" kern="1200" dirty="0">
              <a:latin typeface="+mn-lt"/>
              <a:ea typeface="+mn-ea"/>
              <a:cs typeface="+mn-ea"/>
              <a:sym typeface="+mn-lt"/>
            </a:rPr>
            <a:t>，</a:t>
          </a:r>
          <a:r>
            <a:rPr lang="zh-CN" sz="1400" b="1" kern="1200" dirty="0">
              <a:latin typeface="+mn-lt"/>
              <a:ea typeface="+mn-ea"/>
              <a:cs typeface="+mn-ea"/>
              <a:sym typeface="+mn-lt"/>
            </a:rPr>
            <a:t>稿酬所得</a:t>
          </a:r>
          <a:r>
            <a:rPr lang="zh-CN" sz="1400" kern="1200" dirty="0">
              <a:latin typeface="+mn-lt"/>
              <a:ea typeface="+mn-ea"/>
              <a:cs typeface="+mn-ea"/>
              <a:sym typeface="+mn-lt"/>
            </a:rPr>
            <a:t>和</a:t>
          </a:r>
          <a:r>
            <a:rPr lang="zh-CN" sz="1400" b="1" kern="1200" dirty="0">
              <a:latin typeface="+mn-lt"/>
              <a:ea typeface="+mn-ea"/>
              <a:cs typeface="+mn-ea"/>
              <a:sym typeface="+mn-lt"/>
            </a:rPr>
            <a:t>特许权使用费</a:t>
          </a:r>
          <a:r>
            <a:rPr lang="zh-CN" sz="1400" kern="1200" dirty="0">
              <a:latin typeface="+mn-lt"/>
              <a:ea typeface="+mn-ea"/>
              <a:cs typeface="+mn-ea"/>
              <a:sym typeface="+mn-lt"/>
            </a:rPr>
            <a:t>所得，适用</a:t>
          </a:r>
          <a:r>
            <a:rPr lang="zh-CN" sz="1400" b="1" kern="1200" dirty="0">
              <a:latin typeface="+mn-lt"/>
              <a:ea typeface="+mn-ea"/>
              <a:cs typeface="+mn-ea"/>
              <a:sym typeface="+mn-lt"/>
            </a:rPr>
            <a:t>按月换算后的综合所得税税率</a:t>
          </a:r>
          <a:r>
            <a:rPr lang="zh-CN" altLang="en-US" sz="1400" kern="1200" dirty="0">
              <a:latin typeface="+mn-lt"/>
              <a:ea typeface="+mn-ea"/>
              <a:cs typeface="+mn-ea"/>
              <a:sym typeface="+mn-lt"/>
            </a:rPr>
            <a:t>计</a:t>
          </a:r>
          <a:r>
            <a:rPr lang="zh-CN" sz="1400" kern="1200" dirty="0">
              <a:latin typeface="+mn-lt"/>
              <a:ea typeface="+mn-ea"/>
              <a:cs typeface="+mn-ea"/>
              <a:sym typeface="+mn-lt"/>
            </a:rPr>
            <a:t>算应纳税额，由扣缴义务人按月或者按次代扣代缴个人所得税</a:t>
          </a:r>
          <a:endParaRPr lang="zh-CN" altLang="en-US" sz="1400" kern="1200" dirty="0">
            <a:latin typeface="+mn-lt"/>
            <a:ea typeface="+mn-ea"/>
            <a:cs typeface="+mn-ea"/>
            <a:sym typeface="+mn-lt"/>
          </a:endParaRPr>
        </a:p>
      </dsp:txBody>
      <dsp:txXfrm>
        <a:off x="2045284" y="791175"/>
        <a:ext cx="1358505" cy="193743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C4F394-1328-4820-8778-039018FFB312}">
      <dsp:nvSpPr>
        <dsp:cNvPr id="0" name=""/>
        <dsp:cNvSpPr/>
      </dsp:nvSpPr>
      <dsp:spPr>
        <a:xfrm>
          <a:off x="2431" y="544468"/>
          <a:ext cx="1463353" cy="1463353"/>
        </a:xfrm>
        <a:prstGeom prst="ellipse">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ts val="0"/>
            </a:spcAft>
            <a:buNone/>
          </a:pPr>
          <a:r>
            <a:rPr lang="zh-CN" altLang="en-US" sz="2000" b="1" kern="1200" dirty="0">
              <a:latin typeface="+mn-lt"/>
              <a:ea typeface="+mn-ea"/>
              <a:cs typeface="+mn-ea"/>
              <a:sym typeface="+mn-lt"/>
            </a:rPr>
            <a:t>经营所得</a:t>
          </a:r>
        </a:p>
      </dsp:txBody>
      <dsp:txXfrm>
        <a:off x="216734" y="758771"/>
        <a:ext cx="1034747" cy="1034747"/>
      </dsp:txXfrm>
    </dsp:sp>
    <dsp:sp modelId="{061C04B0-9DC7-431C-8F06-4CF17B0D86ED}">
      <dsp:nvSpPr>
        <dsp:cNvPr id="0" name=""/>
        <dsp:cNvSpPr/>
      </dsp:nvSpPr>
      <dsp:spPr>
        <a:xfrm rot="4202662">
          <a:off x="1379147" y="1452983"/>
          <a:ext cx="301692" cy="0"/>
        </a:xfrm>
        <a:custGeom>
          <a:avLst/>
          <a:gdLst/>
          <a:ahLst/>
          <a:cxnLst/>
          <a:rect l="0" t="0" r="0" b="0"/>
          <a:pathLst>
            <a:path>
              <a:moveTo>
                <a:pt x="0" y="0"/>
              </a:moveTo>
              <a:lnTo>
                <a:pt x="301692" y="0"/>
              </a:lnTo>
            </a:path>
          </a:pathLst>
        </a:custGeom>
        <a:noFill/>
        <a:ln w="25400" cap="flat" cmpd="sng" algn="ctr">
          <a:solidFill>
            <a:schemeClr val="accent3">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FB1051FA-EA1F-4746-8E1B-16171AD5CAF4}">
      <dsp:nvSpPr>
        <dsp:cNvPr id="0" name=""/>
        <dsp:cNvSpPr/>
      </dsp:nvSpPr>
      <dsp:spPr>
        <a:xfrm>
          <a:off x="1581476" y="1594772"/>
          <a:ext cx="170878" cy="0"/>
        </a:xfrm>
        <a:prstGeom prst="line">
          <a:avLst/>
        </a:prstGeom>
        <a:noFill/>
        <a:ln w="25400" cap="flat" cmpd="sng" algn="ctr">
          <a:solidFill>
            <a:schemeClr val="accent3">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AF52059-94B3-4A31-8D54-588D275720A7}">
      <dsp:nvSpPr>
        <dsp:cNvPr id="0" name=""/>
        <dsp:cNvSpPr/>
      </dsp:nvSpPr>
      <dsp:spPr>
        <a:xfrm>
          <a:off x="1752354" y="177131"/>
          <a:ext cx="1211684" cy="2835282"/>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ctr" anchorCtr="0">
          <a:noAutofit/>
        </a:bodyPr>
        <a:lstStyle/>
        <a:p>
          <a:pPr marL="0" lvl="0" indent="0" algn="l" defTabSz="889000">
            <a:lnSpc>
              <a:spcPct val="90000"/>
            </a:lnSpc>
            <a:spcBef>
              <a:spcPct val="0"/>
            </a:spcBef>
            <a:spcAft>
              <a:spcPts val="0"/>
            </a:spcAft>
            <a:buNone/>
          </a:pPr>
          <a:r>
            <a:rPr lang="en-US" sz="2000" kern="1200" dirty="0">
              <a:latin typeface="+mn-lt"/>
              <a:ea typeface="+mn-ea"/>
              <a:cs typeface="+mn-ea"/>
              <a:sym typeface="+mn-lt"/>
            </a:rPr>
            <a:t>5%</a:t>
          </a:r>
          <a:r>
            <a:rPr lang="zh-CN" sz="2000" kern="1200" dirty="0">
              <a:latin typeface="+mn-lt"/>
              <a:ea typeface="+mn-ea"/>
              <a:cs typeface="+mn-ea"/>
              <a:sym typeface="+mn-lt"/>
            </a:rPr>
            <a:t>至</a:t>
          </a:r>
          <a:r>
            <a:rPr lang="en-US" sz="2000" kern="1200" dirty="0">
              <a:latin typeface="+mn-lt"/>
              <a:ea typeface="+mn-ea"/>
              <a:cs typeface="+mn-ea"/>
              <a:sym typeface="+mn-lt"/>
            </a:rPr>
            <a:t>35%</a:t>
          </a:r>
          <a:r>
            <a:rPr lang="zh-CN" sz="2000" kern="1200" dirty="0">
              <a:latin typeface="+mn-lt"/>
              <a:ea typeface="+mn-ea"/>
              <a:cs typeface="+mn-ea"/>
              <a:sym typeface="+mn-lt"/>
            </a:rPr>
            <a:t>的五级超额累进税率</a:t>
          </a:r>
          <a:endParaRPr lang="zh-CN" altLang="en-US" sz="2000" kern="1200" dirty="0">
            <a:latin typeface="+mn-lt"/>
            <a:ea typeface="+mn-ea"/>
            <a:cs typeface="+mn-ea"/>
            <a:sym typeface="+mn-lt"/>
          </a:endParaRPr>
        </a:p>
      </dsp:txBody>
      <dsp:txXfrm>
        <a:off x="1752354" y="177131"/>
        <a:ext cx="1211684" cy="283528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C4F394-1328-4820-8778-039018FFB312}">
      <dsp:nvSpPr>
        <dsp:cNvPr id="0" name=""/>
        <dsp:cNvSpPr/>
      </dsp:nvSpPr>
      <dsp:spPr>
        <a:xfrm>
          <a:off x="4374" y="0"/>
          <a:ext cx="2905662" cy="2905662"/>
        </a:xfrm>
        <a:prstGeom prst="ellipse">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marL="0" lvl="0" indent="0" algn="l" defTabSz="800100">
            <a:lnSpc>
              <a:spcPct val="90000"/>
            </a:lnSpc>
            <a:spcBef>
              <a:spcPct val="0"/>
            </a:spcBef>
            <a:spcAft>
              <a:spcPts val="0"/>
            </a:spcAft>
            <a:buNone/>
          </a:pPr>
          <a:r>
            <a:rPr lang="zh-CN" altLang="en-US" sz="1800" b="1" kern="1200" dirty="0">
              <a:latin typeface="+mn-lt"/>
              <a:ea typeface="+mn-ea"/>
              <a:cs typeface="+mn-ea"/>
              <a:sym typeface="+mn-lt"/>
            </a:rPr>
            <a:t>其他所得：</a:t>
          </a:r>
          <a:endParaRPr lang="en-US" altLang="zh-CN" sz="1800" b="1" kern="1200" dirty="0">
            <a:latin typeface="+mn-lt"/>
            <a:ea typeface="+mn-ea"/>
            <a:cs typeface="+mn-ea"/>
            <a:sym typeface="+mn-lt"/>
          </a:endParaRPr>
        </a:p>
        <a:p>
          <a:pPr marL="0" lvl="0" indent="0" algn="l" defTabSz="800100">
            <a:lnSpc>
              <a:spcPct val="90000"/>
            </a:lnSpc>
            <a:spcBef>
              <a:spcPct val="0"/>
            </a:spcBef>
            <a:spcAft>
              <a:spcPts val="0"/>
            </a:spcAft>
            <a:buNone/>
          </a:pPr>
          <a:r>
            <a:rPr lang="zh-CN" sz="1800" kern="1200" dirty="0">
              <a:latin typeface="+mn-lt"/>
              <a:ea typeface="+mn-ea"/>
              <a:cs typeface="+mn-ea"/>
              <a:sym typeface="+mn-lt"/>
            </a:rPr>
            <a:t>利息、股息、红利所得，财产租赁所得，财产转让所得和偶然所得</a:t>
          </a:r>
          <a:endParaRPr lang="zh-CN" altLang="en-US" sz="1800" b="1" kern="1200" dirty="0">
            <a:latin typeface="+mn-lt"/>
            <a:ea typeface="+mn-ea"/>
            <a:cs typeface="+mn-ea"/>
            <a:sym typeface="+mn-lt"/>
          </a:endParaRPr>
        </a:p>
      </dsp:txBody>
      <dsp:txXfrm>
        <a:off x="429898" y="425524"/>
        <a:ext cx="2054614" cy="2054614"/>
      </dsp:txXfrm>
    </dsp:sp>
    <dsp:sp modelId="{061C04B0-9DC7-431C-8F06-4CF17B0D86ED}">
      <dsp:nvSpPr>
        <dsp:cNvPr id="0" name=""/>
        <dsp:cNvSpPr/>
      </dsp:nvSpPr>
      <dsp:spPr>
        <a:xfrm rot="2980040">
          <a:off x="2862771" y="1685919"/>
          <a:ext cx="490334" cy="0"/>
        </a:xfrm>
        <a:custGeom>
          <a:avLst/>
          <a:gdLst/>
          <a:ahLst/>
          <a:cxnLst/>
          <a:rect l="0" t="0" r="0" b="0"/>
          <a:pathLst>
            <a:path>
              <a:moveTo>
                <a:pt x="0" y="0"/>
              </a:moveTo>
              <a:lnTo>
                <a:pt x="490334" y="0"/>
              </a:lnTo>
            </a:path>
          </a:pathLst>
        </a:custGeom>
        <a:noFill/>
        <a:ln w="25400" cap="flat" cmpd="sng" algn="ctr">
          <a:solidFill>
            <a:schemeClr val="accent3">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FB1051FA-EA1F-4746-8E1B-16171AD5CAF4}">
      <dsp:nvSpPr>
        <dsp:cNvPr id="0" name=""/>
        <dsp:cNvSpPr/>
      </dsp:nvSpPr>
      <dsp:spPr>
        <a:xfrm>
          <a:off x="3266616" y="1872810"/>
          <a:ext cx="381114" cy="0"/>
        </a:xfrm>
        <a:prstGeom prst="line">
          <a:avLst/>
        </a:prstGeom>
        <a:noFill/>
        <a:ln w="25400" cap="flat" cmpd="sng" algn="ctr">
          <a:solidFill>
            <a:schemeClr val="accent3">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AF52059-94B3-4A31-8D54-588D275720A7}">
      <dsp:nvSpPr>
        <dsp:cNvPr id="0" name=""/>
        <dsp:cNvSpPr/>
      </dsp:nvSpPr>
      <dsp:spPr>
        <a:xfrm>
          <a:off x="3647731" y="605950"/>
          <a:ext cx="2702450" cy="2533721"/>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142240" tIns="142240" rIns="142240" bIns="142240" numCol="1" spcCol="1270" anchor="ctr" anchorCtr="0">
          <a:noAutofit/>
        </a:bodyPr>
        <a:lstStyle/>
        <a:p>
          <a:pPr marL="0" lvl="0" indent="0" algn="l" defTabSz="889000">
            <a:lnSpc>
              <a:spcPct val="90000"/>
            </a:lnSpc>
            <a:spcBef>
              <a:spcPct val="0"/>
            </a:spcBef>
            <a:spcAft>
              <a:spcPts val="0"/>
            </a:spcAft>
            <a:buNone/>
          </a:pPr>
          <a:r>
            <a:rPr lang="en-US" sz="2000" b="1" kern="1200" dirty="0">
              <a:latin typeface="+mn-lt"/>
              <a:ea typeface="+mn-ea"/>
              <a:cs typeface="+mn-ea"/>
              <a:sym typeface="+mn-lt"/>
            </a:rPr>
            <a:t>20%</a:t>
          </a:r>
          <a:r>
            <a:rPr lang="zh-CN" sz="2000" b="1" kern="1200" dirty="0">
              <a:latin typeface="+mn-lt"/>
              <a:ea typeface="+mn-ea"/>
              <a:cs typeface="+mn-ea"/>
              <a:sym typeface="+mn-lt"/>
            </a:rPr>
            <a:t>比例税率。</a:t>
          </a:r>
          <a:endParaRPr lang="en-US" altLang="zh-CN" sz="2000" b="1" kern="1200" dirty="0">
            <a:latin typeface="+mn-lt"/>
            <a:ea typeface="+mn-ea"/>
            <a:cs typeface="+mn-ea"/>
            <a:sym typeface="+mn-lt"/>
          </a:endParaRPr>
        </a:p>
        <a:p>
          <a:pPr marL="0" lvl="0" indent="0" algn="l" defTabSz="889000">
            <a:lnSpc>
              <a:spcPct val="90000"/>
            </a:lnSpc>
            <a:spcBef>
              <a:spcPct val="0"/>
            </a:spcBef>
            <a:spcAft>
              <a:spcPts val="0"/>
            </a:spcAft>
            <a:buNone/>
          </a:pPr>
          <a:r>
            <a:rPr lang="zh-CN" sz="2000" b="1" kern="1200" dirty="0">
              <a:solidFill>
                <a:srgbClr val="C00000"/>
              </a:solidFill>
              <a:latin typeface="+mn-lt"/>
              <a:ea typeface="+mn-ea"/>
              <a:cs typeface="+mn-ea"/>
              <a:sym typeface="+mn-lt"/>
            </a:rPr>
            <a:t>个人按市场价格出租住房所得，减按</a:t>
          </a:r>
          <a:r>
            <a:rPr lang="en-US" sz="2000" b="1" kern="1200" dirty="0">
              <a:solidFill>
                <a:srgbClr val="C00000"/>
              </a:solidFill>
              <a:latin typeface="+mn-lt"/>
              <a:ea typeface="+mn-ea"/>
              <a:cs typeface="+mn-ea"/>
              <a:sym typeface="+mn-lt"/>
            </a:rPr>
            <a:t>10%</a:t>
          </a:r>
          <a:r>
            <a:rPr lang="zh-CN" sz="2000" b="1" kern="1200" dirty="0">
              <a:solidFill>
                <a:srgbClr val="C00000"/>
              </a:solidFill>
              <a:latin typeface="+mn-lt"/>
              <a:ea typeface="+mn-ea"/>
              <a:cs typeface="+mn-ea"/>
              <a:sym typeface="+mn-lt"/>
            </a:rPr>
            <a:t>的税率</a:t>
          </a:r>
          <a:r>
            <a:rPr lang="zh-CN" altLang="en-US" sz="2000" b="1" kern="1200" dirty="0">
              <a:solidFill>
                <a:srgbClr val="C00000"/>
              </a:solidFill>
              <a:latin typeface="+mn-lt"/>
              <a:ea typeface="+mn-ea"/>
              <a:cs typeface="+mn-ea"/>
              <a:sym typeface="+mn-lt"/>
            </a:rPr>
            <a:t>征</a:t>
          </a:r>
          <a:r>
            <a:rPr lang="zh-CN" sz="2000" b="1" kern="1200" dirty="0">
              <a:solidFill>
                <a:srgbClr val="C00000"/>
              </a:solidFill>
              <a:latin typeface="+mn-lt"/>
              <a:ea typeface="+mn-ea"/>
              <a:cs typeface="+mn-ea"/>
              <a:sym typeface="+mn-lt"/>
            </a:rPr>
            <a:t>税。</a:t>
          </a:r>
          <a:endParaRPr lang="zh-CN" altLang="en-US" sz="2000" b="1" kern="1200" dirty="0">
            <a:solidFill>
              <a:srgbClr val="C00000"/>
            </a:solidFill>
            <a:latin typeface="+mn-lt"/>
            <a:ea typeface="+mn-ea"/>
            <a:cs typeface="+mn-ea"/>
            <a:sym typeface="+mn-lt"/>
          </a:endParaRPr>
        </a:p>
      </dsp:txBody>
      <dsp:txXfrm>
        <a:off x="3647731" y="605950"/>
        <a:ext cx="2702450" cy="2533721"/>
      </dsp:txXfrm>
    </dsp:sp>
  </dsp:spTree>
</dsp:drawing>
</file>

<file path=ppt/diagrams/layout1.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2.xml><?xml version="1.0" encoding="utf-8"?>
<dgm:layoutDef xmlns:dgm="http://schemas.openxmlformats.org/drawingml/2006/diagram" xmlns:a="http://schemas.openxmlformats.org/drawingml/2006/main" uniqueId="urn:microsoft.com/office/officeart/2009/3/layout/SubStepProcess">
  <dgm:title val=""/>
  <dgm:desc val=""/>
  <dgm:catLst>
    <dgm:cat type="process" pri="12250"/>
  </dgm:catLst>
  <dgm:sampData>
    <dgm:dataModel>
      <dgm:ptLst>
        <dgm:pt modelId="0" type="doc"/>
        <dgm:pt modelId="1">
          <dgm:prSet phldr="1"/>
        </dgm:pt>
        <dgm:pt modelId="11">
          <dgm:prSet phldr="1"/>
        </dgm:pt>
        <dgm:pt modelId="12">
          <dgm:prSet phldr="1"/>
        </dgm:pt>
        <dgm:pt modelId="2">
          <dgm:prSet phldr="1"/>
        </dgm:pt>
        <dgm:pt modelId="3">
          <dgm:prSet phldr="1"/>
        </dgm:pt>
      </dgm:ptLst>
      <dgm:cxnLst>
        <dgm:cxn modelId="6" srcId="0" destId="1" srcOrd="0" destOrd="0"/>
        <dgm:cxn modelId="61" srcId="1" destId="11" srcOrd="0" destOrd="0"/>
        <dgm:cxn modelId="62" srcId="1" destId="12" srcOrd="1" destOrd="0"/>
        <dgm:cxn modelId="7" srcId="0" destId="2" srcOrd="0" destOrd="0"/>
        <dgm:cxn modelId="8" srcId="0" destId="3" srcOrd="0" destOrd="0"/>
      </dgm:cxnLst>
      <dgm:bg/>
      <dgm:whole/>
    </dgm:dataModel>
  </dgm:sampData>
  <dgm:styleData>
    <dgm:dataModel>
      <dgm:ptLst>
        <dgm:pt modelId="0" type="doc"/>
        <dgm:pt modelId="1">
          <dgm:prSet phldr="1"/>
        </dgm:pt>
        <dgm:pt modelId="11">
          <dgm:prSet phldr="1"/>
        </dgm:pt>
        <dgm:pt modelId="12">
          <dgm:prSet phldr="1"/>
        </dgm:pt>
        <dgm:pt modelId="2">
          <dgm:prSet phldr="1"/>
        </dgm:pt>
      </dgm:ptLst>
      <dgm:cxnLst>
        <dgm:cxn modelId="4" srcId="0" destId="1" srcOrd="0" destOrd="0"/>
        <dgm:cxn modelId="41" srcId="1" destId="11" srcOrd="0" destOrd="0"/>
        <dgm:cxn modelId="42" srcId="1" destId="12" srcOrd="1" destOrd="0"/>
        <dgm:cxn modelId="5" srcId="0" destId="2" srcOrd="0" destOrd="0"/>
      </dgm:cxnLst>
      <dgm:bg/>
      <dgm:whole/>
    </dgm:dataModel>
  </dgm:styleData>
  <dgm:clrData>
    <dgm:dataModel>
      <dgm:ptLst>
        <dgm:pt modelId="0" type="doc"/>
        <dgm:pt modelId="1">
          <dgm:prSet phldr="1"/>
        </dgm:pt>
        <dgm:pt modelId="11">
          <dgm:prSet phldr="1"/>
        </dgm:pt>
        <dgm:pt modelId="12">
          <dgm:prSet phldr="1"/>
        </dgm:pt>
        <dgm:pt modelId="2">
          <dgm:prSet phldr="1"/>
        </dgm:pt>
        <dgm:pt modelId="3">
          <dgm:prSet phldr="1"/>
        </dgm:pt>
        <dgm:pt modelId="4">
          <dgm:prSet phldr="1"/>
        </dgm:pt>
      </dgm:ptLst>
      <dgm:cxnLst>
        <dgm:cxn modelId="8" srcId="0" destId="1" srcOrd="0" destOrd="0"/>
        <dgm:cxn modelId="81" srcId="1" destId="11" srcOrd="0" destOrd="0"/>
        <dgm:cxn modelId="82" srcId="1" destId="12" srcOrd="1" destOrd="0"/>
        <dgm:cxn modelId="9" srcId="0" destId="2" srcOrd="0" destOrd="0"/>
        <dgm:cxn modelId="10" srcId="0" destId="3" srcOrd="0" destOrd="0"/>
        <dgm:cxn modelId="11" srcId="0" destId="4" srcOrd="0" destOrd="0"/>
      </dgm:cxnLst>
      <dgm:bg/>
      <dgm:whole/>
    </dgm:dataModel>
  </dgm:clrData>
  <dgm:layoutNode name="Name0">
    <dgm:varLst>
      <dgm:chMax val="7"/>
      <dgm:dir/>
      <dgm:animOne val="branch"/>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parTx1" refType="w"/>
      <dgm:constr type="w" for="ch" forName="chLin1" refType="w" refFor="ch" refForName="parTx1" fact="1.38"/>
      <dgm:constr type="h" for="ch" forName="chLin1" refType="h"/>
      <dgm:constr type="w" for="ch" forName="spPre1" refType="w" fact="0.27"/>
      <dgm:constr type="w" for="ch" forName="spPost1" refType="w" fact="0.27"/>
      <dgm:constr type="h" for="ch" forName="spPre1" refType="h"/>
      <dgm:constr type="h" for="ch" forName="spPost1" refType="h"/>
      <dgm:constr type="primFontSz" for="ch" forName="parTx1" val="65"/>
      <dgm:constr type="primFontSz" for="des" forName="desTx1" refType="primFontSz" refFor="ch" refForName="parTx1" fact="0.78"/>
      <dgm:constr type="primFontSz" for="des" forName="desTx1" op="equ"/>
      <dgm:constr type="w" for="ch" forName="parTx2" refType="w"/>
      <dgm:constr type="w" for="ch" forName="chLin2" refType="w" refFor="ch" refForName="parTx2" fact="1.38"/>
      <dgm:constr type="h" for="ch" forName="chLin2" refType="h"/>
      <dgm:constr type="w" for="ch" forName="spPre2" refType="w" fact="0.54"/>
      <dgm:constr type="w" for="ch" forName="spPost2" refType="w" fact="0.54"/>
      <dgm:constr type="h" for="ch" forName="spPre2" refType="h"/>
      <dgm:constr type="h" for="ch" forName="spPost2" refType="h"/>
      <dgm:constr type="primFontSz" for="ch" forName="parTx2" refType="primFontSz" refFor="ch" refForName="parTx1" op="equ"/>
      <dgm:constr type="primFontSz" for="des" forName="desTx2" refType="primFontSz" refFor="des" refForName="desTx1" op="equ"/>
      <dgm:constr type="w" for="ch" forName="parTx3" refType="w"/>
      <dgm:constr type="w" for="ch" forName="chLin3" refType="w" refFor="ch" refForName="parTx3" fact="1.38"/>
      <dgm:constr type="h" for="ch" forName="chLin3" refType="h"/>
      <dgm:constr type="w" for="ch" forName="spPre3" refType="w" fact="0.54"/>
      <dgm:constr type="w" for="ch" forName="spPost3" refType="w" fact="0.54"/>
      <dgm:constr type="h" for="ch" forName="spPre3" refType="h"/>
      <dgm:constr type="h" for="ch" forName="spPost3" refType="h"/>
      <dgm:constr type="primFontSz" for="ch" forName="parTx3" refType="primFontSz" refFor="ch" refForName="parTx1" op="equ"/>
      <dgm:constr type="primFontSz" for="des" forName="desTx3" refType="primFontSz" refFor="des" refForName="desTx1" op="equ"/>
      <dgm:constr type="w" for="ch" forName="parTx4" refType="w"/>
      <dgm:constr type="w" for="ch" forName="chLin4" refType="w" refFor="ch" refForName="parTx4" fact="1.38"/>
      <dgm:constr type="h" for="ch" forName="chLin4" refType="h"/>
      <dgm:constr type="w" for="ch" forName="spPre4" refType="w" fact="0.54"/>
      <dgm:constr type="w" for="ch" forName="spPost4" refType="w" fact="0.54"/>
      <dgm:constr type="h" for="ch" forName="spPre4" refType="h"/>
      <dgm:constr type="h" for="ch" forName="spPost4" refType="h"/>
      <dgm:constr type="primFontSz" for="ch" forName="parTx4" refType="primFontSz" refFor="ch" refForName="parTx1" op="equ"/>
      <dgm:constr type="primFontSz" for="des" forName="desTx4" refType="primFontSz" refFor="des" refForName="desTx1" op="equ"/>
      <dgm:constr type="w" for="ch" forName="parTx5" refType="w"/>
      <dgm:constr type="w" for="ch" forName="chLin5" refType="w" refFor="ch" refForName="parTx5" fact="1.38"/>
      <dgm:constr type="h" for="ch" forName="chLin5" refType="h"/>
      <dgm:constr type="w" for="ch" forName="spPre5" refType="w" fact="0.54"/>
      <dgm:constr type="w" for="ch" forName="spPost5" refType="w" fact="0.54"/>
      <dgm:constr type="h" for="ch" forName="spPre5" refType="h"/>
      <dgm:constr type="h" for="ch" forName="spPost5" refType="h"/>
      <dgm:constr type="primFontSz" for="ch" forName="parTx5" refType="primFontSz" refFor="ch" refForName="parTx1" op="equ"/>
      <dgm:constr type="primFontSz" for="des" forName="desTx5" refType="primFontSz" refFor="des" refForName="desTx1" op="equ"/>
      <dgm:constr type="w" for="ch" forName="parTx6" refType="w"/>
      <dgm:constr type="w" for="ch" forName="chLin6" refType="w" refFor="ch" refForName="parTx6" fact="1.38"/>
      <dgm:constr type="h" for="ch" forName="chLin6" refType="h"/>
      <dgm:constr type="w" for="ch" forName="spPre6" refType="w" fact="0.54"/>
      <dgm:constr type="w" for="ch" forName="spPost6" refType="w" fact="0.54"/>
      <dgm:constr type="h" for="ch" forName="spPre6" refType="h"/>
      <dgm:constr type="h" for="ch" forName="spPost6" refType="h"/>
      <dgm:constr type="primFontSz" for="ch" forName="parTx6" refType="primFontSz" refFor="ch" refForName="parTx1" op="equ"/>
      <dgm:constr type="primFontSz" for="des" forName="desTx6" refType="primFontSz" refFor="des" refForName="desTx1" op="equ"/>
      <dgm:constr type="w" for="ch" forName="parTx7" refType="w"/>
      <dgm:constr type="w" for="ch" forName="chLin7" refType="w" refFor="ch" refForName="parTx7" fact="1.38"/>
      <dgm:constr type="h" for="ch" forName="chLin7" refType="h"/>
      <dgm:constr type="w" for="ch" forName="spPre7" refType="w" fact="0.54"/>
      <dgm:constr type="w" for="ch" forName="spPost7" refType="w" fact="0.54"/>
      <dgm:constr type="h" for="ch" forName="spPre7" refType="h"/>
      <dgm:constr type="h" for="ch" forName="spPost7" refType="h"/>
      <dgm:constr type="primFontSz" for="ch" forName="parTx7" refType="primFontSz" refFor="ch" refForName="parTx1" op="equ"/>
      <dgm:constr type="primFontSz" for="des" forName="desTx7" refType="primFontSz" refFor="des" refForName="desTx1" op="equ"/>
    </dgm:constrLst>
    <dgm:forEach name="Name4" axis="ch" ptType="node">
      <dgm:choose name="Name5">
        <dgm:if name="Name6" axis="self" ptType="node" func="pos" op="equ" val="1">
          <dgm:layoutNode name="parTx1"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7">
            <dgm:if name="Name8" axis="ch" ptType="node" func="cnt" op="gte" val="1">
              <dgm:layoutNode name="spPre1">
                <dgm:alg type="sp"/>
                <dgm:shape xmlns:r="http://schemas.openxmlformats.org/officeDocument/2006/relationships" r:blip="">
                  <dgm:adjLst/>
                </dgm:shape>
              </dgm:layoutNode>
              <dgm:layoutNode name="chLin1">
                <dgm:alg type="lin">
                  <dgm:param type="linDir" val="fromT"/>
                </dgm:alg>
                <dgm:shape xmlns:r="http://schemas.openxmlformats.org/officeDocument/2006/relationships" r:blip="">
                  <dgm:adjLst/>
                </dgm:shape>
                <dgm:presOf/>
                <dgm:constrLst>
                  <dgm:constr type="w" for="ch" forName="txAndLines1" refType="w" fact="0.77"/>
                  <dgm:constr type="w" for="ch" forName="top1" refType="w" refFor="ch" refForName="txAndLines1" fact="0.78"/>
                </dgm:constrLst>
                <dgm:forEach name="Name9" axis="ch">
                  <dgm:forEach name="Name10" axis="self" ptType="parTrans">
                    <dgm:layoutNode name="Name11" styleLbl="parChTrans1D1">
                      <dgm:choose name="Name12">
                        <dgm:if name="Name13" func="var" arg="dir" op="equ" val="norm">
                          <dgm:alg type="conn">
                            <dgm:param type="dim" val="1D"/>
                            <dgm:param type="begPts" val="midR"/>
                            <dgm:param type="endSty" val="noArr"/>
                            <dgm:param type="dstNode" val="anchor1"/>
                          </dgm:alg>
                        </dgm:if>
                        <dgm:else name="Name14">
                          <dgm:alg type="conn">
                            <dgm:param type="dim" val="1D"/>
                            <dgm:param type="begPts" val="midL"/>
                            <dgm:param type="endSty" val="noArr"/>
                            <dgm:param type="srcNode" val="parTx1"/>
                            <dgm:param type="dstNode" val="anchor1"/>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5" axis="self" ptType="node">
                    <dgm:choose name="Name16">
                      <dgm:if name="Name17" axis="par ch" ptType="node node" func="cnt" op="equ" val="1">
                        <dgm:layoutNode name="top1">
                          <dgm:alg type="sp"/>
                          <dgm:shape xmlns:r="http://schemas.openxmlformats.org/officeDocument/2006/relationships" r:blip="">
                            <dgm:adjLst/>
                          </dgm:shape>
                          <dgm:constrLst>
                            <dgm:constr type="h" refType="w" fact="0.6"/>
                          </dgm:constrLst>
                        </dgm:layoutNode>
                      </dgm:if>
                      <dgm:else name="Name18"/>
                    </dgm:choose>
                    <dgm:layoutNode name="txAndLines1">
                      <dgm:choose name="Name19">
                        <dgm:if name="Name20" func="var" arg="dir" op="equ" val="norm">
                          <dgm:alg type="lin"/>
                        </dgm:if>
                        <dgm:else name="Name21">
                          <dgm:alg type="lin">
                            <dgm:param type="linDir" val="fromR"/>
                          </dgm:alg>
                        </dgm:else>
                      </dgm:choose>
                      <dgm:shape xmlns:r="http://schemas.openxmlformats.org/officeDocument/2006/relationships" r:blip="">
                        <dgm:adjLst/>
                      </dgm:shape>
                      <dgm:presOf/>
                      <dgm:choose name="Name22">
                        <dgm:if name="Name23" axis="root ch" ptType="all node" func="cnt" op="gte" val="2">
                          <dgm:constrLst>
                            <dgm:constr type="w" for="ch" forName="anchor1" refType="w"/>
                            <dgm:constr type="w" for="ch" forName="backup1" refType="w" fact="-1"/>
                            <dgm:constr type="w" for="ch" forName="preLine1" refType="w" fact="0.11"/>
                            <dgm:constr type="w" for="ch" forName="desTx1" refType="w" fact="0.78"/>
                            <dgm:constr type="w" for="ch" forName="postLine1" refType="w" fact="0.11"/>
                          </dgm:constrLst>
                        </dgm:if>
                        <dgm:else name="Name24">
                          <dgm:constrLst>
                            <dgm:constr type="w" for="ch" forName="anchor1" refType="w" fact="0.89"/>
                            <dgm:constr type="w" for="ch" forName="backup1" refType="w" fact="-0.89"/>
                            <dgm:constr type="w" for="ch" forName="preLine1" refType="w" fact="0.11"/>
                            <dgm:constr type="w" for="ch" forName="desTx1" refType="w" fact="0.78"/>
                          </dgm:constrLst>
                        </dgm:else>
                      </dgm:choose>
                      <dgm:layoutNode name="anchor1" moveWith="desTx1">
                        <dgm:alg type="sp"/>
                        <dgm:shape xmlns:r="http://schemas.openxmlformats.org/officeDocument/2006/relationships" r:blip="">
                          <dgm:adjLst/>
                        </dgm:shape>
                      </dgm:layoutNode>
                      <dgm:layoutNode name="backup1" moveWith="desTx1">
                        <dgm:alg type="sp"/>
                        <dgm:shape xmlns:r="http://schemas.openxmlformats.org/officeDocument/2006/relationships" r:blip="">
                          <dgm:adjLst/>
                        </dgm:shape>
                      </dgm:layoutNode>
                      <dgm:layoutNode name="preLine1" styleLbl="parChTrans1D1" moveWith="desTx1">
                        <dgm:alg type="sp"/>
                        <dgm:shape xmlns:r="http://schemas.openxmlformats.org/officeDocument/2006/relationships" type="line" r:blip="">
                          <dgm:adjLst/>
                        </dgm:shape>
                        <dgm:presOf/>
                      </dgm:layoutNode>
                      <dgm:layoutNode name="desTx1"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25">
                        <dgm:if name="Name26" axis="root ch" ptType="all node" func="cnt" op="gte" val="2">
                          <dgm:layoutNode name="postLine1" styleLbl="parChTrans1D1" moveWith="desTx1">
                            <dgm:alg type="sp"/>
                            <dgm:shape xmlns:r="http://schemas.openxmlformats.org/officeDocument/2006/relationships" type="line" r:blip="">
                              <dgm:adjLst/>
                            </dgm:shape>
                            <dgm:presOf/>
                          </dgm:layoutNode>
                        </dgm:if>
                        <dgm:else name="Name27"/>
                      </dgm:choose>
                    </dgm:layoutNode>
                  </dgm:forEach>
                  <dgm:choose name="Name28">
                    <dgm:if name="Name29" axis="root ch" ptType="all node" func="cnt" op="gte" val="2">
                      <dgm:forEach name="Name30" axis="self" ptType="parTrans">
                        <dgm:layoutNode name="Name31" styleLbl="parChTrans1D1">
                          <dgm:choose name="Name32">
                            <dgm:if name="Name33" func="var" arg="dir" op="equ" val="norm">
                              <dgm:alg type="conn">
                                <dgm:param type="dim" val="1D"/>
                                <dgm:param type="begPts" val="midL"/>
                                <dgm:param type="srcNode" val="parTx2"/>
                                <dgm:param type="endSty" val="noArr"/>
                                <dgm:param type="dstNode" val="anchor1"/>
                              </dgm:alg>
                            </dgm:if>
                            <dgm:else name="Name34">
                              <dgm:alg type="conn">
                                <dgm:param type="dim" val="1D"/>
                                <dgm:param type="begPts" val="midR"/>
                                <dgm:param type="endSty" val="noArr"/>
                                <dgm:param type="srcNode" val="parTx2"/>
                                <dgm:param type="dstNode" val="anchor1"/>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35"/>
                  </dgm:choose>
                </dgm:forEach>
              </dgm:layoutNode>
              <dgm:choose name="Name36">
                <dgm:if name="Name37" axis="root ch" ptType="all node" func="cnt" op="gte" val="2">
                  <dgm:layoutNode name="spPost1">
                    <dgm:alg type="sp"/>
                    <dgm:shape xmlns:r="http://schemas.openxmlformats.org/officeDocument/2006/relationships" r:blip="">
                      <dgm:adjLst/>
                    </dgm:shape>
                  </dgm:layoutNode>
                </dgm:if>
                <dgm:else name="Name38"/>
              </dgm:choose>
            </dgm:if>
            <dgm:else name="Name39"/>
          </dgm:choose>
        </dgm:if>
        <dgm:if name="Name40" axis="self" ptType="node" func="pos" op="equ" val="2">
          <dgm:layoutNode name="parTx2"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41">
            <dgm:if name="Name42" axis="ch" ptType="node" func="cnt" op="gte" val="1">
              <dgm:layoutNode name="spPre2">
                <dgm:alg type="sp"/>
                <dgm:shape xmlns:r="http://schemas.openxmlformats.org/officeDocument/2006/relationships" r:blip="">
                  <dgm:adjLst/>
                </dgm:shape>
              </dgm:layoutNode>
              <dgm:layoutNode name="chLin2">
                <dgm:alg type="lin">
                  <dgm:param type="linDir" val="fromT"/>
                </dgm:alg>
                <dgm:shape xmlns:r="http://schemas.openxmlformats.org/officeDocument/2006/relationships" r:blip="">
                  <dgm:adjLst/>
                </dgm:shape>
                <dgm:presOf/>
                <dgm:constrLst>
                  <dgm:constr type="w" for="ch" forName="txAndLines2" refType="w" fact="0.77"/>
                  <dgm:constr type="w" for="ch" forName="top2" refType="w" refFor="ch" refForName="txAndLines2" fact="0.78"/>
                </dgm:constrLst>
                <dgm:forEach name="Name43" axis="ch">
                  <dgm:forEach name="Name44" axis="self" ptType="parTrans">
                    <dgm:layoutNode name="Name45" styleLbl="parChTrans1D1">
                      <dgm:choose name="Name46">
                        <dgm:if name="Name47" func="var" arg="dir" op="equ" val="norm">
                          <dgm:alg type="conn">
                            <dgm:param type="dim" val="1D"/>
                            <dgm:param type="begPts" val="midR"/>
                            <dgm:param type="endSty" val="noArr"/>
                            <dgm:param type="dstNode" val="anchor2"/>
                          </dgm:alg>
                        </dgm:if>
                        <dgm:else name="Name48">
                          <dgm:alg type="conn">
                            <dgm:param type="dim" val="1D"/>
                            <dgm:param type="begPts" val="midL"/>
                            <dgm:param type="endSty" val="noArr"/>
                            <dgm:param type="srcNode" val="parTx2"/>
                            <dgm:param type="dstNode" val="anchor2"/>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49" axis="self" ptType="node">
                    <dgm:choose name="Name50">
                      <dgm:if name="Name51" axis="par ch" ptType="node node" func="cnt" op="equ" val="1">
                        <dgm:layoutNode name="top2">
                          <dgm:alg type="sp"/>
                          <dgm:shape xmlns:r="http://schemas.openxmlformats.org/officeDocument/2006/relationships" r:blip="">
                            <dgm:adjLst/>
                          </dgm:shape>
                          <dgm:constrLst>
                            <dgm:constr type="h" refType="w" fact="0.6"/>
                          </dgm:constrLst>
                        </dgm:layoutNode>
                      </dgm:if>
                      <dgm:else name="Name52"/>
                    </dgm:choose>
                    <dgm:layoutNode name="txAndLines2">
                      <dgm:choose name="Name53">
                        <dgm:if name="Name54" func="var" arg="dir" op="equ" val="norm">
                          <dgm:alg type="lin"/>
                        </dgm:if>
                        <dgm:else name="Name55">
                          <dgm:alg type="lin">
                            <dgm:param type="linDir" val="fromR"/>
                          </dgm:alg>
                        </dgm:else>
                      </dgm:choose>
                      <dgm:shape xmlns:r="http://schemas.openxmlformats.org/officeDocument/2006/relationships" r:blip="">
                        <dgm:adjLst/>
                      </dgm:shape>
                      <dgm:presOf/>
                      <dgm:choose name="Name56">
                        <dgm:if name="Name57" axis="root ch" ptType="all node" func="cnt" op="gte" val="3">
                          <dgm:constrLst>
                            <dgm:constr type="w" for="ch" forName="anchor2" refType="w"/>
                            <dgm:constr type="w" for="ch" forName="backup2" refType="w" fact="-1"/>
                            <dgm:constr type="w" for="ch" forName="preLine2" refType="w" fact="0.11"/>
                            <dgm:constr type="w" for="ch" forName="desTx2" refType="w" fact="0.78"/>
                            <dgm:constr type="w" for="ch" forName="postLine2" refType="w" fact="0.11"/>
                          </dgm:constrLst>
                        </dgm:if>
                        <dgm:else name="Name58">
                          <dgm:constrLst>
                            <dgm:constr type="w" for="ch" forName="anchor2" refType="w" fact="0.89"/>
                            <dgm:constr type="w" for="ch" forName="backup2" refType="w" fact="-0.89"/>
                            <dgm:constr type="w" for="ch" forName="preLine2" refType="w" fact="0.11"/>
                            <dgm:constr type="w" for="ch" forName="desTx2" refType="w" fact="0.78"/>
                          </dgm:constrLst>
                        </dgm:else>
                      </dgm:choose>
                      <dgm:layoutNode name="anchor2" moveWith="desTx2">
                        <dgm:alg type="sp"/>
                        <dgm:shape xmlns:r="http://schemas.openxmlformats.org/officeDocument/2006/relationships" r:blip="">
                          <dgm:adjLst/>
                        </dgm:shape>
                      </dgm:layoutNode>
                      <dgm:layoutNode name="backup2" moveWith="desTx2">
                        <dgm:alg type="sp"/>
                        <dgm:shape xmlns:r="http://schemas.openxmlformats.org/officeDocument/2006/relationships" r:blip="">
                          <dgm:adjLst/>
                        </dgm:shape>
                      </dgm:layoutNode>
                      <dgm:layoutNode name="preLine2" styleLbl="parChTrans1D1" moveWith="desTx2">
                        <dgm:alg type="sp"/>
                        <dgm:shape xmlns:r="http://schemas.openxmlformats.org/officeDocument/2006/relationships" type="line" r:blip="">
                          <dgm:adjLst/>
                        </dgm:shape>
                        <dgm:presOf/>
                      </dgm:layoutNode>
                      <dgm:layoutNode name="desTx2"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59">
                        <dgm:if name="Name60" axis="root ch" ptType="all node" func="cnt" op="gte" val="3">
                          <dgm:layoutNode name="postLine2" styleLbl="parChTrans1D1" moveWith="desTx2">
                            <dgm:alg type="sp"/>
                            <dgm:shape xmlns:r="http://schemas.openxmlformats.org/officeDocument/2006/relationships" type="line" r:blip="">
                              <dgm:adjLst/>
                            </dgm:shape>
                            <dgm:presOf/>
                          </dgm:layoutNode>
                        </dgm:if>
                        <dgm:else name="Name61"/>
                      </dgm:choose>
                    </dgm:layoutNode>
                  </dgm:forEach>
                  <dgm:choose name="Name62">
                    <dgm:if name="Name63" axis="root ch" ptType="all node" func="cnt" op="gte" val="3">
                      <dgm:forEach name="Name64" axis="self" ptType="parTrans">
                        <dgm:layoutNode name="Name65" styleLbl="parChTrans1D1">
                          <dgm:choose name="Name66">
                            <dgm:if name="Name67" func="var" arg="dir" op="equ" val="norm">
                              <dgm:alg type="conn">
                                <dgm:param type="dim" val="1D"/>
                                <dgm:param type="begPts" val="midL"/>
                                <dgm:param type="srcNode" val="parTx3"/>
                                <dgm:param type="endSty" val="noArr"/>
                                <dgm:param type="dstNode" val="anchor2"/>
                              </dgm:alg>
                            </dgm:if>
                            <dgm:else name="Name68">
                              <dgm:alg type="conn">
                                <dgm:param type="dim" val="1D"/>
                                <dgm:param type="begPts" val="midR"/>
                                <dgm:param type="endSty" val="noArr"/>
                                <dgm:param type="srcNode" val="parTx3"/>
                                <dgm:param type="dstNode" val="anchor2"/>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69"/>
                  </dgm:choose>
                </dgm:forEach>
              </dgm:layoutNode>
              <dgm:choose name="Name70">
                <dgm:if name="Name71" axis="root ch" ptType="all node" func="cnt" op="gte" val="3">
                  <dgm:layoutNode name="spPost2">
                    <dgm:alg type="sp"/>
                    <dgm:shape xmlns:r="http://schemas.openxmlformats.org/officeDocument/2006/relationships" r:blip="">
                      <dgm:adjLst/>
                    </dgm:shape>
                  </dgm:layoutNode>
                </dgm:if>
                <dgm:else name="Name72"/>
              </dgm:choose>
            </dgm:if>
            <dgm:else name="Name73"/>
          </dgm:choose>
        </dgm:if>
        <dgm:if name="Name74" axis="self" ptType="node" func="pos" op="equ" val="3">
          <dgm:layoutNode name="parTx3"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75">
            <dgm:if name="Name76" axis="ch" ptType="node" func="cnt" op="gte" val="1">
              <dgm:layoutNode name="spPre3">
                <dgm:alg type="sp"/>
                <dgm:shape xmlns:r="http://schemas.openxmlformats.org/officeDocument/2006/relationships" r:blip="">
                  <dgm:adjLst/>
                </dgm:shape>
              </dgm:layoutNode>
              <dgm:layoutNode name="chLin3">
                <dgm:alg type="lin">
                  <dgm:param type="linDir" val="fromT"/>
                </dgm:alg>
                <dgm:shape xmlns:r="http://schemas.openxmlformats.org/officeDocument/2006/relationships" r:blip="">
                  <dgm:adjLst/>
                </dgm:shape>
                <dgm:presOf/>
                <dgm:constrLst>
                  <dgm:constr type="w" for="ch" forName="txAndLines3" refType="w" fact="0.77"/>
                  <dgm:constr type="w" for="ch" forName="top3" refType="w" refFor="ch" refForName="txAndLines3" fact="0.78"/>
                </dgm:constrLst>
                <dgm:forEach name="Name77" axis="ch">
                  <dgm:forEach name="Name78" axis="self" ptType="parTrans">
                    <dgm:layoutNode name="Name79" styleLbl="parChTrans1D1">
                      <dgm:choose name="Name80">
                        <dgm:if name="Name81" func="var" arg="dir" op="equ" val="norm">
                          <dgm:alg type="conn">
                            <dgm:param type="dim" val="1D"/>
                            <dgm:param type="begPts" val="midR"/>
                            <dgm:param type="endSty" val="noArr"/>
                            <dgm:param type="dstNode" val="anchor3"/>
                          </dgm:alg>
                        </dgm:if>
                        <dgm:else name="Name82">
                          <dgm:alg type="conn">
                            <dgm:param type="dim" val="1D"/>
                            <dgm:param type="begPts" val="midL"/>
                            <dgm:param type="endSty" val="noArr"/>
                            <dgm:param type="srcNode" val="parTx3"/>
                            <dgm:param type="dstNode" val="anchor3"/>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83" axis="self" ptType="node">
                    <dgm:choose name="Name84">
                      <dgm:if name="Name85" axis="par ch" ptType="node node" func="cnt" op="equ" val="1">
                        <dgm:layoutNode name="top3">
                          <dgm:alg type="sp"/>
                          <dgm:shape xmlns:r="http://schemas.openxmlformats.org/officeDocument/2006/relationships" r:blip="">
                            <dgm:adjLst/>
                          </dgm:shape>
                          <dgm:constrLst>
                            <dgm:constr type="h" refType="w" fact="0.6"/>
                          </dgm:constrLst>
                        </dgm:layoutNode>
                      </dgm:if>
                      <dgm:else name="Name86"/>
                    </dgm:choose>
                    <dgm:layoutNode name="txAndLines3">
                      <dgm:choose name="Name87">
                        <dgm:if name="Name88" func="var" arg="dir" op="equ" val="norm">
                          <dgm:alg type="lin"/>
                        </dgm:if>
                        <dgm:else name="Name89">
                          <dgm:alg type="lin">
                            <dgm:param type="linDir" val="fromR"/>
                          </dgm:alg>
                        </dgm:else>
                      </dgm:choose>
                      <dgm:shape xmlns:r="http://schemas.openxmlformats.org/officeDocument/2006/relationships" r:blip="">
                        <dgm:adjLst/>
                      </dgm:shape>
                      <dgm:presOf/>
                      <dgm:choose name="Name90">
                        <dgm:if name="Name91" axis="root ch" ptType="all node" func="cnt" op="gte" val="4">
                          <dgm:constrLst>
                            <dgm:constr type="w" for="ch" forName="anchor3" refType="w"/>
                            <dgm:constr type="w" for="ch" forName="backup3" refType="w" fact="-1"/>
                            <dgm:constr type="w" for="ch" forName="preLine3" refType="w" fact="0.11"/>
                            <dgm:constr type="w" for="ch" forName="desTx3" refType="w" fact="0.78"/>
                            <dgm:constr type="w" for="ch" forName="postLine3" refType="w" fact="0.11"/>
                          </dgm:constrLst>
                        </dgm:if>
                        <dgm:else name="Name92">
                          <dgm:constrLst>
                            <dgm:constr type="w" for="ch" forName="anchor3" refType="w" fact="0.89"/>
                            <dgm:constr type="w" for="ch" forName="backup3" refType="w" fact="-0.89"/>
                            <dgm:constr type="w" for="ch" forName="preLine3" refType="w" fact="0.11"/>
                            <dgm:constr type="w" for="ch" forName="desTx3" refType="w" fact="0.78"/>
                          </dgm:constrLst>
                        </dgm:else>
                      </dgm:choose>
                      <dgm:layoutNode name="anchor3" moveWith="desTx3">
                        <dgm:alg type="sp"/>
                        <dgm:shape xmlns:r="http://schemas.openxmlformats.org/officeDocument/2006/relationships" r:blip="">
                          <dgm:adjLst/>
                        </dgm:shape>
                      </dgm:layoutNode>
                      <dgm:layoutNode name="backup3" moveWith="desTx3">
                        <dgm:alg type="sp"/>
                        <dgm:shape xmlns:r="http://schemas.openxmlformats.org/officeDocument/2006/relationships" r:blip="">
                          <dgm:adjLst/>
                        </dgm:shape>
                      </dgm:layoutNode>
                      <dgm:layoutNode name="preLine3" styleLbl="parChTrans1D1" moveWith="desTx3">
                        <dgm:alg type="sp"/>
                        <dgm:shape xmlns:r="http://schemas.openxmlformats.org/officeDocument/2006/relationships" type="line" r:blip="">
                          <dgm:adjLst/>
                        </dgm:shape>
                        <dgm:presOf/>
                      </dgm:layoutNode>
                      <dgm:layoutNode name="desTx3"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93">
                        <dgm:if name="Name94" axis="root ch" ptType="all node" func="cnt" op="gte" val="4">
                          <dgm:layoutNode name="postLine3" styleLbl="parChTrans1D1" moveWith="desTx3">
                            <dgm:alg type="sp"/>
                            <dgm:shape xmlns:r="http://schemas.openxmlformats.org/officeDocument/2006/relationships" type="line" r:blip="">
                              <dgm:adjLst/>
                            </dgm:shape>
                            <dgm:presOf/>
                          </dgm:layoutNode>
                        </dgm:if>
                        <dgm:else name="Name95"/>
                      </dgm:choose>
                    </dgm:layoutNode>
                  </dgm:forEach>
                  <dgm:choose name="Name96">
                    <dgm:if name="Name97" axis="root ch" ptType="all node" func="cnt" op="gte" val="4">
                      <dgm:forEach name="Name98" axis="self" ptType="parTrans">
                        <dgm:layoutNode name="Name99" styleLbl="parChTrans1D1">
                          <dgm:choose name="Name100">
                            <dgm:if name="Name101" func="var" arg="dir" op="equ" val="norm">
                              <dgm:alg type="conn">
                                <dgm:param type="dim" val="1D"/>
                                <dgm:param type="begPts" val="midL"/>
                                <dgm:param type="srcNode" val="parTx4"/>
                                <dgm:param type="endSty" val="noArr"/>
                                <dgm:param type="dstNode" val="anchor3"/>
                              </dgm:alg>
                            </dgm:if>
                            <dgm:else name="Name102">
                              <dgm:alg type="conn">
                                <dgm:param type="dim" val="1D"/>
                                <dgm:param type="begPts" val="midR"/>
                                <dgm:param type="endSty" val="noArr"/>
                                <dgm:param type="srcNode" val="parTx4"/>
                                <dgm:param type="dstNode" val="anchor3"/>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03"/>
                  </dgm:choose>
                </dgm:forEach>
              </dgm:layoutNode>
              <dgm:choose name="Name104">
                <dgm:if name="Name105" axis="root ch" ptType="all node" func="cnt" op="gte" val="4">
                  <dgm:layoutNode name="spPost3">
                    <dgm:alg type="sp"/>
                    <dgm:shape xmlns:r="http://schemas.openxmlformats.org/officeDocument/2006/relationships" r:blip="">
                      <dgm:adjLst/>
                    </dgm:shape>
                  </dgm:layoutNode>
                </dgm:if>
                <dgm:else name="Name106"/>
              </dgm:choose>
            </dgm:if>
            <dgm:else name="Name107"/>
          </dgm:choose>
        </dgm:if>
        <dgm:if name="Name108" axis="self" ptType="node" func="pos" op="equ" val="4">
          <dgm:layoutNode name="parTx4"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09">
            <dgm:if name="Name110" axis="ch" ptType="node" func="cnt" op="gte" val="1">
              <dgm:layoutNode name="spPre4">
                <dgm:alg type="sp"/>
                <dgm:shape xmlns:r="http://schemas.openxmlformats.org/officeDocument/2006/relationships" r:blip="">
                  <dgm:adjLst/>
                </dgm:shape>
              </dgm:layoutNode>
              <dgm:layoutNode name="chLin4">
                <dgm:alg type="lin">
                  <dgm:param type="linDir" val="fromT"/>
                </dgm:alg>
                <dgm:shape xmlns:r="http://schemas.openxmlformats.org/officeDocument/2006/relationships" r:blip="">
                  <dgm:adjLst/>
                </dgm:shape>
                <dgm:presOf/>
                <dgm:constrLst>
                  <dgm:constr type="w" for="ch" forName="txAndLines4" refType="w" fact="0.77"/>
                  <dgm:constr type="w" for="ch" forName="top4" refType="w" refFor="ch" refForName="txAndLines4" fact="0.78"/>
                </dgm:constrLst>
                <dgm:forEach name="Name111" axis="ch">
                  <dgm:forEach name="Name112" axis="self" ptType="parTrans">
                    <dgm:layoutNode name="Name113" styleLbl="parChTrans1D1">
                      <dgm:choose name="Name114">
                        <dgm:if name="Name115" func="var" arg="dir" op="equ" val="norm">
                          <dgm:alg type="conn">
                            <dgm:param type="dim" val="1D"/>
                            <dgm:param type="begPts" val="midR"/>
                            <dgm:param type="endSty" val="noArr"/>
                            <dgm:param type="dstNode" val="anchor4"/>
                          </dgm:alg>
                        </dgm:if>
                        <dgm:else name="Name116">
                          <dgm:alg type="conn">
                            <dgm:param type="dim" val="1D"/>
                            <dgm:param type="begPts" val="midL"/>
                            <dgm:param type="endSty" val="noArr"/>
                            <dgm:param type="srcNode" val="parTx4"/>
                            <dgm:param type="dstNode" val="anchor4"/>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17" axis="self" ptType="node">
                    <dgm:choose name="Name118">
                      <dgm:if name="Name119" axis="par ch" ptType="node node" func="cnt" op="equ" val="1">
                        <dgm:layoutNode name="top4">
                          <dgm:alg type="sp"/>
                          <dgm:shape xmlns:r="http://schemas.openxmlformats.org/officeDocument/2006/relationships" r:blip="">
                            <dgm:adjLst/>
                          </dgm:shape>
                          <dgm:constrLst>
                            <dgm:constr type="h" refType="w" fact="0.6"/>
                          </dgm:constrLst>
                        </dgm:layoutNode>
                      </dgm:if>
                      <dgm:else name="Name120"/>
                    </dgm:choose>
                    <dgm:layoutNode name="txAndLines4">
                      <dgm:choose name="Name121">
                        <dgm:if name="Name122" func="var" arg="dir" op="equ" val="norm">
                          <dgm:alg type="lin"/>
                        </dgm:if>
                        <dgm:else name="Name123">
                          <dgm:alg type="lin">
                            <dgm:param type="linDir" val="fromR"/>
                          </dgm:alg>
                        </dgm:else>
                      </dgm:choose>
                      <dgm:shape xmlns:r="http://schemas.openxmlformats.org/officeDocument/2006/relationships" r:blip="">
                        <dgm:adjLst/>
                      </dgm:shape>
                      <dgm:presOf/>
                      <dgm:choose name="Name124">
                        <dgm:if name="Name125" axis="root ch" ptType="all node" func="cnt" op="gte" val="5">
                          <dgm:constrLst>
                            <dgm:constr type="w" for="ch" forName="anchor4" refType="w"/>
                            <dgm:constr type="w" for="ch" forName="backup4" refType="w" fact="-1"/>
                            <dgm:constr type="w" for="ch" forName="preLine4" refType="w" fact="0.11"/>
                            <dgm:constr type="w" for="ch" forName="desTx4" refType="w" fact="0.78"/>
                            <dgm:constr type="w" for="ch" forName="postLine4" refType="w" fact="0.11"/>
                          </dgm:constrLst>
                        </dgm:if>
                        <dgm:else name="Name126">
                          <dgm:constrLst>
                            <dgm:constr type="w" for="ch" forName="anchor4" refType="w" fact="0.89"/>
                            <dgm:constr type="w" for="ch" forName="backup4" refType="w" fact="-0.89"/>
                            <dgm:constr type="w" for="ch" forName="preLine4" refType="w" fact="0.11"/>
                            <dgm:constr type="w" for="ch" forName="desTx4" refType="w" fact="0.78"/>
                          </dgm:constrLst>
                        </dgm:else>
                      </dgm:choose>
                      <dgm:layoutNode name="anchor4" moveWith="desTx4">
                        <dgm:alg type="sp"/>
                        <dgm:shape xmlns:r="http://schemas.openxmlformats.org/officeDocument/2006/relationships" r:blip="">
                          <dgm:adjLst/>
                        </dgm:shape>
                      </dgm:layoutNode>
                      <dgm:layoutNode name="backup4" moveWith="desTx4">
                        <dgm:alg type="sp"/>
                        <dgm:shape xmlns:r="http://schemas.openxmlformats.org/officeDocument/2006/relationships" r:blip="">
                          <dgm:adjLst/>
                        </dgm:shape>
                      </dgm:layoutNode>
                      <dgm:layoutNode name="preLine4" styleLbl="parChTrans1D1" moveWith="desTx4">
                        <dgm:alg type="sp"/>
                        <dgm:shape xmlns:r="http://schemas.openxmlformats.org/officeDocument/2006/relationships" type="line" r:blip="">
                          <dgm:adjLst/>
                        </dgm:shape>
                        <dgm:presOf/>
                      </dgm:layoutNode>
                      <dgm:layoutNode name="desTx4"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27">
                        <dgm:if name="Name128" axis="root ch" ptType="all node" func="cnt" op="gte" val="5">
                          <dgm:layoutNode name="postLine4" styleLbl="parChTrans1D1" moveWith="desTx4">
                            <dgm:alg type="sp"/>
                            <dgm:shape xmlns:r="http://schemas.openxmlformats.org/officeDocument/2006/relationships" type="line" r:blip="">
                              <dgm:adjLst/>
                            </dgm:shape>
                            <dgm:presOf/>
                          </dgm:layoutNode>
                        </dgm:if>
                        <dgm:else name="Name129"/>
                      </dgm:choose>
                    </dgm:layoutNode>
                  </dgm:forEach>
                  <dgm:choose name="Name130">
                    <dgm:if name="Name131" axis="root ch" ptType="all node" func="cnt" op="gte" val="5">
                      <dgm:forEach name="Name132" axis="self" ptType="parTrans">
                        <dgm:layoutNode name="Name133" styleLbl="parChTrans1D1">
                          <dgm:choose name="Name134">
                            <dgm:if name="Name135" func="var" arg="dir" op="equ" val="norm">
                              <dgm:alg type="conn">
                                <dgm:param type="dim" val="1D"/>
                                <dgm:param type="begPts" val="midL"/>
                                <dgm:param type="srcNode" val="parTx5"/>
                                <dgm:param type="endSty" val="noArr"/>
                                <dgm:param type="dstNode" val="anchor4"/>
                              </dgm:alg>
                            </dgm:if>
                            <dgm:else name="Name136">
                              <dgm:alg type="conn">
                                <dgm:param type="dim" val="1D"/>
                                <dgm:param type="begPts" val="midR"/>
                                <dgm:param type="endSty" val="noArr"/>
                                <dgm:param type="srcNode" val="parTx5"/>
                                <dgm:param type="dstNode" val="anchor4"/>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37"/>
                  </dgm:choose>
                </dgm:forEach>
              </dgm:layoutNode>
              <dgm:choose name="Name138">
                <dgm:if name="Name139" axis="root ch" ptType="all node" func="cnt" op="gte" val="5">
                  <dgm:layoutNode name="spPost4">
                    <dgm:alg type="sp"/>
                    <dgm:shape xmlns:r="http://schemas.openxmlformats.org/officeDocument/2006/relationships" r:blip="">
                      <dgm:adjLst/>
                    </dgm:shape>
                  </dgm:layoutNode>
                </dgm:if>
                <dgm:else name="Name140"/>
              </dgm:choose>
            </dgm:if>
            <dgm:else name="Name141"/>
          </dgm:choose>
        </dgm:if>
        <dgm:if name="Name142" axis="self" ptType="node" func="pos" op="equ" val="5">
          <dgm:layoutNode name="parTx5"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43">
            <dgm:if name="Name144" axis="ch" ptType="node" func="cnt" op="gte" val="1">
              <dgm:layoutNode name="spPre5">
                <dgm:alg type="sp"/>
                <dgm:shape xmlns:r="http://schemas.openxmlformats.org/officeDocument/2006/relationships" r:blip="">
                  <dgm:adjLst/>
                </dgm:shape>
              </dgm:layoutNode>
              <dgm:layoutNode name="chLin5">
                <dgm:alg type="lin">
                  <dgm:param type="linDir" val="fromT"/>
                </dgm:alg>
                <dgm:shape xmlns:r="http://schemas.openxmlformats.org/officeDocument/2006/relationships" r:blip="">
                  <dgm:adjLst/>
                </dgm:shape>
                <dgm:presOf/>
                <dgm:constrLst>
                  <dgm:constr type="w" for="ch" forName="txAndLines5" refType="w" fact="0.77"/>
                  <dgm:constr type="w" for="ch" forName="top5" refType="w" refFor="ch" refForName="txAndLines5" fact="0.78"/>
                </dgm:constrLst>
                <dgm:forEach name="Name145" axis="ch">
                  <dgm:forEach name="Name146" axis="self" ptType="parTrans">
                    <dgm:layoutNode name="Name147" styleLbl="parChTrans1D1">
                      <dgm:choose name="Name148">
                        <dgm:if name="Name149" func="var" arg="dir" op="equ" val="norm">
                          <dgm:alg type="conn">
                            <dgm:param type="dim" val="1D"/>
                            <dgm:param type="begPts" val="midR"/>
                            <dgm:param type="endSty" val="noArr"/>
                            <dgm:param type="dstNode" val="anchor5"/>
                          </dgm:alg>
                        </dgm:if>
                        <dgm:else name="Name150">
                          <dgm:alg type="conn">
                            <dgm:param type="dim" val="1D"/>
                            <dgm:param type="begPts" val="midL"/>
                            <dgm:param type="endSty" val="noArr"/>
                            <dgm:param type="srcNode" val="parTx5"/>
                            <dgm:param type="dstNode" val="anchor5"/>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51" axis="self" ptType="node">
                    <dgm:choose name="Name152">
                      <dgm:if name="Name153" axis="par ch" ptType="node node" func="cnt" op="equ" val="1">
                        <dgm:layoutNode name="top5">
                          <dgm:alg type="sp"/>
                          <dgm:shape xmlns:r="http://schemas.openxmlformats.org/officeDocument/2006/relationships" r:blip="">
                            <dgm:adjLst/>
                          </dgm:shape>
                          <dgm:constrLst>
                            <dgm:constr type="h" refType="w" fact="0.6"/>
                          </dgm:constrLst>
                        </dgm:layoutNode>
                      </dgm:if>
                      <dgm:else name="Name154"/>
                    </dgm:choose>
                    <dgm:layoutNode name="txAndLines5">
                      <dgm:choose name="Name155">
                        <dgm:if name="Name156" func="var" arg="dir" op="equ" val="norm">
                          <dgm:alg type="lin"/>
                        </dgm:if>
                        <dgm:else name="Name157">
                          <dgm:alg type="lin">
                            <dgm:param type="linDir" val="fromR"/>
                          </dgm:alg>
                        </dgm:else>
                      </dgm:choose>
                      <dgm:shape xmlns:r="http://schemas.openxmlformats.org/officeDocument/2006/relationships" r:blip="">
                        <dgm:adjLst/>
                      </dgm:shape>
                      <dgm:presOf/>
                      <dgm:choose name="Name158">
                        <dgm:if name="Name159" axis="root ch" ptType="all node" func="cnt" op="gte" val="6">
                          <dgm:constrLst>
                            <dgm:constr type="w" for="ch" forName="anchor5" refType="w"/>
                            <dgm:constr type="w" for="ch" forName="backup5" refType="w" fact="-1"/>
                            <dgm:constr type="w" for="ch" forName="preLine5" refType="w" fact="0.11"/>
                            <dgm:constr type="w" for="ch" forName="desTx5" refType="w" fact="0.78"/>
                            <dgm:constr type="w" for="ch" forName="postLine5" refType="w" fact="0.11"/>
                          </dgm:constrLst>
                        </dgm:if>
                        <dgm:else name="Name160">
                          <dgm:constrLst>
                            <dgm:constr type="w" for="ch" forName="anchor5" refType="w" fact="0.89"/>
                            <dgm:constr type="w" for="ch" forName="backup5" refType="w" fact="-0.89"/>
                            <dgm:constr type="w" for="ch" forName="preLine5" refType="w" fact="0.11"/>
                            <dgm:constr type="w" for="ch" forName="desTx5" refType="w" fact="0.78"/>
                          </dgm:constrLst>
                        </dgm:else>
                      </dgm:choose>
                      <dgm:layoutNode name="anchor5" moveWith="desTx5">
                        <dgm:alg type="sp"/>
                        <dgm:shape xmlns:r="http://schemas.openxmlformats.org/officeDocument/2006/relationships" r:blip="">
                          <dgm:adjLst/>
                        </dgm:shape>
                      </dgm:layoutNode>
                      <dgm:layoutNode name="backup5" moveWith="desTx5">
                        <dgm:alg type="sp"/>
                        <dgm:shape xmlns:r="http://schemas.openxmlformats.org/officeDocument/2006/relationships" r:blip="">
                          <dgm:adjLst/>
                        </dgm:shape>
                      </dgm:layoutNode>
                      <dgm:layoutNode name="preLine5" styleLbl="parChTrans1D1" moveWith="desTx5">
                        <dgm:alg type="sp"/>
                        <dgm:shape xmlns:r="http://schemas.openxmlformats.org/officeDocument/2006/relationships" type="line" r:blip="">
                          <dgm:adjLst/>
                        </dgm:shape>
                        <dgm:presOf/>
                      </dgm:layoutNode>
                      <dgm:layoutNode name="desTx5"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61">
                        <dgm:if name="Name162" axis="root ch" ptType="all node" func="cnt" op="gte" val="6">
                          <dgm:layoutNode name="postLine5" styleLbl="parChTrans1D1" moveWith="desTx5">
                            <dgm:alg type="sp"/>
                            <dgm:shape xmlns:r="http://schemas.openxmlformats.org/officeDocument/2006/relationships" type="line" r:blip="">
                              <dgm:adjLst/>
                            </dgm:shape>
                            <dgm:presOf/>
                          </dgm:layoutNode>
                        </dgm:if>
                        <dgm:else name="Name163"/>
                      </dgm:choose>
                    </dgm:layoutNode>
                  </dgm:forEach>
                  <dgm:choose name="Name164">
                    <dgm:if name="Name165" axis="root ch" ptType="all node" func="cnt" op="gte" val="6">
                      <dgm:forEach name="Name166" axis="self" ptType="parTrans">
                        <dgm:layoutNode name="Name167" styleLbl="parChTrans1D1">
                          <dgm:choose name="Name168">
                            <dgm:if name="Name169" func="var" arg="dir" op="equ" val="norm">
                              <dgm:alg type="conn">
                                <dgm:param type="dim" val="1D"/>
                                <dgm:param type="begPts" val="midL"/>
                                <dgm:param type="srcNode" val="parTx6"/>
                                <dgm:param type="endSty" val="noArr"/>
                                <dgm:param type="dstNode" val="anchor5"/>
                              </dgm:alg>
                            </dgm:if>
                            <dgm:else name="Name170">
                              <dgm:alg type="conn">
                                <dgm:param type="dim" val="1D"/>
                                <dgm:param type="begPts" val="midR"/>
                                <dgm:param type="endSty" val="noArr"/>
                                <dgm:param type="srcNode" val="parTx6"/>
                                <dgm:param type="dstNode" val="anchor5"/>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71"/>
                  </dgm:choose>
                </dgm:forEach>
              </dgm:layoutNode>
              <dgm:choose name="Name172">
                <dgm:if name="Name173" axis="root ch" ptType="all node" func="cnt" op="gte" val="6">
                  <dgm:layoutNode name="spPost5">
                    <dgm:alg type="sp"/>
                    <dgm:shape xmlns:r="http://schemas.openxmlformats.org/officeDocument/2006/relationships" r:blip="">
                      <dgm:adjLst/>
                    </dgm:shape>
                  </dgm:layoutNode>
                </dgm:if>
                <dgm:else name="Name174"/>
              </dgm:choose>
            </dgm:if>
            <dgm:else name="Name175"/>
          </dgm:choose>
        </dgm:if>
        <dgm:if name="Name176" axis="self" ptType="node" func="pos" op="equ" val="6">
          <dgm:layoutNode name="parTx6"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77">
            <dgm:if name="Name178" axis="ch" ptType="node" func="cnt" op="gte" val="1">
              <dgm:layoutNode name="spPre6">
                <dgm:alg type="sp"/>
                <dgm:shape xmlns:r="http://schemas.openxmlformats.org/officeDocument/2006/relationships" r:blip="">
                  <dgm:adjLst/>
                </dgm:shape>
              </dgm:layoutNode>
              <dgm:layoutNode name="chLin6">
                <dgm:alg type="lin">
                  <dgm:param type="linDir" val="fromT"/>
                </dgm:alg>
                <dgm:shape xmlns:r="http://schemas.openxmlformats.org/officeDocument/2006/relationships" r:blip="">
                  <dgm:adjLst/>
                </dgm:shape>
                <dgm:presOf/>
                <dgm:constrLst>
                  <dgm:constr type="w" for="ch" forName="txAndLines6" refType="w" fact="0.77"/>
                  <dgm:constr type="w" for="ch" forName="top6" refType="w" refFor="ch" refForName="txAndLines6" fact="0.78"/>
                </dgm:constrLst>
                <dgm:forEach name="Name179" axis="ch">
                  <dgm:forEach name="Name180" axis="self" ptType="parTrans">
                    <dgm:layoutNode name="Name181" styleLbl="parChTrans1D1">
                      <dgm:choose name="Name182">
                        <dgm:if name="Name183" func="var" arg="dir" op="equ" val="norm">
                          <dgm:alg type="conn">
                            <dgm:param type="dim" val="1D"/>
                            <dgm:param type="begPts" val="midR"/>
                            <dgm:param type="endSty" val="noArr"/>
                            <dgm:param type="dstNode" val="anchor6"/>
                          </dgm:alg>
                        </dgm:if>
                        <dgm:else name="Name184">
                          <dgm:alg type="conn">
                            <dgm:param type="dim" val="1D"/>
                            <dgm:param type="begPts" val="midL"/>
                            <dgm:param type="endSty" val="noArr"/>
                            <dgm:param type="srcNode" val="parTx6"/>
                            <dgm:param type="dstNode" val="anchor6"/>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85" axis="self" ptType="node">
                    <dgm:choose name="Name186">
                      <dgm:if name="Name187" axis="par ch" ptType="node node" func="cnt" op="equ" val="1">
                        <dgm:layoutNode name="top6">
                          <dgm:alg type="sp"/>
                          <dgm:shape xmlns:r="http://schemas.openxmlformats.org/officeDocument/2006/relationships" r:blip="">
                            <dgm:adjLst/>
                          </dgm:shape>
                          <dgm:constrLst>
                            <dgm:constr type="h" refType="w" fact="0.6"/>
                          </dgm:constrLst>
                        </dgm:layoutNode>
                      </dgm:if>
                      <dgm:else name="Name188"/>
                    </dgm:choose>
                    <dgm:layoutNode name="txAndLines6">
                      <dgm:choose name="Name189">
                        <dgm:if name="Name190" func="var" arg="dir" op="equ" val="norm">
                          <dgm:alg type="lin"/>
                        </dgm:if>
                        <dgm:else name="Name191">
                          <dgm:alg type="lin">
                            <dgm:param type="linDir" val="fromR"/>
                          </dgm:alg>
                        </dgm:else>
                      </dgm:choose>
                      <dgm:shape xmlns:r="http://schemas.openxmlformats.org/officeDocument/2006/relationships" r:blip="">
                        <dgm:adjLst/>
                      </dgm:shape>
                      <dgm:presOf/>
                      <dgm:choose name="Name192">
                        <dgm:if name="Name193" axis="root ch" ptType="all node" func="cnt" op="gte" val="7">
                          <dgm:constrLst>
                            <dgm:constr type="w" for="ch" forName="anchor6" refType="w"/>
                            <dgm:constr type="w" for="ch" forName="backup6" refType="w" fact="-1"/>
                            <dgm:constr type="w" for="ch" forName="preLine6" refType="w" fact="0.11"/>
                            <dgm:constr type="w" for="ch" forName="desTx6" refType="w" fact="0.78"/>
                            <dgm:constr type="w" for="ch" forName="postLine6" refType="w" fact="0.11"/>
                          </dgm:constrLst>
                        </dgm:if>
                        <dgm:else name="Name194">
                          <dgm:constrLst>
                            <dgm:constr type="w" for="ch" forName="anchor6" refType="w" fact="0.89"/>
                            <dgm:constr type="w" for="ch" forName="backup6" refType="w" fact="-0.89"/>
                            <dgm:constr type="w" for="ch" forName="preLine6" refType="w" fact="0.11"/>
                            <dgm:constr type="w" for="ch" forName="desTx6" refType="w" fact="0.78"/>
                          </dgm:constrLst>
                        </dgm:else>
                      </dgm:choose>
                      <dgm:layoutNode name="anchor6" moveWith="desTx6">
                        <dgm:alg type="sp"/>
                        <dgm:shape xmlns:r="http://schemas.openxmlformats.org/officeDocument/2006/relationships" r:blip="">
                          <dgm:adjLst/>
                        </dgm:shape>
                      </dgm:layoutNode>
                      <dgm:layoutNode name="backup6" moveWith="desTx6">
                        <dgm:alg type="sp"/>
                        <dgm:shape xmlns:r="http://schemas.openxmlformats.org/officeDocument/2006/relationships" r:blip="">
                          <dgm:adjLst/>
                        </dgm:shape>
                      </dgm:layoutNode>
                      <dgm:layoutNode name="preLine6" styleLbl="parChTrans1D1" moveWith="desTx6">
                        <dgm:alg type="sp"/>
                        <dgm:shape xmlns:r="http://schemas.openxmlformats.org/officeDocument/2006/relationships" type="line" r:blip="">
                          <dgm:adjLst/>
                        </dgm:shape>
                        <dgm:presOf/>
                      </dgm:layoutNode>
                      <dgm:layoutNode name="desTx6"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95">
                        <dgm:if name="Name196" axis="root ch" ptType="all node" func="cnt" op="gte" val="7">
                          <dgm:layoutNode name="postLine6" styleLbl="parChTrans1D1" moveWith="desTx6">
                            <dgm:alg type="sp"/>
                            <dgm:shape xmlns:r="http://schemas.openxmlformats.org/officeDocument/2006/relationships" type="line" r:blip="">
                              <dgm:adjLst/>
                            </dgm:shape>
                            <dgm:presOf/>
                          </dgm:layoutNode>
                        </dgm:if>
                        <dgm:else name="Name197"/>
                      </dgm:choose>
                    </dgm:layoutNode>
                  </dgm:forEach>
                  <dgm:choose name="Name198">
                    <dgm:if name="Name199" axis="root ch" ptType="all node" func="cnt" op="gte" val="7">
                      <dgm:forEach name="Name200" axis="self" ptType="parTrans">
                        <dgm:layoutNode name="Name201" styleLbl="parChTrans1D1">
                          <dgm:choose name="Name202">
                            <dgm:if name="Name203" func="var" arg="dir" op="equ" val="norm">
                              <dgm:alg type="conn">
                                <dgm:param type="dim" val="1D"/>
                                <dgm:param type="begPts" val="midL"/>
                                <dgm:param type="srcNode" val="parTx7"/>
                                <dgm:param type="endSty" val="noArr"/>
                                <dgm:param type="dstNode" val="anchor6"/>
                              </dgm:alg>
                            </dgm:if>
                            <dgm:else name="Name204">
                              <dgm:alg type="conn">
                                <dgm:param type="dim" val="1D"/>
                                <dgm:param type="begPts" val="midR"/>
                                <dgm:param type="endSty" val="noArr"/>
                                <dgm:param type="srcNode" val="parTx7"/>
                                <dgm:param type="dstNode" val="anchor6"/>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205"/>
                  </dgm:choose>
                </dgm:forEach>
              </dgm:layoutNode>
              <dgm:choose name="Name206">
                <dgm:if name="Name207" axis="root ch" ptType="all node" func="cnt" op="gte" val="7">
                  <dgm:layoutNode name="spPost6">
                    <dgm:alg type="sp"/>
                    <dgm:shape xmlns:r="http://schemas.openxmlformats.org/officeDocument/2006/relationships" r:blip="">
                      <dgm:adjLst/>
                    </dgm:shape>
                  </dgm:layoutNode>
                </dgm:if>
                <dgm:else name="Name208"/>
              </dgm:choose>
            </dgm:if>
            <dgm:else name="Name209"/>
          </dgm:choose>
        </dgm:if>
        <dgm:if name="Name210" axis="self" ptType="node" func="pos" op="equ" val="7">
          <dgm:layoutNode name="parTx7"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211">
            <dgm:if name="Name212" axis="ch" ptType="node" func="cnt" op="gte" val="1">
              <dgm:layoutNode name="spPre7">
                <dgm:alg type="sp"/>
                <dgm:shape xmlns:r="http://schemas.openxmlformats.org/officeDocument/2006/relationships" r:blip="">
                  <dgm:adjLst/>
                </dgm:shape>
              </dgm:layoutNode>
              <dgm:layoutNode name="chLin7">
                <dgm:alg type="lin">
                  <dgm:param type="linDir" val="fromT"/>
                </dgm:alg>
                <dgm:shape xmlns:r="http://schemas.openxmlformats.org/officeDocument/2006/relationships" r:blip="">
                  <dgm:adjLst/>
                </dgm:shape>
                <dgm:presOf/>
                <dgm:constrLst>
                  <dgm:constr type="w" for="ch" forName="txAndLines7" refType="w" fact="0.77"/>
                  <dgm:constr type="w" for="ch" forName="top7" refType="w" refFor="ch" refForName="txAndLines7" fact="0.78"/>
                </dgm:constrLst>
                <dgm:forEach name="Name213" axis="ch">
                  <dgm:forEach name="Name214" axis="self" ptType="parTrans">
                    <dgm:layoutNode name="Name215" styleLbl="parChTrans1D1">
                      <dgm:choose name="Name216">
                        <dgm:if name="Name217" func="var" arg="dir" op="equ" val="norm">
                          <dgm:alg type="conn">
                            <dgm:param type="dim" val="1D"/>
                            <dgm:param type="begPts" val="midR"/>
                            <dgm:param type="endSty" val="noArr"/>
                            <dgm:param type="dstNode" val="anchor7"/>
                          </dgm:alg>
                        </dgm:if>
                        <dgm:else name="Name218">
                          <dgm:alg type="conn">
                            <dgm:param type="dim" val="1D"/>
                            <dgm:param type="begPts" val="midL"/>
                            <dgm:param type="endSty" val="noArr"/>
                            <dgm:param type="srcNode" val="parTx7"/>
                            <dgm:param type="dstNode" val="anchor7"/>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219" axis="self" ptType="node">
                    <dgm:choose name="Name220">
                      <dgm:if name="Name221" axis="par ch" ptType="node node" func="cnt" op="equ" val="1">
                        <dgm:layoutNode name="top7">
                          <dgm:alg type="sp"/>
                          <dgm:shape xmlns:r="http://schemas.openxmlformats.org/officeDocument/2006/relationships" r:blip="">
                            <dgm:adjLst/>
                          </dgm:shape>
                          <dgm:constrLst>
                            <dgm:constr type="h" refType="w" fact="0.6"/>
                          </dgm:constrLst>
                        </dgm:layoutNode>
                      </dgm:if>
                      <dgm:else name="Name222"/>
                    </dgm:choose>
                    <dgm:layoutNode name="txAndLines7">
                      <dgm:choose name="Name223">
                        <dgm:if name="Name224" func="var" arg="dir" op="equ" val="norm">
                          <dgm:alg type="lin"/>
                        </dgm:if>
                        <dgm:else name="Name225">
                          <dgm:alg type="lin">
                            <dgm:param type="linDir" val="fromR"/>
                          </dgm:alg>
                        </dgm:else>
                      </dgm:choose>
                      <dgm:shape xmlns:r="http://schemas.openxmlformats.org/officeDocument/2006/relationships" r:blip="">
                        <dgm:adjLst/>
                      </dgm:shape>
                      <dgm:presOf/>
                      <dgm:constrLst>
                        <dgm:constr type="w" for="ch" forName="anchor7" refType="w" fact="0.89"/>
                        <dgm:constr type="w" for="ch" forName="backup7" refType="w" fact="-0.89"/>
                        <dgm:constr type="w" for="ch" forName="preLine7" refType="w" fact="0.11"/>
                        <dgm:constr type="w" for="ch" forName="desTx7" refType="w" fact="0.78"/>
                      </dgm:constrLst>
                      <dgm:layoutNode name="anchor7" moveWith="desTx7">
                        <dgm:alg type="sp"/>
                        <dgm:shape xmlns:r="http://schemas.openxmlformats.org/officeDocument/2006/relationships" r:blip="">
                          <dgm:adjLst/>
                        </dgm:shape>
                      </dgm:layoutNode>
                      <dgm:layoutNode name="backup7" moveWith="desTx7">
                        <dgm:alg type="sp"/>
                        <dgm:shape xmlns:r="http://schemas.openxmlformats.org/officeDocument/2006/relationships" r:blip="">
                          <dgm:adjLst/>
                        </dgm:shape>
                      </dgm:layoutNode>
                      <dgm:layoutNode name="preLine7" styleLbl="parChTrans1D1" moveWith="desTx7">
                        <dgm:alg type="sp"/>
                        <dgm:shape xmlns:r="http://schemas.openxmlformats.org/officeDocument/2006/relationships" type="line" r:blip="">
                          <dgm:adjLst/>
                        </dgm:shape>
                        <dgm:presOf/>
                      </dgm:layoutNode>
                      <dgm:layoutNode name="desTx7"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layoutNode>
                  </dgm:forEach>
                </dgm:forEach>
              </dgm:layoutNode>
            </dgm:if>
            <dgm:else name="Name226"/>
          </dgm:choose>
        </dgm:if>
        <dgm:else name="Name227"/>
      </dgm:choose>
    </dgm:forEach>
  </dgm:layoutNode>
</dgm:layoutDef>
</file>

<file path=ppt/diagrams/layout3.xml><?xml version="1.0" encoding="utf-8"?>
<dgm:layoutDef xmlns:dgm="http://schemas.openxmlformats.org/drawingml/2006/diagram" xmlns:a="http://schemas.openxmlformats.org/drawingml/2006/main" uniqueId="urn:microsoft.com/office/officeart/2009/3/layout/SubStepProcess">
  <dgm:title val=""/>
  <dgm:desc val=""/>
  <dgm:catLst>
    <dgm:cat type="process" pri="12250"/>
  </dgm:catLst>
  <dgm:sampData>
    <dgm:dataModel>
      <dgm:ptLst>
        <dgm:pt modelId="0" type="doc"/>
        <dgm:pt modelId="1">
          <dgm:prSet phldr="1"/>
        </dgm:pt>
        <dgm:pt modelId="11">
          <dgm:prSet phldr="1"/>
        </dgm:pt>
        <dgm:pt modelId="12">
          <dgm:prSet phldr="1"/>
        </dgm:pt>
        <dgm:pt modelId="2">
          <dgm:prSet phldr="1"/>
        </dgm:pt>
        <dgm:pt modelId="3">
          <dgm:prSet phldr="1"/>
        </dgm:pt>
      </dgm:ptLst>
      <dgm:cxnLst>
        <dgm:cxn modelId="6" srcId="0" destId="1" srcOrd="0" destOrd="0"/>
        <dgm:cxn modelId="61" srcId="1" destId="11" srcOrd="0" destOrd="0"/>
        <dgm:cxn modelId="62" srcId="1" destId="12" srcOrd="1" destOrd="0"/>
        <dgm:cxn modelId="7" srcId="0" destId="2" srcOrd="0" destOrd="0"/>
        <dgm:cxn modelId="8" srcId="0" destId="3" srcOrd="0" destOrd="0"/>
      </dgm:cxnLst>
      <dgm:bg/>
      <dgm:whole/>
    </dgm:dataModel>
  </dgm:sampData>
  <dgm:styleData>
    <dgm:dataModel>
      <dgm:ptLst>
        <dgm:pt modelId="0" type="doc"/>
        <dgm:pt modelId="1">
          <dgm:prSet phldr="1"/>
        </dgm:pt>
        <dgm:pt modelId="11">
          <dgm:prSet phldr="1"/>
        </dgm:pt>
        <dgm:pt modelId="12">
          <dgm:prSet phldr="1"/>
        </dgm:pt>
        <dgm:pt modelId="2">
          <dgm:prSet phldr="1"/>
        </dgm:pt>
      </dgm:ptLst>
      <dgm:cxnLst>
        <dgm:cxn modelId="4" srcId="0" destId="1" srcOrd="0" destOrd="0"/>
        <dgm:cxn modelId="41" srcId="1" destId="11" srcOrd="0" destOrd="0"/>
        <dgm:cxn modelId="42" srcId="1" destId="12" srcOrd="1" destOrd="0"/>
        <dgm:cxn modelId="5" srcId="0" destId="2" srcOrd="0" destOrd="0"/>
      </dgm:cxnLst>
      <dgm:bg/>
      <dgm:whole/>
    </dgm:dataModel>
  </dgm:styleData>
  <dgm:clrData>
    <dgm:dataModel>
      <dgm:ptLst>
        <dgm:pt modelId="0" type="doc"/>
        <dgm:pt modelId="1">
          <dgm:prSet phldr="1"/>
        </dgm:pt>
        <dgm:pt modelId="11">
          <dgm:prSet phldr="1"/>
        </dgm:pt>
        <dgm:pt modelId="12">
          <dgm:prSet phldr="1"/>
        </dgm:pt>
        <dgm:pt modelId="2">
          <dgm:prSet phldr="1"/>
        </dgm:pt>
        <dgm:pt modelId="3">
          <dgm:prSet phldr="1"/>
        </dgm:pt>
        <dgm:pt modelId="4">
          <dgm:prSet phldr="1"/>
        </dgm:pt>
      </dgm:ptLst>
      <dgm:cxnLst>
        <dgm:cxn modelId="8" srcId="0" destId="1" srcOrd="0" destOrd="0"/>
        <dgm:cxn modelId="81" srcId="1" destId="11" srcOrd="0" destOrd="0"/>
        <dgm:cxn modelId="82" srcId="1" destId="12" srcOrd="1" destOrd="0"/>
        <dgm:cxn modelId="9" srcId="0" destId="2" srcOrd="0" destOrd="0"/>
        <dgm:cxn modelId="10" srcId="0" destId="3" srcOrd="0" destOrd="0"/>
        <dgm:cxn modelId="11" srcId="0" destId="4" srcOrd="0" destOrd="0"/>
      </dgm:cxnLst>
      <dgm:bg/>
      <dgm:whole/>
    </dgm:dataModel>
  </dgm:clrData>
  <dgm:layoutNode name="Name0">
    <dgm:varLst>
      <dgm:chMax val="7"/>
      <dgm:dir/>
      <dgm:animOne val="branch"/>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parTx1" refType="w"/>
      <dgm:constr type="w" for="ch" forName="chLin1" refType="w" refFor="ch" refForName="parTx1" fact="1.38"/>
      <dgm:constr type="h" for="ch" forName="chLin1" refType="h"/>
      <dgm:constr type="w" for="ch" forName="spPre1" refType="w" fact="0.27"/>
      <dgm:constr type="w" for="ch" forName="spPost1" refType="w" fact="0.27"/>
      <dgm:constr type="h" for="ch" forName="spPre1" refType="h"/>
      <dgm:constr type="h" for="ch" forName="spPost1" refType="h"/>
      <dgm:constr type="primFontSz" for="ch" forName="parTx1" val="65"/>
      <dgm:constr type="primFontSz" for="des" forName="desTx1" refType="primFontSz" refFor="ch" refForName="parTx1" fact="0.78"/>
      <dgm:constr type="primFontSz" for="des" forName="desTx1" op="equ"/>
      <dgm:constr type="w" for="ch" forName="parTx2" refType="w"/>
      <dgm:constr type="w" for="ch" forName="chLin2" refType="w" refFor="ch" refForName="parTx2" fact="1.38"/>
      <dgm:constr type="h" for="ch" forName="chLin2" refType="h"/>
      <dgm:constr type="w" for="ch" forName="spPre2" refType="w" fact="0.54"/>
      <dgm:constr type="w" for="ch" forName="spPost2" refType="w" fact="0.54"/>
      <dgm:constr type="h" for="ch" forName="spPre2" refType="h"/>
      <dgm:constr type="h" for="ch" forName="spPost2" refType="h"/>
      <dgm:constr type="primFontSz" for="ch" forName="parTx2" refType="primFontSz" refFor="ch" refForName="parTx1" op="equ"/>
      <dgm:constr type="primFontSz" for="des" forName="desTx2" refType="primFontSz" refFor="des" refForName="desTx1" op="equ"/>
      <dgm:constr type="w" for="ch" forName="parTx3" refType="w"/>
      <dgm:constr type="w" for="ch" forName="chLin3" refType="w" refFor="ch" refForName="parTx3" fact="1.38"/>
      <dgm:constr type="h" for="ch" forName="chLin3" refType="h"/>
      <dgm:constr type="w" for="ch" forName="spPre3" refType="w" fact="0.54"/>
      <dgm:constr type="w" for="ch" forName="spPost3" refType="w" fact="0.54"/>
      <dgm:constr type="h" for="ch" forName="spPre3" refType="h"/>
      <dgm:constr type="h" for="ch" forName="spPost3" refType="h"/>
      <dgm:constr type="primFontSz" for="ch" forName="parTx3" refType="primFontSz" refFor="ch" refForName="parTx1" op="equ"/>
      <dgm:constr type="primFontSz" for="des" forName="desTx3" refType="primFontSz" refFor="des" refForName="desTx1" op="equ"/>
      <dgm:constr type="w" for="ch" forName="parTx4" refType="w"/>
      <dgm:constr type="w" for="ch" forName="chLin4" refType="w" refFor="ch" refForName="parTx4" fact="1.38"/>
      <dgm:constr type="h" for="ch" forName="chLin4" refType="h"/>
      <dgm:constr type="w" for="ch" forName="spPre4" refType="w" fact="0.54"/>
      <dgm:constr type="w" for="ch" forName="spPost4" refType="w" fact="0.54"/>
      <dgm:constr type="h" for="ch" forName="spPre4" refType="h"/>
      <dgm:constr type="h" for="ch" forName="spPost4" refType="h"/>
      <dgm:constr type="primFontSz" for="ch" forName="parTx4" refType="primFontSz" refFor="ch" refForName="parTx1" op="equ"/>
      <dgm:constr type="primFontSz" for="des" forName="desTx4" refType="primFontSz" refFor="des" refForName="desTx1" op="equ"/>
      <dgm:constr type="w" for="ch" forName="parTx5" refType="w"/>
      <dgm:constr type="w" for="ch" forName="chLin5" refType="w" refFor="ch" refForName="parTx5" fact="1.38"/>
      <dgm:constr type="h" for="ch" forName="chLin5" refType="h"/>
      <dgm:constr type="w" for="ch" forName="spPre5" refType="w" fact="0.54"/>
      <dgm:constr type="w" for="ch" forName="spPost5" refType="w" fact="0.54"/>
      <dgm:constr type="h" for="ch" forName="spPre5" refType="h"/>
      <dgm:constr type="h" for="ch" forName="spPost5" refType="h"/>
      <dgm:constr type="primFontSz" for="ch" forName="parTx5" refType="primFontSz" refFor="ch" refForName="parTx1" op="equ"/>
      <dgm:constr type="primFontSz" for="des" forName="desTx5" refType="primFontSz" refFor="des" refForName="desTx1" op="equ"/>
      <dgm:constr type="w" for="ch" forName="parTx6" refType="w"/>
      <dgm:constr type="w" for="ch" forName="chLin6" refType="w" refFor="ch" refForName="parTx6" fact="1.38"/>
      <dgm:constr type="h" for="ch" forName="chLin6" refType="h"/>
      <dgm:constr type="w" for="ch" forName="spPre6" refType="w" fact="0.54"/>
      <dgm:constr type="w" for="ch" forName="spPost6" refType="w" fact="0.54"/>
      <dgm:constr type="h" for="ch" forName="spPre6" refType="h"/>
      <dgm:constr type="h" for="ch" forName="spPost6" refType="h"/>
      <dgm:constr type="primFontSz" for="ch" forName="parTx6" refType="primFontSz" refFor="ch" refForName="parTx1" op="equ"/>
      <dgm:constr type="primFontSz" for="des" forName="desTx6" refType="primFontSz" refFor="des" refForName="desTx1" op="equ"/>
      <dgm:constr type="w" for="ch" forName="parTx7" refType="w"/>
      <dgm:constr type="w" for="ch" forName="chLin7" refType="w" refFor="ch" refForName="parTx7" fact="1.38"/>
      <dgm:constr type="h" for="ch" forName="chLin7" refType="h"/>
      <dgm:constr type="w" for="ch" forName="spPre7" refType="w" fact="0.54"/>
      <dgm:constr type="w" for="ch" forName="spPost7" refType="w" fact="0.54"/>
      <dgm:constr type="h" for="ch" forName="spPre7" refType="h"/>
      <dgm:constr type="h" for="ch" forName="spPost7" refType="h"/>
      <dgm:constr type="primFontSz" for="ch" forName="parTx7" refType="primFontSz" refFor="ch" refForName="parTx1" op="equ"/>
      <dgm:constr type="primFontSz" for="des" forName="desTx7" refType="primFontSz" refFor="des" refForName="desTx1" op="equ"/>
    </dgm:constrLst>
    <dgm:forEach name="Name4" axis="ch" ptType="node">
      <dgm:choose name="Name5">
        <dgm:if name="Name6" axis="self" ptType="node" func="pos" op="equ" val="1">
          <dgm:layoutNode name="parTx1"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7">
            <dgm:if name="Name8" axis="ch" ptType="node" func="cnt" op="gte" val="1">
              <dgm:layoutNode name="spPre1">
                <dgm:alg type="sp"/>
                <dgm:shape xmlns:r="http://schemas.openxmlformats.org/officeDocument/2006/relationships" r:blip="">
                  <dgm:adjLst/>
                </dgm:shape>
              </dgm:layoutNode>
              <dgm:layoutNode name="chLin1">
                <dgm:alg type="lin">
                  <dgm:param type="linDir" val="fromT"/>
                </dgm:alg>
                <dgm:shape xmlns:r="http://schemas.openxmlformats.org/officeDocument/2006/relationships" r:blip="">
                  <dgm:adjLst/>
                </dgm:shape>
                <dgm:presOf/>
                <dgm:constrLst>
                  <dgm:constr type="w" for="ch" forName="txAndLines1" refType="w" fact="0.77"/>
                  <dgm:constr type="w" for="ch" forName="top1" refType="w" refFor="ch" refForName="txAndLines1" fact="0.78"/>
                </dgm:constrLst>
                <dgm:forEach name="Name9" axis="ch">
                  <dgm:forEach name="Name10" axis="self" ptType="parTrans">
                    <dgm:layoutNode name="Name11" styleLbl="parChTrans1D1">
                      <dgm:choose name="Name12">
                        <dgm:if name="Name13" func="var" arg="dir" op="equ" val="norm">
                          <dgm:alg type="conn">
                            <dgm:param type="dim" val="1D"/>
                            <dgm:param type="begPts" val="midR"/>
                            <dgm:param type="endSty" val="noArr"/>
                            <dgm:param type="dstNode" val="anchor1"/>
                          </dgm:alg>
                        </dgm:if>
                        <dgm:else name="Name14">
                          <dgm:alg type="conn">
                            <dgm:param type="dim" val="1D"/>
                            <dgm:param type="begPts" val="midL"/>
                            <dgm:param type="endSty" val="noArr"/>
                            <dgm:param type="srcNode" val="parTx1"/>
                            <dgm:param type="dstNode" val="anchor1"/>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5" axis="self" ptType="node">
                    <dgm:choose name="Name16">
                      <dgm:if name="Name17" axis="par ch" ptType="node node" func="cnt" op="equ" val="1">
                        <dgm:layoutNode name="top1">
                          <dgm:alg type="sp"/>
                          <dgm:shape xmlns:r="http://schemas.openxmlformats.org/officeDocument/2006/relationships" r:blip="">
                            <dgm:adjLst/>
                          </dgm:shape>
                          <dgm:constrLst>
                            <dgm:constr type="h" refType="w" fact="0.6"/>
                          </dgm:constrLst>
                        </dgm:layoutNode>
                      </dgm:if>
                      <dgm:else name="Name18"/>
                    </dgm:choose>
                    <dgm:layoutNode name="txAndLines1">
                      <dgm:choose name="Name19">
                        <dgm:if name="Name20" func="var" arg="dir" op="equ" val="norm">
                          <dgm:alg type="lin"/>
                        </dgm:if>
                        <dgm:else name="Name21">
                          <dgm:alg type="lin">
                            <dgm:param type="linDir" val="fromR"/>
                          </dgm:alg>
                        </dgm:else>
                      </dgm:choose>
                      <dgm:shape xmlns:r="http://schemas.openxmlformats.org/officeDocument/2006/relationships" r:blip="">
                        <dgm:adjLst/>
                      </dgm:shape>
                      <dgm:presOf/>
                      <dgm:choose name="Name22">
                        <dgm:if name="Name23" axis="root ch" ptType="all node" func="cnt" op="gte" val="2">
                          <dgm:constrLst>
                            <dgm:constr type="w" for="ch" forName="anchor1" refType="w"/>
                            <dgm:constr type="w" for="ch" forName="backup1" refType="w" fact="-1"/>
                            <dgm:constr type="w" for="ch" forName="preLine1" refType="w" fact="0.11"/>
                            <dgm:constr type="w" for="ch" forName="desTx1" refType="w" fact="0.78"/>
                            <dgm:constr type="w" for="ch" forName="postLine1" refType="w" fact="0.11"/>
                          </dgm:constrLst>
                        </dgm:if>
                        <dgm:else name="Name24">
                          <dgm:constrLst>
                            <dgm:constr type="w" for="ch" forName="anchor1" refType="w" fact="0.89"/>
                            <dgm:constr type="w" for="ch" forName="backup1" refType="w" fact="-0.89"/>
                            <dgm:constr type="w" for="ch" forName="preLine1" refType="w" fact="0.11"/>
                            <dgm:constr type="w" for="ch" forName="desTx1" refType="w" fact="0.78"/>
                          </dgm:constrLst>
                        </dgm:else>
                      </dgm:choose>
                      <dgm:layoutNode name="anchor1" moveWith="desTx1">
                        <dgm:alg type="sp"/>
                        <dgm:shape xmlns:r="http://schemas.openxmlformats.org/officeDocument/2006/relationships" r:blip="">
                          <dgm:adjLst/>
                        </dgm:shape>
                      </dgm:layoutNode>
                      <dgm:layoutNode name="backup1" moveWith="desTx1">
                        <dgm:alg type="sp"/>
                        <dgm:shape xmlns:r="http://schemas.openxmlformats.org/officeDocument/2006/relationships" r:blip="">
                          <dgm:adjLst/>
                        </dgm:shape>
                      </dgm:layoutNode>
                      <dgm:layoutNode name="preLine1" styleLbl="parChTrans1D1" moveWith="desTx1">
                        <dgm:alg type="sp"/>
                        <dgm:shape xmlns:r="http://schemas.openxmlformats.org/officeDocument/2006/relationships" type="line" r:blip="">
                          <dgm:adjLst/>
                        </dgm:shape>
                        <dgm:presOf/>
                      </dgm:layoutNode>
                      <dgm:layoutNode name="desTx1"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25">
                        <dgm:if name="Name26" axis="root ch" ptType="all node" func="cnt" op="gte" val="2">
                          <dgm:layoutNode name="postLine1" styleLbl="parChTrans1D1" moveWith="desTx1">
                            <dgm:alg type="sp"/>
                            <dgm:shape xmlns:r="http://schemas.openxmlformats.org/officeDocument/2006/relationships" type="line" r:blip="">
                              <dgm:adjLst/>
                            </dgm:shape>
                            <dgm:presOf/>
                          </dgm:layoutNode>
                        </dgm:if>
                        <dgm:else name="Name27"/>
                      </dgm:choose>
                    </dgm:layoutNode>
                  </dgm:forEach>
                  <dgm:choose name="Name28">
                    <dgm:if name="Name29" axis="root ch" ptType="all node" func="cnt" op="gte" val="2">
                      <dgm:forEach name="Name30" axis="self" ptType="parTrans">
                        <dgm:layoutNode name="Name31" styleLbl="parChTrans1D1">
                          <dgm:choose name="Name32">
                            <dgm:if name="Name33" func="var" arg="dir" op="equ" val="norm">
                              <dgm:alg type="conn">
                                <dgm:param type="dim" val="1D"/>
                                <dgm:param type="begPts" val="midL"/>
                                <dgm:param type="srcNode" val="parTx2"/>
                                <dgm:param type="endSty" val="noArr"/>
                                <dgm:param type="dstNode" val="anchor1"/>
                              </dgm:alg>
                            </dgm:if>
                            <dgm:else name="Name34">
                              <dgm:alg type="conn">
                                <dgm:param type="dim" val="1D"/>
                                <dgm:param type="begPts" val="midR"/>
                                <dgm:param type="endSty" val="noArr"/>
                                <dgm:param type="srcNode" val="parTx2"/>
                                <dgm:param type="dstNode" val="anchor1"/>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35"/>
                  </dgm:choose>
                </dgm:forEach>
              </dgm:layoutNode>
              <dgm:choose name="Name36">
                <dgm:if name="Name37" axis="root ch" ptType="all node" func="cnt" op="gte" val="2">
                  <dgm:layoutNode name="spPost1">
                    <dgm:alg type="sp"/>
                    <dgm:shape xmlns:r="http://schemas.openxmlformats.org/officeDocument/2006/relationships" r:blip="">
                      <dgm:adjLst/>
                    </dgm:shape>
                  </dgm:layoutNode>
                </dgm:if>
                <dgm:else name="Name38"/>
              </dgm:choose>
            </dgm:if>
            <dgm:else name="Name39"/>
          </dgm:choose>
        </dgm:if>
        <dgm:if name="Name40" axis="self" ptType="node" func="pos" op="equ" val="2">
          <dgm:layoutNode name="parTx2"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41">
            <dgm:if name="Name42" axis="ch" ptType="node" func="cnt" op="gte" val="1">
              <dgm:layoutNode name="spPre2">
                <dgm:alg type="sp"/>
                <dgm:shape xmlns:r="http://schemas.openxmlformats.org/officeDocument/2006/relationships" r:blip="">
                  <dgm:adjLst/>
                </dgm:shape>
              </dgm:layoutNode>
              <dgm:layoutNode name="chLin2">
                <dgm:alg type="lin">
                  <dgm:param type="linDir" val="fromT"/>
                </dgm:alg>
                <dgm:shape xmlns:r="http://schemas.openxmlformats.org/officeDocument/2006/relationships" r:blip="">
                  <dgm:adjLst/>
                </dgm:shape>
                <dgm:presOf/>
                <dgm:constrLst>
                  <dgm:constr type="w" for="ch" forName="txAndLines2" refType="w" fact="0.77"/>
                  <dgm:constr type="w" for="ch" forName="top2" refType="w" refFor="ch" refForName="txAndLines2" fact="0.78"/>
                </dgm:constrLst>
                <dgm:forEach name="Name43" axis="ch">
                  <dgm:forEach name="Name44" axis="self" ptType="parTrans">
                    <dgm:layoutNode name="Name45" styleLbl="parChTrans1D1">
                      <dgm:choose name="Name46">
                        <dgm:if name="Name47" func="var" arg="dir" op="equ" val="norm">
                          <dgm:alg type="conn">
                            <dgm:param type="dim" val="1D"/>
                            <dgm:param type="begPts" val="midR"/>
                            <dgm:param type="endSty" val="noArr"/>
                            <dgm:param type="dstNode" val="anchor2"/>
                          </dgm:alg>
                        </dgm:if>
                        <dgm:else name="Name48">
                          <dgm:alg type="conn">
                            <dgm:param type="dim" val="1D"/>
                            <dgm:param type="begPts" val="midL"/>
                            <dgm:param type="endSty" val="noArr"/>
                            <dgm:param type="srcNode" val="parTx2"/>
                            <dgm:param type="dstNode" val="anchor2"/>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49" axis="self" ptType="node">
                    <dgm:choose name="Name50">
                      <dgm:if name="Name51" axis="par ch" ptType="node node" func="cnt" op="equ" val="1">
                        <dgm:layoutNode name="top2">
                          <dgm:alg type="sp"/>
                          <dgm:shape xmlns:r="http://schemas.openxmlformats.org/officeDocument/2006/relationships" r:blip="">
                            <dgm:adjLst/>
                          </dgm:shape>
                          <dgm:constrLst>
                            <dgm:constr type="h" refType="w" fact="0.6"/>
                          </dgm:constrLst>
                        </dgm:layoutNode>
                      </dgm:if>
                      <dgm:else name="Name52"/>
                    </dgm:choose>
                    <dgm:layoutNode name="txAndLines2">
                      <dgm:choose name="Name53">
                        <dgm:if name="Name54" func="var" arg="dir" op="equ" val="norm">
                          <dgm:alg type="lin"/>
                        </dgm:if>
                        <dgm:else name="Name55">
                          <dgm:alg type="lin">
                            <dgm:param type="linDir" val="fromR"/>
                          </dgm:alg>
                        </dgm:else>
                      </dgm:choose>
                      <dgm:shape xmlns:r="http://schemas.openxmlformats.org/officeDocument/2006/relationships" r:blip="">
                        <dgm:adjLst/>
                      </dgm:shape>
                      <dgm:presOf/>
                      <dgm:choose name="Name56">
                        <dgm:if name="Name57" axis="root ch" ptType="all node" func="cnt" op="gte" val="3">
                          <dgm:constrLst>
                            <dgm:constr type="w" for="ch" forName="anchor2" refType="w"/>
                            <dgm:constr type="w" for="ch" forName="backup2" refType="w" fact="-1"/>
                            <dgm:constr type="w" for="ch" forName="preLine2" refType="w" fact="0.11"/>
                            <dgm:constr type="w" for="ch" forName="desTx2" refType="w" fact="0.78"/>
                            <dgm:constr type="w" for="ch" forName="postLine2" refType="w" fact="0.11"/>
                          </dgm:constrLst>
                        </dgm:if>
                        <dgm:else name="Name58">
                          <dgm:constrLst>
                            <dgm:constr type="w" for="ch" forName="anchor2" refType="w" fact="0.89"/>
                            <dgm:constr type="w" for="ch" forName="backup2" refType="w" fact="-0.89"/>
                            <dgm:constr type="w" for="ch" forName="preLine2" refType="w" fact="0.11"/>
                            <dgm:constr type="w" for="ch" forName="desTx2" refType="w" fact="0.78"/>
                          </dgm:constrLst>
                        </dgm:else>
                      </dgm:choose>
                      <dgm:layoutNode name="anchor2" moveWith="desTx2">
                        <dgm:alg type="sp"/>
                        <dgm:shape xmlns:r="http://schemas.openxmlformats.org/officeDocument/2006/relationships" r:blip="">
                          <dgm:adjLst/>
                        </dgm:shape>
                      </dgm:layoutNode>
                      <dgm:layoutNode name="backup2" moveWith="desTx2">
                        <dgm:alg type="sp"/>
                        <dgm:shape xmlns:r="http://schemas.openxmlformats.org/officeDocument/2006/relationships" r:blip="">
                          <dgm:adjLst/>
                        </dgm:shape>
                      </dgm:layoutNode>
                      <dgm:layoutNode name="preLine2" styleLbl="parChTrans1D1" moveWith="desTx2">
                        <dgm:alg type="sp"/>
                        <dgm:shape xmlns:r="http://schemas.openxmlformats.org/officeDocument/2006/relationships" type="line" r:blip="">
                          <dgm:adjLst/>
                        </dgm:shape>
                        <dgm:presOf/>
                      </dgm:layoutNode>
                      <dgm:layoutNode name="desTx2"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59">
                        <dgm:if name="Name60" axis="root ch" ptType="all node" func="cnt" op="gte" val="3">
                          <dgm:layoutNode name="postLine2" styleLbl="parChTrans1D1" moveWith="desTx2">
                            <dgm:alg type="sp"/>
                            <dgm:shape xmlns:r="http://schemas.openxmlformats.org/officeDocument/2006/relationships" type="line" r:blip="">
                              <dgm:adjLst/>
                            </dgm:shape>
                            <dgm:presOf/>
                          </dgm:layoutNode>
                        </dgm:if>
                        <dgm:else name="Name61"/>
                      </dgm:choose>
                    </dgm:layoutNode>
                  </dgm:forEach>
                  <dgm:choose name="Name62">
                    <dgm:if name="Name63" axis="root ch" ptType="all node" func="cnt" op="gte" val="3">
                      <dgm:forEach name="Name64" axis="self" ptType="parTrans">
                        <dgm:layoutNode name="Name65" styleLbl="parChTrans1D1">
                          <dgm:choose name="Name66">
                            <dgm:if name="Name67" func="var" arg="dir" op="equ" val="norm">
                              <dgm:alg type="conn">
                                <dgm:param type="dim" val="1D"/>
                                <dgm:param type="begPts" val="midL"/>
                                <dgm:param type="srcNode" val="parTx3"/>
                                <dgm:param type="endSty" val="noArr"/>
                                <dgm:param type="dstNode" val="anchor2"/>
                              </dgm:alg>
                            </dgm:if>
                            <dgm:else name="Name68">
                              <dgm:alg type="conn">
                                <dgm:param type="dim" val="1D"/>
                                <dgm:param type="begPts" val="midR"/>
                                <dgm:param type="endSty" val="noArr"/>
                                <dgm:param type="srcNode" val="parTx3"/>
                                <dgm:param type="dstNode" val="anchor2"/>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69"/>
                  </dgm:choose>
                </dgm:forEach>
              </dgm:layoutNode>
              <dgm:choose name="Name70">
                <dgm:if name="Name71" axis="root ch" ptType="all node" func="cnt" op="gte" val="3">
                  <dgm:layoutNode name="spPost2">
                    <dgm:alg type="sp"/>
                    <dgm:shape xmlns:r="http://schemas.openxmlformats.org/officeDocument/2006/relationships" r:blip="">
                      <dgm:adjLst/>
                    </dgm:shape>
                  </dgm:layoutNode>
                </dgm:if>
                <dgm:else name="Name72"/>
              </dgm:choose>
            </dgm:if>
            <dgm:else name="Name73"/>
          </dgm:choose>
        </dgm:if>
        <dgm:if name="Name74" axis="self" ptType="node" func="pos" op="equ" val="3">
          <dgm:layoutNode name="parTx3"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75">
            <dgm:if name="Name76" axis="ch" ptType="node" func="cnt" op="gte" val="1">
              <dgm:layoutNode name="spPre3">
                <dgm:alg type="sp"/>
                <dgm:shape xmlns:r="http://schemas.openxmlformats.org/officeDocument/2006/relationships" r:blip="">
                  <dgm:adjLst/>
                </dgm:shape>
              </dgm:layoutNode>
              <dgm:layoutNode name="chLin3">
                <dgm:alg type="lin">
                  <dgm:param type="linDir" val="fromT"/>
                </dgm:alg>
                <dgm:shape xmlns:r="http://schemas.openxmlformats.org/officeDocument/2006/relationships" r:blip="">
                  <dgm:adjLst/>
                </dgm:shape>
                <dgm:presOf/>
                <dgm:constrLst>
                  <dgm:constr type="w" for="ch" forName="txAndLines3" refType="w" fact="0.77"/>
                  <dgm:constr type="w" for="ch" forName="top3" refType="w" refFor="ch" refForName="txAndLines3" fact="0.78"/>
                </dgm:constrLst>
                <dgm:forEach name="Name77" axis="ch">
                  <dgm:forEach name="Name78" axis="self" ptType="parTrans">
                    <dgm:layoutNode name="Name79" styleLbl="parChTrans1D1">
                      <dgm:choose name="Name80">
                        <dgm:if name="Name81" func="var" arg="dir" op="equ" val="norm">
                          <dgm:alg type="conn">
                            <dgm:param type="dim" val="1D"/>
                            <dgm:param type="begPts" val="midR"/>
                            <dgm:param type="endSty" val="noArr"/>
                            <dgm:param type="dstNode" val="anchor3"/>
                          </dgm:alg>
                        </dgm:if>
                        <dgm:else name="Name82">
                          <dgm:alg type="conn">
                            <dgm:param type="dim" val="1D"/>
                            <dgm:param type="begPts" val="midL"/>
                            <dgm:param type="endSty" val="noArr"/>
                            <dgm:param type="srcNode" val="parTx3"/>
                            <dgm:param type="dstNode" val="anchor3"/>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83" axis="self" ptType="node">
                    <dgm:choose name="Name84">
                      <dgm:if name="Name85" axis="par ch" ptType="node node" func="cnt" op="equ" val="1">
                        <dgm:layoutNode name="top3">
                          <dgm:alg type="sp"/>
                          <dgm:shape xmlns:r="http://schemas.openxmlformats.org/officeDocument/2006/relationships" r:blip="">
                            <dgm:adjLst/>
                          </dgm:shape>
                          <dgm:constrLst>
                            <dgm:constr type="h" refType="w" fact="0.6"/>
                          </dgm:constrLst>
                        </dgm:layoutNode>
                      </dgm:if>
                      <dgm:else name="Name86"/>
                    </dgm:choose>
                    <dgm:layoutNode name="txAndLines3">
                      <dgm:choose name="Name87">
                        <dgm:if name="Name88" func="var" arg="dir" op="equ" val="norm">
                          <dgm:alg type="lin"/>
                        </dgm:if>
                        <dgm:else name="Name89">
                          <dgm:alg type="lin">
                            <dgm:param type="linDir" val="fromR"/>
                          </dgm:alg>
                        </dgm:else>
                      </dgm:choose>
                      <dgm:shape xmlns:r="http://schemas.openxmlformats.org/officeDocument/2006/relationships" r:blip="">
                        <dgm:adjLst/>
                      </dgm:shape>
                      <dgm:presOf/>
                      <dgm:choose name="Name90">
                        <dgm:if name="Name91" axis="root ch" ptType="all node" func="cnt" op="gte" val="4">
                          <dgm:constrLst>
                            <dgm:constr type="w" for="ch" forName="anchor3" refType="w"/>
                            <dgm:constr type="w" for="ch" forName="backup3" refType="w" fact="-1"/>
                            <dgm:constr type="w" for="ch" forName="preLine3" refType="w" fact="0.11"/>
                            <dgm:constr type="w" for="ch" forName="desTx3" refType="w" fact="0.78"/>
                            <dgm:constr type="w" for="ch" forName="postLine3" refType="w" fact="0.11"/>
                          </dgm:constrLst>
                        </dgm:if>
                        <dgm:else name="Name92">
                          <dgm:constrLst>
                            <dgm:constr type="w" for="ch" forName="anchor3" refType="w" fact="0.89"/>
                            <dgm:constr type="w" for="ch" forName="backup3" refType="w" fact="-0.89"/>
                            <dgm:constr type="w" for="ch" forName="preLine3" refType="w" fact="0.11"/>
                            <dgm:constr type="w" for="ch" forName="desTx3" refType="w" fact="0.78"/>
                          </dgm:constrLst>
                        </dgm:else>
                      </dgm:choose>
                      <dgm:layoutNode name="anchor3" moveWith="desTx3">
                        <dgm:alg type="sp"/>
                        <dgm:shape xmlns:r="http://schemas.openxmlformats.org/officeDocument/2006/relationships" r:blip="">
                          <dgm:adjLst/>
                        </dgm:shape>
                      </dgm:layoutNode>
                      <dgm:layoutNode name="backup3" moveWith="desTx3">
                        <dgm:alg type="sp"/>
                        <dgm:shape xmlns:r="http://schemas.openxmlformats.org/officeDocument/2006/relationships" r:blip="">
                          <dgm:adjLst/>
                        </dgm:shape>
                      </dgm:layoutNode>
                      <dgm:layoutNode name="preLine3" styleLbl="parChTrans1D1" moveWith="desTx3">
                        <dgm:alg type="sp"/>
                        <dgm:shape xmlns:r="http://schemas.openxmlformats.org/officeDocument/2006/relationships" type="line" r:blip="">
                          <dgm:adjLst/>
                        </dgm:shape>
                        <dgm:presOf/>
                      </dgm:layoutNode>
                      <dgm:layoutNode name="desTx3"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93">
                        <dgm:if name="Name94" axis="root ch" ptType="all node" func="cnt" op="gte" val="4">
                          <dgm:layoutNode name="postLine3" styleLbl="parChTrans1D1" moveWith="desTx3">
                            <dgm:alg type="sp"/>
                            <dgm:shape xmlns:r="http://schemas.openxmlformats.org/officeDocument/2006/relationships" type="line" r:blip="">
                              <dgm:adjLst/>
                            </dgm:shape>
                            <dgm:presOf/>
                          </dgm:layoutNode>
                        </dgm:if>
                        <dgm:else name="Name95"/>
                      </dgm:choose>
                    </dgm:layoutNode>
                  </dgm:forEach>
                  <dgm:choose name="Name96">
                    <dgm:if name="Name97" axis="root ch" ptType="all node" func="cnt" op="gte" val="4">
                      <dgm:forEach name="Name98" axis="self" ptType="parTrans">
                        <dgm:layoutNode name="Name99" styleLbl="parChTrans1D1">
                          <dgm:choose name="Name100">
                            <dgm:if name="Name101" func="var" arg="dir" op="equ" val="norm">
                              <dgm:alg type="conn">
                                <dgm:param type="dim" val="1D"/>
                                <dgm:param type="begPts" val="midL"/>
                                <dgm:param type="srcNode" val="parTx4"/>
                                <dgm:param type="endSty" val="noArr"/>
                                <dgm:param type="dstNode" val="anchor3"/>
                              </dgm:alg>
                            </dgm:if>
                            <dgm:else name="Name102">
                              <dgm:alg type="conn">
                                <dgm:param type="dim" val="1D"/>
                                <dgm:param type="begPts" val="midR"/>
                                <dgm:param type="endSty" val="noArr"/>
                                <dgm:param type="srcNode" val="parTx4"/>
                                <dgm:param type="dstNode" val="anchor3"/>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03"/>
                  </dgm:choose>
                </dgm:forEach>
              </dgm:layoutNode>
              <dgm:choose name="Name104">
                <dgm:if name="Name105" axis="root ch" ptType="all node" func="cnt" op="gte" val="4">
                  <dgm:layoutNode name="spPost3">
                    <dgm:alg type="sp"/>
                    <dgm:shape xmlns:r="http://schemas.openxmlformats.org/officeDocument/2006/relationships" r:blip="">
                      <dgm:adjLst/>
                    </dgm:shape>
                  </dgm:layoutNode>
                </dgm:if>
                <dgm:else name="Name106"/>
              </dgm:choose>
            </dgm:if>
            <dgm:else name="Name107"/>
          </dgm:choose>
        </dgm:if>
        <dgm:if name="Name108" axis="self" ptType="node" func="pos" op="equ" val="4">
          <dgm:layoutNode name="parTx4"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09">
            <dgm:if name="Name110" axis="ch" ptType="node" func="cnt" op="gte" val="1">
              <dgm:layoutNode name="spPre4">
                <dgm:alg type="sp"/>
                <dgm:shape xmlns:r="http://schemas.openxmlformats.org/officeDocument/2006/relationships" r:blip="">
                  <dgm:adjLst/>
                </dgm:shape>
              </dgm:layoutNode>
              <dgm:layoutNode name="chLin4">
                <dgm:alg type="lin">
                  <dgm:param type="linDir" val="fromT"/>
                </dgm:alg>
                <dgm:shape xmlns:r="http://schemas.openxmlformats.org/officeDocument/2006/relationships" r:blip="">
                  <dgm:adjLst/>
                </dgm:shape>
                <dgm:presOf/>
                <dgm:constrLst>
                  <dgm:constr type="w" for="ch" forName="txAndLines4" refType="w" fact="0.77"/>
                  <dgm:constr type="w" for="ch" forName="top4" refType="w" refFor="ch" refForName="txAndLines4" fact="0.78"/>
                </dgm:constrLst>
                <dgm:forEach name="Name111" axis="ch">
                  <dgm:forEach name="Name112" axis="self" ptType="parTrans">
                    <dgm:layoutNode name="Name113" styleLbl="parChTrans1D1">
                      <dgm:choose name="Name114">
                        <dgm:if name="Name115" func="var" arg="dir" op="equ" val="norm">
                          <dgm:alg type="conn">
                            <dgm:param type="dim" val="1D"/>
                            <dgm:param type="begPts" val="midR"/>
                            <dgm:param type="endSty" val="noArr"/>
                            <dgm:param type="dstNode" val="anchor4"/>
                          </dgm:alg>
                        </dgm:if>
                        <dgm:else name="Name116">
                          <dgm:alg type="conn">
                            <dgm:param type="dim" val="1D"/>
                            <dgm:param type="begPts" val="midL"/>
                            <dgm:param type="endSty" val="noArr"/>
                            <dgm:param type="srcNode" val="parTx4"/>
                            <dgm:param type="dstNode" val="anchor4"/>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17" axis="self" ptType="node">
                    <dgm:choose name="Name118">
                      <dgm:if name="Name119" axis="par ch" ptType="node node" func="cnt" op="equ" val="1">
                        <dgm:layoutNode name="top4">
                          <dgm:alg type="sp"/>
                          <dgm:shape xmlns:r="http://schemas.openxmlformats.org/officeDocument/2006/relationships" r:blip="">
                            <dgm:adjLst/>
                          </dgm:shape>
                          <dgm:constrLst>
                            <dgm:constr type="h" refType="w" fact="0.6"/>
                          </dgm:constrLst>
                        </dgm:layoutNode>
                      </dgm:if>
                      <dgm:else name="Name120"/>
                    </dgm:choose>
                    <dgm:layoutNode name="txAndLines4">
                      <dgm:choose name="Name121">
                        <dgm:if name="Name122" func="var" arg="dir" op="equ" val="norm">
                          <dgm:alg type="lin"/>
                        </dgm:if>
                        <dgm:else name="Name123">
                          <dgm:alg type="lin">
                            <dgm:param type="linDir" val="fromR"/>
                          </dgm:alg>
                        </dgm:else>
                      </dgm:choose>
                      <dgm:shape xmlns:r="http://schemas.openxmlformats.org/officeDocument/2006/relationships" r:blip="">
                        <dgm:adjLst/>
                      </dgm:shape>
                      <dgm:presOf/>
                      <dgm:choose name="Name124">
                        <dgm:if name="Name125" axis="root ch" ptType="all node" func="cnt" op="gte" val="5">
                          <dgm:constrLst>
                            <dgm:constr type="w" for="ch" forName="anchor4" refType="w"/>
                            <dgm:constr type="w" for="ch" forName="backup4" refType="w" fact="-1"/>
                            <dgm:constr type="w" for="ch" forName="preLine4" refType="w" fact="0.11"/>
                            <dgm:constr type="w" for="ch" forName="desTx4" refType="w" fact="0.78"/>
                            <dgm:constr type="w" for="ch" forName="postLine4" refType="w" fact="0.11"/>
                          </dgm:constrLst>
                        </dgm:if>
                        <dgm:else name="Name126">
                          <dgm:constrLst>
                            <dgm:constr type="w" for="ch" forName="anchor4" refType="w" fact="0.89"/>
                            <dgm:constr type="w" for="ch" forName="backup4" refType="w" fact="-0.89"/>
                            <dgm:constr type="w" for="ch" forName="preLine4" refType="w" fact="0.11"/>
                            <dgm:constr type="w" for="ch" forName="desTx4" refType="w" fact="0.78"/>
                          </dgm:constrLst>
                        </dgm:else>
                      </dgm:choose>
                      <dgm:layoutNode name="anchor4" moveWith="desTx4">
                        <dgm:alg type="sp"/>
                        <dgm:shape xmlns:r="http://schemas.openxmlformats.org/officeDocument/2006/relationships" r:blip="">
                          <dgm:adjLst/>
                        </dgm:shape>
                      </dgm:layoutNode>
                      <dgm:layoutNode name="backup4" moveWith="desTx4">
                        <dgm:alg type="sp"/>
                        <dgm:shape xmlns:r="http://schemas.openxmlformats.org/officeDocument/2006/relationships" r:blip="">
                          <dgm:adjLst/>
                        </dgm:shape>
                      </dgm:layoutNode>
                      <dgm:layoutNode name="preLine4" styleLbl="parChTrans1D1" moveWith="desTx4">
                        <dgm:alg type="sp"/>
                        <dgm:shape xmlns:r="http://schemas.openxmlformats.org/officeDocument/2006/relationships" type="line" r:blip="">
                          <dgm:adjLst/>
                        </dgm:shape>
                        <dgm:presOf/>
                      </dgm:layoutNode>
                      <dgm:layoutNode name="desTx4"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27">
                        <dgm:if name="Name128" axis="root ch" ptType="all node" func="cnt" op="gte" val="5">
                          <dgm:layoutNode name="postLine4" styleLbl="parChTrans1D1" moveWith="desTx4">
                            <dgm:alg type="sp"/>
                            <dgm:shape xmlns:r="http://schemas.openxmlformats.org/officeDocument/2006/relationships" type="line" r:blip="">
                              <dgm:adjLst/>
                            </dgm:shape>
                            <dgm:presOf/>
                          </dgm:layoutNode>
                        </dgm:if>
                        <dgm:else name="Name129"/>
                      </dgm:choose>
                    </dgm:layoutNode>
                  </dgm:forEach>
                  <dgm:choose name="Name130">
                    <dgm:if name="Name131" axis="root ch" ptType="all node" func="cnt" op="gte" val="5">
                      <dgm:forEach name="Name132" axis="self" ptType="parTrans">
                        <dgm:layoutNode name="Name133" styleLbl="parChTrans1D1">
                          <dgm:choose name="Name134">
                            <dgm:if name="Name135" func="var" arg="dir" op="equ" val="norm">
                              <dgm:alg type="conn">
                                <dgm:param type="dim" val="1D"/>
                                <dgm:param type="begPts" val="midL"/>
                                <dgm:param type="srcNode" val="parTx5"/>
                                <dgm:param type="endSty" val="noArr"/>
                                <dgm:param type="dstNode" val="anchor4"/>
                              </dgm:alg>
                            </dgm:if>
                            <dgm:else name="Name136">
                              <dgm:alg type="conn">
                                <dgm:param type="dim" val="1D"/>
                                <dgm:param type="begPts" val="midR"/>
                                <dgm:param type="endSty" val="noArr"/>
                                <dgm:param type="srcNode" val="parTx5"/>
                                <dgm:param type="dstNode" val="anchor4"/>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37"/>
                  </dgm:choose>
                </dgm:forEach>
              </dgm:layoutNode>
              <dgm:choose name="Name138">
                <dgm:if name="Name139" axis="root ch" ptType="all node" func="cnt" op="gte" val="5">
                  <dgm:layoutNode name="spPost4">
                    <dgm:alg type="sp"/>
                    <dgm:shape xmlns:r="http://schemas.openxmlformats.org/officeDocument/2006/relationships" r:blip="">
                      <dgm:adjLst/>
                    </dgm:shape>
                  </dgm:layoutNode>
                </dgm:if>
                <dgm:else name="Name140"/>
              </dgm:choose>
            </dgm:if>
            <dgm:else name="Name141"/>
          </dgm:choose>
        </dgm:if>
        <dgm:if name="Name142" axis="self" ptType="node" func="pos" op="equ" val="5">
          <dgm:layoutNode name="parTx5"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43">
            <dgm:if name="Name144" axis="ch" ptType="node" func="cnt" op="gte" val="1">
              <dgm:layoutNode name="spPre5">
                <dgm:alg type="sp"/>
                <dgm:shape xmlns:r="http://schemas.openxmlformats.org/officeDocument/2006/relationships" r:blip="">
                  <dgm:adjLst/>
                </dgm:shape>
              </dgm:layoutNode>
              <dgm:layoutNode name="chLin5">
                <dgm:alg type="lin">
                  <dgm:param type="linDir" val="fromT"/>
                </dgm:alg>
                <dgm:shape xmlns:r="http://schemas.openxmlformats.org/officeDocument/2006/relationships" r:blip="">
                  <dgm:adjLst/>
                </dgm:shape>
                <dgm:presOf/>
                <dgm:constrLst>
                  <dgm:constr type="w" for="ch" forName="txAndLines5" refType="w" fact="0.77"/>
                  <dgm:constr type="w" for="ch" forName="top5" refType="w" refFor="ch" refForName="txAndLines5" fact="0.78"/>
                </dgm:constrLst>
                <dgm:forEach name="Name145" axis="ch">
                  <dgm:forEach name="Name146" axis="self" ptType="parTrans">
                    <dgm:layoutNode name="Name147" styleLbl="parChTrans1D1">
                      <dgm:choose name="Name148">
                        <dgm:if name="Name149" func="var" arg="dir" op="equ" val="norm">
                          <dgm:alg type="conn">
                            <dgm:param type="dim" val="1D"/>
                            <dgm:param type="begPts" val="midR"/>
                            <dgm:param type="endSty" val="noArr"/>
                            <dgm:param type="dstNode" val="anchor5"/>
                          </dgm:alg>
                        </dgm:if>
                        <dgm:else name="Name150">
                          <dgm:alg type="conn">
                            <dgm:param type="dim" val="1D"/>
                            <dgm:param type="begPts" val="midL"/>
                            <dgm:param type="endSty" val="noArr"/>
                            <dgm:param type="srcNode" val="parTx5"/>
                            <dgm:param type="dstNode" val="anchor5"/>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51" axis="self" ptType="node">
                    <dgm:choose name="Name152">
                      <dgm:if name="Name153" axis="par ch" ptType="node node" func="cnt" op="equ" val="1">
                        <dgm:layoutNode name="top5">
                          <dgm:alg type="sp"/>
                          <dgm:shape xmlns:r="http://schemas.openxmlformats.org/officeDocument/2006/relationships" r:blip="">
                            <dgm:adjLst/>
                          </dgm:shape>
                          <dgm:constrLst>
                            <dgm:constr type="h" refType="w" fact="0.6"/>
                          </dgm:constrLst>
                        </dgm:layoutNode>
                      </dgm:if>
                      <dgm:else name="Name154"/>
                    </dgm:choose>
                    <dgm:layoutNode name="txAndLines5">
                      <dgm:choose name="Name155">
                        <dgm:if name="Name156" func="var" arg="dir" op="equ" val="norm">
                          <dgm:alg type="lin"/>
                        </dgm:if>
                        <dgm:else name="Name157">
                          <dgm:alg type="lin">
                            <dgm:param type="linDir" val="fromR"/>
                          </dgm:alg>
                        </dgm:else>
                      </dgm:choose>
                      <dgm:shape xmlns:r="http://schemas.openxmlformats.org/officeDocument/2006/relationships" r:blip="">
                        <dgm:adjLst/>
                      </dgm:shape>
                      <dgm:presOf/>
                      <dgm:choose name="Name158">
                        <dgm:if name="Name159" axis="root ch" ptType="all node" func="cnt" op="gte" val="6">
                          <dgm:constrLst>
                            <dgm:constr type="w" for="ch" forName="anchor5" refType="w"/>
                            <dgm:constr type="w" for="ch" forName="backup5" refType="w" fact="-1"/>
                            <dgm:constr type="w" for="ch" forName="preLine5" refType="w" fact="0.11"/>
                            <dgm:constr type="w" for="ch" forName="desTx5" refType="w" fact="0.78"/>
                            <dgm:constr type="w" for="ch" forName="postLine5" refType="w" fact="0.11"/>
                          </dgm:constrLst>
                        </dgm:if>
                        <dgm:else name="Name160">
                          <dgm:constrLst>
                            <dgm:constr type="w" for="ch" forName="anchor5" refType="w" fact="0.89"/>
                            <dgm:constr type="w" for="ch" forName="backup5" refType="w" fact="-0.89"/>
                            <dgm:constr type="w" for="ch" forName="preLine5" refType="w" fact="0.11"/>
                            <dgm:constr type="w" for="ch" forName="desTx5" refType="w" fact="0.78"/>
                          </dgm:constrLst>
                        </dgm:else>
                      </dgm:choose>
                      <dgm:layoutNode name="anchor5" moveWith="desTx5">
                        <dgm:alg type="sp"/>
                        <dgm:shape xmlns:r="http://schemas.openxmlformats.org/officeDocument/2006/relationships" r:blip="">
                          <dgm:adjLst/>
                        </dgm:shape>
                      </dgm:layoutNode>
                      <dgm:layoutNode name="backup5" moveWith="desTx5">
                        <dgm:alg type="sp"/>
                        <dgm:shape xmlns:r="http://schemas.openxmlformats.org/officeDocument/2006/relationships" r:blip="">
                          <dgm:adjLst/>
                        </dgm:shape>
                      </dgm:layoutNode>
                      <dgm:layoutNode name="preLine5" styleLbl="parChTrans1D1" moveWith="desTx5">
                        <dgm:alg type="sp"/>
                        <dgm:shape xmlns:r="http://schemas.openxmlformats.org/officeDocument/2006/relationships" type="line" r:blip="">
                          <dgm:adjLst/>
                        </dgm:shape>
                        <dgm:presOf/>
                      </dgm:layoutNode>
                      <dgm:layoutNode name="desTx5"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61">
                        <dgm:if name="Name162" axis="root ch" ptType="all node" func="cnt" op="gte" val="6">
                          <dgm:layoutNode name="postLine5" styleLbl="parChTrans1D1" moveWith="desTx5">
                            <dgm:alg type="sp"/>
                            <dgm:shape xmlns:r="http://schemas.openxmlformats.org/officeDocument/2006/relationships" type="line" r:blip="">
                              <dgm:adjLst/>
                            </dgm:shape>
                            <dgm:presOf/>
                          </dgm:layoutNode>
                        </dgm:if>
                        <dgm:else name="Name163"/>
                      </dgm:choose>
                    </dgm:layoutNode>
                  </dgm:forEach>
                  <dgm:choose name="Name164">
                    <dgm:if name="Name165" axis="root ch" ptType="all node" func="cnt" op="gte" val="6">
                      <dgm:forEach name="Name166" axis="self" ptType="parTrans">
                        <dgm:layoutNode name="Name167" styleLbl="parChTrans1D1">
                          <dgm:choose name="Name168">
                            <dgm:if name="Name169" func="var" arg="dir" op="equ" val="norm">
                              <dgm:alg type="conn">
                                <dgm:param type="dim" val="1D"/>
                                <dgm:param type="begPts" val="midL"/>
                                <dgm:param type="srcNode" val="parTx6"/>
                                <dgm:param type="endSty" val="noArr"/>
                                <dgm:param type="dstNode" val="anchor5"/>
                              </dgm:alg>
                            </dgm:if>
                            <dgm:else name="Name170">
                              <dgm:alg type="conn">
                                <dgm:param type="dim" val="1D"/>
                                <dgm:param type="begPts" val="midR"/>
                                <dgm:param type="endSty" val="noArr"/>
                                <dgm:param type="srcNode" val="parTx6"/>
                                <dgm:param type="dstNode" val="anchor5"/>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71"/>
                  </dgm:choose>
                </dgm:forEach>
              </dgm:layoutNode>
              <dgm:choose name="Name172">
                <dgm:if name="Name173" axis="root ch" ptType="all node" func="cnt" op="gte" val="6">
                  <dgm:layoutNode name="spPost5">
                    <dgm:alg type="sp"/>
                    <dgm:shape xmlns:r="http://schemas.openxmlformats.org/officeDocument/2006/relationships" r:blip="">
                      <dgm:adjLst/>
                    </dgm:shape>
                  </dgm:layoutNode>
                </dgm:if>
                <dgm:else name="Name174"/>
              </dgm:choose>
            </dgm:if>
            <dgm:else name="Name175"/>
          </dgm:choose>
        </dgm:if>
        <dgm:if name="Name176" axis="self" ptType="node" func="pos" op="equ" val="6">
          <dgm:layoutNode name="parTx6"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77">
            <dgm:if name="Name178" axis="ch" ptType="node" func="cnt" op="gte" val="1">
              <dgm:layoutNode name="spPre6">
                <dgm:alg type="sp"/>
                <dgm:shape xmlns:r="http://schemas.openxmlformats.org/officeDocument/2006/relationships" r:blip="">
                  <dgm:adjLst/>
                </dgm:shape>
              </dgm:layoutNode>
              <dgm:layoutNode name="chLin6">
                <dgm:alg type="lin">
                  <dgm:param type="linDir" val="fromT"/>
                </dgm:alg>
                <dgm:shape xmlns:r="http://schemas.openxmlformats.org/officeDocument/2006/relationships" r:blip="">
                  <dgm:adjLst/>
                </dgm:shape>
                <dgm:presOf/>
                <dgm:constrLst>
                  <dgm:constr type="w" for="ch" forName="txAndLines6" refType="w" fact="0.77"/>
                  <dgm:constr type="w" for="ch" forName="top6" refType="w" refFor="ch" refForName="txAndLines6" fact="0.78"/>
                </dgm:constrLst>
                <dgm:forEach name="Name179" axis="ch">
                  <dgm:forEach name="Name180" axis="self" ptType="parTrans">
                    <dgm:layoutNode name="Name181" styleLbl="parChTrans1D1">
                      <dgm:choose name="Name182">
                        <dgm:if name="Name183" func="var" arg="dir" op="equ" val="norm">
                          <dgm:alg type="conn">
                            <dgm:param type="dim" val="1D"/>
                            <dgm:param type="begPts" val="midR"/>
                            <dgm:param type="endSty" val="noArr"/>
                            <dgm:param type="dstNode" val="anchor6"/>
                          </dgm:alg>
                        </dgm:if>
                        <dgm:else name="Name184">
                          <dgm:alg type="conn">
                            <dgm:param type="dim" val="1D"/>
                            <dgm:param type="begPts" val="midL"/>
                            <dgm:param type="endSty" val="noArr"/>
                            <dgm:param type="srcNode" val="parTx6"/>
                            <dgm:param type="dstNode" val="anchor6"/>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85" axis="self" ptType="node">
                    <dgm:choose name="Name186">
                      <dgm:if name="Name187" axis="par ch" ptType="node node" func="cnt" op="equ" val="1">
                        <dgm:layoutNode name="top6">
                          <dgm:alg type="sp"/>
                          <dgm:shape xmlns:r="http://schemas.openxmlformats.org/officeDocument/2006/relationships" r:blip="">
                            <dgm:adjLst/>
                          </dgm:shape>
                          <dgm:constrLst>
                            <dgm:constr type="h" refType="w" fact="0.6"/>
                          </dgm:constrLst>
                        </dgm:layoutNode>
                      </dgm:if>
                      <dgm:else name="Name188"/>
                    </dgm:choose>
                    <dgm:layoutNode name="txAndLines6">
                      <dgm:choose name="Name189">
                        <dgm:if name="Name190" func="var" arg="dir" op="equ" val="norm">
                          <dgm:alg type="lin"/>
                        </dgm:if>
                        <dgm:else name="Name191">
                          <dgm:alg type="lin">
                            <dgm:param type="linDir" val="fromR"/>
                          </dgm:alg>
                        </dgm:else>
                      </dgm:choose>
                      <dgm:shape xmlns:r="http://schemas.openxmlformats.org/officeDocument/2006/relationships" r:blip="">
                        <dgm:adjLst/>
                      </dgm:shape>
                      <dgm:presOf/>
                      <dgm:choose name="Name192">
                        <dgm:if name="Name193" axis="root ch" ptType="all node" func="cnt" op="gte" val="7">
                          <dgm:constrLst>
                            <dgm:constr type="w" for="ch" forName="anchor6" refType="w"/>
                            <dgm:constr type="w" for="ch" forName="backup6" refType="w" fact="-1"/>
                            <dgm:constr type="w" for="ch" forName="preLine6" refType="w" fact="0.11"/>
                            <dgm:constr type="w" for="ch" forName="desTx6" refType="w" fact="0.78"/>
                            <dgm:constr type="w" for="ch" forName="postLine6" refType="w" fact="0.11"/>
                          </dgm:constrLst>
                        </dgm:if>
                        <dgm:else name="Name194">
                          <dgm:constrLst>
                            <dgm:constr type="w" for="ch" forName="anchor6" refType="w" fact="0.89"/>
                            <dgm:constr type="w" for="ch" forName="backup6" refType="w" fact="-0.89"/>
                            <dgm:constr type="w" for="ch" forName="preLine6" refType="w" fact="0.11"/>
                            <dgm:constr type="w" for="ch" forName="desTx6" refType="w" fact="0.78"/>
                          </dgm:constrLst>
                        </dgm:else>
                      </dgm:choose>
                      <dgm:layoutNode name="anchor6" moveWith="desTx6">
                        <dgm:alg type="sp"/>
                        <dgm:shape xmlns:r="http://schemas.openxmlformats.org/officeDocument/2006/relationships" r:blip="">
                          <dgm:adjLst/>
                        </dgm:shape>
                      </dgm:layoutNode>
                      <dgm:layoutNode name="backup6" moveWith="desTx6">
                        <dgm:alg type="sp"/>
                        <dgm:shape xmlns:r="http://schemas.openxmlformats.org/officeDocument/2006/relationships" r:blip="">
                          <dgm:adjLst/>
                        </dgm:shape>
                      </dgm:layoutNode>
                      <dgm:layoutNode name="preLine6" styleLbl="parChTrans1D1" moveWith="desTx6">
                        <dgm:alg type="sp"/>
                        <dgm:shape xmlns:r="http://schemas.openxmlformats.org/officeDocument/2006/relationships" type="line" r:blip="">
                          <dgm:adjLst/>
                        </dgm:shape>
                        <dgm:presOf/>
                      </dgm:layoutNode>
                      <dgm:layoutNode name="desTx6"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95">
                        <dgm:if name="Name196" axis="root ch" ptType="all node" func="cnt" op="gte" val="7">
                          <dgm:layoutNode name="postLine6" styleLbl="parChTrans1D1" moveWith="desTx6">
                            <dgm:alg type="sp"/>
                            <dgm:shape xmlns:r="http://schemas.openxmlformats.org/officeDocument/2006/relationships" type="line" r:blip="">
                              <dgm:adjLst/>
                            </dgm:shape>
                            <dgm:presOf/>
                          </dgm:layoutNode>
                        </dgm:if>
                        <dgm:else name="Name197"/>
                      </dgm:choose>
                    </dgm:layoutNode>
                  </dgm:forEach>
                  <dgm:choose name="Name198">
                    <dgm:if name="Name199" axis="root ch" ptType="all node" func="cnt" op="gte" val="7">
                      <dgm:forEach name="Name200" axis="self" ptType="parTrans">
                        <dgm:layoutNode name="Name201" styleLbl="parChTrans1D1">
                          <dgm:choose name="Name202">
                            <dgm:if name="Name203" func="var" arg="dir" op="equ" val="norm">
                              <dgm:alg type="conn">
                                <dgm:param type="dim" val="1D"/>
                                <dgm:param type="begPts" val="midL"/>
                                <dgm:param type="srcNode" val="parTx7"/>
                                <dgm:param type="endSty" val="noArr"/>
                                <dgm:param type="dstNode" val="anchor6"/>
                              </dgm:alg>
                            </dgm:if>
                            <dgm:else name="Name204">
                              <dgm:alg type="conn">
                                <dgm:param type="dim" val="1D"/>
                                <dgm:param type="begPts" val="midR"/>
                                <dgm:param type="endSty" val="noArr"/>
                                <dgm:param type="srcNode" val="parTx7"/>
                                <dgm:param type="dstNode" val="anchor6"/>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205"/>
                  </dgm:choose>
                </dgm:forEach>
              </dgm:layoutNode>
              <dgm:choose name="Name206">
                <dgm:if name="Name207" axis="root ch" ptType="all node" func="cnt" op="gte" val="7">
                  <dgm:layoutNode name="spPost6">
                    <dgm:alg type="sp"/>
                    <dgm:shape xmlns:r="http://schemas.openxmlformats.org/officeDocument/2006/relationships" r:blip="">
                      <dgm:adjLst/>
                    </dgm:shape>
                  </dgm:layoutNode>
                </dgm:if>
                <dgm:else name="Name208"/>
              </dgm:choose>
            </dgm:if>
            <dgm:else name="Name209"/>
          </dgm:choose>
        </dgm:if>
        <dgm:if name="Name210" axis="self" ptType="node" func="pos" op="equ" val="7">
          <dgm:layoutNode name="parTx7"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211">
            <dgm:if name="Name212" axis="ch" ptType="node" func="cnt" op="gte" val="1">
              <dgm:layoutNode name="spPre7">
                <dgm:alg type="sp"/>
                <dgm:shape xmlns:r="http://schemas.openxmlformats.org/officeDocument/2006/relationships" r:blip="">
                  <dgm:adjLst/>
                </dgm:shape>
              </dgm:layoutNode>
              <dgm:layoutNode name="chLin7">
                <dgm:alg type="lin">
                  <dgm:param type="linDir" val="fromT"/>
                </dgm:alg>
                <dgm:shape xmlns:r="http://schemas.openxmlformats.org/officeDocument/2006/relationships" r:blip="">
                  <dgm:adjLst/>
                </dgm:shape>
                <dgm:presOf/>
                <dgm:constrLst>
                  <dgm:constr type="w" for="ch" forName="txAndLines7" refType="w" fact="0.77"/>
                  <dgm:constr type="w" for="ch" forName="top7" refType="w" refFor="ch" refForName="txAndLines7" fact="0.78"/>
                </dgm:constrLst>
                <dgm:forEach name="Name213" axis="ch">
                  <dgm:forEach name="Name214" axis="self" ptType="parTrans">
                    <dgm:layoutNode name="Name215" styleLbl="parChTrans1D1">
                      <dgm:choose name="Name216">
                        <dgm:if name="Name217" func="var" arg="dir" op="equ" val="norm">
                          <dgm:alg type="conn">
                            <dgm:param type="dim" val="1D"/>
                            <dgm:param type="begPts" val="midR"/>
                            <dgm:param type="endSty" val="noArr"/>
                            <dgm:param type="dstNode" val="anchor7"/>
                          </dgm:alg>
                        </dgm:if>
                        <dgm:else name="Name218">
                          <dgm:alg type="conn">
                            <dgm:param type="dim" val="1D"/>
                            <dgm:param type="begPts" val="midL"/>
                            <dgm:param type="endSty" val="noArr"/>
                            <dgm:param type="srcNode" val="parTx7"/>
                            <dgm:param type="dstNode" val="anchor7"/>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219" axis="self" ptType="node">
                    <dgm:choose name="Name220">
                      <dgm:if name="Name221" axis="par ch" ptType="node node" func="cnt" op="equ" val="1">
                        <dgm:layoutNode name="top7">
                          <dgm:alg type="sp"/>
                          <dgm:shape xmlns:r="http://schemas.openxmlformats.org/officeDocument/2006/relationships" r:blip="">
                            <dgm:adjLst/>
                          </dgm:shape>
                          <dgm:constrLst>
                            <dgm:constr type="h" refType="w" fact="0.6"/>
                          </dgm:constrLst>
                        </dgm:layoutNode>
                      </dgm:if>
                      <dgm:else name="Name222"/>
                    </dgm:choose>
                    <dgm:layoutNode name="txAndLines7">
                      <dgm:choose name="Name223">
                        <dgm:if name="Name224" func="var" arg="dir" op="equ" val="norm">
                          <dgm:alg type="lin"/>
                        </dgm:if>
                        <dgm:else name="Name225">
                          <dgm:alg type="lin">
                            <dgm:param type="linDir" val="fromR"/>
                          </dgm:alg>
                        </dgm:else>
                      </dgm:choose>
                      <dgm:shape xmlns:r="http://schemas.openxmlformats.org/officeDocument/2006/relationships" r:blip="">
                        <dgm:adjLst/>
                      </dgm:shape>
                      <dgm:presOf/>
                      <dgm:constrLst>
                        <dgm:constr type="w" for="ch" forName="anchor7" refType="w" fact="0.89"/>
                        <dgm:constr type="w" for="ch" forName="backup7" refType="w" fact="-0.89"/>
                        <dgm:constr type="w" for="ch" forName="preLine7" refType="w" fact="0.11"/>
                        <dgm:constr type="w" for="ch" forName="desTx7" refType="w" fact="0.78"/>
                      </dgm:constrLst>
                      <dgm:layoutNode name="anchor7" moveWith="desTx7">
                        <dgm:alg type="sp"/>
                        <dgm:shape xmlns:r="http://schemas.openxmlformats.org/officeDocument/2006/relationships" r:blip="">
                          <dgm:adjLst/>
                        </dgm:shape>
                      </dgm:layoutNode>
                      <dgm:layoutNode name="backup7" moveWith="desTx7">
                        <dgm:alg type="sp"/>
                        <dgm:shape xmlns:r="http://schemas.openxmlformats.org/officeDocument/2006/relationships" r:blip="">
                          <dgm:adjLst/>
                        </dgm:shape>
                      </dgm:layoutNode>
                      <dgm:layoutNode name="preLine7" styleLbl="parChTrans1D1" moveWith="desTx7">
                        <dgm:alg type="sp"/>
                        <dgm:shape xmlns:r="http://schemas.openxmlformats.org/officeDocument/2006/relationships" type="line" r:blip="">
                          <dgm:adjLst/>
                        </dgm:shape>
                        <dgm:presOf/>
                      </dgm:layoutNode>
                      <dgm:layoutNode name="desTx7"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layoutNode>
                  </dgm:forEach>
                </dgm:forEach>
              </dgm:layoutNode>
            </dgm:if>
            <dgm:else name="Name226"/>
          </dgm:choose>
        </dgm:if>
        <dgm:else name="Name227"/>
      </dgm:choose>
    </dgm:forEach>
  </dgm:layoutNode>
</dgm:layoutDef>
</file>

<file path=ppt/diagrams/layout4.xml><?xml version="1.0" encoding="utf-8"?>
<dgm:layoutDef xmlns:dgm="http://schemas.openxmlformats.org/drawingml/2006/diagram" xmlns:a="http://schemas.openxmlformats.org/drawingml/2006/main" uniqueId="urn:microsoft.com/office/officeart/2009/3/layout/SubStepProcess">
  <dgm:title val=""/>
  <dgm:desc val=""/>
  <dgm:catLst>
    <dgm:cat type="process" pri="12250"/>
  </dgm:catLst>
  <dgm:sampData>
    <dgm:dataModel>
      <dgm:ptLst>
        <dgm:pt modelId="0" type="doc"/>
        <dgm:pt modelId="1">
          <dgm:prSet phldr="1"/>
        </dgm:pt>
        <dgm:pt modelId="11">
          <dgm:prSet phldr="1"/>
        </dgm:pt>
        <dgm:pt modelId="12">
          <dgm:prSet phldr="1"/>
        </dgm:pt>
        <dgm:pt modelId="2">
          <dgm:prSet phldr="1"/>
        </dgm:pt>
        <dgm:pt modelId="3">
          <dgm:prSet phldr="1"/>
        </dgm:pt>
      </dgm:ptLst>
      <dgm:cxnLst>
        <dgm:cxn modelId="6" srcId="0" destId="1" srcOrd="0" destOrd="0"/>
        <dgm:cxn modelId="61" srcId="1" destId="11" srcOrd="0" destOrd="0"/>
        <dgm:cxn modelId="62" srcId="1" destId="12" srcOrd="1" destOrd="0"/>
        <dgm:cxn modelId="7" srcId="0" destId="2" srcOrd="0" destOrd="0"/>
        <dgm:cxn modelId="8" srcId="0" destId="3" srcOrd="0" destOrd="0"/>
      </dgm:cxnLst>
      <dgm:bg/>
      <dgm:whole/>
    </dgm:dataModel>
  </dgm:sampData>
  <dgm:styleData>
    <dgm:dataModel>
      <dgm:ptLst>
        <dgm:pt modelId="0" type="doc"/>
        <dgm:pt modelId="1">
          <dgm:prSet phldr="1"/>
        </dgm:pt>
        <dgm:pt modelId="11">
          <dgm:prSet phldr="1"/>
        </dgm:pt>
        <dgm:pt modelId="12">
          <dgm:prSet phldr="1"/>
        </dgm:pt>
        <dgm:pt modelId="2">
          <dgm:prSet phldr="1"/>
        </dgm:pt>
      </dgm:ptLst>
      <dgm:cxnLst>
        <dgm:cxn modelId="4" srcId="0" destId="1" srcOrd="0" destOrd="0"/>
        <dgm:cxn modelId="41" srcId="1" destId="11" srcOrd="0" destOrd="0"/>
        <dgm:cxn modelId="42" srcId="1" destId="12" srcOrd="1" destOrd="0"/>
        <dgm:cxn modelId="5" srcId="0" destId="2" srcOrd="0" destOrd="0"/>
      </dgm:cxnLst>
      <dgm:bg/>
      <dgm:whole/>
    </dgm:dataModel>
  </dgm:styleData>
  <dgm:clrData>
    <dgm:dataModel>
      <dgm:ptLst>
        <dgm:pt modelId="0" type="doc"/>
        <dgm:pt modelId="1">
          <dgm:prSet phldr="1"/>
        </dgm:pt>
        <dgm:pt modelId="11">
          <dgm:prSet phldr="1"/>
        </dgm:pt>
        <dgm:pt modelId="12">
          <dgm:prSet phldr="1"/>
        </dgm:pt>
        <dgm:pt modelId="2">
          <dgm:prSet phldr="1"/>
        </dgm:pt>
        <dgm:pt modelId="3">
          <dgm:prSet phldr="1"/>
        </dgm:pt>
        <dgm:pt modelId="4">
          <dgm:prSet phldr="1"/>
        </dgm:pt>
      </dgm:ptLst>
      <dgm:cxnLst>
        <dgm:cxn modelId="8" srcId="0" destId="1" srcOrd="0" destOrd="0"/>
        <dgm:cxn modelId="81" srcId="1" destId="11" srcOrd="0" destOrd="0"/>
        <dgm:cxn modelId="82" srcId="1" destId="12" srcOrd="1" destOrd="0"/>
        <dgm:cxn modelId="9" srcId="0" destId="2" srcOrd="0" destOrd="0"/>
        <dgm:cxn modelId="10" srcId="0" destId="3" srcOrd="0" destOrd="0"/>
        <dgm:cxn modelId="11" srcId="0" destId="4" srcOrd="0" destOrd="0"/>
      </dgm:cxnLst>
      <dgm:bg/>
      <dgm:whole/>
    </dgm:dataModel>
  </dgm:clrData>
  <dgm:layoutNode name="Name0">
    <dgm:varLst>
      <dgm:chMax val="7"/>
      <dgm:dir/>
      <dgm:animOne val="branch"/>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parTx1" refType="w"/>
      <dgm:constr type="w" for="ch" forName="chLin1" refType="w" refFor="ch" refForName="parTx1" fact="1.38"/>
      <dgm:constr type="h" for="ch" forName="chLin1" refType="h"/>
      <dgm:constr type="w" for="ch" forName="spPre1" refType="w" fact="0.27"/>
      <dgm:constr type="w" for="ch" forName="spPost1" refType="w" fact="0.27"/>
      <dgm:constr type="h" for="ch" forName="spPre1" refType="h"/>
      <dgm:constr type="h" for="ch" forName="spPost1" refType="h"/>
      <dgm:constr type="primFontSz" for="ch" forName="parTx1" val="65"/>
      <dgm:constr type="primFontSz" for="des" forName="desTx1" refType="primFontSz" refFor="ch" refForName="parTx1" fact="0.78"/>
      <dgm:constr type="primFontSz" for="des" forName="desTx1" op="equ"/>
      <dgm:constr type="w" for="ch" forName="parTx2" refType="w"/>
      <dgm:constr type="w" for="ch" forName="chLin2" refType="w" refFor="ch" refForName="parTx2" fact="1.38"/>
      <dgm:constr type="h" for="ch" forName="chLin2" refType="h"/>
      <dgm:constr type="w" for="ch" forName="spPre2" refType="w" fact="0.54"/>
      <dgm:constr type="w" for="ch" forName="spPost2" refType="w" fact="0.54"/>
      <dgm:constr type="h" for="ch" forName="spPre2" refType="h"/>
      <dgm:constr type="h" for="ch" forName="spPost2" refType="h"/>
      <dgm:constr type="primFontSz" for="ch" forName="parTx2" refType="primFontSz" refFor="ch" refForName="parTx1" op="equ"/>
      <dgm:constr type="primFontSz" for="des" forName="desTx2" refType="primFontSz" refFor="des" refForName="desTx1" op="equ"/>
      <dgm:constr type="w" for="ch" forName="parTx3" refType="w"/>
      <dgm:constr type="w" for="ch" forName="chLin3" refType="w" refFor="ch" refForName="parTx3" fact="1.38"/>
      <dgm:constr type="h" for="ch" forName="chLin3" refType="h"/>
      <dgm:constr type="w" for="ch" forName="spPre3" refType="w" fact="0.54"/>
      <dgm:constr type="w" for="ch" forName="spPost3" refType="w" fact="0.54"/>
      <dgm:constr type="h" for="ch" forName="spPre3" refType="h"/>
      <dgm:constr type="h" for="ch" forName="spPost3" refType="h"/>
      <dgm:constr type="primFontSz" for="ch" forName="parTx3" refType="primFontSz" refFor="ch" refForName="parTx1" op="equ"/>
      <dgm:constr type="primFontSz" for="des" forName="desTx3" refType="primFontSz" refFor="des" refForName="desTx1" op="equ"/>
      <dgm:constr type="w" for="ch" forName="parTx4" refType="w"/>
      <dgm:constr type="w" for="ch" forName="chLin4" refType="w" refFor="ch" refForName="parTx4" fact="1.38"/>
      <dgm:constr type="h" for="ch" forName="chLin4" refType="h"/>
      <dgm:constr type="w" for="ch" forName="spPre4" refType="w" fact="0.54"/>
      <dgm:constr type="w" for="ch" forName="spPost4" refType="w" fact="0.54"/>
      <dgm:constr type="h" for="ch" forName="spPre4" refType="h"/>
      <dgm:constr type="h" for="ch" forName="spPost4" refType="h"/>
      <dgm:constr type="primFontSz" for="ch" forName="parTx4" refType="primFontSz" refFor="ch" refForName="parTx1" op="equ"/>
      <dgm:constr type="primFontSz" for="des" forName="desTx4" refType="primFontSz" refFor="des" refForName="desTx1" op="equ"/>
      <dgm:constr type="w" for="ch" forName="parTx5" refType="w"/>
      <dgm:constr type="w" for="ch" forName="chLin5" refType="w" refFor="ch" refForName="parTx5" fact="1.38"/>
      <dgm:constr type="h" for="ch" forName="chLin5" refType="h"/>
      <dgm:constr type="w" for="ch" forName="spPre5" refType="w" fact="0.54"/>
      <dgm:constr type="w" for="ch" forName="spPost5" refType="w" fact="0.54"/>
      <dgm:constr type="h" for="ch" forName="spPre5" refType="h"/>
      <dgm:constr type="h" for="ch" forName="spPost5" refType="h"/>
      <dgm:constr type="primFontSz" for="ch" forName="parTx5" refType="primFontSz" refFor="ch" refForName="parTx1" op="equ"/>
      <dgm:constr type="primFontSz" for="des" forName="desTx5" refType="primFontSz" refFor="des" refForName="desTx1" op="equ"/>
      <dgm:constr type="w" for="ch" forName="parTx6" refType="w"/>
      <dgm:constr type="w" for="ch" forName="chLin6" refType="w" refFor="ch" refForName="parTx6" fact="1.38"/>
      <dgm:constr type="h" for="ch" forName="chLin6" refType="h"/>
      <dgm:constr type="w" for="ch" forName="spPre6" refType="w" fact="0.54"/>
      <dgm:constr type="w" for="ch" forName="spPost6" refType="w" fact="0.54"/>
      <dgm:constr type="h" for="ch" forName="spPre6" refType="h"/>
      <dgm:constr type="h" for="ch" forName="spPost6" refType="h"/>
      <dgm:constr type="primFontSz" for="ch" forName="parTx6" refType="primFontSz" refFor="ch" refForName="parTx1" op="equ"/>
      <dgm:constr type="primFontSz" for="des" forName="desTx6" refType="primFontSz" refFor="des" refForName="desTx1" op="equ"/>
      <dgm:constr type="w" for="ch" forName="parTx7" refType="w"/>
      <dgm:constr type="w" for="ch" forName="chLin7" refType="w" refFor="ch" refForName="parTx7" fact="1.38"/>
      <dgm:constr type="h" for="ch" forName="chLin7" refType="h"/>
      <dgm:constr type="w" for="ch" forName="spPre7" refType="w" fact="0.54"/>
      <dgm:constr type="w" for="ch" forName="spPost7" refType="w" fact="0.54"/>
      <dgm:constr type="h" for="ch" forName="spPre7" refType="h"/>
      <dgm:constr type="h" for="ch" forName="spPost7" refType="h"/>
      <dgm:constr type="primFontSz" for="ch" forName="parTx7" refType="primFontSz" refFor="ch" refForName="parTx1" op="equ"/>
      <dgm:constr type="primFontSz" for="des" forName="desTx7" refType="primFontSz" refFor="des" refForName="desTx1" op="equ"/>
    </dgm:constrLst>
    <dgm:forEach name="Name4" axis="ch" ptType="node">
      <dgm:choose name="Name5">
        <dgm:if name="Name6" axis="self" ptType="node" func="pos" op="equ" val="1">
          <dgm:layoutNode name="parTx1"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7">
            <dgm:if name="Name8" axis="ch" ptType="node" func="cnt" op="gte" val="1">
              <dgm:layoutNode name="spPre1">
                <dgm:alg type="sp"/>
                <dgm:shape xmlns:r="http://schemas.openxmlformats.org/officeDocument/2006/relationships" r:blip="">
                  <dgm:adjLst/>
                </dgm:shape>
              </dgm:layoutNode>
              <dgm:layoutNode name="chLin1">
                <dgm:alg type="lin">
                  <dgm:param type="linDir" val="fromT"/>
                </dgm:alg>
                <dgm:shape xmlns:r="http://schemas.openxmlformats.org/officeDocument/2006/relationships" r:blip="">
                  <dgm:adjLst/>
                </dgm:shape>
                <dgm:presOf/>
                <dgm:constrLst>
                  <dgm:constr type="w" for="ch" forName="txAndLines1" refType="w" fact="0.77"/>
                  <dgm:constr type="w" for="ch" forName="top1" refType="w" refFor="ch" refForName="txAndLines1" fact="0.78"/>
                </dgm:constrLst>
                <dgm:forEach name="Name9" axis="ch">
                  <dgm:forEach name="Name10" axis="self" ptType="parTrans">
                    <dgm:layoutNode name="Name11" styleLbl="parChTrans1D1">
                      <dgm:choose name="Name12">
                        <dgm:if name="Name13" func="var" arg="dir" op="equ" val="norm">
                          <dgm:alg type="conn">
                            <dgm:param type="dim" val="1D"/>
                            <dgm:param type="begPts" val="midR"/>
                            <dgm:param type="endSty" val="noArr"/>
                            <dgm:param type="dstNode" val="anchor1"/>
                          </dgm:alg>
                        </dgm:if>
                        <dgm:else name="Name14">
                          <dgm:alg type="conn">
                            <dgm:param type="dim" val="1D"/>
                            <dgm:param type="begPts" val="midL"/>
                            <dgm:param type="endSty" val="noArr"/>
                            <dgm:param type="srcNode" val="parTx1"/>
                            <dgm:param type="dstNode" val="anchor1"/>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5" axis="self" ptType="node">
                    <dgm:choose name="Name16">
                      <dgm:if name="Name17" axis="par ch" ptType="node node" func="cnt" op="equ" val="1">
                        <dgm:layoutNode name="top1">
                          <dgm:alg type="sp"/>
                          <dgm:shape xmlns:r="http://schemas.openxmlformats.org/officeDocument/2006/relationships" r:blip="">
                            <dgm:adjLst/>
                          </dgm:shape>
                          <dgm:constrLst>
                            <dgm:constr type="h" refType="w" fact="0.6"/>
                          </dgm:constrLst>
                        </dgm:layoutNode>
                      </dgm:if>
                      <dgm:else name="Name18"/>
                    </dgm:choose>
                    <dgm:layoutNode name="txAndLines1">
                      <dgm:choose name="Name19">
                        <dgm:if name="Name20" func="var" arg="dir" op="equ" val="norm">
                          <dgm:alg type="lin"/>
                        </dgm:if>
                        <dgm:else name="Name21">
                          <dgm:alg type="lin">
                            <dgm:param type="linDir" val="fromR"/>
                          </dgm:alg>
                        </dgm:else>
                      </dgm:choose>
                      <dgm:shape xmlns:r="http://schemas.openxmlformats.org/officeDocument/2006/relationships" r:blip="">
                        <dgm:adjLst/>
                      </dgm:shape>
                      <dgm:presOf/>
                      <dgm:choose name="Name22">
                        <dgm:if name="Name23" axis="root ch" ptType="all node" func="cnt" op="gte" val="2">
                          <dgm:constrLst>
                            <dgm:constr type="w" for="ch" forName="anchor1" refType="w"/>
                            <dgm:constr type="w" for="ch" forName="backup1" refType="w" fact="-1"/>
                            <dgm:constr type="w" for="ch" forName="preLine1" refType="w" fact="0.11"/>
                            <dgm:constr type="w" for="ch" forName="desTx1" refType="w" fact="0.78"/>
                            <dgm:constr type="w" for="ch" forName="postLine1" refType="w" fact="0.11"/>
                          </dgm:constrLst>
                        </dgm:if>
                        <dgm:else name="Name24">
                          <dgm:constrLst>
                            <dgm:constr type="w" for="ch" forName="anchor1" refType="w" fact="0.89"/>
                            <dgm:constr type="w" for="ch" forName="backup1" refType="w" fact="-0.89"/>
                            <dgm:constr type="w" for="ch" forName="preLine1" refType="w" fact="0.11"/>
                            <dgm:constr type="w" for="ch" forName="desTx1" refType="w" fact="0.78"/>
                          </dgm:constrLst>
                        </dgm:else>
                      </dgm:choose>
                      <dgm:layoutNode name="anchor1" moveWith="desTx1">
                        <dgm:alg type="sp"/>
                        <dgm:shape xmlns:r="http://schemas.openxmlformats.org/officeDocument/2006/relationships" r:blip="">
                          <dgm:adjLst/>
                        </dgm:shape>
                      </dgm:layoutNode>
                      <dgm:layoutNode name="backup1" moveWith="desTx1">
                        <dgm:alg type="sp"/>
                        <dgm:shape xmlns:r="http://schemas.openxmlformats.org/officeDocument/2006/relationships" r:blip="">
                          <dgm:adjLst/>
                        </dgm:shape>
                      </dgm:layoutNode>
                      <dgm:layoutNode name="preLine1" styleLbl="parChTrans1D1" moveWith="desTx1">
                        <dgm:alg type="sp"/>
                        <dgm:shape xmlns:r="http://schemas.openxmlformats.org/officeDocument/2006/relationships" type="line" r:blip="">
                          <dgm:adjLst/>
                        </dgm:shape>
                        <dgm:presOf/>
                      </dgm:layoutNode>
                      <dgm:layoutNode name="desTx1"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25">
                        <dgm:if name="Name26" axis="root ch" ptType="all node" func="cnt" op="gte" val="2">
                          <dgm:layoutNode name="postLine1" styleLbl="parChTrans1D1" moveWith="desTx1">
                            <dgm:alg type="sp"/>
                            <dgm:shape xmlns:r="http://schemas.openxmlformats.org/officeDocument/2006/relationships" type="line" r:blip="">
                              <dgm:adjLst/>
                            </dgm:shape>
                            <dgm:presOf/>
                          </dgm:layoutNode>
                        </dgm:if>
                        <dgm:else name="Name27"/>
                      </dgm:choose>
                    </dgm:layoutNode>
                  </dgm:forEach>
                  <dgm:choose name="Name28">
                    <dgm:if name="Name29" axis="root ch" ptType="all node" func="cnt" op="gte" val="2">
                      <dgm:forEach name="Name30" axis="self" ptType="parTrans">
                        <dgm:layoutNode name="Name31" styleLbl="parChTrans1D1">
                          <dgm:choose name="Name32">
                            <dgm:if name="Name33" func="var" arg="dir" op="equ" val="norm">
                              <dgm:alg type="conn">
                                <dgm:param type="dim" val="1D"/>
                                <dgm:param type="begPts" val="midL"/>
                                <dgm:param type="srcNode" val="parTx2"/>
                                <dgm:param type="endSty" val="noArr"/>
                                <dgm:param type="dstNode" val="anchor1"/>
                              </dgm:alg>
                            </dgm:if>
                            <dgm:else name="Name34">
                              <dgm:alg type="conn">
                                <dgm:param type="dim" val="1D"/>
                                <dgm:param type="begPts" val="midR"/>
                                <dgm:param type="endSty" val="noArr"/>
                                <dgm:param type="srcNode" val="parTx2"/>
                                <dgm:param type="dstNode" val="anchor1"/>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35"/>
                  </dgm:choose>
                </dgm:forEach>
              </dgm:layoutNode>
              <dgm:choose name="Name36">
                <dgm:if name="Name37" axis="root ch" ptType="all node" func="cnt" op="gte" val="2">
                  <dgm:layoutNode name="spPost1">
                    <dgm:alg type="sp"/>
                    <dgm:shape xmlns:r="http://schemas.openxmlformats.org/officeDocument/2006/relationships" r:blip="">
                      <dgm:adjLst/>
                    </dgm:shape>
                  </dgm:layoutNode>
                </dgm:if>
                <dgm:else name="Name38"/>
              </dgm:choose>
            </dgm:if>
            <dgm:else name="Name39"/>
          </dgm:choose>
        </dgm:if>
        <dgm:if name="Name40" axis="self" ptType="node" func="pos" op="equ" val="2">
          <dgm:layoutNode name="parTx2"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41">
            <dgm:if name="Name42" axis="ch" ptType="node" func="cnt" op="gte" val="1">
              <dgm:layoutNode name="spPre2">
                <dgm:alg type="sp"/>
                <dgm:shape xmlns:r="http://schemas.openxmlformats.org/officeDocument/2006/relationships" r:blip="">
                  <dgm:adjLst/>
                </dgm:shape>
              </dgm:layoutNode>
              <dgm:layoutNode name="chLin2">
                <dgm:alg type="lin">
                  <dgm:param type="linDir" val="fromT"/>
                </dgm:alg>
                <dgm:shape xmlns:r="http://schemas.openxmlformats.org/officeDocument/2006/relationships" r:blip="">
                  <dgm:adjLst/>
                </dgm:shape>
                <dgm:presOf/>
                <dgm:constrLst>
                  <dgm:constr type="w" for="ch" forName="txAndLines2" refType="w" fact="0.77"/>
                  <dgm:constr type="w" for="ch" forName="top2" refType="w" refFor="ch" refForName="txAndLines2" fact="0.78"/>
                </dgm:constrLst>
                <dgm:forEach name="Name43" axis="ch">
                  <dgm:forEach name="Name44" axis="self" ptType="parTrans">
                    <dgm:layoutNode name="Name45" styleLbl="parChTrans1D1">
                      <dgm:choose name="Name46">
                        <dgm:if name="Name47" func="var" arg="dir" op="equ" val="norm">
                          <dgm:alg type="conn">
                            <dgm:param type="dim" val="1D"/>
                            <dgm:param type="begPts" val="midR"/>
                            <dgm:param type="endSty" val="noArr"/>
                            <dgm:param type="dstNode" val="anchor2"/>
                          </dgm:alg>
                        </dgm:if>
                        <dgm:else name="Name48">
                          <dgm:alg type="conn">
                            <dgm:param type="dim" val="1D"/>
                            <dgm:param type="begPts" val="midL"/>
                            <dgm:param type="endSty" val="noArr"/>
                            <dgm:param type="srcNode" val="parTx2"/>
                            <dgm:param type="dstNode" val="anchor2"/>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49" axis="self" ptType="node">
                    <dgm:choose name="Name50">
                      <dgm:if name="Name51" axis="par ch" ptType="node node" func="cnt" op="equ" val="1">
                        <dgm:layoutNode name="top2">
                          <dgm:alg type="sp"/>
                          <dgm:shape xmlns:r="http://schemas.openxmlformats.org/officeDocument/2006/relationships" r:blip="">
                            <dgm:adjLst/>
                          </dgm:shape>
                          <dgm:constrLst>
                            <dgm:constr type="h" refType="w" fact="0.6"/>
                          </dgm:constrLst>
                        </dgm:layoutNode>
                      </dgm:if>
                      <dgm:else name="Name52"/>
                    </dgm:choose>
                    <dgm:layoutNode name="txAndLines2">
                      <dgm:choose name="Name53">
                        <dgm:if name="Name54" func="var" arg="dir" op="equ" val="norm">
                          <dgm:alg type="lin"/>
                        </dgm:if>
                        <dgm:else name="Name55">
                          <dgm:alg type="lin">
                            <dgm:param type="linDir" val="fromR"/>
                          </dgm:alg>
                        </dgm:else>
                      </dgm:choose>
                      <dgm:shape xmlns:r="http://schemas.openxmlformats.org/officeDocument/2006/relationships" r:blip="">
                        <dgm:adjLst/>
                      </dgm:shape>
                      <dgm:presOf/>
                      <dgm:choose name="Name56">
                        <dgm:if name="Name57" axis="root ch" ptType="all node" func="cnt" op="gte" val="3">
                          <dgm:constrLst>
                            <dgm:constr type="w" for="ch" forName="anchor2" refType="w"/>
                            <dgm:constr type="w" for="ch" forName="backup2" refType="w" fact="-1"/>
                            <dgm:constr type="w" for="ch" forName="preLine2" refType="w" fact="0.11"/>
                            <dgm:constr type="w" for="ch" forName="desTx2" refType="w" fact="0.78"/>
                            <dgm:constr type="w" for="ch" forName="postLine2" refType="w" fact="0.11"/>
                          </dgm:constrLst>
                        </dgm:if>
                        <dgm:else name="Name58">
                          <dgm:constrLst>
                            <dgm:constr type="w" for="ch" forName="anchor2" refType="w" fact="0.89"/>
                            <dgm:constr type="w" for="ch" forName="backup2" refType="w" fact="-0.89"/>
                            <dgm:constr type="w" for="ch" forName="preLine2" refType="w" fact="0.11"/>
                            <dgm:constr type="w" for="ch" forName="desTx2" refType="w" fact="0.78"/>
                          </dgm:constrLst>
                        </dgm:else>
                      </dgm:choose>
                      <dgm:layoutNode name="anchor2" moveWith="desTx2">
                        <dgm:alg type="sp"/>
                        <dgm:shape xmlns:r="http://schemas.openxmlformats.org/officeDocument/2006/relationships" r:blip="">
                          <dgm:adjLst/>
                        </dgm:shape>
                      </dgm:layoutNode>
                      <dgm:layoutNode name="backup2" moveWith="desTx2">
                        <dgm:alg type="sp"/>
                        <dgm:shape xmlns:r="http://schemas.openxmlformats.org/officeDocument/2006/relationships" r:blip="">
                          <dgm:adjLst/>
                        </dgm:shape>
                      </dgm:layoutNode>
                      <dgm:layoutNode name="preLine2" styleLbl="parChTrans1D1" moveWith="desTx2">
                        <dgm:alg type="sp"/>
                        <dgm:shape xmlns:r="http://schemas.openxmlformats.org/officeDocument/2006/relationships" type="line" r:blip="">
                          <dgm:adjLst/>
                        </dgm:shape>
                        <dgm:presOf/>
                      </dgm:layoutNode>
                      <dgm:layoutNode name="desTx2"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59">
                        <dgm:if name="Name60" axis="root ch" ptType="all node" func="cnt" op="gte" val="3">
                          <dgm:layoutNode name="postLine2" styleLbl="parChTrans1D1" moveWith="desTx2">
                            <dgm:alg type="sp"/>
                            <dgm:shape xmlns:r="http://schemas.openxmlformats.org/officeDocument/2006/relationships" type="line" r:blip="">
                              <dgm:adjLst/>
                            </dgm:shape>
                            <dgm:presOf/>
                          </dgm:layoutNode>
                        </dgm:if>
                        <dgm:else name="Name61"/>
                      </dgm:choose>
                    </dgm:layoutNode>
                  </dgm:forEach>
                  <dgm:choose name="Name62">
                    <dgm:if name="Name63" axis="root ch" ptType="all node" func="cnt" op="gte" val="3">
                      <dgm:forEach name="Name64" axis="self" ptType="parTrans">
                        <dgm:layoutNode name="Name65" styleLbl="parChTrans1D1">
                          <dgm:choose name="Name66">
                            <dgm:if name="Name67" func="var" arg="dir" op="equ" val="norm">
                              <dgm:alg type="conn">
                                <dgm:param type="dim" val="1D"/>
                                <dgm:param type="begPts" val="midL"/>
                                <dgm:param type="srcNode" val="parTx3"/>
                                <dgm:param type="endSty" val="noArr"/>
                                <dgm:param type="dstNode" val="anchor2"/>
                              </dgm:alg>
                            </dgm:if>
                            <dgm:else name="Name68">
                              <dgm:alg type="conn">
                                <dgm:param type="dim" val="1D"/>
                                <dgm:param type="begPts" val="midR"/>
                                <dgm:param type="endSty" val="noArr"/>
                                <dgm:param type="srcNode" val="parTx3"/>
                                <dgm:param type="dstNode" val="anchor2"/>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69"/>
                  </dgm:choose>
                </dgm:forEach>
              </dgm:layoutNode>
              <dgm:choose name="Name70">
                <dgm:if name="Name71" axis="root ch" ptType="all node" func="cnt" op="gte" val="3">
                  <dgm:layoutNode name="spPost2">
                    <dgm:alg type="sp"/>
                    <dgm:shape xmlns:r="http://schemas.openxmlformats.org/officeDocument/2006/relationships" r:blip="">
                      <dgm:adjLst/>
                    </dgm:shape>
                  </dgm:layoutNode>
                </dgm:if>
                <dgm:else name="Name72"/>
              </dgm:choose>
            </dgm:if>
            <dgm:else name="Name73"/>
          </dgm:choose>
        </dgm:if>
        <dgm:if name="Name74" axis="self" ptType="node" func="pos" op="equ" val="3">
          <dgm:layoutNode name="parTx3"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75">
            <dgm:if name="Name76" axis="ch" ptType="node" func="cnt" op="gte" val="1">
              <dgm:layoutNode name="spPre3">
                <dgm:alg type="sp"/>
                <dgm:shape xmlns:r="http://schemas.openxmlformats.org/officeDocument/2006/relationships" r:blip="">
                  <dgm:adjLst/>
                </dgm:shape>
              </dgm:layoutNode>
              <dgm:layoutNode name="chLin3">
                <dgm:alg type="lin">
                  <dgm:param type="linDir" val="fromT"/>
                </dgm:alg>
                <dgm:shape xmlns:r="http://schemas.openxmlformats.org/officeDocument/2006/relationships" r:blip="">
                  <dgm:adjLst/>
                </dgm:shape>
                <dgm:presOf/>
                <dgm:constrLst>
                  <dgm:constr type="w" for="ch" forName="txAndLines3" refType="w" fact="0.77"/>
                  <dgm:constr type="w" for="ch" forName="top3" refType="w" refFor="ch" refForName="txAndLines3" fact="0.78"/>
                </dgm:constrLst>
                <dgm:forEach name="Name77" axis="ch">
                  <dgm:forEach name="Name78" axis="self" ptType="parTrans">
                    <dgm:layoutNode name="Name79" styleLbl="parChTrans1D1">
                      <dgm:choose name="Name80">
                        <dgm:if name="Name81" func="var" arg="dir" op="equ" val="norm">
                          <dgm:alg type="conn">
                            <dgm:param type="dim" val="1D"/>
                            <dgm:param type="begPts" val="midR"/>
                            <dgm:param type="endSty" val="noArr"/>
                            <dgm:param type="dstNode" val="anchor3"/>
                          </dgm:alg>
                        </dgm:if>
                        <dgm:else name="Name82">
                          <dgm:alg type="conn">
                            <dgm:param type="dim" val="1D"/>
                            <dgm:param type="begPts" val="midL"/>
                            <dgm:param type="endSty" val="noArr"/>
                            <dgm:param type="srcNode" val="parTx3"/>
                            <dgm:param type="dstNode" val="anchor3"/>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83" axis="self" ptType="node">
                    <dgm:choose name="Name84">
                      <dgm:if name="Name85" axis="par ch" ptType="node node" func="cnt" op="equ" val="1">
                        <dgm:layoutNode name="top3">
                          <dgm:alg type="sp"/>
                          <dgm:shape xmlns:r="http://schemas.openxmlformats.org/officeDocument/2006/relationships" r:blip="">
                            <dgm:adjLst/>
                          </dgm:shape>
                          <dgm:constrLst>
                            <dgm:constr type="h" refType="w" fact="0.6"/>
                          </dgm:constrLst>
                        </dgm:layoutNode>
                      </dgm:if>
                      <dgm:else name="Name86"/>
                    </dgm:choose>
                    <dgm:layoutNode name="txAndLines3">
                      <dgm:choose name="Name87">
                        <dgm:if name="Name88" func="var" arg="dir" op="equ" val="norm">
                          <dgm:alg type="lin"/>
                        </dgm:if>
                        <dgm:else name="Name89">
                          <dgm:alg type="lin">
                            <dgm:param type="linDir" val="fromR"/>
                          </dgm:alg>
                        </dgm:else>
                      </dgm:choose>
                      <dgm:shape xmlns:r="http://schemas.openxmlformats.org/officeDocument/2006/relationships" r:blip="">
                        <dgm:adjLst/>
                      </dgm:shape>
                      <dgm:presOf/>
                      <dgm:choose name="Name90">
                        <dgm:if name="Name91" axis="root ch" ptType="all node" func="cnt" op="gte" val="4">
                          <dgm:constrLst>
                            <dgm:constr type="w" for="ch" forName="anchor3" refType="w"/>
                            <dgm:constr type="w" for="ch" forName="backup3" refType="w" fact="-1"/>
                            <dgm:constr type="w" for="ch" forName="preLine3" refType="w" fact="0.11"/>
                            <dgm:constr type="w" for="ch" forName="desTx3" refType="w" fact="0.78"/>
                            <dgm:constr type="w" for="ch" forName="postLine3" refType="w" fact="0.11"/>
                          </dgm:constrLst>
                        </dgm:if>
                        <dgm:else name="Name92">
                          <dgm:constrLst>
                            <dgm:constr type="w" for="ch" forName="anchor3" refType="w" fact="0.89"/>
                            <dgm:constr type="w" for="ch" forName="backup3" refType="w" fact="-0.89"/>
                            <dgm:constr type="w" for="ch" forName="preLine3" refType="w" fact="0.11"/>
                            <dgm:constr type="w" for="ch" forName="desTx3" refType="w" fact="0.78"/>
                          </dgm:constrLst>
                        </dgm:else>
                      </dgm:choose>
                      <dgm:layoutNode name="anchor3" moveWith="desTx3">
                        <dgm:alg type="sp"/>
                        <dgm:shape xmlns:r="http://schemas.openxmlformats.org/officeDocument/2006/relationships" r:blip="">
                          <dgm:adjLst/>
                        </dgm:shape>
                      </dgm:layoutNode>
                      <dgm:layoutNode name="backup3" moveWith="desTx3">
                        <dgm:alg type="sp"/>
                        <dgm:shape xmlns:r="http://schemas.openxmlformats.org/officeDocument/2006/relationships" r:blip="">
                          <dgm:adjLst/>
                        </dgm:shape>
                      </dgm:layoutNode>
                      <dgm:layoutNode name="preLine3" styleLbl="parChTrans1D1" moveWith="desTx3">
                        <dgm:alg type="sp"/>
                        <dgm:shape xmlns:r="http://schemas.openxmlformats.org/officeDocument/2006/relationships" type="line" r:blip="">
                          <dgm:adjLst/>
                        </dgm:shape>
                        <dgm:presOf/>
                      </dgm:layoutNode>
                      <dgm:layoutNode name="desTx3"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93">
                        <dgm:if name="Name94" axis="root ch" ptType="all node" func="cnt" op="gte" val="4">
                          <dgm:layoutNode name="postLine3" styleLbl="parChTrans1D1" moveWith="desTx3">
                            <dgm:alg type="sp"/>
                            <dgm:shape xmlns:r="http://schemas.openxmlformats.org/officeDocument/2006/relationships" type="line" r:blip="">
                              <dgm:adjLst/>
                            </dgm:shape>
                            <dgm:presOf/>
                          </dgm:layoutNode>
                        </dgm:if>
                        <dgm:else name="Name95"/>
                      </dgm:choose>
                    </dgm:layoutNode>
                  </dgm:forEach>
                  <dgm:choose name="Name96">
                    <dgm:if name="Name97" axis="root ch" ptType="all node" func="cnt" op="gte" val="4">
                      <dgm:forEach name="Name98" axis="self" ptType="parTrans">
                        <dgm:layoutNode name="Name99" styleLbl="parChTrans1D1">
                          <dgm:choose name="Name100">
                            <dgm:if name="Name101" func="var" arg="dir" op="equ" val="norm">
                              <dgm:alg type="conn">
                                <dgm:param type="dim" val="1D"/>
                                <dgm:param type="begPts" val="midL"/>
                                <dgm:param type="srcNode" val="parTx4"/>
                                <dgm:param type="endSty" val="noArr"/>
                                <dgm:param type="dstNode" val="anchor3"/>
                              </dgm:alg>
                            </dgm:if>
                            <dgm:else name="Name102">
                              <dgm:alg type="conn">
                                <dgm:param type="dim" val="1D"/>
                                <dgm:param type="begPts" val="midR"/>
                                <dgm:param type="endSty" val="noArr"/>
                                <dgm:param type="srcNode" val="parTx4"/>
                                <dgm:param type="dstNode" val="anchor3"/>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03"/>
                  </dgm:choose>
                </dgm:forEach>
              </dgm:layoutNode>
              <dgm:choose name="Name104">
                <dgm:if name="Name105" axis="root ch" ptType="all node" func="cnt" op="gte" val="4">
                  <dgm:layoutNode name="spPost3">
                    <dgm:alg type="sp"/>
                    <dgm:shape xmlns:r="http://schemas.openxmlformats.org/officeDocument/2006/relationships" r:blip="">
                      <dgm:adjLst/>
                    </dgm:shape>
                  </dgm:layoutNode>
                </dgm:if>
                <dgm:else name="Name106"/>
              </dgm:choose>
            </dgm:if>
            <dgm:else name="Name107"/>
          </dgm:choose>
        </dgm:if>
        <dgm:if name="Name108" axis="self" ptType="node" func="pos" op="equ" val="4">
          <dgm:layoutNode name="parTx4"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09">
            <dgm:if name="Name110" axis="ch" ptType="node" func="cnt" op="gte" val="1">
              <dgm:layoutNode name="spPre4">
                <dgm:alg type="sp"/>
                <dgm:shape xmlns:r="http://schemas.openxmlformats.org/officeDocument/2006/relationships" r:blip="">
                  <dgm:adjLst/>
                </dgm:shape>
              </dgm:layoutNode>
              <dgm:layoutNode name="chLin4">
                <dgm:alg type="lin">
                  <dgm:param type="linDir" val="fromT"/>
                </dgm:alg>
                <dgm:shape xmlns:r="http://schemas.openxmlformats.org/officeDocument/2006/relationships" r:blip="">
                  <dgm:adjLst/>
                </dgm:shape>
                <dgm:presOf/>
                <dgm:constrLst>
                  <dgm:constr type="w" for="ch" forName="txAndLines4" refType="w" fact="0.77"/>
                  <dgm:constr type="w" for="ch" forName="top4" refType="w" refFor="ch" refForName="txAndLines4" fact="0.78"/>
                </dgm:constrLst>
                <dgm:forEach name="Name111" axis="ch">
                  <dgm:forEach name="Name112" axis="self" ptType="parTrans">
                    <dgm:layoutNode name="Name113" styleLbl="parChTrans1D1">
                      <dgm:choose name="Name114">
                        <dgm:if name="Name115" func="var" arg="dir" op="equ" val="norm">
                          <dgm:alg type="conn">
                            <dgm:param type="dim" val="1D"/>
                            <dgm:param type="begPts" val="midR"/>
                            <dgm:param type="endSty" val="noArr"/>
                            <dgm:param type="dstNode" val="anchor4"/>
                          </dgm:alg>
                        </dgm:if>
                        <dgm:else name="Name116">
                          <dgm:alg type="conn">
                            <dgm:param type="dim" val="1D"/>
                            <dgm:param type="begPts" val="midL"/>
                            <dgm:param type="endSty" val="noArr"/>
                            <dgm:param type="srcNode" val="parTx4"/>
                            <dgm:param type="dstNode" val="anchor4"/>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17" axis="self" ptType="node">
                    <dgm:choose name="Name118">
                      <dgm:if name="Name119" axis="par ch" ptType="node node" func="cnt" op="equ" val="1">
                        <dgm:layoutNode name="top4">
                          <dgm:alg type="sp"/>
                          <dgm:shape xmlns:r="http://schemas.openxmlformats.org/officeDocument/2006/relationships" r:blip="">
                            <dgm:adjLst/>
                          </dgm:shape>
                          <dgm:constrLst>
                            <dgm:constr type="h" refType="w" fact="0.6"/>
                          </dgm:constrLst>
                        </dgm:layoutNode>
                      </dgm:if>
                      <dgm:else name="Name120"/>
                    </dgm:choose>
                    <dgm:layoutNode name="txAndLines4">
                      <dgm:choose name="Name121">
                        <dgm:if name="Name122" func="var" arg="dir" op="equ" val="norm">
                          <dgm:alg type="lin"/>
                        </dgm:if>
                        <dgm:else name="Name123">
                          <dgm:alg type="lin">
                            <dgm:param type="linDir" val="fromR"/>
                          </dgm:alg>
                        </dgm:else>
                      </dgm:choose>
                      <dgm:shape xmlns:r="http://schemas.openxmlformats.org/officeDocument/2006/relationships" r:blip="">
                        <dgm:adjLst/>
                      </dgm:shape>
                      <dgm:presOf/>
                      <dgm:choose name="Name124">
                        <dgm:if name="Name125" axis="root ch" ptType="all node" func="cnt" op="gte" val="5">
                          <dgm:constrLst>
                            <dgm:constr type="w" for="ch" forName="anchor4" refType="w"/>
                            <dgm:constr type="w" for="ch" forName="backup4" refType="w" fact="-1"/>
                            <dgm:constr type="w" for="ch" forName="preLine4" refType="w" fact="0.11"/>
                            <dgm:constr type="w" for="ch" forName="desTx4" refType="w" fact="0.78"/>
                            <dgm:constr type="w" for="ch" forName="postLine4" refType="w" fact="0.11"/>
                          </dgm:constrLst>
                        </dgm:if>
                        <dgm:else name="Name126">
                          <dgm:constrLst>
                            <dgm:constr type="w" for="ch" forName="anchor4" refType="w" fact="0.89"/>
                            <dgm:constr type="w" for="ch" forName="backup4" refType="w" fact="-0.89"/>
                            <dgm:constr type="w" for="ch" forName="preLine4" refType="w" fact="0.11"/>
                            <dgm:constr type="w" for="ch" forName="desTx4" refType="w" fact="0.78"/>
                          </dgm:constrLst>
                        </dgm:else>
                      </dgm:choose>
                      <dgm:layoutNode name="anchor4" moveWith="desTx4">
                        <dgm:alg type="sp"/>
                        <dgm:shape xmlns:r="http://schemas.openxmlformats.org/officeDocument/2006/relationships" r:blip="">
                          <dgm:adjLst/>
                        </dgm:shape>
                      </dgm:layoutNode>
                      <dgm:layoutNode name="backup4" moveWith="desTx4">
                        <dgm:alg type="sp"/>
                        <dgm:shape xmlns:r="http://schemas.openxmlformats.org/officeDocument/2006/relationships" r:blip="">
                          <dgm:adjLst/>
                        </dgm:shape>
                      </dgm:layoutNode>
                      <dgm:layoutNode name="preLine4" styleLbl="parChTrans1D1" moveWith="desTx4">
                        <dgm:alg type="sp"/>
                        <dgm:shape xmlns:r="http://schemas.openxmlformats.org/officeDocument/2006/relationships" type="line" r:blip="">
                          <dgm:adjLst/>
                        </dgm:shape>
                        <dgm:presOf/>
                      </dgm:layoutNode>
                      <dgm:layoutNode name="desTx4"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27">
                        <dgm:if name="Name128" axis="root ch" ptType="all node" func="cnt" op="gte" val="5">
                          <dgm:layoutNode name="postLine4" styleLbl="parChTrans1D1" moveWith="desTx4">
                            <dgm:alg type="sp"/>
                            <dgm:shape xmlns:r="http://schemas.openxmlformats.org/officeDocument/2006/relationships" type="line" r:blip="">
                              <dgm:adjLst/>
                            </dgm:shape>
                            <dgm:presOf/>
                          </dgm:layoutNode>
                        </dgm:if>
                        <dgm:else name="Name129"/>
                      </dgm:choose>
                    </dgm:layoutNode>
                  </dgm:forEach>
                  <dgm:choose name="Name130">
                    <dgm:if name="Name131" axis="root ch" ptType="all node" func="cnt" op="gte" val="5">
                      <dgm:forEach name="Name132" axis="self" ptType="parTrans">
                        <dgm:layoutNode name="Name133" styleLbl="parChTrans1D1">
                          <dgm:choose name="Name134">
                            <dgm:if name="Name135" func="var" arg="dir" op="equ" val="norm">
                              <dgm:alg type="conn">
                                <dgm:param type="dim" val="1D"/>
                                <dgm:param type="begPts" val="midL"/>
                                <dgm:param type="srcNode" val="parTx5"/>
                                <dgm:param type="endSty" val="noArr"/>
                                <dgm:param type="dstNode" val="anchor4"/>
                              </dgm:alg>
                            </dgm:if>
                            <dgm:else name="Name136">
                              <dgm:alg type="conn">
                                <dgm:param type="dim" val="1D"/>
                                <dgm:param type="begPts" val="midR"/>
                                <dgm:param type="endSty" val="noArr"/>
                                <dgm:param type="srcNode" val="parTx5"/>
                                <dgm:param type="dstNode" val="anchor4"/>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37"/>
                  </dgm:choose>
                </dgm:forEach>
              </dgm:layoutNode>
              <dgm:choose name="Name138">
                <dgm:if name="Name139" axis="root ch" ptType="all node" func="cnt" op="gte" val="5">
                  <dgm:layoutNode name="spPost4">
                    <dgm:alg type="sp"/>
                    <dgm:shape xmlns:r="http://schemas.openxmlformats.org/officeDocument/2006/relationships" r:blip="">
                      <dgm:adjLst/>
                    </dgm:shape>
                  </dgm:layoutNode>
                </dgm:if>
                <dgm:else name="Name140"/>
              </dgm:choose>
            </dgm:if>
            <dgm:else name="Name141"/>
          </dgm:choose>
        </dgm:if>
        <dgm:if name="Name142" axis="self" ptType="node" func="pos" op="equ" val="5">
          <dgm:layoutNode name="parTx5"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43">
            <dgm:if name="Name144" axis="ch" ptType="node" func="cnt" op="gte" val="1">
              <dgm:layoutNode name="spPre5">
                <dgm:alg type="sp"/>
                <dgm:shape xmlns:r="http://schemas.openxmlformats.org/officeDocument/2006/relationships" r:blip="">
                  <dgm:adjLst/>
                </dgm:shape>
              </dgm:layoutNode>
              <dgm:layoutNode name="chLin5">
                <dgm:alg type="lin">
                  <dgm:param type="linDir" val="fromT"/>
                </dgm:alg>
                <dgm:shape xmlns:r="http://schemas.openxmlformats.org/officeDocument/2006/relationships" r:blip="">
                  <dgm:adjLst/>
                </dgm:shape>
                <dgm:presOf/>
                <dgm:constrLst>
                  <dgm:constr type="w" for="ch" forName="txAndLines5" refType="w" fact="0.77"/>
                  <dgm:constr type="w" for="ch" forName="top5" refType="w" refFor="ch" refForName="txAndLines5" fact="0.78"/>
                </dgm:constrLst>
                <dgm:forEach name="Name145" axis="ch">
                  <dgm:forEach name="Name146" axis="self" ptType="parTrans">
                    <dgm:layoutNode name="Name147" styleLbl="parChTrans1D1">
                      <dgm:choose name="Name148">
                        <dgm:if name="Name149" func="var" arg="dir" op="equ" val="norm">
                          <dgm:alg type="conn">
                            <dgm:param type="dim" val="1D"/>
                            <dgm:param type="begPts" val="midR"/>
                            <dgm:param type="endSty" val="noArr"/>
                            <dgm:param type="dstNode" val="anchor5"/>
                          </dgm:alg>
                        </dgm:if>
                        <dgm:else name="Name150">
                          <dgm:alg type="conn">
                            <dgm:param type="dim" val="1D"/>
                            <dgm:param type="begPts" val="midL"/>
                            <dgm:param type="endSty" val="noArr"/>
                            <dgm:param type="srcNode" val="parTx5"/>
                            <dgm:param type="dstNode" val="anchor5"/>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51" axis="self" ptType="node">
                    <dgm:choose name="Name152">
                      <dgm:if name="Name153" axis="par ch" ptType="node node" func="cnt" op="equ" val="1">
                        <dgm:layoutNode name="top5">
                          <dgm:alg type="sp"/>
                          <dgm:shape xmlns:r="http://schemas.openxmlformats.org/officeDocument/2006/relationships" r:blip="">
                            <dgm:adjLst/>
                          </dgm:shape>
                          <dgm:constrLst>
                            <dgm:constr type="h" refType="w" fact="0.6"/>
                          </dgm:constrLst>
                        </dgm:layoutNode>
                      </dgm:if>
                      <dgm:else name="Name154"/>
                    </dgm:choose>
                    <dgm:layoutNode name="txAndLines5">
                      <dgm:choose name="Name155">
                        <dgm:if name="Name156" func="var" arg="dir" op="equ" val="norm">
                          <dgm:alg type="lin"/>
                        </dgm:if>
                        <dgm:else name="Name157">
                          <dgm:alg type="lin">
                            <dgm:param type="linDir" val="fromR"/>
                          </dgm:alg>
                        </dgm:else>
                      </dgm:choose>
                      <dgm:shape xmlns:r="http://schemas.openxmlformats.org/officeDocument/2006/relationships" r:blip="">
                        <dgm:adjLst/>
                      </dgm:shape>
                      <dgm:presOf/>
                      <dgm:choose name="Name158">
                        <dgm:if name="Name159" axis="root ch" ptType="all node" func="cnt" op="gte" val="6">
                          <dgm:constrLst>
                            <dgm:constr type="w" for="ch" forName="anchor5" refType="w"/>
                            <dgm:constr type="w" for="ch" forName="backup5" refType="w" fact="-1"/>
                            <dgm:constr type="w" for="ch" forName="preLine5" refType="w" fact="0.11"/>
                            <dgm:constr type="w" for="ch" forName="desTx5" refType="w" fact="0.78"/>
                            <dgm:constr type="w" for="ch" forName="postLine5" refType="w" fact="0.11"/>
                          </dgm:constrLst>
                        </dgm:if>
                        <dgm:else name="Name160">
                          <dgm:constrLst>
                            <dgm:constr type="w" for="ch" forName="anchor5" refType="w" fact="0.89"/>
                            <dgm:constr type="w" for="ch" forName="backup5" refType="w" fact="-0.89"/>
                            <dgm:constr type="w" for="ch" forName="preLine5" refType="w" fact="0.11"/>
                            <dgm:constr type="w" for="ch" forName="desTx5" refType="w" fact="0.78"/>
                          </dgm:constrLst>
                        </dgm:else>
                      </dgm:choose>
                      <dgm:layoutNode name="anchor5" moveWith="desTx5">
                        <dgm:alg type="sp"/>
                        <dgm:shape xmlns:r="http://schemas.openxmlformats.org/officeDocument/2006/relationships" r:blip="">
                          <dgm:adjLst/>
                        </dgm:shape>
                      </dgm:layoutNode>
                      <dgm:layoutNode name="backup5" moveWith="desTx5">
                        <dgm:alg type="sp"/>
                        <dgm:shape xmlns:r="http://schemas.openxmlformats.org/officeDocument/2006/relationships" r:blip="">
                          <dgm:adjLst/>
                        </dgm:shape>
                      </dgm:layoutNode>
                      <dgm:layoutNode name="preLine5" styleLbl="parChTrans1D1" moveWith="desTx5">
                        <dgm:alg type="sp"/>
                        <dgm:shape xmlns:r="http://schemas.openxmlformats.org/officeDocument/2006/relationships" type="line" r:blip="">
                          <dgm:adjLst/>
                        </dgm:shape>
                        <dgm:presOf/>
                      </dgm:layoutNode>
                      <dgm:layoutNode name="desTx5"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61">
                        <dgm:if name="Name162" axis="root ch" ptType="all node" func="cnt" op="gte" val="6">
                          <dgm:layoutNode name="postLine5" styleLbl="parChTrans1D1" moveWith="desTx5">
                            <dgm:alg type="sp"/>
                            <dgm:shape xmlns:r="http://schemas.openxmlformats.org/officeDocument/2006/relationships" type="line" r:blip="">
                              <dgm:adjLst/>
                            </dgm:shape>
                            <dgm:presOf/>
                          </dgm:layoutNode>
                        </dgm:if>
                        <dgm:else name="Name163"/>
                      </dgm:choose>
                    </dgm:layoutNode>
                  </dgm:forEach>
                  <dgm:choose name="Name164">
                    <dgm:if name="Name165" axis="root ch" ptType="all node" func="cnt" op="gte" val="6">
                      <dgm:forEach name="Name166" axis="self" ptType="parTrans">
                        <dgm:layoutNode name="Name167" styleLbl="parChTrans1D1">
                          <dgm:choose name="Name168">
                            <dgm:if name="Name169" func="var" arg="dir" op="equ" val="norm">
                              <dgm:alg type="conn">
                                <dgm:param type="dim" val="1D"/>
                                <dgm:param type="begPts" val="midL"/>
                                <dgm:param type="srcNode" val="parTx6"/>
                                <dgm:param type="endSty" val="noArr"/>
                                <dgm:param type="dstNode" val="anchor5"/>
                              </dgm:alg>
                            </dgm:if>
                            <dgm:else name="Name170">
                              <dgm:alg type="conn">
                                <dgm:param type="dim" val="1D"/>
                                <dgm:param type="begPts" val="midR"/>
                                <dgm:param type="endSty" val="noArr"/>
                                <dgm:param type="srcNode" val="parTx6"/>
                                <dgm:param type="dstNode" val="anchor5"/>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171"/>
                  </dgm:choose>
                </dgm:forEach>
              </dgm:layoutNode>
              <dgm:choose name="Name172">
                <dgm:if name="Name173" axis="root ch" ptType="all node" func="cnt" op="gte" val="6">
                  <dgm:layoutNode name="spPost5">
                    <dgm:alg type="sp"/>
                    <dgm:shape xmlns:r="http://schemas.openxmlformats.org/officeDocument/2006/relationships" r:blip="">
                      <dgm:adjLst/>
                    </dgm:shape>
                  </dgm:layoutNode>
                </dgm:if>
                <dgm:else name="Name174"/>
              </dgm:choose>
            </dgm:if>
            <dgm:else name="Name175"/>
          </dgm:choose>
        </dgm:if>
        <dgm:if name="Name176" axis="self" ptType="node" func="pos" op="equ" val="6">
          <dgm:layoutNode name="parTx6"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177">
            <dgm:if name="Name178" axis="ch" ptType="node" func="cnt" op="gte" val="1">
              <dgm:layoutNode name="spPre6">
                <dgm:alg type="sp"/>
                <dgm:shape xmlns:r="http://schemas.openxmlformats.org/officeDocument/2006/relationships" r:blip="">
                  <dgm:adjLst/>
                </dgm:shape>
              </dgm:layoutNode>
              <dgm:layoutNode name="chLin6">
                <dgm:alg type="lin">
                  <dgm:param type="linDir" val="fromT"/>
                </dgm:alg>
                <dgm:shape xmlns:r="http://schemas.openxmlformats.org/officeDocument/2006/relationships" r:blip="">
                  <dgm:adjLst/>
                </dgm:shape>
                <dgm:presOf/>
                <dgm:constrLst>
                  <dgm:constr type="w" for="ch" forName="txAndLines6" refType="w" fact="0.77"/>
                  <dgm:constr type="w" for="ch" forName="top6" refType="w" refFor="ch" refForName="txAndLines6" fact="0.78"/>
                </dgm:constrLst>
                <dgm:forEach name="Name179" axis="ch">
                  <dgm:forEach name="Name180" axis="self" ptType="parTrans">
                    <dgm:layoutNode name="Name181" styleLbl="parChTrans1D1">
                      <dgm:choose name="Name182">
                        <dgm:if name="Name183" func="var" arg="dir" op="equ" val="norm">
                          <dgm:alg type="conn">
                            <dgm:param type="dim" val="1D"/>
                            <dgm:param type="begPts" val="midR"/>
                            <dgm:param type="endSty" val="noArr"/>
                            <dgm:param type="dstNode" val="anchor6"/>
                          </dgm:alg>
                        </dgm:if>
                        <dgm:else name="Name184">
                          <dgm:alg type="conn">
                            <dgm:param type="dim" val="1D"/>
                            <dgm:param type="begPts" val="midL"/>
                            <dgm:param type="endSty" val="noArr"/>
                            <dgm:param type="srcNode" val="parTx6"/>
                            <dgm:param type="dstNode" val="anchor6"/>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185" axis="self" ptType="node">
                    <dgm:choose name="Name186">
                      <dgm:if name="Name187" axis="par ch" ptType="node node" func="cnt" op="equ" val="1">
                        <dgm:layoutNode name="top6">
                          <dgm:alg type="sp"/>
                          <dgm:shape xmlns:r="http://schemas.openxmlformats.org/officeDocument/2006/relationships" r:blip="">
                            <dgm:adjLst/>
                          </dgm:shape>
                          <dgm:constrLst>
                            <dgm:constr type="h" refType="w" fact="0.6"/>
                          </dgm:constrLst>
                        </dgm:layoutNode>
                      </dgm:if>
                      <dgm:else name="Name188"/>
                    </dgm:choose>
                    <dgm:layoutNode name="txAndLines6">
                      <dgm:choose name="Name189">
                        <dgm:if name="Name190" func="var" arg="dir" op="equ" val="norm">
                          <dgm:alg type="lin"/>
                        </dgm:if>
                        <dgm:else name="Name191">
                          <dgm:alg type="lin">
                            <dgm:param type="linDir" val="fromR"/>
                          </dgm:alg>
                        </dgm:else>
                      </dgm:choose>
                      <dgm:shape xmlns:r="http://schemas.openxmlformats.org/officeDocument/2006/relationships" r:blip="">
                        <dgm:adjLst/>
                      </dgm:shape>
                      <dgm:presOf/>
                      <dgm:choose name="Name192">
                        <dgm:if name="Name193" axis="root ch" ptType="all node" func="cnt" op="gte" val="7">
                          <dgm:constrLst>
                            <dgm:constr type="w" for="ch" forName="anchor6" refType="w"/>
                            <dgm:constr type="w" for="ch" forName="backup6" refType="w" fact="-1"/>
                            <dgm:constr type="w" for="ch" forName="preLine6" refType="w" fact="0.11"/>
                            <dgm:constr type="w" for="ch" forName="desTx6" refType="w" fact="0.78"/>
                            <dgm:constr type="w" for="ch" forName="postLine6" refType="w" fact="0.11"/>
                          </dgm:constrLst>
                        </dgm:if>
                        <dgm:else name="Name194">
                          <dgm:constrLst>
                            <dgm:constr type="w" for="ch" forName="anchor6" refType="w" fact="0.89"/>
                            <dgm:constr type="w" for="ch" forName="backup6" refType="w" fact="-0.89"/>
                            <dgm:constr type="w" for="ch" forName="preLine6" refType="w" fact="0.11"/>
                            <dgm:constr type="w" for="ch" forName="desTx6" refType="w" fact="0.78"/>
                          </dgm:constrLst>
                        </dgm:else>
                      </dgm:choose>
                      <dgm:layoutNode name="anchor6" moveWith="desTx6">
                        <dgm:alg type="sp"/>
                        <dgm:shape xmlns:r="http://schemas.openxmlformats.org/officeDocument/2006/relationships" r:blip="">
                          <dgm:adjLst/>
                        </dgm:shape>
                      </dgm:layoutNode>
                      <dgm:layoutNode name="backup6" moveWith="desTx6">
                        <dgm:alg type="sp"/>
                        <dgm:shape xmlns:r="http://schemas.openxmlformats.org/officeDocument/2006/relationships" r:blip="">
                          <dgm:adjLst/>
                        </dgm:shape>
                      </dgm:layoutNode>
                      <dgm:layoutNode name="preLine6" styleLbl="parChTrans1D1" moveWith="desTx6">
                        <dgm:alg type="sp"/>
                        <dgm:shape xmlns:r="http://schemas.openxmlformats.org/officeDocument/2006/relationships" type="line" r:blip="">
                          <dgm:adjLst/>
                        </dgm:shape>
                        <dgm:presOf/>
                      </dgm:layoutNode>
                      <dgm:layoutNode name="desTx6"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choose name="Name195">
                        <dgm:if name="Name196" axis="root ch" ptType="all node" func="cnt" op="gte" val="7">
                          <dgm:layoutNode name="postLine6" styleLbl="parChTrans1D1" moveWith="desTx6">
                            <dgm:alg type="sp"/>
                            <dgm:shape xmlns:r="http://schemas.openxmlformats.org/officeDocument/2006/relationships" type="line" r:blip="">
                              <dgm:adjLst/>
                            </dgm:shape>
                            <dgm:presOf/>
                          </dgm:layoutNode>
                        </dgm:if>
                        <dgm:else name="Name197"/>
                      </dgm:choose>
                    </dgm:layoutNode>
                  </dgm:forEach>
                  <dgm:choose name="Name198">
                    <dgm:if name="Name199" axis="root ch" ptType="all node" func="cnt" op="gte" val="7">
                      <dgm:forEach name="Name200" axis="self" ptType="parTrans">
                        <dgm:layoutNode name="Name201" styleLbl="parChTrans1D1">
                          <dgm:choose name="Name202">
                            <dgm:if name="Name203" func="var" arg="dir" op="equ" val="norm">
                              <dgm:alg type="conn">
                                <dgm:param type="dim" val="1D"/>
                                <dgm:param type="begPts" val="midL"/>
                                <dgm:param type="srcNode" val="parTx7"/>
                                <dgm:param type="endSty" val="noArr"/>
                                <dgm:param type="dstNode" val="anchor6"/>
                              </dgm:alg>
                            </dgm:if>
                            <dgm:else name="Name204">
                              <dgm:alg type="conn">
                                <dgm:param type="dim" val="1D"/>
                                <dgm:param type="begPts" val="midR"/>
                                <dgm:param type="endSty" val="noArr"/>
                                <dgm:param type="srcNode" val="parTx7"/>
                                <dgm:param type="dstNode" val="anchor6"/>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if>
                    <dgm:else name="Name205"/>
                  </dgm:choose>
                </dgm:forEach>
              </dgm:layoutNode>
              <dgm:choose name="Name206">
                <dgm:if name="Name207" axis="root ch" ptType="all node" func="cnt" op="gte" val="7">
                  <dgm:layoutNode name="spPost6">
                    <dgm:alg type="sp"/>
                    <dgm:shape xmlns:r="http://schemas.openxmlformats.org/officeDocument/2006/relationships" r:blip="">
                      <dgm:adjLst/>
                    </dgm:shape>
                  </dgm:layoutNode>
                </dgm:if>
                <dgm:else name="Name208"/>
              </dgm:choose>
            </dgm:if>
            <dgm:else name="Name209"/>
          </dgm:choose>
        </dgm:if>
        <dgm:if name="Name210" axis="self" ptType="node" func="pos" op="equ" val="7">
          <dgm:layoutNode name="parTx7" styleLbl="node1">
            <dgm:alg type="tx"/>
            <dgm:shape xmlns:r="http://schemas.openxmlformats.org/officeDocument/2006/relationships" type="ellipse" r:blip="">
              <dgm:adjLst/>
            </dgm:shape>
            <dgm:presOf axis="self" ptType="node"/>
            <dgm:constrLst>
              <dgm:constr type="h" refType="w"/>
              <dgm:constr type="w" refType="h" op="lte"/>
              <dgm:constr type="tMarg"/>
              <dgm:constr type="bMarg"/>
              <dgm:constr type="lMarg"/>
              <dgm:constr type="rMarg"/>
            </dgm:constrLst>
            <dgm:ruleLst>
              <dgm:rule type="primFontSz" val="5" fact="NaN" max="NaN"/>
            </dgm:ruleLst>
          </dgm:layoutNode>
          <dgm:choose name="Name211">
            <dgm:if name="Name212" axis="ch" ptType="node" func="cnt" op="gte" val="1">
              <dgm:layoutNode name="spPre7">
                <dgm:alg type="sp"/>
                <dgm:shape xmlns:r="http://schemas.openxmlformats.org/officeDocument/2006/relationships" r:blip="">
                  <dgm:adjLst/>
                </dgm:shape>
              </dgm:layoutNode>
              <dgm:layoutNode name="chLin7">
                <dgm:alg type="lin">
                  <dgm:param type="linDir" val="fromT"/>
                </dgm:alg>
                <dgm:shape xmlns:r="http://schemas.openxmlformats.org/officeDocument/2006/relationships" r:blip="">
                  <dgm:adjLst/>
                </dgm:shape>
                <dgm:presOf/>
                <dgm:constrLst>
                  <dgm:constr type="w" for="ch" forName="txAndLines7" refType="w" fact="0.77"/>
                  <dgm:constr type="w" for="ch" forName="top7" refType="w" refFor="ch" refForName="txAndLines7" fact="0.78"/>
                </dgm:constrLst>
                <dgm:forEach name="Name213" axis="ch">
                  <dgm:forEach name="Name214" axis="self" ptType="parTrans">
                    <dgm:layoutNode name="Name215" styleLbl="parChTrans1D1">
                      <dgm:choose name="Name216">
                        <dgm:if name="Name217" func="var" arg="dir" op="equ" val="norm">
                          <dgm:alg type="conn">
                            <dgm:param type="dim" val="1D"/>
                            <dgm:param type="begPts" val="midR"/>
                            <dgm:param type="endSty" val="noArr"/>
                            <dgm:param type="dstNode" val="anchor7"/>
                          </dgm:alg>
                        </dgm:if>
                        <dgm:else name="Name218">
                          <dgm:alg type="conn">
                            <dgm:param type="dim" val="1D"/>
                            <dgm:param type="begPts" val="midL"/>
                            <dgm:param type="endSty" val="noArr"/>
                            <dgm:param type="srcNode" val="parTx7"/>
                            <dgm:param type="dstNode" val="anchor7"/>
                          </dgm:alg>
                        </dgm:else>
                      </dgm:choose>
                      <dgm:shape xmlns:r="http://schemas.openxmlformats.org/officeDocument/2006/relationships" type="conn" r:blip="">
                        <dgm:adjLst/>
                      </dgm:shape>
                      <dgm:presOf/>
                      <dgm:constrLst>
                        <dgm:constr type="connDist"/>
                        <dgm:constr type="begPad" refType="connDist" fact="0.11"/>
                        <dgm:constr type="endPad"/>
                      </dgm:constrLst>
                    </dgm:layoutNode>
                  </dgm:forEach>
                  <dgm:forEach name="Name219" axis="self" ptType="node">
                    <dgm:choose name="Name220">
                      <dgm:if name="Name221" axis="par ch" ptType="node node" func="cnt" op="equ" val="1">
                        <dgm:layoutNode name="top7">
                          <dgm:alg type="sp"/>
                          <dgm:shape xmlns:r="http://schemas.openxmlformats.org/officeDocument/2006/relationships" r:blip="">
                            <dgm:adjLst/>
                          </dgm:shape>
                          <dgm:constrLst>
                            <dgm:constr type="h" refType="w" fact="0.6"/>
                          </dgm:constrLst>
                        </dgm:layoutNode>
                      </dgm:if>
                      <dgm:else name="Name222"/>
                    </dgm:choose>
                    <dgm:layoutNode name="txAndLines7">
                      <dgm:choose name="Name223">
                        <dgm:if name="Name224" func="var" arg="dir" op="equ" val="norm">
                          <dgm:alg type="lin"/>
                        </dgm:if>
                        <dgm:else name="Name225">
                          <dgm:alg type="lin">
                            <dgm:param type="linDir" val="fromR"/>
                          </dgm:alg>
                        </dgm:else>
                      </dgm:choose>
                      <dgm:shape xmlns:r="http://schemas.openxmlformats.org/officeDocument/2006/relationships" r:blip="">
                        <dgm:adjLst/>
                      </dgm:shape>
                      <dgm:presOf/>
                      <dgm:constrLst>
                        <dgm:constr type="w" for="ch" forName="anchor7" refType="w" fact="0.89"/>
                        <dgm:constr type="w" for="ch" forName="backup7" refType="w" fact="-0.89"/>
                        <dgm:constr type="w" for="ch" forName="preLine7" refType="w" fact="0.11"/>
                        <dgm:constr type="w" for="ch" forName="desTx7" refType="w" fact="0.78"/>
                      </dgm:constrLst>
                      <dgm:layoutNode name="anchor7" moveWith="desTx7">
                        <dgm:alg type="sp"/>
                        <dgm:shape xmlns:r="http://schemas.openxmlformats.org/officeDocument/2006/relationships" r:blip="">
                          <dgm:adjLst/>
                        </dgm:shape>
                      </dgm:layoutNode>
                      <dgm:layoutNode name="backup7" moveWith="desTx7">
                        <dgm:alg type="sp"/>
                        <dgm:shape xmlns:r="http://schemas.openxmlformats.org/officeDocument/2006/relationships" r:blip="">
                          <dgm:adjLst/>
                        </dgm:shape>
                      </dgm:layoutNode>
                      <dgm:layoutNode name="preLine7" styleLbl="parChTrans1D1" moveWith="desTx7">
                        <dgm:alg type="sp"/>
                        <dgm:shape xmlns:r="http://schemas.openxmlformats.org/officeDocument/2006/relationships" type="line" r:blip="">
                          <dgm:adjLst/>
                        </dgm:shape>
                        <dgm:presOf/>
                      </dgm:layoutNode>
                      <dgm:layoutNode name="desTx7" styleLbl="revTx">
                        <dgm:varLst>
                          <dgm:bulletEnabled val="1"/>
                        </dgm:varLst>
                        <dgm:alg type="tx"/>
                        <dgm:shape xmlns:r="http://schemas.openxmlformats.org/officeDocument/2006/relationships" type="rect" r:blip="" hideGeom="1">
                          <dgm:adjLst/>
                        </dgm:shape>
                        <dgm:presOf axis="desOrSelf" ptType="node"/>
                        <dgm:constrLst>
                          <dgm:constr type="h" refType="w" fact="0.6"/>
                        </dgm:constrLst>
                        <dgm:ruleLst>
                          <dgm:rule type="primFontSz" val="5" fact="NaN" max="NaN"/>
                        </dgm:ruleLst>
                      </dgm:layoutNode>
                    </dgm:layoutNode>
                  </dgm:forEach>
                </dgm:forEach>
              </dgm:layoutNode>
            </dgm:if>
            <dgm:else name="Name226"/>
          </dgm:choose>
        </dgm:if>
        <dgm:else name="Name22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F28D13-26FC-4530-9D3A-9D0CA85A8CBA}" type="datetimeFigureOut">
              <a:rPr lang="zh-CN" altLang="en-US" smtClean="0"/>
              <a:t>2024-3-19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2C9B631-81E8-4019-838E-748D95B68351}" type="slidenum">
              <a:rPr lang="zh-CN" altLang="en-US" smtClean="0"/>
              <a:t>‹#›</a:t>
            </a:fld>
            <a:endParaRPr lang="zh-CN" altLang="en-US"/>
          </a:p>
        </p:txBody>
      </p:sp>
    </p:spTree>
    <p:extLst>
      <p:ext uri="{BB962C8B-B14F-4D97-AF65-F5344CB8AC3E}">
        <p14:creationId xmlns:p14="http://schemas.microsoft.com/office/powerpoint/2010/main" val="3901793271"/>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15</a:t>
            </a:fld>
            <a:endParaRPr lang="zh-CN" altLang="en-US"/>
          </a:p>
        </p:txBody>
      </p:sp>
    </p:spTree>
    <p:extLst>
      <p:ext uri="{BB962C8B-B14F-4D97-AF65-F5344CB8AC3E}">
        <p14:creationId xmlns:p14="http://schemas.microsoft.com/office/powerpoint/2010/main" val="14132443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41</a:t>
            </a:fld>
            <a:endParaRPr lang="zh-CN" altLang="en-US"/>
          </a:p>
        </p:txBody>
      </p:sp>
    </p:spTree>
    <p:extLst>
      <p:ext uri="{BB962C8B-B14F-4D97-AF65-F5344CB8AC3E}">
        <p14:creationId xmlns:p14="http://schemas.microsoft.com/office/powerpoint/2010/main" val="391484025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225</a:t>
            </a:fld>
            <a:endParaRPr lang="zh-CN" altLang="en-US"/>
          </a:p>
        </p:txBody>
      </p:sp>
    </p:spTree>
    <p:extLst>
      <p:ext uri="{BB962C8B-B14F-4D97-AF65-F5344CB8AC3E}">
        <p14:creationId xmlns:p14="http://schemas.microsoft.com/office/powerpoint/2010/main" val="96439542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226</a:t>
            </a:fld>
            <a:endParaRPr lang="zh-CN" altLang="en-US"/>
          </a:p>
        </p:txBody>
      </p:sp>
    </p:spTree>
    <p:extLst>
      <p:ext uri="{BB962C8B-B14F-4D97-AF65-F5344CB8AC3E}">
        <p14:creationId xmlns:p14="http://schemas.microsoft.com/office/powerpoint/2010/main" val="95069370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227</a:t>
            </a:fld>
            <a:endParaRPr lang="zh-CN" altLang="en-US"/>
          </a:p>
        </p:txBody>
      </p:sp>
    </p:spTree>
    <p:extLst>
      <p:ext uri="{BB962C8B-B14F-4D97-AF65-F5344CB8AC3E}">
        <p14:creationId xmlns:p14="http://schemas.microsoft.com/office/powerpoint/2010/main" val="248350252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228</a:t>
            </a:fld>
            <a:endParaRPr lang="zh-CN" altLang="en-US"/>
          </a:p>
        </p:txBody>
      </p:sp>
    </p:spTree>
    <p:extLst>
      <p:ext uri="{BB962C8B-B14F-4D97-AF65-F5344CB8AC3E}">
        <p14:creationId xmlns:p14="http://schemas.microsoft.com/office/powerpoint/2010/main" val="101810356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229</a:t>
            </a:fld>
            <a:endParaRPr lang="zh-CN" altLang="en-US"/>
          </a:p>
        </p:txBody>
      </p:sp>
    </p:spTree>
    <p:extLst>
      <p:ext uri="{BB962C8B-B14F-4D97-AF65-F5344CB8AC3E}">
        <p14:creationId xmlns:p14="http://schemas.microsoft.com/office/powerpoint/2010/main" val="253809381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230</a:t>
            </a:fld>
            <a:endParaRPr lang="zh-CN" altLang="en-US"/>
          </a:p>
        </p:txBody>
      </p:sp>
    </p:spTree>
    <p:extLst>
      <p:ext uri="{BB962C8B-B14F-4D97-AF65-F5344CB8AC3E}">
        <p14:creationId xmlns:p14="http://schemas.microsoft.com/office/powerpoint/2010/main" val="295513730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231</a:t>
            </a:fld>
            <a:endParaRPr lang="zh-CN" altLang="en-US"/>
          </a:p>
        </p:txBody>
      </p:sp>
    </p:spTree>
    <p:extLst>
      <p:ext uri="{BB962C8B-B14F-4D97-AF65-F5344CB8AC3E}">
        <p14:creationId xmlns:p14="http://schemas.microsoft.com/office/powerpoint/2010/main" val="185951782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234</a:t>
            </a:fld>
            <a:endParaRPr lang="zh-CN" altLang="en-US"/>
          </a:p>
        </p:txBody>
      </p:sp>
    </p:spTree>
    <p:extLst>
      <p:ext uri="{BB962C8B-B14F-4D97-AF65-F5344CB8AC3E}">
        <p14:creationId xmlns:p14="http://schemas.microsoft.com/office/powerpoint/2010/main" val="21335959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235</a:t>
            </a:fld>
            <a:endParaRPr lang="zh-CN" altLang="en-US"/>
          </a:p>
        </p:txBody>
      </p:sp>
    </p:spTree>
    <p:extLst>
      <p:ext uri="{BB962C8B-B14F-4D97-AF65-F5344CB8AC3E}">
        <p14:creationId xmlns:p14="http://schemas.microsoft.com/office/powerpoint/2010/main" val="386594419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239</a:t>
            </a:fld>
            <a:endParaRPr lang="zh-CN" altLang="en-US"/>
          </a:p>
        </p:txBody>
      </p:sp>
    </p:spTree>
    <p:extLst>
      <p:ext uri="{BB962C8B-B14F-4D97-AF65-F5344CB8AC3E}">
        <p14:creationId xmlns:p14="http://schemas.microsoft.com/office/powerpoint/2010/main" val="9546446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42</a:t>
            </a:fld>
            <a:endParaRPr lang="zh-CN" altLang="en-US"/>
          </a:p>
        </p:txBody>
      </p:sp>
    </p:spTree>
    <p:extLst>
      <p:ext uri="{BB962C8B-B14F-4D97-AF65-F5344CB8AC3E}">
        <p14:creationId xmlns:p14="http://schemas.microsoft.com/office/powerpoint/2010/main" val="304024138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240</a:t>
            </a:fld>
            <a:endParaRPr lang="zh-CN" altLang="en-US"/>
          </a:p>
        </p:txBody>
      </p:sp>
    </p:spTree>
    <p:extLst>
      <p:ext uri="{BB962C8B-B14F-4D97-AF65-F5344CB8AC3E}">
        <p14:creationId xmlns:p14="http://schemas.microsoft.com/office/powerpoint/2010/main" val="112945564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241</a:t>
            </a:fld>
            <a:endParaRPr lang="zh-CN" altLang="en-US"/>
          </a:p>
        </p:txBody>
      </p:sp>
    </p:spTree>
    <p:extLst>
      <p:ext uri="{BB962C8B-B14F-4D97-AF65-F5344CB8AC3E}">
        <p14:creationId xmlns:p14="http://schemas.microsoft.com/office/powerpoint/2010/main" val="370736597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242</a:t>
            </a:fld>
            <a:endParaRPr lang="zh-CN" altLang="en-US"/>
          </a:p>
        </p:txBody>
      </p:sp>
    </p:spTree>
    <p:extLst>
      <p:ext uri="{BB962C8B-B14F-4D97-AF65-F5344CB8AC3E}">
        <p14:creationId xmlns:p14="http://schemas.microsoft.com/office/powerpoint/2010/main" val="180561976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243</a:t>
            </a:fld>
            <a:endParaRPr lang="zh-CN" altLang="en-US"/>
          </a:p>
        </p:txBody>
      </p:sp>
    </p:spTree>
    <p:extLst>
      <p:ext uri="{BB962C8B-B14F-4D97-AF65-F5344CB8AC3E}">
        <p14:creationId xmlns:p14="http://schemas.microsoft.com/office/powerpoint/2010/main" val="1298516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244</a:t>
            </a:fld>
            <a:endParaRPr lang="zh-CN" altLang="en-US"/>
          </a:p>
        </p:txBody>
      </p:sp>
    </p:spTree>
    <p:extLst>
      <p:ext uri="{BB962C8B-B14F-4D97-AF65-F5344CB8AC3E}">
        <p14:creationId xmlns:p14="http://schemas.microsoft.com/office/powerpoint/2010/main" val="144544460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B04116-3BB0-A72F-D4C8-AE034AA6DE0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C658B53-DF3D-A6BA-2CD1-674368F03DB1}"/>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4A64B29B-E8C3-E89A-EC56-A4DBF1B3DC9E}"/>
              </a:ext>
            </a:extLst>
          </p:cNvPr>
          <p:cNvSpPr>
            <a:spLocks noGrp="1"/>
          </p:cNvSpPr>
          <p:nvPr>
            <p:ph type="body" idx="1"/>
          </p:nvPr>
        </p:nvSpPr>
        <p:spPr/>
        <p:txBody>
          <a:bodyPr/>
          <a:lstStyle/>
          <a:p>
            <a:endParaRPr lang="zh-CN" altLang="en-US" b="1" dirty="0"/>
          </a:p>
        </p:txBody>
      </p:sp>
      <p:sp>
        <p:nvSpPr>
          <p:cNvPr id="4" name="灯片编号占位符 3">
            <a:extLst>
              <a:ext uri="{FF2B5EF4-FFF2-40B4-BE49-F238E27FC236}">
                <a16:creationId xmlns:a16="http://schemas.microsoft.com/office/drawing/2014/main" id="{1F85728D-2190-A223-F089-2088368999FE}"/>
              </a:ext>
            </a:extLst>
          </p:cNvPr>
          <p:cNvSpPr>
            <a:spLocks noGrp="1"/>
          </p:cNvSpPr>
          <p:nvPr>
            <p:ph type="sldNum" sz="quarter" idx="5"/>
          </p:nvPr>
        </p:nvSpPr>
        <p:spPr/>
        <p:txBody>
          <a:bodyPr/>
          <a:lstStyle/>
          <a:p>
            <a:fld id="{82C9B631-81E8-4019-838E-748D95B68351}" type="slidenum">
              <a:rPr lang="zh-CN" altLang="en-US" smtClean="0"/>
              <a:t>245</a:t>
            </a:fld>
            <a:endParaRPr lang="zh-CN" altLang="en-US"/>
          </a:p>
        </p:txBody>
      </p:sp>
    </p:spTree>
    <p:extLst>
      <p:ext uri="{BB962C8B-B14F-4D97-AF65-F5344CB8AC3E}">
        <p14:creationId xmlns:p14="http://schemas.microsoft.com/office/powerpoint/2010/main" val="143826231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247</a:t>
            </a:fld>
            <a:endParaRPr lang="zh-CN" altLang="en-US"/>
          </a:p>
        </p:txBody>
      </p:sp>
    </p:spTree>
    <p:extLst>
      <p:ext uri="{BB962C8B-B14F-4D97-AF65-F5344CB8AC3E}">
        <p14:creationId xmlns:p14="http://schemas.microsoft.com/office/powerpoint/2010/main" val="208914613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248</a:t>
            </a:fld>
            <a:endParaRPr lang="zh-CN" altLang="en-US"/>
          </a:p>
        </p:txBody>
      </p:sp>
    </p:spTree>
    <p:extLst>
      <p:ext uri="{BB962C8B-B14F-4D97-AF65-F5344CB8AC3E}">
        <p14:creationId xmlns:p14="http://schemas.microsoft.com/office/powerpoint/2010/main" val="207598474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254</a:t>
            </a:fld>
            <a:endParaRPr lang="zh-CN" altLang="en-US"/>
          </a:p>
        </p:txBody>
      </p:sp>
    </p:spTree>
    <p:extLst>
      <p:ext uri="{BB962C8B-B14F-4D97-AF65-F5344CB8AC3E}">
        <p14:creationId xmlns:p14="http://schemas.microsoft.com/office/powerpoint/2010/main" val="222631806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255</a:t>
            </a:fld>
            <a:endParaRPr lang="zh-CN" altLang="en-US"/>
          </a:p>
        </p:txBody>
      </p:sp>
    </p:spTree>
    <p:extLst>
      <p:ext uri="{BB962C8B-B14F-4D97-AF65-F5344CB8AC3E}">
        <p14:creationId xmlns:p14="http://schemas.microsoft.com/office/powerpoint/2010/main" val="23634983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43</a:t>
            </a:fld>
            <a:endParaRPr lang="zh-CN" altLang="en-US"/>
          </a:p>
        </p:txBody>
      </p:sp>
    </p:spTree>
    <p:extLst>
      <p:ext uri="{BB962C8B-B14F-4D97-AF65-F5344CB8AC3E}">
        <p14:creationId xmlns:p14="http://schemas.microsoft.com/office/powerpoint/2010/main" val="24783976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267</a:t>
            </a:fld>
            <a:endParaRPr lang="zh-CN" altLang="en-US"/>
          </a:p>
        </p:txBody>
      </p:sp>
    </p:spTree>
    <p:extLst>
      <p:ext uri="{BB962C8B-B14F-4D97-AF65-F5344CB8AC3E}">
        <p14:creationId xmlns:p14="http://schemas.microsoft.com/office/powerpoint/2010/main" val="341689394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268</a:t>
            </a:fld>
            <a:endParaRPr lang="zh-CN" altLang="en-US"/>
          </a:p>
        </p:txBody>
      </p:sp>
    </p:spTree>
    <p:extLst>
      <p:ext uri="{BB962C8B-B14F-4D97-AF65-F5344CB8AC3E}">
        <p14:creationId xmlns:p14="http://schemas.microsoft.com/office/powerpoint/2010/main" val="284445243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269</a:t>
            </a:fld>
            <a:endParaRPr lang="zh-CN" altLang="en-US"/>
          </a:p>
        </p:txBody>
      </p:sp>
    </p:spTree>
    <p:extLst>
      <p:ext uri="{BB962C8B-B14F-4D97-AF65-F5344CB8AC3E}">
        <p14:creationId xmlns:p14="http://schemas.microsoft.com/office/powerpoint/2010/main" val="339245500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270</a:t>
            </a:fld>
            <a:endParaRPr lang="zh-CN" altLang="en-US"/>
          </a:p>
        </p:txBody>
      </p:sp>
    </p:spTree>
    <p:extLst>
      <p:ext uri="{BB962C8B-B14F-4D97-AF65-F5344CB8AC3E}">
        <p14:creationId xmlns:p14="http://schemas.microsoft.com/office/powerpoint/2010/main" val="63822912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271</a:t>
            </a:fld>
            <a:endParaRPr lang="zh-CN" altLang="en-US"/>
          </a:p>
        </p:txBody>
      </p:sp>
    </p:spTree>
    <p:extLst>
      <p:ext uri="{BB962C8B-B14F-4D97-AF65-F5344CB8AC3E}">
        <p14:creationId xmlns:p14="http://schemas.microsoft.com/office/powerpoint/2010/main" val="267970309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272</a:t>
            </a:fld>
            <a:endParaRPr lang="zh-CN" altLang="en-US"/>
          </a:p>
        </p:txBody>
      </p:sp>
    </p:spTree>
    <p:extLst>
      <p:ext uri="{BB962C8B-B14F-4D97-AF65-F5344CB8AC3E}">
        <p14:creationId xmlns:p14="http://schemas.microsoft.com/office/powerpoint/2010/main" val="106973718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273</a:t>
            </a:fld>
            <a:endParaRPr lang="zh-CN" altLang="en-US"/>
          </a:p>
        </p:txBody>
      </p:sp>
    </p:spTree>
    <p:extLst>
      <p:ext uri="{BB962C8B-B14F-4D97-AF65-F5344CB8AC3E}">
        <p14:creationId xmlns:p14="http://schemas.microsoft.com/office/powerpoint/2010/main" val="234179453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274</a:t>
            </a:fld>
            <a:endParaRPr lang="zh-CN" altLang="en-US"/>
          </a:p>
        </p:txBody>
      </p:sp>
    </p:spTree>
    <p:extLst>
      <p:ext uri="{BB962C8B-B14F-4D97-AF65-F5344CB8AC3E}">
        <p14:creationId xmlns:p14="http://schemas.microsoft.com/office/powerpoint/2010/main" val="127639840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275</a:t>
            </a:fld>
            <a:endParaRPr lang="zh-CN" altLang="en-US"/>
          </a:p>
        </p:txBody>
      </p:sp>
    </p:spTree>
    <p:extLst>
      <p:ext uri="{BB962C8B-B14F-4D97-AF65-F5344CB8AC3E}">
        <p14:creationId xmlns:p14="http://schemas.microsoft.com/office/powerpoint/2010/main" val="41151534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zh-CN" altLang="en-US" dirty="0">
                <a:latin typeface="微软雅黑" pitchFamily="34" charset="-122"/>
                <a:ea typeface="微软雅黑" pitchFamily="34" charset="-122"/>
              </a:rPr>
              <a:t>取得所得没有扣缴义务人次月</a:t>
            </a:r>
            <a:r>
              <a:rPr lang="en-US" altLang="zh-CN" dirty="0">
                <a:latin typeface="微软雅黑" pitchFamily="34" charset="-122"/>
                <a:ea typeface="微软雅黑" pitchFamily="34" charset="-122"/>
              </a:rPr>
              <a:t>15</a:t>
            </a:r>
            <a:r>
              <a:rPr lang="zh-CN" altLang="en-US" dirty="0">
                <a:latin typeface="微软雅黑" pitchFamily="34" charset="-122"/>
                <a:ea typeface="微软雅黑" pitchFamily="34" charset="-122"/>
              </a:rPr>
              <a:t>日申报是指预缴税款的期限（个体经营者次月预交次年</a:t>
            </a:r>
            <a:r>
              <a:rPr lang="en-US" altLang="zh-CN" dirty="0">
                <a:latin typeface="微软雅黑" pitchFamily="34" charset="-122"/>
                <a:ea typeface="微软雅黑" pitchFamily="34" charset="-122"/>
              </a:rPr>
              <a:t>3</a:t>
            </a:r>
            <a:r>
              <a:rPr lang="zh-CN" altLang="en-US" dirty="0">
                <a:latin typeface="微软雅黑" pitchFamily="34" charset="-122"/>
                <a:ea typeface="微软雅黑" pitchFamily="34" charset="-122"/>
              </a:rPr>
              <a:t>月汇算清缴）</a:t>
            </a:r>
            <a:endParaRPr lang="zh-CN" altLang="en-US" dirty="0"/>
          </a:p>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288</a:t>
            </a:fld>
            <a:endParaRPr lang="zh-CN" altLang="en-US"/>
          </a:p>
        </p:txBody>
      </p:sp>
    </p:spTree>
    <p:extLst>
      <p:ext uri="{BB962C8B-B14F-4D97-AF65-F5344CB8AC3E}">
        <p14:creationId xmlns:p14="http://schemas.microsoft.com/office/powerpoint/2010/main" val="23861456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44</a:t>
            </a:fld>
            <a:endParaRPr lang="zh-CN" altLang="en-US"/>
          </a:p>
        </p:txBody>
      </p:sp>
    </p:spTree>
    <p:extLst>
      <p:ext uri="{BB962C8B-B14F-4D97-AF65-F5344CB8AC3E}">
        <p14:creationId xmlns:p14="http://schemas.microsoft.com/office/powerpoint/2010/main" val="373055275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289</a:t>
            </a:fld>
            <a:endParaRPr lang="zh-CN" altLang="en-US"/>
          </a:p>
        </p:txBody>
      </p:sp>
    </p:spTree>
    <p:extLst>
      <p:ext uri="{BB962C8B-B14F-4D97-AF65-F5344CB8AC3E}">
        <p14:creationId xmlns:p14="http://schemas.microsoft.com/office/powerpoint/2010/main" val="382336368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290</a:t>
            </a:fld>
            <a:endParaRPr lang="zh-CN" altLang="en-US"/>
          </a:p>
        </p:txBody>
      </p:sp>
    </p:spTree>
    <p:extLst>
      <p:ext uri="{BB962C8B-B14F-4D97-AF65-F5344CB8AC3E}">
        <p14:creationId xmlns:p14="http://schemas.microsoft.com/office/powerpoint/2010/main" val="402709380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291</a:t>
            </a:fld>
            <a:endParaRPr lang="zh-CN" altLang="en-US"/>
          </a:p>
        </p:txBody>
      </p:sp>
    </p:spTree>
    <p:extLst>
      <p:ext uri="{BB962C8B-B14F-4D97-AF65-F5344CB8AC3E}">
        <p14:creationId xmlns:p14="http://schemas.microsoft.com/office/powerpoint/2010/main" val="95766749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292</a:t>
            </a:fld>
            <a:endParaRPr lang="zh-CN" altLang="en-US"/>
          </a:p>
        </p:txBody>
      </p:sp>
    </p:spTree>
    <p:extLst>
      <p:ext uri="{BB962C8B-B14F-4D97-AF65-F5344CB8AC3E}">
        <p14:creationId xmlns:p14="http://schemas.microsoft.com/office/powerpoint/2010/main" val="357735963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293</a:t>
            </a:fld>
            <a:endParaRPr lang="zh-CN" altLang="en-US"/>
          </a:p>
        </p:txBody>
      </p:sp>
    </p:spTree>
    <p:extLst>
      <p:ext uri="{BB962C8B-B14F-4D97-AF65-F5344CB8AC3E}">
        <p14:creationId xmlns:p14="http://schemas.microsoft.com/office/powerpoint/2010/main" val="361953686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1" dirty="0"/>
              <a:t>『</a:t>
            </a:r>
            <a:r>
              <a:rPr lang="zh-CN" altLang="en-US" b="1" dirty="0"/>
              <a:t>答案解析</a:t>
            </a:r>
            <a:r>
              <a:rPr lang="en-US" altLang="zh-CN" b="1" dirty="0"/>
              <a:t>』</a:t>
            </a:r>
            <a:r>
              <a:rPr lang="zh-CN" altLang="en-US" b="1" dirty="0"/>
              <a:t>稿酬所得每次收入 </a:t>
            </a:r>
            <a:r>
              <a:rPr lang="en-US" altLang="zh-CN" b="1" dirty="0"/>
              <a:t>4 000 </a:t>
            </a:r>
            <a:r>
              <a:rPr lang="zh-CN" altLang="en-US" b="1" dirty="0"/>
              <a:t>元以上的，减除费用按 </a:t>
            </a:r>
            <a:r>
              <a:rPr lang="en-US" altLang="zh-CN" b="1" dirty="0"/>
              <a:t>20</a:t>
            </a:r>
            <a:r>
              <a:rPr lang="zh-CN" altLang="en-US" b="1" dirty="0"/>
              <a:t>％计算，收入额减按 </a:t>
            </a:r>
            <a:r>
              <a:rPr lang="en-US" altLang="zh-CN" b="1" dirty="0"/>
              <a:t>70</a:t>
            </a:r>
            <a:r>
              <a:rPr lang="zh-CN" altLang="en-US" b="1" dirty="0"/>
              <a:t>％计算。本题稿</a:t>
            </a:r>
          </a:p>
          <a:p>
            <a:r>
              <a:rPr lang="zh-CN" altLang="en-US" b="1" dirty="0"/>
              <a:t>酬所得 </a:t>
            </a:r>
            <a:r>
              <a:rPr lang="en-US" altLang="zh-CN" b="1" dirty="0"/>
              <a:t>10 000 </a:t>
            </a:r>
            <a:r>
              <a:rPr lang="zh-CN" altLang="en-US" b="1" dirty="0"/>
              <a:t>元，因此减除费用按 </a:t>
            </a:r>
            <a:r>
              <a:rPr lang="en-US" altLang="zh-CN" b="1" dirty="0"/>
              <a:t>20</a:t>
            </a:r>
            <a:r>
              <a:rPr lang="zh-CN" altLang="en-US" b="1" dirty="0"/>
              <a:t>％计算，收入额减按 </a:t>
            </a:r>
            <a:r>
              <a:rPr lang="en-US" altLang="zh-CN" b="1" dirty="0"/>
              <a:t>70</a:t>
            </a:r>
            <a:r>
              <a:rPr lang="zh-CN" altLang="en-US" b="1" dirty="0"/>
              <a:t>％计算，即 </a:t>
            </a:r>
            <a:r>
              <a:rPr lang="en-US" altLang="zh-CN" b="1" dirty="0"/>
              <a:t>10 000×</a:t>
            </a:r>
            <a:r>
              <a:rPr lang="zh-CN" altLang="en-US" b="1" dirty="0"/>
              <a:t>（</a:t>
            </a:r>
            <a:r>
              <a:rPr lang="en-US" altLang="zh-CN" b="1" dirty="0"/>
              <a:t>1</a:t>
            </a:r>
            <a:r>
              <a:rPr lang="zh-CN" altLang="en-US" b="1" dirty="0"/>
              <a:t>－</a:t>
            </a:r>
            <a:r>
              <a:rPr lang="en-US" altLang="zh-CN" b="1" dirty="0"/>
              <a:t>20</a:t>
            </a:r>
            <a:r>
              <a:rPr lang="zh-CN" altLang="en-US" b="1" dirty="0"/>
              <a:t>％）</a:t>
            </a:r>
            <a:r>
              <a:rPr lang="en-US" altLang="zh-CN" b="1" dirty="0"/>
              <a:t>×70</a:t>
            </a:r>
            <a:r>
              <a:rPr lang="zh-CN" altLang="en-US" b="1" dirty="0"/>
              <a:t>％</a:t>
            </a:r>
            <a:r>
              <a:rPr lang="en-US" altLang="zh-CN" b="1" dirty="0"/>
              <a:t>×20</a:t>
            </a:r>
            <a:r>
              <a:rPr lang="zh-CN" altLang="en-US" b="1" dirty="0"/>
              <a:t>％</a:t>
            </a:r>
          </a:p>
          <a:p>
            <a:r>
              <a:rPr lang="zh-CN" altLang="en-US" b="1" dirty="0"/>
              <a:t>＝</a:t>
            </a:r>
            <a:r>
              <a:rPr lang="en-US" altLang="zh-CN" b="1" dirty="0"/>
              <a:t>1 120</a:t>
            </a:r>
            <a:r>
              <a:rPr lang="zh-CN" altLang="en-US" b="1" dirty="0"/>
              <a:t>（元）。</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294</a:t>
            </a:fld>
            <a:endParaRPr lang="zh-CN" altLang="en-US"/>
          </a:p>
        </p:txBody>
      </p:sp>
    </p:spTree>
    <p:extLst>
      <p:ext uri="{BB962C8B-B14F-4D97-AF65-F5344CB8AC3E}">
        <p14:creationId xmlns:p14="http://schemas.microsoft.com/office/powerpoint/2010/main" val="18586457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1" dirty="0"/>
              <a:t>『</a:t>
            </a:r>
            <a:r>
              <a:rPr lang="zh-CN" altLang="en-US" b="1" dirty="0"/>
              <a:t>答案解析</a:t>
            </a:r>
            <a:r>
              <a:rPr lang="en-US" altLang="zh-CN" b="1" dirty="0"/>
              <a:t>』 [108 000 </a:t>
            </a:r>
            <a:r>
              <a:rPr lang="zh-CN" altLang="en-US" b="1" dirty="0"/>
              <a:t>全年工资＋</a:t>
            </a:r>
            <a:r>
              <a:rPr lang="en-US" altLang="zh-CN" b="1" dirty="0"/>
              <a:t>10 000×</a:t>
            </a:r>
            <a:r>
              <a:rPr lang="zh-CN" altLang="en-US" b="1" dirty="0"/>
              <a:t>（</a:t>
            </a:r>
            <a:r>
              <a:rPr lang="en-US" altLang="zh-CN" b="1" dirty="0"/>
              <a:t>1</a:t>
            </a:r>
            <a:r>
              <a:rPr lang="zh-CN" altLang="en-US" b="1" dirty="0"/>
              <a:t>－</a:t>
            </a:r>
            <a:r>
              <a:rPr lang="en-US" altLang="zh-CN" b="1" dirty="0"/>
              <a:t>20</a:t>
            </a:r>
            <a:r>
              <a:rPr lang="zh-CN" altLang="en-US" b="1" dirty="0"/>
              <a:t>％）</a:t>
            </a:r>
            <a:r>
              <a:rPr lang="en-US" altLang="zh-CN" b="1" dirty="0"/>
              <a:t>×70</a:t>
            </a:r>
            <a:r>
              <a:rPr lang="zh-CN" altLang="en-US" b="1" dirty="0"/>
              <a:t>％稿酬－</a:t>
            </a:r>
            <a:r>
              <a:rPr lang="en-US" altLang="zh-CN" b="1" dirty="0"/>
              <a:t>60 000 </a:t>
            </a:r>
            <a:r>
              <a:rPr lang="zh-CN" altLang="en-US" b="1" dirty="0"/>
              <a:t>生计费－</a:t>
            </a:r>
            <a:r>
              <a:rPr lang="en-US" altLang="zh-CN" b="1" dirty="0"/>
              <a:t>21 000 </a:t>
            </a:r>
            <a:r>
              <a:rPr lang="zh-CN" altLang="en-US" b="1" dirty="0"/>
              <a:t>全年专项</a:t>
            </a:r>
          </a:p>
          <a:p>
            <a:r>
              <a:rPr lang="zh-CN" altLang="en-US" b="1" dirty="0"/>
              <a:t>扣除－</a:t>
            </a:r>
            <a:r>
              <a:rPr lang="en-US" altLang="zh-CN" b="1" dirty="0"/>
              <a:t>1 500×12 </a:t>
            </a:r>
            <a:r>
              <a:rPr lang="zh-CN" altLang="en-US" b="1" dirty="0"/>
              <a:t>全年专项附加扣除</a:t>
            </a:r>
            <a:r>
              <a:rPr lang="en-US" altLang="zh-CN" b="1" dirty="0"/>
              <a:t>]×3</a:t>
            </a:r>
            <a:r>
              <a:rPr lang="zh-CN" altLang="en-US" b="1" dirty="0"/>
              <a:t>％＝</a:t>
            </a:r>
            <a:r>
              <a:rPr lang="en-US" altLang="zh-CN" b="1" dirty="0"/>
              <a:t>438</a:t>
            </a:r>
            <a:r>
              <a:rPr lang="zh-CN" altLang="en-US" b="1" dirty="0"/>
              <a:t>（元）。</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295</a:t>
            </a:fld>
            <a:endParaRPr lang="zh-CN" altLang="en-US"/>
          </a:p>
        </p:txBody>
      </p:sp>
    </p:spTree>
    <p:extLst>
      <p:ext uri="{BB962C8B-B14F-4D97-AF65-F5344CB8AC3E}">
        <p14:creationId xmlns:p14="http://schemas.microsoft.com/office/powerpoint/2010/main" val="352852650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，企业在向个人销售商品（产品）和提供服务的同时给予赠品不征收个人所得税；选 项 </a:t>
            </a:r>
            <a:r>
              <a:rPr lang="en-US" altLang="zh-CN" dirty="0"/>
              <a:t>B</a:t>
            </a:r>
            <a:r>
              <a:rPr lang="zh-CN" altLang="en-US" dirty="0"/>
              <a:t>，自 </a:t>
            </a:r>
            <a:r>
              <a:rPr lang="en-US" altLang="zh-CN" dirty="0"/>
              <a:t>2008 </a:t>
            </a:r>
            <a:r>
              <a:rPr lang="zh-CN" altLang="en-US" dirty="0"/>
              <a:t>年 </a:t>
            </a:r>
            <a:r>
              <a:rPr lang="en-US" altLang="zh-CN" dirty="0"/>
              <a:t>10 </a:t>
            </a:r>
            <a:r>
              <a:rPr lang="zh-CN" altLang="en-US" dirty="0"/>
              <a:t>月 </a:t>
            </a:r>
            <a:r>
              <a:rPr lang="en-US" altLang="zh-CN" dirty="0"/>
              <a:t>9 </a:t>
            </a:r>
            <a:r>
              <a:rPr lang="zh-CN" altLang="en-US" dirty="0"/>
              <a:t>日（含）起，对储蓄存款利息所得暂免征收个人所得税；选项 </a:t>
            </a:r>
            <a:r>
              <a:rPr lang="en-US" altLang="zh-CN" dirty="0"/>
              <a:t>C</a:t>
            </a:r>
            <a:r>
              <a:rPr lang="zh-CN" altLang="en-US" dirty="0"/>
              <a:t>，国债利息免征 个人所得税；选项 </a:t>
            </a:r>
            <a:r>
              <a:rPr lang="en-US" altLang="zh-CN" dirty="0"/>
              <a:t>D</a:t>
            </a:r>
            <a:r>
              <a:rPr lang="zh-CN" altLang="en-US" dirty="0"/>
              <a:t>，个人转让上市公司股票免征个人所得税。</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296</a:t>
            </a:fld>
            <a:endParaRPr lang="zh-CN" altLang="en-US"/>
          </a:p>
        </p:txBody>
      </p:sp>
    </p:spTree>
    <p:extLst>
      <p:ext uri="{BB962C8B-B14F-4D97-AF65-F5344CB8AC3E}">
        <p14:creationId xmlns:p14="http://schemas.microsoft.com/office/powerpoint/2010/main" val="19682963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45</a:t>
            </a:fld>
            <a:endParaRPr lang="zh-CN" altLang="en-US"/>
          </a:p>
        </p:txBody>
      </p:sp>
    </p:spTree>
    <p:extLst>
      <p:ext uri="{BB962C8B-B14F-4D97-AF65-F5344CB8AC3E}">
        <p14:creationId xmlns:p14="http://schemas.microsoft.com/office/powerpoint/2010/main" val="42590604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AA51F2-691B-A430-1D05-DE6B405D23B0}"/>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4A85BC2C-8252-0444-8F19-7F8EBA27960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5A22B923-D666-E16F-38B1-AC01EB48641A}"/>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7AEF97C6-9C99-FC50-885B-B0EF40D0CE97}"/>
              </a:ext>
            </a:extLst>
          </p:cNvPr>
          <p:cNvSpPr>
            <a:spLocks noGrp="1"/>
          </p:cNvSpPr>
          <p:nvPr>
            <p:ph type="sldNum" sz="quarter" idx="5"/>
          </p:nvPr>
        </p:nvSpPr>
        <p:spPr/>
        <p:txBody>
          <a:bodyPr/>
          <a:lstStyle/>
          <a:p>
            <a:fld id="{82C9B631-81E8-4019-838E-748D95B68351}" type="slidenum">
              <a:rPr lang="zh-CN" altLang="en-US" smtClean="0"/>
              <a:t>46</a:t>
            </a:fld>
            <a:endParaRPr lang="zh-CN" altLang="en-US"/>
          </a:p>
        </p:txBody>
      </p:sp>
    </p:spTree>
    <p:extLst>
      <p:ext uri="{BB962C8B-B14F-4D97-AF65-F5344CB8AC3E}">
        <p14:creationId xmlns:p14="http://schemas.microsoft.com/office/powerpoint/2010/main" val="25148262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3D8862-D2B3-0993-B11C-3E289823C9F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B5B33B37-E4AA-ABA2-8396-91003E01B39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B3AFC723-DD63-DEE0-D1C9-EE69B7F16119}"/>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F98A35E0-42C4-6024-439E-07CDC2498138}"/>
              </a:ext>
            </a:extLst>
          </p:cNvPr>
          <p:cNvSpPr>
            <a:spLocks noGrp="1"/>
          </p:cNvSpPr>
          <p:nvPr>
            <p:ph type="sldNum" sz="quarter" idx="5"/>
          </p:nvPr>
        </p:nvSpPr>
        <p:spPr/>
        <p:txBody>
          <a:bodyPr/>
          <a:lstStyle/>
          <a:p>
            <a:fld id="{82C9B631-81E8-4019-838E-748D95B68351}" type="slidenum">
              <a:rPr lang="zh-CN" altLang="en-US" smtClean="0"/>
              <a:t>47</a:t>
            </a:fld>
            <a:endParaRPr lang="zh-CN" altLang="en-US"/>
          </a:p>
        </p:txBody>
      </p:sp>
    </p:spTree>
    <p:extLst>
      <p:ext uri="{BB962C8B-B14F-4D97-AF65-F5344CB8AC3E}">
        <p14:creationId xmlns:p14="http://schemas.microsoft.com/office/powerpoint/2010/main" val="12312465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51</a:t>
            </a:fld>
            <a:endParaRPr lang="zh-CN" altLang="en-US"/>
          </a:p>
        </p:txBody>
      </p:sp>
    </p:spTree>
    <p:extLst>
      <p:ext uri="{BB962C8B-B14F-4D97-AF65-F5344CB8AC3E}">
        <p14:creationId xmlns:p14="http://schemas.microsoft.com/office/powerpoint/2010/main" val="3182115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52</a:t>
            </a:fld>
            <a:endParaRPr lang="zh-CN" altLang="en-US"/>
          </a:p>
        </p:txBody>
      </p:sp>
    </p:spTree>
    <p:extLst>
      <p:ext uri="{BB962C8B-B14F-4D97-AF65-F5344CB8AC3E}">
        <p14:creationId xmlns:p14="http://schemas.microsoft.com/office/powerpoint/2010/main" val="40556427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53</a:t>
            </a:fld>
            <a:endParaRPr lang="zh-CN" altLang="en-US"/>
          </a:p>
        </p:txBody>
      </p:sp>
    </p:spTree>
    <p:extLst>
      <p:ext uri="{BB962C8B-B14F-4D97-AF65-F5344CB8AC3E}">
        <p14:creationId xmlns:p14="http://schemas.microsoft.com/office/powerpoint/2010/main" val="22088742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16</a:t>
            </a:fld>
            <a:endParaRPr lang="zh-CN" altLang="en-US"/>
          </a:p>
        </p:txBody>
      </p:sp>
    </p:spTree>
    <p:extLst>
      <p:ext uri="{BB962C8B-B14F-4D97-AF65-F5344CB8AC3E}">
        <p14:creationId xmlns:p14="http://schemas.microsoft.com/office/powerpoint/2010/main" val="11492892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54</a:t>
            </a:fld>
            <a:endParaRPr lang="zh-CN" altLang="en-US"/>
          </a:p>
        </p:txBody>
      </p:sp>
    </p:spTree>
    <p:extLst>
      <p:ext uri="{BB962C8B-B14F-4D97-AF65-F5344CB8AC3E}">
        <p14:creationId xmlns:p14="http://schemas.microsoft.com/office/powerpoint/2010/main" val="42686278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57</a:t>
            </a:fld>
            <a:endParaRPr lang="zh-CN" altLang="en-US"/>
          </a:p>
        </p:txBody>
      </p:sp>
    </p:spTree>
    <p:extLst>
      <p:ext uri="{BB962C8B-B14F-4D97-AF65-F5344CB8AC3E}">
        <p14:creationId xmlns:p14="http://schemas.microsoft.com/office/powerpoint/2010/main" val="15152327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58</a:t>
            </a:fld>
            <a:endParaRPr lang="zh-CN" altLang="en-US"/>
          </a:p>
        </p:txBody>
      </p:sp>
    </p:spTree>
    <p:extLst>
      <p:ext uri="{BB962C8B-B14F-4D97-AF65-F5344CB8AC3E}">
        <p14:creationId xmlns:p14="http://schemas.microsoft.com/office/powerpoint/2010/main" val="289625367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59</a:t>
            </a:fld>
            <a:endParaRPr lang="zh-CN" altLang="en-US"/>
          </a:p>
        </p:txBody>
      </p:sp>
    </p:spTree>
    <p:extLst>
      <p:ext uri="{BB962C8B-B14F-4D97-AF65-F5344CB8AC3E}">
        <p14:creationId xmlns:p14="http://schemas.microsoft.com/office/powerpoint/2010/main" val="3169341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60</a:t>
            </a:fld>
            <a:endParaRPr lang="zh-CN" altLang="en-US"/>
          </a:p>
        </p:txBody>
      </p:sp>
    </p:spTree>
    <p:extLst>
      <p:ext uri="{BB962C8B-B14F-4D97-AF65-F5344CB8AC3E}">
        <p14:creationId xmlns:p14="http://schemas.microsoft.com/office/powerpoint/2010/main" val="13547890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64</a:t>
            </a:fld>
            <a:endParaRPr lang="zh-CN" altLang="en-US"/>
          </a:p>
        </p:txBody>
      </p:sp>
    </p:spTree>
    <p:extLst>
      <p:ext uri="{BB962C8B-B14F-4D97-AF65-F5344CB8AC3E}">
        <p14:creationId xmlns:p14="http://schemas.microsoft.com/office/powerpoint/2010/main" val="87152229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65</a:t>
            </a:fld>
            <a:endParaRPr lang="zh-CN" altLang="en-US"/>
          </a:p>
        </p:txBody>
      </p:sp>
    </p:spTree>
    <p:extLst>
      <p:ext uri="{BB962C8B-B14F-4D97-AF65-F5344CB8AC3E}">
        <p14:creationId xmlns:p14="http://schemas.microsoft.com/office/powerpoint/2010/main" val="346248649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66</a:t>
            </a:fld>
            <a:endParaRPr lang="zh-CN" altLang="en-US"/>
          </a:p>
        </p:txBody>
      </p:sp>
    </p:spTree>
    <p:extLst>
      <p:ext uri="{BB962C8B-B14F-4D97-AF65-F5344CB8AC3E}">
        <p14:creationId xmlns:p14="http://schemas.microsoft.com/office/powerpoint/2010/main" val="22960541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C8A8A5-49D8-1A00-667A-BCA252EEA99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F84FF1D4-B110-9414-AFCD-AB28C8E4CAC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C74DA772-F4C2-7F39-6C27-DA2388E114B7}"/>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8FB251F2-1D07-CC27-2E20-4BDC12BD0A57}"/>
              </a:ext>
            </a:extLst>
          </p:cNvPr>
          <p:cNvSpPr>
            <a:spLocks noGrp="1"/>
          </p:cNvSpPr>
          <p:nvPr>
            <p:ph type="sldNum" sz="quarter" idx="5"/>
          </p:nvPr>
        </p:nvSpPr>
        <p:spPr/>
        <p:txBody>
          <a:bodyPr/>
          <a:lstStyle/>
          <a:p>
            <a:fld id="{82C9B631-81E8-4019-838E-748D95B68351}" type="slidenum">
              <a:rPr lang="zh-CN" altLang="en-US" smtClean="0"/>
              <a:t>67</a:t>
            </a:fld>
            <a:endParaRPr lang="zh-CN" altLang="en-US"/>
          </a:p>
        </p:txBody>
      </p:sp>
    </p:spTree>
    <p:extLst>
      <p:ext uri="{BB962C8B-B14F-4D97-AF65-F5344CB8AC3E}">
        <p14:creationId xmlns:p14="http://schemas.microsoft.com/office/powerpoint/2010/main" val="239964910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B096BC-D184-AA00-249C-36DAFEC0BBA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18A60F85-FB2B-3843-19B9-F060E1A4BC72}"/>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F754DA61-552E-8C42-5C44-0A0AC002097B}"/>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B2B0F6C2-2EC3-7AA1-BB40-0DBD594C7388}"/>
              </a:ext>
            </a:extLst>
          </p:cNvPr>
          <p:cNvSpPr>
            <a:spLocks noGrp="1"/>
          </p:cNvSpPr>
          <p:nvPr>
            <p:ph type="sldNum" sz="quarter" idx="5"/>
          </p:nvPr>
        </p:nvSpPr>
        <p:spPr/>
        <p:txBody>
          <a:bodyPr/>
          <a:lstStyle/>
          <a:p>
            <a:fld id="{82C9B631-81E8-4019-838E-748D95B68351}" type="slidenum">
              <a:rPr lang="zh-CN" altLang="en-US" smtClean="0"/>
              <a:t>68</a:t>
            </a:fld>
            <a:endParaRPr lang="zh-CN" altLang="en-US"/>
          </a:p>
        </p:txBody>
      </p:sp>
    </p:spTree>
    <p:extLst>
      <p:ext uri="{BB962C8B-B14F-4D97-AF65-F5344CB8AC3E}">
        <p14:creationId xmlns:p14="http://schemas.microsoft.com/office/powerpoint/2010/main" val="3297906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a:t>
            </a:fld>
            <a:endParaRPr lang="zh-CN" altLang="en-US"/>
          </a:p>
        </p:txBody>
      </p:sp>
    </p:spTree>
    <p:extLst>
      <p:ext uri="{BB962C8B-B14F-4D97-AF65-F5344CB8AC3E}">
        <p14:creationId xmlns:p14="http://schemas.microsoft.com/office/powerpoint/2010/main" val="359515750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95</a:t>
            </a:fld>
            <a:endParaRPr lang="zh-CN" altLang="en-US"/>
          </a:p>
        </p:txBody>
      </p:sp>
    </p:spTree>
    <p:extLst>
      <p:ext uri="{BB962C8B-B14F-4D97-AF65-F5344CB8AC3E}">
        <p14:creationId xmlns:p14="http://schemas.microsoft.com/office/powerpoint/2010/main" val="18091558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96</a:t>
            </a:fld>
            <a:endParaRPr lang="zh-CN" altLang="en-US"/>
          </a:p>
        </p:txBody>
      </p:sp>
    </p:spTree>
    <p:extLst>
      <p:ext uri="{BB962C8B-B14F-4D97-AF65-F5344CB8AC3E}">
        <p14:creationId xmlns:p14="http://schemas.microsoft.com/office/powerpoint/2010/main" val="36306378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97</a:t>
            </a:fld>
            <a:endParaRPr lang="zh-CN" altLang="en-US"/>
          </a:p>
        </p:txBody>
      </p:sp>
    </p:spTree>
    <p:extLst>
      <p:ext uri="{BB962C8B-B14F-4D97-AF65-F5344CB8AC3E}">
        <p14:creationId xmlns:p14="http://schemas.microsoft.com/office/powerpoint/2010/main" val="265818849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98</a:t>
            </a:fld>
            <a:endParaRPr lang="zh-CN" altLang="en-US"/>
          </a:p>
        </p:txBody>
      </p:sp>
    </p:spTree>
    <p:extLst>
      <p:ext uri="{BB962C8B-B14F-4D97-AF65-F5344CB8AC3E}">
        <p14:creationId xmlns:p14="http://schemas.microsoft.com/office/powerpoint/2010/main" val="422632403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99</a:t>
            </a:fld>
            <a:endParaRPr lang="zh-CN" altLang="en-US"/>
          </a:p>
        </p:txBody>
      </p:sp>
    </p:spTree>
    <p:extLst>
      <p:ext uri="{BB962C8B-B14F-4D97-AF65-F5344CB8AC3E}">
        <p14:creationId xmlns:p14="http://schemas.microsoft.com/office/powerpoint/2010/main" val="26851700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101</a:t>
            </a:fld>
            <a:endParaRPr lang="zh-CN" altLang="en-US"/>
          </a:p>
        </p:txBody>
      </p:sp>
    </p:spTree>
    <p:extLst>
      <p:ext uri="{BB962C8B-B14F-4D97-AF65-F5344CB8AC3E}">
        <p14:creationId xmlns:p14="http://schemas.microsoft.com/office/powerpoint/2010/main" val="19369666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C11CC5-C732-DED8-C1F0-252ABACD95A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DAC7E0C8-0004-271A-2374-4D4F75FFCC5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00054DA1-C36D-1615-BC3B-60E6D1C5ABE7}"/>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75B224BA-A990-B870-A7C5-D321B1341A7A}"/>
              </a:ext>
            </a:extLst>
          </p:cNvPr>
          <p:cNvSpPr>
            <a:spLocks noGrp="1"/>
          </p:cNvSpPr>
          <p:nvPr>
            <p:ph type="sldNum" sz="quarter" idx="5"/>
          </p:nvPr>
        </p:nvSpPr>
        <p:spPr/>
        <p:txBody>
          <a:bodyPr/>
          <a:lstStyle/>
          <a:p>
            <a:fld id="{82C9B631-81E8-4019-838E-748D95B68351}" type="slidenum">
              <a:rPr lang="zh-CN" altLang="en-US" smtClean="0"/>
              <a:t>103</a:t>
            </a:fld>
            <a:endParaRPr lang="zh-CN" altLang="en-US"/>
          </a:p>
        </p:txBody>
      </p:sp>
    </p:spTree>
    <p:extLst>
      <p:ext uri="{BB962C8B-B14F-4D97-AF65-F5344CB8AC3E}">
        <p14:creationId xmlns:p14="http://schemas.microsoft.com/office/powerpoint/2010/main" val="42528522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FAB9A8-B1B2-C093-1B1A-2A14B7A234F7}"/>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5D4A47AC-C20E-DECC-C577-9F26350F2FE7}"/>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1B58916-536B-2A76-1F28-C788C6FA549A}"/>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17C90ED6-D1E8-541F-6FDE-E2C56B5DF377}"/>
              </a:ext>
            </a:extLst>
          </p:cNvPr>
          <p:cNvSpPr>
            <a:spLocks noGrp="1"/>
          </p:cNvSpPr>
          <p:nvPr>
            <p:ph type="sldNum" sz="quarter" idx="5"/>
          </p:nvPr>
        </p:nvSpPr>
        <p:spPr/>
        <p:txBody>
          <a:bodyPr/>
          <a:lstStyle/>
          <a:p>
            <a:fld id="{82C9B631-81E8-4019-838E-748D95B68351}" type="slidenum">
              <a:rPr lang="zh-CN" altLang="en-US" smtClean="0"/>
              <a:t>104</a:t>
            </a:fld>
            <a:endParaRPr lang="zh-CN" altLang="en-US"/>
          </a:p>
        </p:txBody>
      </p:sp>
    </p:spTree>
    <p:extLst>
      <p:ext uri="{BB962C8B-B14F-4D97-AF65-F5344CB8AC3E}">
        <p14:creationId xmlns:p14="http://schemas.microsoft.com/office/powerpoint/2010/main" val="366506675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CA877F-C92E-8073-3398-B256EDD3626B}"/>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ED5860D7-A576-2D7F-088B-11BAA65208AF}"/>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FF0EF91-B4F8-5441-B67C-686E6690FD4C}"/>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C7DF6241-CC3A-942E-CF18-6EBECD3473EB}"/>
              </a:ext>
            </a:extLst>
          </p:cNvPr>
          <p:cNvSpPr>
            <a:spLocks noGrp="1"/>
          </p:cNvSpPr>
          <p:nvPr>
            <p:ph type="sldNum" sz="quarter" idx="5"/>
          </p:nvPr>
        </p:nvSpPr>
        <p:spPr/>
        <p:txBody>
          <a:bodyPr/>
          <a:lstStyle/>
          <a:p>
            <a:fld id="{82C9B631-81E8-4019-838E-748D95B68351}" type="slidenum">
              <a:rPr lang="zh-CN" altLang="en-US" smtClean="0"/>
              <a:t>105</a:t>
            </a:fld>
            <a:endParaRPr lang="zh-CN" altLang="en-US"/>
          </a:p>
        </p:txBody>
      </p:sp>
    </p:spTree>
    <p:extLst>
      <p:ext uri="{BB962C8B-B14F-4D97-AF65-F5344CB8AC3E}">
        <p14:creationId xmlns:p14="http://schemas.microsoft.com/office/powerpoint/2010/main" val="16369483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D89F8E-A135-27F2-A06A-704F5D6579A2}"/>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7D1C555-3025-F72C-D9C2-F4EB029BE703}"/>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5A807DBA-CC23-41BB-A4D8-3F4D07B0671C}"/>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3F0C8BE0-DBF3-C801-11C8-3654ECA5D199}"/>
              </a:ext>
            </a:extLst>
          </p:cNvPr>
          <p:cNvSpPr>
            <a:spLocks noGrp="1"/>
          </p:cNvSpPr>
          <p:nvPr>
            <p:ph type="sldNum" sz="quarter" idx="5"/>
          </p:nvPr>
        </p:nvSpPr>
        <p:spPr/>
        <p:txBody>
          <a:bodyPr/>
          <a:lstStyle/>
          <a:p>
            <a:fld id="{82C9B631-81E8-4019-838E-748D95B68351}" type="slidenum">
              <a:rPr lang="zh-CN" altLang="en-US" smtClean="0"/>
              <a:t>106</a:t>
            </a:fld>
            <a:endParaRPr lang="zh-CN" altLang="en-US"/>
          </a:p>
        </p:txBody>
      </p:sp>
    </p:spTree>
    <p:extLst>
      <p:ext uri="{BB962C8B-B14F-4D97-AF65-F5344CB8AC3E}">
        <p14:creationId xmlns:p14="http://schemas.microsoft.com/office/powerpoint/2010/main" val="41714699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18</a:t>
            </a:fld>
            <a:endParaRPr lang="zh-CN" altLang="en-US"/>
          </a:p>
        </p:txBody>
      </p:sp>
    </p:spTree>
    <p:extLst>
      <p:ext uri="{BB962C8B-B14F-4D97-AF65-F5344CB8AC3E}">
        <p14:creationId xmlns:p14="http://schemas.microsoft.com/office/powerpoint/2010/main" val="16925957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94A3D8-9B9D-653C-4981-92CB473B99F1}"/>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B8EF074A-69AF-E98A-9FCA-3C7ED03DB7C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AADDC437-F982-1B1D-E1D0-5E0F90D0671E}"/>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1D2065F6-30A9-897A-7FFE-EB16E1B7BC69}"/>
              </a:ext>
            </a:extLst>
          </p:cNvPr>
          <p:cNvSpPr>
            <a:spLocks noGrp="1"/>
          </p:cNvSpPr>
          <p:nvPr>
            <p:ph type="sldNum" sz="quarter" idx="5"/>
          </p:nvPr>
        </p:nvSpPr>
        <p:spPr/>
        <p:txBody>
          <a:bodyPr/>
          <a:lstStyle/>
          <a:p>
            <a:fld id="{82C9B631-81E8-4019-838E-748D95B68351}" type="slidenum">
              <a:rPr lang="zh-CN" altLang="en-US" smtClean="0"/>
              <a:t>107</a:t>
            </a:fld>
            <a:endParaRPr lang="zh-CN" altLang="en-US"/>
          </a:p>
        </p:txBody>
      </p:sp>
    </p:spTree>
    <p:extLst>
      <p:ext uri="{BB962C8B-B14F-4D97-AF65-F5344CB8AC3E}">
        <p14:creationId xmlns:p14="http://schemas.microsoft.com/office/powerpoint/2010/main" val="260422026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FAFBC3-D6CE-8943-3497-D27C8BF46BAA}"/>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2640574-8730-0A1A-374E-508366F70A17}"/>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19084C2-CC42-0E00-A045-756242E399F3}"/>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EA29928E-C13A-9F7E-267D-EA733EAB6E2E}"/>
              </a:ext>
            </a:extLst>
          </p:cNvPr>
          <p:cNvSpPr>
            <a:spLocks noGrp="1"/>
          </p:cNvSpPr>
          <p:nvPr>
            <p:ph type="sldNum" sz="quarter" idx="5"/>
          </p:nvPr>
        </p:nvSpPr>
        <p:spPr/>
        <p:txBody>
          <a:bodyPr/>
          <a:lstStyle/>
          <a:p>
            <a:fld id="{82C9B631-81E8-4019-838E-748D95B68351}" type="slidenum">
              <a:rPr lang="zh-CN" altLang="en-US" smtClean="0"/>
              <a:t>108</a:t>
            </a:fld>
            <a:endParaRPr lang="zh-CN" altLang="en-US"/>
          </a:p>
        </p:txBody>
      </p:sp>
    </p:spTree>
    <p:extLst>
      <p:ext uri="{BB962C8B-B14F-4D97-AF65-F5344CB8AC3E}">
        <p14:creationId xmlns:p14="http://schemas.microsoft.com/office/powerpoint/2010/main" val="163126800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30EC0A-9833-7BB0-8F9D-031942BD7F5A}"/>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9F980DA-0926-D263-3D8F-2B917ACEEC61}"/>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8A98AD8-38F5-DEE3-8FEC-5F4DE80211E5}"/>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0EAEF4F9-6AB7-D6B6-E230-F6E957DD16C3}"/>
              </a:ext>
            </a:extLst>
          </p:cNvPr>
          <p:cNvSpPr>
            <a:spLocks noGrp="1"/>
          </p:cNvSpPr>
          <p:nvPr>
            <p:ph type="sldNum" sz="quarter" idx="5"/>
          </p:nvPr>
        </p:nvSpPr>
        <p:spPr/>
        <p:txBody>
          <a:bodyPr/>
          <a:lstStyle/>
          <a:p>
            <a:fld id="{82C9B631-81E8-4019-838E-748D95B68351}" type="slidenum">
              <a:rPr lang="zh-CN" altLang="en-US" smtClean="0"/>
              <a:t>109</a:t>
            </a:fld>
            <a:endParaRPr lang="zh-CN" altLang="en-US"/>
          </a:p>
        </p:txBody>
      </p:sp>
    </p:spTree>
    <p:extLst>
      <p:ext uri="{BB962C8B-B14F-4D97-AF65-F5344CB8AC3E}">
        <p14:creationId xmlns:p14="http://schemas.microsoft.com/office/powerpoint/2010/main" val="72188216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6C9365-C4C2-A2A3-99A8-87032003ABDA}"/>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69FD9F11-752C-B42B-9512-7237D8432050}"/>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15ADB3C0-5054-1D8A-3EF8-EFD67ECDD0A5}"/>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971E23D3-DB2B-E1EC-8561-BCE3DED7DB5D}"/>
              </a:ext>
            </a:extLst>
          </p:cNvPr>
          <p:cNvSpPr>
            <a:spLocks noGrp="1"/>
          </p:cNvSpPr>
          <p:nvPr>
            <p:ph type="sldNum" sz="quarter" idx="5"/>
          </p:nvPr>
        </p:nvSpPr>
        <p:spPr/>
        <p:txBody>
          <a:bodyPr/>
          <a:lstStyle/>
          <a:p>
            <a:fld id="{82C9B631-81E8-4019-838E-748D95B68351}" type="slidenum">
              <a:rPr lang="zh-CN" altLang="en-US" smtClean="0"/>
              <a:t>110</a:t>
            </a:fld>
            <a:endParaRPr lang="zh-CN" altLang="en-US"/>
          </a:p>
        </p:txBody>
      </p:sp>
    </p:spTree>
    <p:extLst>
      <p:ext uri="{BB962C8B-B14F-4D97-AF65-F5344CB8AC3E}">
        <p14:creationId xmlns:p14="http://schemas.microsoft.com/office/powerpoint/2010/main" val="210753612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7E0C33-5B5B-46AC-4ED0-7E0791764C8A}"/>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D90CC03-0BD2-FFDC-6C36-F27491EE958F}"/>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6F762902-637C-A2F0-F99B-0046DF691DDE}"/>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D3F8EE93-093D-0129-52E3-2ABDE598887D}"/>
              </a:ext>
            </a:extLst>
          </p:cNvPr>
          <p:cNvSpPr>
            <a:spLocks noGrp="1"/>
          </p:cNvSpPr>
          <p:nvPr>
            <p:ph type="sldNum" sz="quarter" idx="5"/>
          </p:nvPr>
        </p:nvSpPr>
        <p:spPr/>
        <p:txBody>
          <a:bodyPr/>
          <a:lstStyle/>
          <a:p>
            <a:fld id="{82C9B631-81E8-4019-838E-748D95B68351}" type="slidenum">
              <a:rPr lang="zh-CN" altLang="en-US" smtClean="0"/>
              <a:t>111</a:t>
            </a:fld>
            <a:endParaRPr lang="zh-CN" altLang="en-US"/>
          </a:p>
        </p:txBody>
      </p:sp>
    </p:spTree>
    <p:extLst>
      <p:ext uri="{BB962C8B-B14F-4D97-AF65-F5344CB8AC3E}">
        <p14:creationId xmlns:p14="http://schemas.microsoft.com/office/powerpoint/2010/main" val="320050373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A9F604-5AA5-1701-3E9C-19219F23D59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6049372-9719-D561-08BE-FB7566888DD3}"/>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0FFFF92E-EFC5-9769-4222-2054EC3EC1BA}"/>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66DA0648-D2D5-F80A-77B0-E48A2DF943AD}"/>
              </a:ext>
            </a:extLst>
          </p:cNvPr>
          <p:cNvSpPr>
            <a:spLocks noGrp="1"/>
          </p:cNvSpPr>
          <p:nvPr>
            <p:ph type="sldNum" sz="quarter" idx="5"/>
          </p:nvPr>
        </p:nvSpPr>
        <p:spPr/>
        <p:txBody>
          <a:bodyPr/>
          <a:lstStyle/>
          <a:p>
            <a:fld id="{82C9B631-81E8-4019-838E-748D95B68351}" type="slidenum">
              <a:rPr lang="zh-CN" altLang="en-US" smtClean="0"/>
              <a:t>112</a:t>
            </a:fld>
            <a:endParaRPr lang="zh-CN" altLang="en-US"/>
          </a:p>
        </p:txBody>
      </p:sp>
    </p:spTree>
    <p:extLst>
      <p:ext uri="{BB962C8B-B14F-4D97-AF65-F5344CB8AC3E}">
        <p14:creationId xmlns:p14="http://schemas.microsoft.com/office/powerpoint/2010/main" val="103777515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甲公司全年一次性奖金采用不并入当年综合所得，单独计算纳税的方法； （</a:t>
            </a:r>
            <a:r>
              <a:rPr lang="en-US" altLang="zh-CN" dirty="0"/>
              <a:t>2</a:t>
            </a:r>
            <a:r>
              <a:rPr lang="zh-CN" altLang="en-US" dirty="0"/>
              <a:t>）计算步骤：找税率，</a:t>
            </a:r>
            <a:r>
              <a:rPr lang="en-US" altLang="zh-CN" dirty="0"/>
              <a:t>28 000÷12</a:t>
            </a:r>
            <a:r>
              <a:rPr lang="zh-CN" altLang="en-US" dirty="0"/>
              <a:t>＝</a:t>
            </a:r>
            <a:r>
              <a:rPr lang="en-US" altLang="zh-CN" dirty="0"/>
              <a:t>2 333.33</a:t>
            </a:r>
            <a:r>
              <a:rPr lang="zh-CN" altLang="en-US" dirty="0"/>
              <a:t>（元），对应税率为 </a:t>
            </a:r>
            <a:r>
              <a:rPr lang="en-US" altLang="zh-CN" dirty="0"/>
              <a:t>3</a:t>
            </a:r>
            <a:r>
              <a:rPr lang="zh-CN" altLang="en-US" dirty="0"/>
              <a:t>％。算税额，全年一次性 奖金应纳税额＝</a:t>
            </a:r>
            <a:r>
              <a:rPr lang="en-US" altLang="zh-CN" dirty="0"/>
              <a:t>28 000×3</a:t>
            </a:r>
            <a:r>
              <a:rPr lang="zh-CN" altLang="en-US" dirty="0"/>
              <a:t>％＝</a:t>
            </a:r>
            <a:r>
              <a:rPr lang="en-US" altLang="zh-CN" dirty="0"/>
              <a:t>840</a:t>
            </a:r>
            <a:r>
              <a:rPr lang="zh-CN" altLang="en-US" dirty="0"/>
              <a:t>（元）。</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116</a:t>
            </a:fld>
            <a:endParaRPr lang="zh-CN" altLang="en-US"/>
          </a:p>
        </p:txBody>
      </p:sp>
    </p:spTree>
    <p:extLst>
      <p:ext uri="{BB962C8B-B14F-4D97-AF65-F5344CB8AC3E}">
        <p14:creationId xmlns:p14="http://schemas.microsoft.com/office/powerpoint/2010/main" val="9331928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118</a:t>
            </a:fld>
            <a:endParaRPr lang="zh-CN" altLang="en-US"/>
          </a:p>
        </p:txBody>
      </p:sp>
    </p:spTree>
    <p:extLst>
      <p:ext uri="{BB962C8B-B14F-4D97-AF65-F5344CB8AC3E}">
        <p14:creationId xmlns:p14="http://schemas.microsoft.com/office/powerpoint/2010/main" val="22631329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867837-73D3-7FE3-E924-C7D85437AB8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40F19A0B-4468-C082-BEA7-477A3C6B851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2D1E4072-DE92-1292-261D-D5F4FE560B7C}"/>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9C697901-1487-9BDC-5BE7-B8122B5746C8}"/>
              </a:ext>
            </a:extLst>
          </p:cNvPr>
          <p:cNvSpPr>
            <a:spLocks noGrp="1"/>
          </p:cNvSpPr>
          <p:nvPr>
            <p:ph type="sldNum" sz="quarter" idx="5"/>
          </p:nvPr>
        </p:nvSpPr>
        <p:spPr/>
        <p:txBody>
          <a:bodyPr/>
          <a:lstStyle/>
          <a:p>
            <a:fld id="{82C9B631-81E8-4019-838E-748D95B68351}" type="slidenum">
              <a:rPr lang="zh-CN" altLang="en-US" smtClean="0"/>
              <a:t>119</a:t>
            </a:fld>
            <a:endParaRPr lang="zh-CN" altLang="en-US"/>
          </a:p>
        </p:txBody>
      </p:sp>
    </p:spTree>
    <p:extLst>
      <p:ext uri="{BB962C8B-B14F-4D97-AF65-F5344CB8AC3E}">
        <p14:creationId xmlns:p14="http://schemas.microsoft.com/office/powerpoint/2010/main" val="23178117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126</a:t>
            </a:fld>
            <a:endParaRPr lang="zh-CN" altLang="en-US"/>
          </a:p>
        </p:txBody>
      </p:sp>
    </p:spTree>
    <p:extLst>
      <p:ext uri="{BB962C8B-B14F-4D97-AF65-F5344CB8AC3E}">
        <p14:creationId xmlns:p14="http://schemas.microsoft.com/office/powerpoint/2010/main" val="35644057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19</a:t>
            </a:fld>
            <a:endParaRPr lang="zh-CN" altLang="en-US"/>
          </a:p>
        </p:txBody>
      </p:sp>
    </p:spTree>
    <p:extLst>
      <p:ext uri="{BB962C8B-B14F-4D97-AF65-F5344CB8AC3E}">
        <p14:creationId xmlns:p14="http://schemas.microsoft.com/office/powerpoint/2010/main" val="379949873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128</a:t>
            </a:fld>
            <a:endParaRPr lang="zh-CN" altLang="en-US"/>
          </a:p>
        </p:txBody>
      </p:sp>
    </p:spTree>
    <p:extLst>
      <p:ext uri="{BB962C8B-B14F-4D97-AF65-F5344CB8AC3E}">
        <p14:creationId xmlns:p14="http://schemas.microsoft.com/office/powerpoint/2010/main" val="245832054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129</a:t>
            </a:fld>
            <a:endParaRPr lang="zh-CN" altLang="en-US"/>
          </a:p>
        </p:txBody>
      </p:sp>
    </p:spTree>
    <p:extLst>
      <p:ext uri="{BB962C8B-B14F-4D97-AF65-F5344CB8AC3E}">
        <p14:creationId xmlns:p14="http://schemas.microsoft.com/office/powerpoint/2010/main" val="158491834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130</a:t>
            </a:fld>
            <a:endParaRPr lang="zh-CN" altLang="en-US"/>
          </a:p>
        </p:txBody>
      </p:sp>
    </p:spTree>
    <p:extLst>
      <p:ext uri="{BB962C8B-B14F-4D97-AF65-F5344CB8AC3E}">
        <p14:creationId xmlns:p14="http://schemas.microsoft.com/office/powerpoint/2010/main" val="111978376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131</a:t>
            </a:fld>
            <a:endParaRPr lang="zh-CN" altLang="en-US"/>
          </a:p>
        </p:txBody>
      </p:sp>
    </p:spTree>
    <p:extLst>
      <p:ext uri="{BB962C8B-B14F-4D97-AF65-F5344CB8AC3E}">
        <p14:creationId xmlns:p14="http://schemas.microsoft.com/office/powerpoint/2010/main" val="401558495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132</a:t>
            </a:fld>
            <a:endParaRPr lang="zh-CN" altLang="en-US"/>
          </a:p>
        </p:txBody>
      </p:sp>
    </p:spTree>
    <p:extLst>
      <p:ext uri="{BB962C8B-B14F-4D97-AF65-F5344CB8AC3E}">
        <p14:creationId xmlns:p14="http://schemas.microsoft.com/office/powerpoint/2010/main" val="426731140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133</a:t>
            </a:fld>
            <a:endParaRPr lang="zh-CN" altLang="en-US"/>
          </a:p>
        </p:txBody>
      </p:sp>
    </p:spTree>
    <p:extLst>
      <p:ext uri="{BB962C8B-B14F-4D97-AF65-F5344CB8AC3E}">
        <p14:creationId xmlns:p14="http://schemas.microsoft.com/office/powerpoint/2010/main" val="283810614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134</a:t>
            </a:fld>
            <a:endParaRPr lang="zh-CN" altLang="en-US"/>
          </a:p>
        </p:txBody>
      </p:sp>
    </p:spTree>
    <p:extLst>
      <p:ext uri="{BB962C8B-B14F-4D97-AF65-F5344CB8AC3E}">
        <p14:creationId xmlns:p14="http://schemas.microsoft.com/office/powerpoint/2010/main" val="296154793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135</a:t>
            </a:fld>
            <a:endParaRPr lang="zh-CN" altLang="en-US"/>
          </a:p>
        </p:txBody>
      </p:sp>
    </p:spTree>
    <p:extLst>
      <p:ext uri="{BB962C8B-B14F-4D97-AF65-F5344CB8AC3E}">
        <p14:creationId xmlns:p14="http://schemas.microsoft.com/office/powerpoint/2010/main" val="259830001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C22379-B530-A4B1-1AE4-3B757113CE2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4AA3F5A-3720-CAD3-EBA2-74C9BBA005B5}"/>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214B0AAA-8645-1DF7-5DC8-5486A54CFD98}"/>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E62F5815-959F-5978-5251-02BF6418947D}"/>
              </a:ext>
            </a:extLst>
          </p:cNvPr>
          <p:cNvSpPr>
            <a:spLocks noGrp="1"/>
          </p:cNvSpPr>
          <p:nvPr>
            <p:ph type="sldNum" sz="quarter" idx="5"/>
          </p:nvPr>
        </p:nvSpPr>
        <p:spPr/>
        <p:txBody>
          <a:bodyPr/>
          <a:lstStyle/>
          <a:p>
            <a:fld id="{82C9B631-81E8-4019-838E-748D95B68351}" type="slidenum">
              <a:rPr lang="zh-CN" altLang="en-US" smtClean="0"/>
              <a:t>140</a:t>
            </a:fld>
            <a:endParaRPr lang="zh-CN" altLang="en-US"/>
          </a:p>
        </p:txBody>
      </p:sp>
    </p:spTree>
    <p:extLst>
      <p:ext uri="{BB962C8B-B14F-4D97-AF65-F5344CB8AC3E}">
        <p14:creationId xmlns:p14="http://schemas.microsoft.com/office/powerpoint/2010/main" val="34098579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43DE91-0159-E912-8ACF-9734A4B8300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5118D300-997C-BA65-52C1-392CCF765F0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536DB373-779A-A334-CE01-E8DE8AE4EE84}"/>
              </a:ext>
            </a:extLst>
          </p:cNvPr>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63C0E07C-757A-405E-4486-4D9FA271B332}"/>
              </a:ext>
            </a:extLst>
          </p:cNvPr>
          <p:cNvSpPr>
            <a:spLocks noGrp="1"/>
          </p:cNvSpPr>
          <p:nvPr>
            <p:ph type="sldNum" sz="quarter" idx="5"/>
          </p:nvPr>
        </p:nvSpPr>
        <p:spPr/>
        <p:txBody>
          <a:bodyPr/>
          <a:lstStyle/>
          <a:p>
            <a:fld id="{82C9B631-81E8-4019-838E-748D95B68351}" type="slidenum">
              <a:rPr lang="zh-CN" altLang="en-US" smtClean="0"/>
              <a:t>141</a:t>
            </a:fld>
            <a:endParaRPr lang="zh-CN" altLang="en-US"/>
          </a:p>
        </p:txBody>
      </p:sp>
    </p:spTree>
    <p:extLst>
      <p:ext uri="{BB962C8B-B14F-4D97-AF65-F5344CB8AC3E}">
        <p14:creationId xmlns:p14="http://schemas.microsoft.com/office/powerpoint/2010/main" val="12274801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22</a:t>
            </a:fld>
            <a:endParaRPr lang="zh-CN" altLang="en-US"/>
          </a:p>
        </p:txBody>
      </p:sp>
    </p:spTree>
    <p:extLst>
      <p:ext uri="{BB962C8B-B14F-4D97-AF65-F5344CB8AC3E}">
        <p14:creationId xmlns:p14="http://schemas.microsoft.com/office/powerpoint/2010/main" val="16723971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142</a:t>
            </a:fld>
            <a:endParaRPr lang="zh-CN" altLang="en-US"/>
          </a:p>
        </p:txBody>
      </p:sp>
    </p:spTree>
    <p:extLst>
      <p:ext uri="{BB962C8B-B14F-4D97-AF65-F5344CB8AC3E}">
        <p14:creationId xmlns:p14="http://schemas.microsoft.com/office/powerpoint/2010/main" val="358264182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29AC34-4A90-6EFB-E0AC-59BCB5D96E5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0005254-F5E4-5B1C-F847-0A4FF3D38EB6}"/>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A37F26F-14E7-381C-FF2A-3798F4861026}"/>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4CE696B4-5967-55AA-9EF4-CA051C19C373}"/>
              </a:ext>
            </a:extLst>
          </p:cNvPr>
          <p:cNvSpPr>
            <a:spLocks noGrp="1"/>
          </p:cNvSpPr>
          <p:nvPr>
            <p:ph type="sldNum" sz="quarter" idx="5"/>
          </p:nvPr>
        </p:nvSpPr>
        <p:spPr/>
        <p:txBody>
          <a:bodyPr/>
          <a:lstStyle/>
          <a:p>
            <a:fld id="{82C9B631-81E8-4019-838E-748D95B68351}" type="slidenum">
              <a:rPr lang="zh-CN" altLang="en-US" smtClean="0"/>
              <a:t>143</a:t>
            </a:fld>
            <a:endParaRPr lang="zh-CN" altLang="en-US"/>
          </a:p>
        </p:txBody>
      </p:sp>
    </p:spTree>
    <p:extLst>
      <p:ext uri="{BB962C8B-B14F-4D97-AF65-F5344CB8AC3E}">
        <p14:creationId xmlns:p14="http://schemas.microsoft.com/office/powerpoint/2010/main" val="428649436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9A3693-B702-54B8-E304-F5CCAF6461F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9D2D8184-BCA4-49C5-54FD-42211B5C4145}"/>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3D977073-0FFD-C10F-8C1A-170E90CB9B74}"/>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A9494C48-9F2B-4FE0-A60E-DD910D59CB95}"/>
              </a:ext>
            </a:extLst>
          </p:cNvPr>
          <p:cNvSpPr>
            <a:spLocks noGrp="1"/>
          </p:cNvSpPr>
          <p:nvPr>
            <p:ph type="sldNum" sz="quarter" idx="5"/>
          </p:nvPr>
        </p:nvSpPr>
        <p:spPr/>
        <p:txBody>
          <a:bodyPr/>
          <a:lstStyle/>
          <a:p>
            <a:fld id="{82C9B631-81E8-4019-838E-748D95B68351}" type="slidenum">
              <a:rPr lang="zh-CN" altLang="en-US" smtClean="0"/>
              <a:t>144</a:t>
            </a:fld>
            <a:endParaRPr lang="zh-CN" altLang="en-US"/>
          </a:p>
        </p:txBody>
      </p:sp>
    </p:spTree>
    <p:extLst>
      <p:ext uri="{BB962C8B-B14F-4D97-AF65-F5344CB8AC3E}">
        <p14:creationId xmlns:p14="http://schemas.microsoft.com/office/powerpoint/2010/main" val="274820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151</a:t>
            </a:fld>
            <a:endParaRPr lang="zh-CN" altLang="en-US"/>
          </a:p>
        </p:txBody>
      </p:sp>
    </p:spTree>
    <p:extLst>
      <p:ext uri="{BB962C8B-B14F-4D97-AF65-F5344CB8AC3E}">
        <p14:creationId xmlns:p14="http://schemas.microsoft.com/office/powerpoint/2010/main" val="298893523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152</a:t>
            </a:fld>
            <a:endParaRPr lang="zh-CN" altLang="en-US"/>
          </a:p>
        </p:txBody>
      </p:sp>
    </p:spTree>
    <p:extLst>
      <p:ext uri="{BB962C8B-B14F-4D97-AF65-F5344CB8AC3E}">
        <p14:creationId xmlns:p14="http://schemas.microsoft.com/office/powerpoint/2010/main" val="206456545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153</a:t>
            </a:fld>
            <a:endParaRPr lang="zh-CN" altLang="en-US"/>
          </a:p>
        </p:txBody>
      </p:sp>
    </p:spTree>
    <p:extLst>
      <p:ext uri="{BB962C8B-B14F-4D97-AF65-F5344CB8AC3E}">
        <p14:creationId xmlns:p14="http://schemas.microsoft.com/office/powerpoint/2010/main" val="27156942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154</a:t>
            </a:fld>
            <a:endParaRPr lang="zh-CN" altLang="en-US"/>
          </a:p>
        </p:txBody>
      </p:sp>
    </p:spTree>
    <p:extLst>
      <p:ext uri="{BB962C8B-B14F-4D97-AF65-F5344CB8AC3E}">
        <p14:creationId xmlns:p14="http://schemas.microsoft.com/office/powerpoint/2010/main" val="312467470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155</a:t>
            </a:fld>
            <a:endParaRPr lang="zh-CN" altLang="en-US"/>
          </a:p>
        </p:txBody>
      </p:sp>
    </p:spTree>
    <p:extLst>
      <p:ext uri="{BB962C8B-B14F-4D97-AF65-F5344CB8AC3E}">
        <p14:creationId xmlns:p14="http://schemas.microsoft.com/office/powerpoint/2010/main" val="33484865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FC8CE2-8A89-7B45-2B51-655E444E826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5F10B443-BB1A-040F-4703-51A821BF7027}"/>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CC85979-FD76-FF6E-AB9D-C7CA4F353DEA}"/>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6DC28972-B63C-F94A-0BC0-27EFBADE29F4}"/>
              </a:ext>
            </a:extLst>
          </p:cNvPr>
          <p:cNvSpPr>
            <a:spLocks noGrp="1"/>
          </p:cNvSpPr>
          <p:nvPr>
            <p:ph type="sldNum" sz="quarter" idx="5"/>
          </p:nvPr>
        </p:nvSpPr>
        <p:spPr/>
        <p:txBody>
          <a:bodyPr/>
          <a:lstStyle/>
          <a:p>
            <a:fld id="{82C9B631-81E8-4019-838E-748D95B68351}" type="slidenum">
              <a:rPr lang="zh-CN" altLang="en-US" smtClean="0"/>
              <a:t>159</a:t>
            </a:fld>
            <a:endParaRPr lang="zh-CN" altLang="en-US"/>
          </a:p>
        </p:txBody>
      </p:sp>
    </p:spTree>
    <p:extLst>
      <p:ext uri="{BB962C8B-B14F-4D97-AF65-F5344CB8AC3E}">
        <p14:creationId xmlns:p14="http://schemas.microsoft.com/office/powerpoint/2010/main" val="305171916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957C38-6C30-7B3A-9280-10B93F780AD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60311B5-13C5-5B38-4D18-0410F910ADC2}"/>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4BA1D999-B350-23FA-61E3-2B52E25752F0}"/>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0FE25061-8356-ACF6-048A-0A064A313A01}"/>
              </a:ext>
            </a:extLst>
          </p:cNvPr>
          <p:cNvSpPr>
            <a:spLocks noGrp="1"/>
          </p:cNvSpPr>
          <p:nvPr>
            <p:ph type="sldNum" sz="quarter" idx="5"/>
          </p:nvPr>
        </p:nvSpPr>
        <p:spPr/>
        <p:txBody>
          <a:bodyPr/>
          <a:lstStyle/>
          <a:p>
            <a:fld id="{82C9B631-81E8-4019-838E-748D95B68351}" type="slidenum">
              <a:rPr lang="zh-CN" altLang="en-US" smtClean="0"/>
              <a:t>160</a:t>
            </a:fld>
            <a:endParaRPr lang="zh-CN" altLang="en-US"/>
          </a:p>
        </p:txBody>
      </p:sp>
    </p:spTree>
    <p:extLst>
      <p:ext uri="{BB962C8B-B14F-4D97-AF65-F5344CB8AC3E}">
        <p14:creationId xmlns:p14="http://schemas.microsoft.com/office/powerpoint/2010/main" val="40217867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26</a:t>
            </a:fld>
            <a:endParaRPr lang="zh-CN" altLang="en-US"/>
          </a:p>
        </p:txBody>
      </p:sp>
    </p:spTree>
    <p:extLst>
      <p:ext uri="{BB962C8B-B14F-4D97-AF65-F5344CB8AC3E}">
        <p14:creationId xmlns:p14="http://schemas.microsoft.com/office/powerpoint/2010/main" val="286391986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167</a:t>
            </a:fld>
            <a:endParaRPr lang="zh-CN" altLang="en-US"/>
          </a:p>
        </p:txBody>
      </p:sp>
    </p:spTree>
    <p:extLst>
      <p:ext uri="{BB962C8B-B14F-4D97-AF65-F5344CB8AC3E}">
        <p14:creationId xmlns:p14="http://schemas.microsoft.com/office/powerpoint/2010/main" val="27372272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168</a:t>
            </a:fld>
            <a:endParaRPr lang="zh-CN" altLang="en-US"/>
          </a:p>
        </p:txBody>
      </p:sp>
    </p:spTree>
    <p:extLst>
      <p:ext uri="{BB962C8B-B14F-4D97-AF65-F5344CB8AC3E}">
        <p14:creationId xmlns:p14="http://schemas.microsoft.com/office/powerpoint/2010/main" val="257950702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169</a:t>
            </a:fld>
            <a:endParaRPr lang="zh-CN" altLang="en-US"/>
          </a:p>
        </p:txBody>
      </p:sp>
    </p:spTree>
    <p:extLst>
      <p:ext uri="{BB962C8B-B14F-4D97-AF65-F5344CB8AC3E}">
        <p14:creationId xmlns:p14="http://schemas.microsoft.com/office/powerpoint/2010/main" val="11453122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170</a:t>
            </a:fld>
            <a:endParaRPr lang="zh-CN" altLang="en-US"/>
          </a:p>
        </p:txBody>
      </p:sp>
    </p:spTree>
    <p:extLst>
      <p:ext uri="{BB962C8B-B14F-4D97-AF65-F5344CB8AC3E}">
        <p14:creationId xmlns:p14="http://schemas.microsoft.com/office/powerpoint/2010/main" val="70565991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171</a:t>
            </a:fld>
            <a:endParaRPr lang="zh-CN" altLang="en-US"/>
          </a:p>
        </p:txBody>
      </p:sp>
    </p:spTree>
    <p:extLst>
      <p:ext uri="{BB962C8B-B14F-4D97-AF65-F5344CB8AC3E}">
        <p14:creationId xmlns:p14="http://schemas.microsoft.com/office/powerpoint/2010/main" val="81089506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172</a:t>
            </a:fld>
            <a:endParaRPr lang="zh-CN" altLang="en-US"/>
          </a:p>
        </p:txBody>
      </p:sp>
    </p:spTree>
    <p:extLst>
      <p:ext uri="{BB962C8B-B14F-4D97-AF65-F5344CB8AC3E}">
        <p14:creationId xmlns:p14="http://schemas.microsoft.com/office/powerpoint/2010/main" val="308860440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173</a:t>
            </a:fld>
            <a:endParaRPr lang="zh-CN" altLang="en-US"/>
          </a:p>
        </p:txBody>
      </p:sp>
    </p:spTree>
    <p:extLst>
      <p:ext uri="{BB962C8B-B14F-4D97-AF65-F5344CB8AC3E}">
        <p14:creationId xmlns:p14="http://schemas.microsoft.com/office/powerpoint/2010/main" val="167487229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174</a:t>
            </a:fld>
            <a:endParaRPr lang="zh-CN" altLang="en-US"/>
          </a:p>
        </p:txBody>
      </p:sp>
    </p:spTree>
    <p:extLst>
      <p:ext uri="{BB962C8B-B14F-4D97-AF65-F5344CB8AC3E}">
        <p14:creationId xmlns:p14="http://schemas.microsoft.com/office/powerpoint/2010/main" val="197061162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175</a:t>
            </a:fld>
            <a:endParaRPr lang="zh-CN" altLang="en-US"/>
          </a:p>
        </p:txBody>
      </p:sp>
    </p:spTree>
    <p:extLst>
      <p:ext uri="{BB962C8B-B14F-4D97-AF65-F5344CB8AC3E}">
        <p14:creationId xmlns:p14="http://schemas.microsoft.com/office/powerpoint/2010/main" val="24139195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176</a:t>
            </a:fld>
            <a:endParaRPr lang="zh-CN" altLang="en-US"/>
          </a:p>
        </p:txBody>
      </p:sp>
    </p:spTree>
    <p:extLst>
      <p:ext uri="{BB962C8B-B14F-4D97-AF65-F5344CB8AC3E}">
        <p14:creationId xmlns:p14="http://schemas.microsoft.com/office/powerpoint/2010/main" val="35444991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27</a:t>
            </a:fld>
            <a:endParaRPr lang="zh-CN" altLang="en-US"/>
          </a:p>
        </p:txBody>
      </p:sp>
    </p:spTree>
    <p:extLst>
      <p:ext uri="{BB962C8B-B14F-4D97-AF65-F5344CB8AC3E}">
        <p14:creationId xmlns:p14="http://schemas.microsoft.com/office/powerpoint/2010/main" val="366496599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177</a:t>
            </a:fld>
            <a:endParaRPr lang="zh-CN" altLang="en-US"/>
          </a:p>
        </p:txBody>
      </p:sp>
    </p:spTree>
    <p:extLst>
      <p:ext uri="{BB962C8B-B14F-4D97-AF65-F5344CB8AC3E}">
        <p14:creationId xmlns:p14="http://schemas.microsoft.com/office/powerpoint/2010/main" val="206808428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178</a:t>
            </a:fld>
            <a:endParaRPr lang="zh-CN" altLang="en-US"/>
          </a:p>
        </p:txBody>
      </p:sp>
    </p:spTree>
    <p:extLst>
      <p:ext uri="{BB962C8B-B14F-4D97-AF65-F5344CB8AC3E}">
        <p14:creationId xmlns:p14="http://schemas.microsoft.com/office/powerpoint/2010/main" val="22613995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向非金融企业和个人借款的利息支出，不超过按照金融企业同期同类贷款利率计算的数额的 部分准予扣除。所以准予扣除的为 </a:t>
            </a:r>
            <a:r>
              <a:rPr lang="en-US" altLang="zh-CN" dirty="0"/>
              <a:t>4.8</a:t>
            </a:r>
            <a:r>
              <a:rPr lang="zh-CN" altLang="en-US" dirty="0"/>
              <a:t>％</a:t>
            </a:r>
            <a:r>
              <a:rPr lang="en-US" altLang="zh-CN" dirty="0"/>
              <a:t>×200 </a:t>
            </a:r>
            <a:r>
              <a:rPr lang="zh-CN" altLang="en-US" dirty="0"/>
              <a:t>万元＝</a:t>
            </a:r>
            <a:r>
              <a:rPr lang="en-US" altLang="zh-CN" dirty="0"/>
              <a:t>9.6 </a:t>
            </a:r>
            <a:r>
              <a:rPr lang="zh-CN" altLang="en-US" dirty="0"/>
              <a:t>万元。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179</a:t>
            </a:fld>
            <a:endParaRPr lang="zh-CN" altLang="en-US"/>
          </a:p>
        </p:txBody>
      </p:sp>
    </p:spTree>
    <p:extLst>
      <p:ext uri="{BB962C8B-B14F-4D97-AF65-F5344CB8AC3E}">
        <p14:creationId xmlns:p14="http://schemas.microsoft.com/office/powerpoint/2010/main" val="75176499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发生的职工教育经费支出，不超过工资薪金总额的 </a:t>
            </a:r>
            <a:r>
              <a:rPr lang="en-US" altLang="zh-CN" dirty="0"/>
              <a:t>2.5</a:t>
            </a:r>
            <a:r>
              <a:rPr lang="zh-CN" altLang="en-US" dirty="0"/>
              <a:t>％的部分，准予扣除；超过部分，准 予在以后纳税年度结转扣除。工资薪金总额是指允许在当期税前扣除的工资薪金支出数额。</a:t>
            </a:r>
            <a:r>
              <a:rPr lang="en-US" altLang="zh-CN" dirty="0"/>
              <a:t>20×2.5</a:t>
            </a:r>
            <a:r>
              <a:rPr lang="zh-CN" altLang="en-US" dirty="0"/>
              <a:t>％＝ </a:t>
            </a:r>
            <a:r>
              <a:rPr lang="en-US" altLang="zh-CN" dirty="0"/>
              <a:t>0.5 </a:t>
            </a:r>
            <a:r>
              <a:rPr lang="zh-CN" altLang="en-US" dirty="0"/>
              <a:t>万元。</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180</a:t>
            </a:fld>
            <a:endParaRPr lang="zh-CN" altLang="en-US"/>
          </a:p>
        </p:txBody>
      </p:sp>
    </p:spTree>
    <p:extLst>
      <p:ext uri="{BB962C8B-B14F-4D97-AF65-F5344CB8AC3E}">
        <p14:creationId xmlns:p14="http://schemas.microsoft.com/office/powerpoint/2010/main" val="190438170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181</a:t>
            </a:fld>
            <a:endParaRPr lang="zh-CN" altLang="en-US"/>
          </a:p>
        </p:txBody>
      </p:sp>
    </p:spTree>
    <p:extLst>
      <p:ext uri="{BB962C8B-B14F-4D97-AF65-F5344CB8AC3E}">
        <p14:creationId xmlns:p14="http://schemas.microsoft.com/office/powerpoint/2010/main" val="33459836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188</a:t>
            </a:fld>
            <a:endParaRPr lang="zh-CN" altLang="en-US"/>
          </a:p>
        </p:txBody>
      </p:sp>
    </p:spTree>
    <p:extLst>
      <p:ext uri="{BB962C8B-B14F-4D97-AF65-F5344CB8AC3E}">
        <p14:creationId xmlns:p14="http://schemas.microsoft.com/office/powerpoint/2010/main" val="404816408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190</a:t>
            </a:fld>
            <a:endParaRPr lang="zh-CN" altLang="en-US"/>
          </a:p>
        </p:txBody>
      </p:sp>
    </p:spTree>
    <p:extLst>
      <p:ext uri="{BB962C8B-B14F-4D97-AF65-F5344CB8AC3E}">
        <p14:creationId xmlns:p14="http://schemas.microsoft.com/office/powerpoint/2010/main" val="283712569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191</a:t>
            </a:fld>
            <a:endParaRPr lang="zh-CN" altLang="en-US"/>
          </a:p>
        </p:txBody>
      </p:sp>
    </p:spTree>
    <p:extLst>
      <p:ext uri="{BB962C8B-B14F-4D97-AF65-F5344CB8AC3E}">
        <p14:creationId xmlns:p14="http://schemas.microsoft.com/office/powerpoint/2010/main" val="106332477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192</a:t>
            </a:fld>
            <a:endParaRPr lang="zh-CN" altLang="en-US"/>
          </a:p>
        </p:txBody>
      </p:sp>
    </p:spTree>
    <p:extLst>
      <p:ext uri="{BB962C8B-B14F-4D97-AF65-F5344CB8AC3E}">
        <p14:creationId xmlns:p14="http://schemas.microsoft.com/office/powerpoint/2010/main" val="68127674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193</a:t>
            </a:fld>
            <a:endParaRPr lang="zh-CN" altLang="en-US"/>
          </a:p>
        </p:txBody>
      </p:sp>
    </p:spTree>
    <p:extLst>
      <p:ext uri="{BB962C8B-B14F-4D97-AF65-F5344CB8AC3E}">
        <p14:creationId xmlns:p14="http://schemas.microsoft.com/office/powerpoint/2010/main" val="16290493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a:t>
            </a:fld>
            <a:endParaRPr lang="zh-CN" altLang="en-US"/>
          </a:p>
        </p:txBody>
      </p:sp>
    </p:spTree>
    <p:extLst>
      <p:ext uri="{BB962C8B-B14F-4D97-AF65-F5344CB8AC3E}">
        <p14:creationId xmlns:p14="http://schemas.microsoft.com/office/powerpoint/2010/main" val="324404591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194</a:t>
            </a:fld>
            <a:endParaRPr lang="zh-CN" altLang="en-US"/>
          </a:p>
        </p:txBody>
      </p:sp>
    </p:spTree>
    <p:extLst>
      <p:ext uri="{BB962C8B-B14F-4D97-AF65-F5344CB8AC3E}">
        <p14:creationId xmlns:p14="http://schemas.microsoft.com/office/powerpoint/2010/main" val="313413033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195</a:t>
            </a:fld>
            <a:endParaRPr lang="zh-CN" altLang="en-US"/>
          </a:p>
        </p:txBody>
      </p:sp>
    </p:spTree>
    <p:extLst>
      <p:ext uri="{BB962C8B-B14F-4D97-AF65-F5344CB8AC3E}">
        <p14:creationId xmlns:p14="http://schemas.microsoft.com/office/powerpoint/2010/main" val="396636674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202</a:t>
            </a:fld>
            <a:endParaRPr lang="zh-CN" altLang="en-US"/>
          </a:p>
        </p:txBody>
      </p:sp>
    </p:spTree>
    <p:extLst>
      <p:ext uri="{BB962C8B-B14F-4D97-AF65-F5344CB8AC3E}">
        <p14:creationId xmlns:p14="http://schemas.microsoft.com/office/powerpoint/2010/main" val="406070101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203</a:t>
            </a:fld>
            <a:endParaRPr lang="zh-CN" altLang="en-US"/>
          </a:p>
        </p:txBody>
      </p:sp>
    </p:spTree>
    <p:extLst>
      <p:ext uri="{BB962C8B-B14F-4D97-AF65-F5344CB8AC3E}">
        <p14:creationId xmlns:p14="http://schemas.microsoft.com/office/powerpoint/2010/main" val="56238792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204</a:t>
            </a:fld>
            <a:endParaRPr lang="zh-CN" altLang="en-US"/>
          </a:p>
        </p:txBody>
      </p:sp>
    </p:spTree>
    <p:extLst>
      <p:ext uri="{BB962C8B-B14F-4D97-AF65-F5344CB8AC3E}">
        <p14:creationId xmlns:p14="http://schemas.microsoft.com/office/powerpoint/2010/main" val="417397905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205</a:t>
            </a:fld>
            <a:endParaRPr lang="zh-CN" altLang="en-US"/>
          </a:p>
        </p:txBody>
      </p:sp>
    </p:spTree>
    <p:extLst>
      <p:ext uri="{BB962C8B-B14F-4D97-AF65-F5344CB8AC3E}">
        <p14:creationId xmlns:p14="http://schemas.microsoft.com/office/powerpoint/2010/main" val="267068046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206</a:t>
            </a:fld>
            <a:endParaRPr lang="zh-CN" altLang="en-US"/>
          </a:p>
        </p:txBody>
      </p:sp>
    </p:spTree>
    <p:extLst>
      <p:ext uri="{BB962C8B-B14F-4D97-AF65-F5344CB8AC3E}">
        <p14:creationId xmlns:p14="http://schemas.microsoft.com/office/powerpoint/2010/main" val="210823230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210</a:t>
            </a:fld>
            <a:endParaRPr lang="zh-CN" altLang="en-US"/>
          </a:p>
        </p:txBody>
      </p:sp>
    </p:spTree>
    <p:extLst>
      <p:ext uri="{BB962C8B-B14F-4D97-AF65-F5344CB8AC3E}">
        <p14:creationId xmlns:p14="http://schemas.microsoft.com/office/powerpoint/2010/main" val="247991442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272E76-F4D2-06D4-2DDD-84B16BA7A7F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ED62CAF-6DBB-3139-0858-48EB2E81CB8C}"/>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10D7D8C7-16A2-B12D-A7B8-6033CCAEFE0A}"/>
              </a:ext>
            </a:extLst>
          </p:cNvPr>
          <p:cNvSpPr>
            <a:spLocks noGrp="1"/>
          </p:cNvSpPr>
          <p:nvPr>
            <p:ph type="body" idx="1"/>
          </p:nvPr>
        </p:nvSpPr>
        <p:spPr/>
        <p:txBody>
          <a:bodyPr/>
          <a:lstStyle/>
          <a:p>
            <a:endParaRPr lang="zh-CN" altLang="en-US" b="1" dirty="0"/>
          </a:p>
        </p:txBody>
      </p:sp>
      <p:sp>
        <p:nvSpPr>
          <p:cNvPr id="4" name="灯片编号占位符 3">
            <a:extLst>
              <a:ext uri="{FF2B5EF4-FFF2-40B4-BE49-F238E27FC236}">
                <a16:creationId xmlns:a16="http://schemas.microsoft.com/office/drawing/2014/main" id="{50064E40-4988-DE0B-72D4-AC33EFBF645B}"/>
              </a:ext>
            </a:extLst>
          </p:cNvPr>
          <p:cNvSpPr>
            <a:spLocks noGrp="1"/>
          </p:cNvSpPr>
          <p:nvPr>
            <p:ph type="sldNum" sz="quarter" idx="5"/>
          </p:nvPr>
        </p:nvSpPr>
        <p:spPr/>
        <p:txBody>
          <a:bodyPr/>
          <a:lstStyle/>
          <a:p>
            <a:fld id="{82C9B631-81E8-4019-838E-748D95B68351}" type="slidenum">
              <a:rPr lang="zh-CN" altLang="en-US" smtClean="0"/>
              <a:t>211</a:t>
            </a:fld>
            <a:endParaRPr lang="zh-CN" altLang="en-US"/>
          </a:p>
        </p:txBody>
      </p:sp>
    </p:spTree>
    <p:extLst>
      <p:ext uri="{BB962C8B-B14F-4D97-AF65-F5344CB8AC3E}">
        <p14:creationId xmlns:p14="http://schemas.microsoft.com/office/powerpoint/2010/main" val="146143539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根据规定合同违约金是属于经营性质的，可以在所得税前扣除。罚款、滞纳金是行政机关的 罚没收入不能税前扣除，所以选项 </a:t>
            </a:r>
            <a:r>
              <a:rPr lang="en-US" altLang="zh-CN" dirty="0"/>
              <a:t>A </a:t>
            </a:r>
            <a:r>
              <a:rPr lang="zh-CN" altLang="en-US" dirty="0"/>
              <a:t>可以扣除，选项 </a:t>
            </a:r>
            <a:r>
              <a:rPr lang="en-US" altLang="zh-CN" dirty="0"/>
              <a:t>C </a:t>
            </a:r>
            <a:r>
              <a:rPr lang="zh-CN" altLang="en-US" dirty="0"/>
              <a:t>不可以扣除；个人独资企业和合伙企业以投资者和 合伙人（自然人）为个人所得税的纳税人，投资者和合伙人（自然人）取得的工资，是他们计算个人所得 税的收入项目，只允许扣除生计费。投资者的工资不得在税前直接扣除。其发生费用符合标准的情况下是 可以扣除的，所以选项 </a:t>
            </a:r>
            <a:r>
              <a:rPr lang="en-US" altLang="zh-CN" dirty="0"/>
              <a:t>B </a:t>
            </a:r>
            <a:r>
              <a:rPr lang="zh-CN" altLang="en-US" dirty="0"/>
              <a:t>不可以扣除。</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212</a:t>
            </a:fld>
            <a:endParaRPr lang="zh-CN" altLang="en-US"/>
          </a:p>
        </p:txBody>
      </p:sp>
    </p:spTree>
    <p:extLst>
      <p:ext uri="{BB962C8B-B14F-4D97-AF65-F5344CB8AC3E}">
        <p14:creationId xmlns:p14="http://schemas.microsoft.com/office/powerpoint/2010/main" val="31223036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406E9206-D2D6-4057-92D4-39C87A03E66D}"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568851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1792288" y="4025505"/>
            <a:ext cx="5486400" cy="60364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E257577C-F53D-4BB9-9408-EB84DEB3CD80}"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12335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77D58058-BD14-4845-947D-4A9B79A00D09}"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085289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18ECB469-C949-4E3F-B0CB-0C15DA7B7F92}"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162487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798101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矩形 37"/>
          <p:cNvSpPr/>
          <p:nvPr userDrawn="1"/>
        </p:nvSpPr>
        <p:spPr>
          <a:xfrm>
            <a:off x="0" y="2733675"/>
            <a:ext cx="9141620" cy="2268141"/>
          </a:xfrm>
          <a:prstGeom prst="rect">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050">
              <a:solidFill>
                <a:prstClr val="white"/>
              </a:solidFill>
            </a:endParaRPr>
          </a:p>
        </p:txBody>
      </p:sp>
      <p:sp>
        <p:nvSpPr>
          <p:cNvPr id="3" name="矩形 38"/>
          <p:cNvSpPr/>
          <p:nvPr userDrawn="1"/>
        </p:nvSpPr>
        <p:spPr>
          <a:xfrm>
            <a:off x="0" y="5001816"/>
            <a:ext cx="9141620" cy="141684"/>
          </a:xfrm>
          <a:prstGeom prst="rect">
            <a:avLst/>
          </a:prstGeom>
          <a:gradFill>
            <a:gsLst>
              <a:gs pos="0">
                <a:srgbClr val="333134"/>
              </a:gs>
              <a:gs pos="74000">
                <a:srgbClr val="39373A"/>
              </a:gs>
              <a:gs pos="83000">
                <a:srgbClr val="373538"/>
              </a:gs>
              <a:gs pos="100000">
                <a:srgbClr val="36343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050">
              <a:solidFill>
                <a:prstClr val="white"/>
              </a:solidFill>
            </a:endParaRPr>
          </a:p>
        </p:txBody>
      </p:sp>
      <p:sp>
        <p:nvSpPr>
          <p:cNvPr id="4" name="矩形 39"/>
          <p:cNvSpPr/>
          <p:nvPr userDrawn="1"/>
        </p:nvSpPr>
        <p:spPr>
          <a:xfrm>
            <a:off x="0" y="0"/>
            <a:ext cx="9141620" cy="2733675"/>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050">
              <a:solidFill>
                <a:srgbClr val="0066FF"/>
              </a:solidFill>
            </a:endParaRPr>
          </a:p>
        </p:txBody>
      </p:sp>
      <p:sp>
        <p:nvSpPr>
          <p:cNvPr id="5" name="标题 1"/>
          <p:cNvSpPr txBox="1">
            <a:spLocks noChangeArrowheads="1"/>
          </p:cNvSpPr>
          <p:nvPr userDrawn="1"/>
        </p:nvSpPr>
        <p:spPr>
          <a:xfrm>
            <a:off x="3167386" y="1415226"/>
            <a:ext cx="5667677" cy="1102519"/>
          </a:xfrm>
          <a:prstGeom prst="rect">
            <a:avLst/>
          </a:prstGeom>
        </p:spPr>
        <p:txBody>
          <a:bodyPr anchor="ct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5395" dirty="0">
                <a:solidFill>
                  <a:prstClr val="white"/>
                </a:solidFill>
                <a:effectLst>
                  <a:reflection blurRad="6350" stA="55000" endA="300" endPos="45500" dir="5400000" sy="-100000" algn="bl" rotWithShape="0"/>
                </a:effectLst>
                <a:latin typeface="Broadway" panose="04040905080B02020502" pitchFamily="82" charset="0"/>
                <a:sym typeface="Impact" panose="020B0806030902050204" pitchFamily="34" charset="0"/>
              </a:rPr>
              <a:t>Thank </a:t>
            </a:r>
            <a:r>
              <a:rPr lang="en-US" altLang="zh-CN" sz="5395" dirty="0">
                <a:solidFill>
                  <a:prstClr val="white"/>
                </a:solidFill>
                <a:effectLst>
                  <a:reflection blurRad="6350" stA="55000" endA="300" endPos="45500" dir="5400000" sy="-100000" algn="bl" rotWithShape="0"/>
                </a:effectLst>
                <a:latin typeface="Broadway" panose="04040905080B02020502" pitchFamily="82" charset="0"/>
                <a:sym typeface="Impact" panose="020B0806030902050204" pitchFamily="34" charset="0"/>
              </a:rPr>
              <a:t>You</a:t>
            </a:r>
            <a:endParaRPr lang="zh-CN" altLang="en-US" sz="2400" dirty="0">
              <a:solidFill>
                <a:prstClr val="white"/>
              </a:solidFill>
              <a:effectLst>
                <a:reflection blurRad="6350" stA="55000" endA="300" endPos="45500" dir="5400000" sy="-100000" algn="bl" rotWithShape="0"/>
              </a:effectLst>
              <a:latin typeface="Broadway" panose="04040905080B02020502" pitchFamily="82" charset="0"/>
            </a:endParaRPr>
          </a:p>
        </p:txBody>
      </p:sp>
      <p:pic>
        <p:nvPicPr>
          <p:cNvPr id="9" name="图片 8" descr="u=3444155789,1559709120&amp;fm=26&amp;gp=0"/>
          <p:cNvPicPr>
            <a:picLocks noChangeAspect="1"/>
          </p:cNvPicPr>
          <p:nvPr userDrawn="1"/>
        </p:nvPicPr>
        <p:blipFill>
          <a:blip r:embed="rId2"/>
          <a:srcRect l="7740" t="2128" r="5590"/>
          <a:stretch>
            <a:fillRect/>
          </a:stretch>
        </p:blipFill>
        <p:spPr>
          <a:xfrm>
            <a:off x="1091473" y="1247775"/>
            <a:ext cx="2469023" cy="2477453"/>
          </a:xfrm>
          <a:prstGeom prst="ellipse">
            <a:avLst/>
          </a:prstGeom>
          <a:ln>
            <a:solidFill>
              <a:schemeClr val="accent1"/>
            </a:solidFill>
          </a:ln>
          <a:effectLst>
            <a:glow rad="139700">
              <a:schemeClr val="accent5">
                <a:satMod val="175000"/>
                <a:alpha val="40000"/>
              </a:schemeClr>
            </a:glow>
            <a:outerShdw blurRad="50800" dist="38100" dir="5400000" algn="t" rotWithShape="0">
              <a:prstClr val="black">
                <a:alpha val="40000"/>
              </a:prstClr>
            </a:outerShdw>
          </a:effectLst>
        </p:spPr>
      </p:pic>
    </p:spTree>
    <p:extLst>
      <p:ext uri="{BB962C8B-B14F-4D97-AF65-F5344CB8AC3E}">
        <p14:creationId xmlns:p14="http://schemas.microsoft.com/office/powerpoint/2010/main" val="554532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0" presetClass="path" presetSubtype="0" accel="50000" decel="50000" fill="hold" grpId="1" nodeType="withEffect">
                                  <p:stCondLst>
                                    <p:cond delay="0"/>
                                  </p:stCondLst>
                                  <p:childTnLst>
                                    <p:animMotion origin="layout" path="M 3.30643E-7 -1.19861 L 3.30643E-7 2.59259E-6 L 0.00039 -0.12153 L 3.30643E-7 2.59259E-6 " pathEditMode="relative" rAng="0" ptsTypes="AAAA">
                                      <p:cBhvr>
                                        <p:cTn id="8" dur="600" fill="hold"/>
                                        <p:tgtEl>
                                          <p:spTgt spid="5"/>
                                        </p:tgtEl>
                                        <p:attrNameLst>
                                          <p:attrName>ppt_x</p:attrName>
                                          <p:attrName>ppt_y</p:attrName>
                                        </p:attrNameLst>
                                      </p:cBhvr>
                                      <p:rCtr x="13" y="599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C052E9E1-D97D-4C90-BB96-FA1ED58B786F}"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66227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814779EE-1E16-4CC5-A459-C716090F6017}"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239966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A3311C9F-D64E-4824-A709-CF61DE4E0BDD}"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99171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151335"/>
            <a:ext cx="4041775"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0A4318BD-B3C6-4D4B-B871-C29490A2E55A}"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390210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E14CAFC4-799C-4CDE-B92B-8C262F06CF3E}"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812333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圆角矩形 4"/>
          <p:cNvSpPr/>
          <p:nvPr userDrawn="1"/>
        </p:nvSpPr>
        <p:spPr>
          <a:xfrm>
            <a:off x="854725" y="773443"/>
            <a:ext cx="7434551"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 name="圆角矩形 5"/>
          <p:cNvSpPr/>
          <p:nvPr userDrawn="1"/>
        </p:nvSpPr>
        <p:spPr>
          <a:xfrm>
            <a:off x="4425042" y="4838923"/>
            <a:ext cx="293917" cy="1650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 name="日期占位符 6"/>
          <p:cNvSpPr>
            <a:spLocks noGrp="1"/>
          </p:cNvSpPr>
          <p:nvPr>
            <p:ph type="dt" sz="half" idx="10"/>
          </p:nvPr>
        </p:nvSpPr>
        <p:spPr/>
        <p:txBody>
          <a:bodyPr/>
          <a:lstStyle/>
          <a:p>
            <a:pPr>
              <a:defRPr/>
            </a:pPr>
            <a:fld id="{3E729073-8FFE-4F18-B513-07581FC6638E}"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9" name="灯片编号占位符 8"/>
          <p:cNvSpPr>
            <a:spLocks noGrp="1"/>
          </p:cNvSpPr>
          <p:nvPr>
            <p:ph type="sldNum" sz="quarter" idx="12"/>
          </p:nvPr>
        </p:nvSpPr>
        <p:spPr>
          <a:xfrm>
            <a:off x="3505200" y="4797170"/>
            <a:ext cx="2133600" cy="273844"/>
          </a:xfrm>
        </p:spPr>
        <p:txBody>
          <a:bodyPr/>
          <a:lstStyle>
            <a:lvl1pPr algn="ctr">
              <a:defRPr>
                <a:latin typeface="ITC Avant Garde Std Bk" panose="020B0502020202020204" pitchFamily="34" charset="0"/>
              </a:defRPr>
            </a:lvl1p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221539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7146379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43C7FCF6-76BD-4495-B08F-4C059D2BA31F}"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62565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6">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68580" tIns="34290" rIns="68580" bIns="34290" rtlCol="0" anchor="ctr">
            <a:normAutofit/>
          </a:bodyPr>
          <a:lstStyle/>
          <a:p>
            <a:r>
              <a:rPr lang="en-US" dirty="0"/>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68580" tIns="34290" rIns="68580" bIns="3429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68580" tIns="34290" rIns="68580" bIns="34290" rtlCol="0" anchor="ctr"/>
          <a:lstStyle>
            <a:lvl1pPr algn="l">
              <a:defRPr sz="1200">
                <a:solidFill>
                  <a:schemeClr val="tx1">
                    <a:tint val="75000"/>
                  </a:schemeClr>
                </a:solidFill>
              </a:defRPr>
            </a:lvl1pPr>
          </a:lstStyle>
          <a:p>
            <a:pPr>
              <a:defRPr/>
            </a:pPr>
            <a:fld id="{9196EC2F-0988-4314-AD4B-24FF16D7B45E}" type="datetime1">
              <a:rPr lang="en-US" altLang="zh-CN" smtClean="0">
                <a:solidFill>
                  <a:prstClr val="black">
                    <a:tint val="75000"/>
                  </a:prstClr>
                </a:solidFill>
              </a:rPr>
              <a:pPr>
                <a:defRPr/>
              </a:pPr>
              <a:t>3/19/2024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68580" tIns="34290" rIns="68580" bIns="3429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68580" tIns="34290" rIns="68580" bIns="34290" rtlCol="0" anchor="ctr"/>
          <a:lstStyle>
            <a:lvl1pPr algn="r">
              <a:defRPr sz="1200">
                <a:solidFill>
                  <a:schemeClr val="tx1">
                    <a:tint val="75000"/>
                  </a:schemeClr>
                </a:solidFill>
              </a:defRPr>
            </a:lvl1p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grpSp>
        <p:nvGrpSpPr>
          <p:cNvPr id="7" name="组合 6">
            <a:extLst>
              <a:ext uri="{FF2B5EF4-FFF2-40B4-BE49-F238E27FC236}">
                <a16:creationId xmlns:a16="http://schemas.microsoft.com/office/drawing/2014/main" id="{74BC9EA6-38F0-417B-80CD-2287FB629AC3}"/>
              </a:ext>
            </a:extLst>
          </p:cNvPr>
          <p:cNvGrpSpPr/>
          <p:nvPr userDrawn="1"/>
        </p:nvGrpSpPr>
        <p:grpSpPr>
          <a:xfrm>
            <a:off x="6520180" y="4688286"/>
            <a:ext cx="2623820" cy="431800"/>
            <a:chOff x="9550400" y="123825"/>
            <a:chExt cx="2623820" cy="431800"/>
          </a:xfrm>
        </p:grpSpPr>
        <p:pic>
          <p:nvPicPr>
            <p:cNvPr id="8" name="图片 21" descr="电信学院logo改">
              <a:extLst>
                <a:ext uri="{FF2B5EF4-FFF2-40B4-BE49-F238E27FC236}">
                  <a16:creationId xmlns:a16="http://schemas.microsoft.com/office/drawing/2014/main" id="{332B6455-B066-4FFB-A1D7-1691316DD217}"/>
                </a:ext>
              </a:extLst>
            </p:cNvPr>
            <p:cNvPicPr>
              <a:picLocks noChangeAspect="1"/>
            </p:cNvPicPr>
            <p:nvPr userDrawn="1"/>
          </p:nvPicPr>
          <p:blipFill>
            <a:blip r:embed="rId17"/>
            <a:stretch>
              <a:fillRect/>
            </a:stretch>
          </p:blipFill>
          <p:spPr>
            <a:xfrm>
              <a:off x="9976485" y="123825"/>
              <a:ext cx="2197735" cy="431800"/>
            </a:xfrm>
            <a:prstGeom prst="rect">
              <a:avLst/>
            </a:prstGeom>
            <a:noFill/>
            <a:ln w="9525">
              <a:noFill/>
            </a:ln>
          </p:spPr>
        </p:pic>
        <p:pic>
          <p:nvPicPr>
            <p:cNvPr id="9" name="图片 8">
              <a:extLst>
                <a:ext uri="{FF2B5EF4-FFF2-40B4-BE49-F238E27FC236}">
                  <a16:creationId xmlns:a16="http://schemas.microsoft.com/office/drawing/2014/main" id="{BDAF04FB-EC3C-44C3-B9D4-4FE957B9F310}"/>
                </a:ext>
              </a:extLst>
            </p:cNvPr>
            <p:cNvPicPr>
              <a:picLocks noChangeAspect="1"/>
            </p:cNvPicPr>
            <p:nvPr userDrawn="1"/>
          </p:nvPicPr>
          <p:blipFill>
            <a:blip r:embed="rId18" cstate="print"/>
            <a:stretch>
              <a:fillRect/>
            </a:stretch>
          </p:blipFill>
          <p:spPr>
            <a:xfrm>
              <a:off x="9550400" y="123825"/>
              <a:ext cx="426085" cy="431800"/>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spTree>
    <p:extLst>
      <p:ext uri="{BB962C8B-B14F-4D97-AF65-F5344CB8AC3E}">
        <p14:creationId xmlns:p14="http://schemas.microsoft.com/office/powerpoint/2010/main" val="135013327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73" r:id="rId8"/>
    <p:sldLayoutId id="2147483668" r:id="rId9"/>
    <p:sldLayoutId id="2147483669" r:id="rId10"/>
    <p:sldLayoutId id="2147483670" r:id="rId11"/>
    <p:sldLayoutId id="2147483671" r:id="rId12"/>
    <p:sldLayoutId id="2147483672" r:id="rId13"/>
    <p:sldLayoutId id="2147483674" r:id="rId14"/>
  </p:sldLayoutIdLst>
  <p:hf hdr="0" ftr="0" dt="0"/>
  <p:txStyles>
    <p:titleStyle>
      <a:lvl1pPr algn="ctr" defTabSz="914378"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13.xml"/><Relationship Id="rId1" Type="http://schemas.openxmlformats.org/officeDocument/2006/relationships/tags" Target="../tags/tag1.xml"/><Relationship Id="rId5" Type="http://schemas.openxmlformats.org/officeDocument/2006/relationships/image" Target="../media/image6.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png"/><Relationship Id="rId12" Type="http://schemas.openxmlformats.org/officeDocument/2006/relationships/image" Target="../media/image26.png"/><Relationship Id="rId2" Type="http://schemas.openxmlformats.org/officeDocument/2006/relationships/image" Target="../media/image16.png"/><Relationship Id="rId16"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png"/><Relationship Id="rId15" Type="http://schemas.openxmlformats.org/officeDocument/2006/relationships/image" Target="../media/image29.png"/><Relationship Id="rId10" Type="http://schemas.openxmlformats.org/officeDocument/2006/relationships/image" Target="../media/image24.png"/><Relationship Id="rId4" Type="http://schemas.openxmlformats.org/officeDocument/2006/relationships/image" Target="../media/image18.png"/><Relationship Id="rId9" Type="http://schemas.openxmlformats.org/officeDocument/2006/relationships/image" Target="../media/image23.png"/><Relationship Id="rId14" Type="http://schemas.openxmlformats.org/officeDocument/2006/relationships/image" Target="../media/image28.pn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5.png"/><Relationship Id="rId18" Type="http://schemas.openxmlformats.org/officeDocument/2006/relationships/image" Target="../media/image50.png"/><Relationship Id="rId3" Type="http://schemas.openxmlformats.org/officeDocument/2006/relationships/image" Target="../media/image35.png"/><Relationship Id="rId7" Type="http://schemas.openxmlformats.org/officeDocument/2006/relationships/image" Target="../media/image39.png"/><Relationship Id="rId12" Type="http://schemas.openxmlformats.org/officeDocument/2006/relationships/image" Target="../media/image44.png"/><Relationship Id="rId17" Type="http://schemas.openxmlformats.org/officeDocument/2006/relationships/image" Target="../media/image49.png"/><Relationship Id="rId2" Type="http://schemas.openxmlformats.org/officeDocument/2006/relationships/image" Target="../media/image34.png"/><Relationship Id="rId16" Type="http://schemas.openxmlformats.org/officeDocument/2006/relationships/image" Target="../media/image48.png"/><Relationship Id="rId1" Type="http://schemas.openxmlformats.org/officeDocument/2006/relationships/slideLayout" Target="../slideLayouts/slideLayout7.xml"/><Relationship Id="rId6" Type="http://schemas.openxmlformats.org/officeDocument/2006/relationships/image" Target="../media/image38.png"/><Relationship Id="rId11" Type="http://schemas.openxmlformats.org/officeDocument/2006/relationships/image" Target="../media/image43.png"/><Relationship Id="rId5" Type="http://schemas.openxmlformats.org/officeDocument/2006/relationships/image" Target="../media/image37.png"/><Relationship Id="rId15" Type="http://schemas.openxmlformats.org/officeDocument/2006/relationships/image" Target="../media/image47.png"/><Relationship Id="rId10" Type="http://schemas.openxmlformats.org/officeDocument/2006/relationships/image" Target="../media/image42.png"/><Relationship Id="rId4" Type="http://schemas.openxmlformats.org/officeDocument/2006/relationships/image" Target="../media/image36.png"/><Relationship Id="rId9" Type="http://schemas.openxmlformats.org/officeDocument/2006/relationships/image" Target="../media/image41.png"/><Relationship Id="rId14" Type="http://schemas.openxmlformats.org/officeDocument/2006/relationships/image" Target="../media/image46.png"/></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hyperlink" Target="https://haokan.baidu.com/v?pd=wisenatural&amp;vid=12190727077994329272" TargetMode="Externa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BEBA8EAE-BF5A-486C-A8C5-ECC9F3942E4B}">
                <a14:imgProps xmlns:a14="http://schemas.microsoft.com/office/drawing/2010/main">
                  <a14:imgLayer r:embed="rId4">
                    <a14:imgEffect>
                      <a14:saturation sat="200000"/>
                    </a14:imgEffect>
                  </a14:imgLayer>
                </a14:imgProps>
              </a:ext>
              <a:ext uri="{28A0092B-C50C-407E-A947-70E740481C1C}">
                <a14:useLocalDpi xmlns:a14="http://schemas.microsoft.com/office/drawing/2010/main" val="0"/>
              </a:ext>
            </a:extLst>
          </a:blip>
          <a:stretch>
            <a:fillRect/>
          </a:stretch>
        </p:blipFill>
        <p:spPr>
          <a:xfrm>
            <a:off x="0" y="0"/>
            <a:ext cx="6858000" cy="5143500"/>
          </a:xfrm>
          <a:prstGeom prst="rect">
            <a:avLst/>
          </a:prstGeom>
        </p:spPr>
      </p:pic>
      <p:sp>
        <p:nvSpPr>
          <p:cNvPr id="3" name="矩形 2"/>
          <p:cNvSpPr/>
          <p:nvPr/>
        </p:nvSpPr>
        <p:spPr>
          <a:xfrm>
            <a:off x="2130496" y="0"/>
            <a:ext cx="7021124" cy="5158740"/>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1821819 w 2736219"/>
              <a:gd name="connsiteY0" fmla="*/ 0 h 5172293"/>
              <a:gd name="connsiteX1" fmla="*/ 2736219 w 2736219"/>
              <a:gd name="connsiteY1" fmla="*/ 0 h 5172293"/>
              <a:gd name="connsiteX2" fmla="*/ 2736219 w 2736219"/>
              <a:gd name="connsiteY2" fmla="*/ 914400 h 5172293"/>
              <a:gd name="connsiteX3" fmla="*/ 0 w 2736219"/>
              <a:gd name="connsiteY3" fmla="*/ 5172293 h 5172293"/>
              <a:gd name="connsiteX4" fmla="*/ 1821819 w 2736219"/>
              <a:gd name="connsiteY4" fmla="*/ 0 h 5172293"/>
              <a:gd name="connsiteX0" fmla="*/ 1821819 w 7273318"/>
              <a:gd name="connsiteY0" fmla="*/ 0 h 5172293"/>
              <a:gd name="connsiteX1" fmla="*/ 2736219 w 7273318"/>
              <a:gd name="connsiteY1" fmla="*/ 0 h 5172293"/>
              <a:gd name="connsiteX2" fmla="*/ 7273318 w 7273318"/>
              <a:gd name="connsiteY2" fmla="*/ 5151353 h 5172293"/>
              <a:gd name="connsiteX3" fmla="*/ 0 w 7273318"/>
              <a:gd name="connsiteY3" fmla="*/ 5172293 h 5172293"/>
              <a:gd name="connsiteX4" fmla="*/ 1821819 w 7273318"/>
              <a:gd name="connsiteY4" fmla="*/ 0 h 5172293"/>
              <a:gd name="connsiteX0" fmla="*/ 1821819 w 7273318"/>
              <a:gd name="connsiteY0" fmla="*/ 0 h 5172293"/>
              <a:gd name="connsiteX1" fmla="*/ 7266338 w 7273318"/>
              <a:gd name="connsiteY1" fmla="*/ 0 h 5172293"/>
              <a:gd name="connsiteX2" fmla="*/ 7273318 w 7273318"/>
              <a:gd name="connsiteY2" fmla="*/ 5151353 h 5172293"/>
              <a:gd name="connsiteX3" fmla="*/ 0 w 7273318"/>
              <a:gd name="connsiteY3" fmla="*/ 5172293 h 5172293"/>
              <a:gd name="connsiteX4" fmla="*/ 1821819 w 7273318"/>
              <a:gd name="connsiteY4" fmla="*/ 0 h 5172293"/>
              <a:gd name="connsiteX0" fmla="*/ 2606758 w 7273318"/>
              <a:gd name="connsiteY0" fmla="*/ 7640 h 5172293"/>
              <a:gd name="connsiteX1" fmla="*/ 7266338 w 7273318"/>
              <a:gd name="connsiteY1" fmla="*/ 0 h 5172293"/>
              <a:gd name="connsiteX2" fmla="*/ 7273318 w 7273318"/>
              <a:gd name="connsiteY2" fmla="*/ 5151353 h 5172293"/>
              <a:gd name="connsiteX3" fmla="*/ 0 w 7273318"/>
              <a:gd name="connsiteY3" fmla="*/ 5172293 h 5172293"/>
              <a:gd name="connsiteX4" fmla="*/ 2606758 w 7273318"/>
              <a:gd name="connsiteY4" fmla="*/ 7640 h 5172293"/>
              <a:gd name="connsiteX0" fmla="*/ 2355273 w 7021833"/>
              <a:gd name="connsiteY0" fmla="*/ 7640 h 5172293"/>
              <a:gd name="connsiteX1" fmla="*/ 7014853 w 7021833"/>
              <a:gd name="connsiteY1" fmla="*/ 0 h 5172293"/>
              <a:gd name="connsiteX2" fmla="*/ 7021833 w 7021833"/>
              <a:gd name="connsiteY2" fmla="*/ 5151353 h 5172293"/>
              <a:gd name="connsiteX3" fmla="*/ 0 w 7021833"/>
              <a:gd name="connsiteY3" fmla="*/ 5172293 h 5172293"/>
              <a:gd name="connsiteX4" fmla="*/ 2355273 w 7021833"/>
              <a:gd name="connsiteY4" fmla="*/ 7640 h 5172293"/>
              <a:gd name="connsiteX0" fmla="*/ 2370514 w 7021833"/>
              <a:gd name="connsiteY0" fmla="*/ 7640 h 5172293"/>
              <a:gd name="connsiteX1" fmla="*/ 7014853 w 7021833"/>
              <a:gd name="connsiteY1" fmla="*/ 0 h 5172293"/>
              <a:gd name="connsiteX2" fmla="*/ 7021833 w 7021833"/>
              <a:gd name="connsiteY2" fmla="*/ 5151353 h 5172293"/>
              <a:gd name="connsiteX3" fmla="*/ 0 w 7021833"/>
              <a:gd name="connsiteY3" fmla="*/ 5172293 h 5172293"/>
              <a:gd name="connsiteX4" fmla="*/ 2370514 w 7021833"/>
              <a:gd name="connsiteY4" fmla="*/ 7640 h 517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1833" h="5172293">
                <a:moveTo>
                  <a:pt x="2370514" y="7640"/>
                </a:moveTo>
                <a:lnTo>
                  <a:pt x="7014853" y="0"/>
                </a:lnTo>
                <a:cubicBezTo>
                  <a:pt x="7017180" y="1717118"/>
                  <a:pt x="7019506" y="3434235"/>
                  <a:pt x="7021833" y="5151353"/>
                </a:cubicBezTo>
                <a:lnTo>
                  <a:pt x="0" y="5172293"/>
                </a:lnTo>
                <a:lnTo>
                  <a:pt x="2370514" y="7640"/>
                </a:lnTo>
                <a:close/>
              </a:path>
            </a:pathLst>
          </a:custGeom>
          <a:blipFill>
            <a:blip r:embed="rId5"/>
            <a:srcRect/>
            <a:stretch>
              <a:fillRect t="-364" r="-566" b="-12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6" name="矩形 5"/>
          <p:cNvSpPr/>
          <p:nvPr/>
        </p:nvSpPr>
        <p:spPr>
          <a:xfrm>
            <a:off x="3346495" y="1219200"/>
            <a:ext cx="5804339" cy="1360169"/>
          </a:xfrm>
          <a:custGeom>
            <a:avLst/>
            <a:gdLst>
              <a:gd name="connsiteX0" fmla="*/ 0 w 6490139"/>
              <a:gd name="connsiteY0" fmla="*/ 0 h 1769281"/>
              <a:gd name="connsiteX1" fmla="*/ 6490139 w 6490139"/>
              <a:gd name="connsiteY1" fmla="*/ 0 h 1769281"/>
              <a:gd name="connsiteX2" fmla="*/ 6490139 w 6490139"/>
              <a:gd name="connsiteY2" fmla="*/ 1769281 h 1769281"/>
              <a:gd name="connsiteX3" fmla="*/ 0 w 6490139"/>
              <a:gd name="connsiteY3" fmla="*/ 1769281 h 1769281"/>
              <a:gd name="connsiteX4" fmla="*/ 0 w 6490139"/>
              <a:gd name="connsiteY4" fmla="*/ 0 h 1769281"/>
              <a:gd name="connsiteX0" fmla="*/ 784860 w 6490139"/>
              <a:gd name="connsiteY0" fmla="*/ 15240 h 1769281"/>
              <a:gd name="connsiteX1" fmla="*/ 6490139 w 6490139"/>
              <a:gd name="connsiteY1" fmla="*/ 0 h 1769281"/>
              <a:gd name="connsiteX2" fmla="*/ 6490139 w 6490139"/>
              <a:gd name="connsiteY2" fmla="*/ 1769281 h 1769281"/>
              <a:gd name="connsiteX3" fmla="*/ 0 w 6490139"/>
              <a:gd name="connsiteY3" fmla="*/ 1769281 h 1769281"/>
              <a:gd name="connsiteX4" fmla="*/ 784860 w 6490139"/>
              <a:gd name="connsiteY4" fmla="*/ 15240 h 1769281"/>
              <a:gd name="connsiteX0" fmla="*/ 792480 w 6490139"/>
              <a:gd name="connsiteY0" fmla="*/ 15240 h 1769281"/>
              <a:gd name="connsiteX1" fmla="*/ 6490139 w 6490139"/>
              <a:gd name="connsiteY1" fmla="*/ 0 h 1769281"/>
              <a:gd name="connsiteX2" fmla="*/ 6490139 w 6490139"/>
              <a:gd name="connsiteY2" fmla="*/ 1769281 h 1769281"/>
              <a:gd name="connsiteX3" fmla="*/ 0 w 6490139"/>
              <a:gd name="connsiteY3" fmla="*/ 1769281 h 1769281"/>
              <a:gd name="connsiteX4" fmla="*/ 792480 w 6490139"/>
              <a:gd name="connsiteY4" fmla="*/ 15240 h 1769281"/>
              <a:gd name="connsiteX0" fmla="*/ 744785 w 6442444"/>
              <a:gd name="connsiteY0" fmla="*/ 15240 h 1779584"/>
              <a:gd name="connsiteX1" fmla="*/ 6442444 w 6442444"/>
              <a:gd name="connsiteY1" fmla="*/ 0 h 1779584"/>
              <a:gd name="connsiteX2" fmla="*/ 6442444 w 6442444"/>
              <a:gd name="connsiteY2" fmla="*/ 1769281 h 1779584"/>
              <a:gd name="connsiteX3" fmla="*/ 0 w 6442444"/>
              <a:gd name="connsiteY3" fmla="*/ 1779584 h 1779584"/>
              <a:gd name="connsiteX4" fmla="*/ 744785 w 6442444"/>
              <a:gd name="connsiteY4" fmla="*/ 15240 h 1779584"/>
              <a:gd name="connsiteX0" fmla="*/ 1221735 w 6442444"/>
              <a:gd name="connsiteY0" fmla="*/ 53429 h 1779584"/>
              <a:gd name="connsiteX1" fmla="*/ 6442444 w 6442444"/>
              <a:gd name="connsiteY1" fmla="*/ 0 h 1779584"/>
              <a:gd name="connsiteX2" fmla="*/ 6442444 w 6442444"/>
              <a:gd name="connsiteY2" fmla="*/ 1769281 h 1779584"/>
              <a:gd name="connsiteX3" fmla="*/ 0 w 6442444"/>
              <a:gd name="connsiteY3" fmla="*/ 1779584 h 1779584"/>
              <a:gd name="connsiteX4" fmla="*/ 1221735 w 6442444"/>
              <a:gd name="connsiteY4" fmla="*/ 53429 h 1779584"/>
              <a:gd name="connsiteX0" fmla="*/ 592161 w 5812870"/>
              <a:gd name="connsiteY0" fmla="*/ 53429 h 1779584"/>
              <a:gd name="connsiteX1" fmla="*/ 5812870 w 5812870"/>
              <a:gd name="connsiteY1" fmla="*/ 0 h 1779584"/>
              <a:gd name="connsiteX2" fmla="*/ 5812870 w 5812870"/>
              <a:gd name="connsiteY2" fmla="*/ 1769281 h 1779584"/>
              <a:gd name="connsiteX3" fmla="*/ 0 w 5812870"/>
              <a:gd name="connsiteY3" fmla="*/ 1779584 h 1779584"/>
              <a:gd name="connsiteX4" fmla="*/ 592161 w 5812870"/>
              <a:gd name="connsiteY4" fmla="*/ 53429 h 177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2870" h="1779584">
                <a:moveTo>
                  <a:pt x="592161" y="53429"/>
                </a:moveTo>
                <a:lnTo>
                  <a:pt x="5812870" y="0"/>
                </a:lnTo>
                <a:lnTo>
                  <a:pt x="5812870" y="1769281"/>
                </a:lnTo>
                <a:lnTo>
                  <a:pt x="0" y="1779584"/>
                </a:lnTo>
                <a:lnTo>
                  <a:pt x="592161" y="53429"/>
                </a:lnTo>
                <a:close/>
              </a:path>
            </a:pathLst>
          </a:cu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TextBox 42"/>
          <p:cNvSpPr txBox="1"/>
          <p:nvPr/>
        </p:nvSpPr>
        <p:spPr>
          <a:xfrm>
            <a:off x="3286220" y="1572121"/>
            <a:ext cx="6218057" cy="684803"/>
          </a:xfrm>
          <a:prstGeom prst="rect">
            <a:avLst/>
          </a:prstGeom>
          <a:noFill/>
        </p:spPr>
        <p:txBody>
          <a:bodyPr wrap="square" lIns="68580" tIns="34290" rIns="68580" bIns="34290" rtlCol="0">
            <a:spAutoFit/>
          </a:bodyPr>
          <a:lstStyle/>
          <a:p>
            <a:pPr algn="ctr">
              <a:defRPr/>
            </a:pPr>
            <a:r>
              <a:rPr lang="zh-CN" altLang="en-US" sz="4000" b="1" dirty="0">
                <a:solidFill>
                  <a:schemeClr val="bg1"/>
                </a:solidFill>
                <a:effectLst>
                  <a:outerShdw blurRad="38100" dist="38100" dir="2700000" algn="tl">
                    <a:srgbClr val="000000">
                      <a:alpha val="43137"/>
                    </a:srgbClr>
                  </a:outerShdw>
                </a:effectLst>
                <a:cs typeface="+mn-ea"/>
                <a:sym typeface="+mn-lt"/>
              </a:rPr>
              <a:t>项目六 个人所得税</a:t>
            </a:r>
          </a:p>
        </p:txBody>
      </p:sp>
    </p:spTree>
    <p:custDataLst>
      <p:tags r:id="rId1"/>
    </p:custDataLst>
    <p:extLst>
      <p:ext uri="{BB962C8B-B14F-4D97-AF65-F5344CB8AC3E}">
        <p14:creationId xmlns:p14="http://schemas.microsoft.com/office/powerpoint/2010/main" val="3648607869"/>
      </p:ext>
    </p:extLst>
  </p:cSld>
  <p:clrMapOvr>
    <a:masterClrMapping/>
  </p:clrMapOvr>
  <p:transition spd="slow" advClick="0" advTm="802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10000"/>
                                  </p:iterate>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13"/>
                                        </p:tgtEl>
                                        <p:attrNameLst>
                                          <p:attrName>ppt_y</p:attrName>
                                        </p:attrNameLst>
                                      </p:cBhvr>
                                      <p:tavLst>
                                        <p:tav tm="0">
                                          <p:val>
                                            <p:strVal val="#ppt_y"/>
                                          </p:val>
                                        </p:tav>
                                        <p:tav tm="100000">
                                          <p:val>
                                            <p:strVal val="#ppt_y"/>
                                          </p:val>
                                        </p:tav>
                                      </p:tavLst>
                                    </p:anim>
                                    <p:anim calcmode="lin" valueType="num">
                                      <p:cBhvr>
                                        <p:cTn id="14"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p:bldLst>
  </p:timing>
  <p:extLst>
    <p:ext uri="{E180D4A7-C9FB-4DFB-919C-405C955672EB}">
      <p14:showEvtLst xmlns:p14="http://schemas.microsoft.com/office/powerpoint/2010/main">
        <p14:playEvt time="0" objId="5"/>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框 11">
            <a:extLst>
              <a:ext uri="{FF2B5EF4-FFF2-40B4-BE49-F238E27FC236}">
                <a16:creationId xmlns:a16="http://schemas.microsoft.com/office/drawing/2014/main" id="{B56C7ADA-3DD0-44A2-B069-B232C3233346}"/>
              </a:ext>
            </a:extLst>
          </p:cNvPr>
          <p:cNvSpPr txBox="1"/>
          <p:nvPr/>
        </p:nvSpPr>
        <p:spPr>
          <a:xfrm>
            <a:off x="740639" y="745190"/>
            <a:ext cx="7990611" cy="1027012"/>
          </a:xfrm>
          <a:prstGeom prst="rect">
            <a:avLst/>
          </a:prstGeom>
          <a:noFill/>
        </p:spPr>
        <p:txBody>
          <a:bodyPr wrap="square">
            <a:spAutoFit/>
          </a:bodyPr>
          <a:lstStyle/>
          <a:p>
            <a:pPr indent="457200">
              <a:lnSpc>
                <a:spcPct val="150000"/>
              </a:lnSpc>
            </a:pPr>
            <a:r>
              <a:rPr lang="zh-CN" altLang="en-US" sz="2200" b="1" dirty="0">
                <a:solidFill>
                  <a:srgbClr val="005392"/>
                </a:solidFill>
              </a:rPr>
              <a:t>（一）纳税人的分类</a:t>
            </a:r>
            <a:endParaRPr lang="en-US" altLang="zh-CN" sz="2200" b="1" dirty="0">
              <a:solidFill>
                <a:srgbClr val="005392"/>
              </a:solidFill>
            </a:endParaRPr>
          </a:p>
          <a:p>
            <a:pPr defTabSz="685800">
              <a:lnSpc>
                <a:spcPct val="130000"/>
              </a:lnSpc>
            </a:pPr>
            <a:r>
              <a:rPr lang="zh-CN" altLang="en-US" sz="2400" b="1" dirty="0">
                <a:ea typeface="楷体"/>
                <a:cs typeface="+mn-ea"/>
                <a:sym typeface="+mn-lt"/>
              </a:rPr>
              <a:t>个人所得税的纳税人为</a:t>
            </a:r>
            <a:r>
              <a:rPr lang="zh-CN" altLang="en-US" sz="2400" b="1" dirty="0">
                <a:solidFill>
                  <a:srgbClr val="C00000"/>
                </a:solidFill>
                <a:ea typeface="楷体"/>
                <a:cs typeface="+mn-ea"/>
                <a:sym typeface="+mn-lt"/>
              </a:rPr>
              <a:t>取得各项应税所得的自然人。</a:t>
            </a:r>
          </a:p>
        </p:txBody>
      </p:sp>
      <p:sp>
        <p:nvSpPr>
          <p:cNvPr id="13" name="任意多边形 2">
            <a:extLst>
              <a:ext uri="{FF2B5EF4-FFF2-40B4-BE49-F238E27FC236}">
                <a16:creationId xmlns:a16="http://schemas.microsoft.com/office/drawing/2014/main" id="{EB06C95D-FF5D-4833-B538-09739EFFC305}"/>
              </a:ext>
            </a:extLst>
          </p:cNvPr>
          <p:cNvSpPr/>
          <p:nvPr/>
        </p:nvSpPr>
        <p:spPr>
          <a:xfrm>
            <a:off x="2035991" y="2178445"/>
            <a:ext cx="1389804" cy="1389804"/>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中国</a:t>
            </a:r>
            <a:endParaRPr kumimoji="0" lang="en-US" altLang="zh-CN" sz="2200" b="1" i="0" u="none" strike="noStrike" kern="0" cap="none" spc="0" normalizeH="0" baseline="0" noProof="0" dirty="0">
              <a:ln>
                <a:noFill/>
              </a:ln>
              <a:solidFill>
                <a:srgbClr val="004DA1"/>
              </a:solidFill>
              <a:effectLst/>
              <a:uLnTx/>
              <a:uFillTx/>
              <a:latin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公民</a:t>
            </a:r>
          </a:p>
        </p:txBody>
      </p:sp>
      <p:sp>
        <p:nvSpPr>
          <p:cNvPr id="14" name="任意多边形 3">
            <a:extLst>
              <a:ext uri="{FF2B5EF4-FFF2-40B4-BE49-F238E27FC236}">
                <a16:creationId xmlns:a16="http://schemas.microsoft.com/office/drawing/2014/main" id="{FF2EFB92-083F-49A6-9791-2F525EBC8F79}"/>
              </a:ext>
            </a:extLst>
          </p:cNvPr>
          <p:cNvSpPr/>
          <p:nvPr/>
        </p:nvSpPr>
        <p:spPr>
          <a:xfrm>
            <a:off x="3681341" y="2152256"/>
            <a:ext cx="1389804" cy="1389804"/>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外籍</a:t>
            </a:r>
            <a:endParaRPr kumimoji="0" lang="en-US" altLang="zh-CN" sz="2200" b="1" i="0" u="none" strike="noStrike" kern="0" cap="none" spc="0" normalizeH="0" baseline="0" noProof="0" dirty="0">
              <a:ln>
                <a:noFill/>
              </a:ln>
              <a:solidFill>
                <a:srgbClr val="004DA1"/>
              </a:solidFill>
              <a:effectLst/>
              <a:uLnTx/>
              <a:uFillTx/>
              <a:latin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个人</a:t>
            </a:r>
          </a:p>
        </p:txBody>
      </p:sp>
      <p:sp>
        <p:nvSpPr>
          <p:cNvPr id="15" name="任意多边形 3">
            <a:extLst>
              <a:ext uri="{FF2B5EF4-FFF2-40B4-BE49-F238E27FC236}">
                <a16:creationId xmlns:a16="http://schemas.microsoft.com/office/drawing/2014/main" id="{62CEDC74-4DAC-435C-865F-E9EAC3FAEEF7}"/>
              </a:ext>
            </a:extLst>
          </p:cNvPr>
          <p:cNvSpPr/>
          <p:nvPr/>
        </p:nvSpPr>
        <p:spPr>
          <a:xfrm>
            <a:off x="5326691" y="2178445"/>
            <a:ext cx="1389804" cy="1389804"/>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自然人</a:t>
            </a:r>
            <a:endParaRPr kumimoji="0" lang="en-US" altLang="zh-CN" sz="2200" b="1" i="0" u="none" strike="noStrike" kern="0" cap="none" spc="0" normalizeH="0" baseline="0" noProof="0" dirty="0">
              <a:ln>
                <a:noFill/>
              </a:ln>
              <a:solidFill>
                <a:srgbClr val="004DA1"/>
              </a:solidFill>
              <a:effectLst/>
              <a:uLnTx/>
              <a:uFillTx/>
              <a:latin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主体</a:t>
            </a:r>
          </a:p>
        </p:txBody>
      </p:sp>
      <p:grpSp>
        <p:nvGrpSpPr>
          <p:cNvPr id="16" name="组合 15">
            <a:extLst>
              <a:ext uri="{FF2B5EF4-FFF2-40B4-BE49-F238E27FC236}">
                <a16:creationId xmlns:a16="http://schemas.microsoft.com/office/drawing/2014/main" id="{F87F4DF1-42D2-4082-9462-67DC193A4567}"/>
              </a:ext>
            </a:extLst>
          </p:cNvPr>
          <p:cNvGrpSpPr/>
          <p:nvPr/>
        </p:nvGrpSpPr>
        <p:grpSpPr>
          <a:xfrm rot="16200000">
            <a:off x="2469283" y="3152446"/>
            <a:ext cx="523220" cy="1389804"/>
            <a:chOff x="9409241" y="1520125"/>
            <a:chExt cx="697626" cy="2567012"/>
          </a:xfrm>
        </p:grpSpPr>
        <p:sp>
          <p:nvSpPr>
            <p:cNvPr id="17" name="Freeform 668">
              <a:extLst>
                <a:ext uri="{FF2B5EF4-FFF2-40B4-BE49-F238E27FC236}">
                  <a16:creationId xmlns:a16="http://schemas.microsoft.com/office/drawing/2014/main" id="{0E6AB1CD-3FA7-4274-B327-89DE7B49A001}"/>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1" i="0" u="none" strike="noStrike" kern="0" cap="none" spc="0" normalizeH="0" baseline="0" noProof="0">
                <a:ln>
                  <a:noFill/>
                </a:ln>
                <a:solidFill>
                  <a:prstClr val="black"/>
                </a:solidFill>
                <a:effectLst/>
                <a:uLnTx/>
                <a:uFillTx/>
                <a:latin typeface="+mn-ea"/>
              </a:endParaRPr>
            </a:p>
          </p:txBody>
        </p:sp>
        <p:sp>
          <p:nvSpPr>
            <p:cNvPr id="18" name="文本框 17">
              <a:extLst>
                <a:ext uri="{FF2B5EF4-FFF2-40B4-BE49-F238E27FC236}">
                  <a16:creationId xmlns:a16="http://schemas.microsoft.com/office/drawing/2014/main" id="{B0B10D78-014E-4C6A-94A5-B6F8311F60F3}"/>
                </a:ext>
              </a:extLst>
            </p:cNvPr>
            <p:cNvSpPr txBox="1"/>
            <p:nvPr/>
          </p:nvSpPr>
          <p:spPr>
            <a:xfrm>
              <a:off x="9409241" y="1722662"/>
              <a:ext cx="697626" cy="226678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prstClr val="white"/>
                  </a:solidFill>
                  <a:effectLst/>
                  <a:uLnTx/>
                  <a:uFillTx/>
                  <a:latin typeface="+mn-ea"/>
                  <a:ea typeface="+mn-ea"/>
                </a:rPr>
                <a:t>大陆公民</a:t>
              </a:r>
            </a:p>
          </p:txBody>
        </p:sp>
      </p:grpSp>
      <p:grpSp>
        <p:nvGrpSpPr>
          <p:cNvPr id="19" name="组合 18">
            <a:extLst>
              <a:ext uri="{FF2B5EF4-FFF2-40B4-BE49-F238E27FC236}">
                <a16:creationId xmlns:a16="http://schemas.microsoft.com/office/drawing/2014/main" id="{C2B19E11-6AE2-4D37-91A3-F50A16483177}"/>
              </a:ext>
            </a:extLst>
          </p:cNvPr>
          <p:cNvGrpSpPr/>
          <p:nvPr/>
        </p:nvGrpSpPr>
        <p:grpSpPr>
          <a:xfrm rot="16200000">
            <a:off x="2721970" y="3427635"/>
            <a:ext cx="523220" cy="1885862"/>
            <a:chOff x="9409251" y="1520125"/>
            <a:chExt cx="697626" cy="2567012"/>
          </a:xfrm>
        </p:grpSpPr>
        <p:sp>
          <p:nvSpPr>
            <p:cNvPr id="20" name="Freeform 668">
              <a:extLst>
                <a:ext uri="{FF2B5EF4-FFF2-40B4-BE49-F238E27FC236}">
                  <a16:creationId xmlns:a16="http://schemas.microsoft.com/office/drawing/2014/main" id="{30257F64-95DF-4152-806E-9033E0F7278C}"/>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1" i="0" u="none" strike="noStrike" kern="0" cap="none" spc="0" normalizeH="0" baseline="0" noProof="0">
                <a:ln>
                  <a:noFill/>
                </a:ln>
                <a:solidFill>
                  <a:prstClr val="black"/>
                </a:solidFill>
                <a:effectLst/>
                <a:uLnTx/>
                <a:uFillTx/>
                <a:latin typeface="+mn-ea"/>
              </a:endParaRPr>
            </a:p>
          </p:txBody>
        </p:sp>
        <p:sp>
          <p:nvSpPr>
            <p:cNvPr id="21" name="文本框 20">
              <a:extLst>
                <a:ext uri="{FF2B5EF4-FFF2-40B4-BE49-F238E27FC236}">
                  <a16:creationId xmlns:a16="http://schemas.microsoft.com/office/drawing/2014/main" id="{21B734F5-EA3B-4143-AFFB-61EAAA87D25E}"/>
                </a:ext>
              </a:extLst>
            </p:cNvPr>
            <p:cNvSpPr txBox="1"/>
            <p:nvPr/>
          </p:nvSpPr>
          <p:spPr>
            <a:xfrm>
              <a:off x="9409251" y="1827685"/>
              <a:ext cx="697626" cy="205674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prstClr val="white"/>
                  </a:solidFill>
                  <a:effectLst/>
                  <a:uLnTx/>
                  <a:uFillTx/>
                  <a:latin typeface="+mn-ea"/>
                  <a:ea typeface="+mn-ea"/>
                </a:rPr>
                <a:t>港澳台同胞</a:t>
              </a:r>
            </a:p>
          </p:txBody>
        </p:sp>
      </p:grpSp>
      <p:grpSp>
        <p:nvGrpSpPr>
          <p:cNvPr id="22" name="组合 21">
            <a:extLst>
              <a:ext uri="{FF2B5EF4-FFF2-40B4-BE49-F238E27FC236}">
                <a16:creationId xmlns:a16="http://schemas.microsoft.com/office/drawing/2014/main" id="{9F1CF644-3305-4C07-9065-076AF12D41C7}"/>
              </a:ext>
            </a:extLst>
          </p:cNvPr>
          <p:cNvGrpSpPr/>
          <p:nvPr/>
        </p:nvGrpSpPr>
        <p:grpSpPr>
          <a:xfrm rot="16200000">
            <a:off x="5808160" y="2896905"/>
            <a:ext cx="523220" cy="1885862"/>
            <a:chOff x="9409252" y="1520125"/>
            <a:chExt cx="697626" cy="2567012"/>
          </a:xfrm>
        </p:grpSpPr>
        <p:sp>
          <p:nvSpPr>
            <p:cNvPr id="23" name="Freeform 668">
              <a:extLst>
                <a:ext uri="{FF2B5EF4-FFF2-40B4-BE49-F238E27FC236}">
                  <a16:creationId xmlns:a16="http://schemas.microsoft.com/office/drawing/2014/main" id="{F135E9F1-C448-40C6-AF89-C9DBEDE6EC0F}"/>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1" i="0" u="none" strike="noStrike" kern="0" cap="none" spc="0" normalizeH="0" baseline="0" noProof="0">
                <a:ln>
                  <a:noFill/>
                </a:ln>
                <a:solidFill>
                  <a:prstClr val="black"/>
                </a:solidFill>
                <a:effectLst/>
                <a:uLnTx/>
                <a:uFillTx/>
                <a:latin typeface="+mn-ea"/>
              </a:endParaRPr>
            </a:p>
          </p:txBody>
        </p:sp>
        <p:sp>
          <p:nvSpPr>
            <p:cNvPr id="24" name="文本框 23">
              <a:extLst>
                <a:ext uri="{FF2B5EF4-FFF2-40B4-BE49-F238E27FC236}">
                  <a16:creationId xmlns:a16="http://schemas.microsoft.com/office/drawing/2014/main" id="{1A37D68F-CB0A-4605-B189-964406DA8833}"/>
                </a:ext>
              </a:extLst>
            </p:cNvPr>
            <p:cNvSpPr txBox="1"/>
            <p:nvPr/>
          </p:nvSpPr>
          <p:spPr>
            <a:xfrm>
              <a:off x="9409252" y="1827685"/>
              <a:ext cx="697626" cy="205674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prstClr val="white"/>
                  </a:solidFill>
                  <a:effectLst/>
                  <a:uLnTx/>
                  <a:uFillTx/>
                  <a:latin typeface="+mn-ea"/>
                  <a:ea typeface="+mn-ea"/>
                </a:rPr>
                <a:t>个体工商户</a:t>
              </a:r>
            </a:p>
          </p:txBody>
        </p:sp>
      </p:grpSp>
      <p:grpSp>
        <p:nvGrpSpPr>
          <p:cNvPr id="25" name="组合 24">
            <a:extLst>
              <a:ext uri="{FF2B5EF4-FFF2-40B4-BE49-F238E27FC236}">
                <a16:creationId xmlns:a16="http://schemas.microsoft.com/office/drawing/2014/main" id="{96B47816-FA46-49B9-88D7-8D08F4871812}"/>
              </a:ext>
            </a:extLst>
          </p:cNvPr>
          <p:cNvGrpSpPr/>
          <p:nvPr/>
        </p:nvGrpSpPr>
        <p:grpSpPr>
          <a:xfrm rot="16200000">
            <a:off x="5808160" y="3427634"/>
            <a:ext cx="523220" cy="1885862"/>
            <a:chOff x="9409253" y="1520125"/>
            <a:chExt cx="697626" cy="2567012"/>
          </a:xfrm>
        </p:grpSpPr>
        <p:sp>
          <p:nvSpPr>
            <p:cNvPr id="26" name="Freeform 668">
              <a:extLst>
                <a:ext uri="{FF2B5EF4-FFF2-40B4-BE49-F238E27FC236}">
                  <a16:creationId xmlns:a16="http://schemas.microsoft.com/office/drawing/2014/main" id="{7DDD1859-7D48-4564-80B1-984A12331E24}"/>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1" i="0" u="none" strike="noStrike" kern="0" cap="none" spc="0" normalizeH="0" baseline="0" noProof="0">
                <a:ln>
                  <a:noFill/>
                </a:ln>
                <a:solidFill>
                  <a:prstClr val="black"/>
                </a:solidFill>
                <a:effectLst/>
                <a:uLnTx/>
                <a:uFillTx/>
                <a:latin typeface="+mn-ea"/>
              </a:endParaRPr>
            </a:p>
          </p:txBody>
        </p:sp>
        <p:sp>
          <p:nvSpPr>
            <p:cNvPr id="27" name="文本框 26">
              <a:extLst>
                <a:ext uri="{FF2B5EF4-FFF2-40B4-BE49-F238E27FC236}">
                  <a16:creationId xmlns:a16="http://schemas.microsoft.com/office/drawing/2014/main" id="{0CB7BD9F-588E-47A5-BBE8-2666B3613E76}"/>
                </a:ext>
              </a:extLst>
            </p:cNvPr>
            <p:cNvSpPr txBox="1"/>
            <p:nvPr/>
          </p:nvSpPr>
          <p:spPr>
            <a:xfrm>
              <a:off x="9409253" y="1634579"/>
              <a:ext cx="697626" cy="244295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prstClr val="white"/>
                  </a:solidFill>
                  <a:effectLst/>
                  <a:uLnTx/>
                  <a:uFillTx/>
                  <a:latin typeface="+mn-ea"/>
                  <a:ea typeface="+mn-ea"/>
                </a:rPr>
                <a:t>个人独资企业</a:t>
              </a:r>
            </a:p>
          </p:txBody>
        </p:sp>
      </p:grpSp>
      <p:grpSp>
        <p:nvGrpSpPr>
          <p:cNvPr id="28" name="组合 27">
            <a:extLst>
              <a:ext uri="{FF2B5EF4-FFF2-40B4-BE49-F238E27FC236}">
                <a16:creationId xmlns:a16="http://schemas.microsoft.com/office/drawing/2014/main" id="{BCD39755-5D2B-4D63-8D3B-9317F8E73F45}"/>
              </a:ext>
            </a:extLst>
          </p:cNvPr>
          <p:cNvGrpSpPr/>
          <p:nvPr/>
        </p:nvGrpSpPr>
        <p:grpSpPr>
          <a:xfrm rot="16200000">
            <a:off x="5808160" y="3938955"/>
            <a:ext cx="523220" cy="1885862"/>
            <a:chOff x="9409259" y="1520125"/>
            <a:chExt cx="697626" cy="2567012"/>
          </a:xfrm>
        </p:grpSpPr>
        <p:sp>
          <p:nvSpPr>
            <p:cNvPr id="29" name="Freeform 668">
              <a:extLst>
                <a:ext uri="{FF2B5EF4-FFF2-40B4-BE49-F238E27FC236}">
                  <a16:creationId xmlns:a16="http://schemas.microsoft.com/office/drawing/2014/main" id="{F4D7D59A-FF92-4A78-B542-6B1F0111CD33}"/>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1" i="0" u="none" strike="noStrike" kern="0" cap="none" spc="0" normalizeH="0" baseline="0" noProof="0">
                <a:ln>
                  <a:noFill/>
                </a:ln>
                <a:solidFill>
                  <a:prstClr val="black"/>
                </a:solidFill>
                <a:effectLst/>
                <a:uLnTx/>
                <a:uFillTx/>
                <a:latin typeface="+mn-ea"/>
              </a:endParaRPr>
            </a:p>
          </p:txBody>
        </p:sp>
        <p:sp>
          <p:nvSpPr>
            <p:cNvPr id="30" name="文本框 29">
              <a:extLst>
                <a:ext uri="{FF2B5EF4-FFF2-40B4-BE49-F238E27FC236}">
                  <a16:creationId xmlns:a16="http://schemas.microsoft.com/office/drawing/2014/main" id="{96E94BCB-07A1-45F2-A331-19B193EB943E}"/>
                </a:ext>
              </a:extLst>
            </p:cNvPr>
            <p:cNvSpPr txBox="1"/>
            <p:nvPr/>
          </p:nvSpPr>
          <p:spPr>
            <a:xfrm>
              <a:off x="9409259" y="2020791"/>
              <a:ext cx="697626" cy="167053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prstClr val="white"/>
                  </a:solidFill>
                  <a:effectLst/>
                  <a:uLnTx/>
                  <a:uFillTx/>
                  <a:latin typeface="+mn-ea"/>
                  <a:ea typeface="+mn-ea"/>
                </a:rPr>
                <a:t>合伙企业</a:t>
              </a:r>
            </a:p>
          </p:txBody>
        </p:sp>
      </p:grpSp>
      <p:sp>
        <p:nvSpPr>
          <p:cNvPr id="31" name="文本框 30">
            <a:extLst>
              <a:ext uri="{FF2B5EF4-FFF2-40B4-BE49-F238E27FC236}">
                <a16:creationId xmlns:a16="http://schemas.microsoft.com/office/drawing/2014/main" id="{18DC4262-CC8D-4C6C-AB53-7BCAD9B37F90}"/>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752033549"/>
      </p:ext>
    </p:extLst>
  </p:cSld>
  <p:clrMapOvr>
    <a:masterClrMapping/>
  </p:clrMapOvr>
  <p:transition spd="slow" advClick="0"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Effect transition="in" filter="fade">
                                      <p:cBhvr>
                                        <p:cTn id="9" dur="10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fltVal val="0"/>
                                          </p:val>
                                        </p:tav>
                                        <p:tav tm="100000">
                                          <p:val>
                                            <p:strVal val="#ppt_w"/>
                                          </p:val>
                                        </p:tav>
                                      </p:tavLst>
                                    </p:anim>
                                    <p:anim calcmode="lin" valueType="num">
                                      <p:cBhvr>
                                        <p:cTn id="13" dur="1000" fill="hold"/>
                                        <p:tgtEl>
                                          <p:spTgt spid="14"/>
                                        </p:tgtEl>
                                        <p:attrNameLst>
                                          <p:attrName>ppt_h</p:attrName>
                                        </p:attrNameLst>
                                      </p:cBhvr>
                                      <p:tavLst>
                                        <p:tav tm="0">
                                          <p:val>
                                            <p:fltVal val="0"/>
                                          </p:val>
                                        </p:tav>
                                        <p:tav tm="100000">
                                          <p:val>
                                            <p:strVal val="#ppt_h"/>
                                          </p:val>
                                        </p:tav>
                                      </p:tavLst>
                                    </p:anim>
                                    <p:animEffect transition="in" filter="fade">
                                      <p:cBhvr>
                                        <p:cTn id="14" dur="1000"/>
                                        <p:tgtEl>
                                          <p:spTgt spid="1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1000" fill="hold"/>
                                        <p:tgtEl>
                                          <p:spTgt spid="15"/>
                                        </p:tgtEl>
                                        <p:attrNameLst>
                                          <p:attrName>ppt_w</p:attrName>
                                        </p:attrNameLst>
                                      </p:cBhvr>
                                      <p:tavLst>
                                        <p:tav tm="0">
                                          <p:val>
                                            <p:fltVal val="0"/>
                                          </p:val>
                                        </p:tav>
                                        <p:tav tm="100000">
                                          <p:val>
                                            <p:strVal val="#ppt_w"/>
                                          </p:val>
                                        </p:tav>
                                      </p:tavLst>
                                    </p:anim>
                                    <p:anim calcmode="lin" valueType="num">
                                      <p:cBhvr>
                                        <p:cTn id="18" dur="1000" fill="hold"/>
                                        <p:tgtEl>
                                          <p:spTgt spid="15"/>
                                        </p:tgtEl>
                                        <p:attrNameLst>
                                          <p:attrName>ppt_h</p:attrName>
                                        </p:attrNameLst>
                                      </p:cBhvr>
                                      <p:tavLst>
                                        <p:tav tm="0">
                                          <p:val>
                                            <p:fltVal val="0"/>
                                          </p:val>
                                        </p:tav>
                                        <p:tav tm="100000">
                                          <p:val>
                                            <p:strVal val="#ppt_h"/>
                                          </p:val>
                                        </p:tav>
                                      </p:tavLst>
                                    </p:anim>
                                    <p:animEffect transition="in" filter="fade">
                                      <p:cBhvr>
                                        <p:cTn id="19" dur="1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par>
                                <p:cTn id="25" presetID="22" presetClass="entr" presetSubtype="8" fill="hold"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par>
                                <p:cTn id="33" presetID="22" presetClass="entr" presetSubtype="8" fill="hold"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500"/>
                                        <p:tgtEl>
                                          <p:spTgt spid="25"/>
                                        </p:tgtEl>
                                      </p:cBhvr>
                                    </p:animEffect>
                                  </p:childTnLst>
                                </p:cTn>
                              </p:par>
                              <p:par>
                                <p:cTn id="36" presetID="22" presetClass="entr" presetSubtype="8"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wipe(left)">
                                      <p:cBhvr>
                                        <p:cTn id="3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97F678-8DDD-9C82-D440-E1F32A710F21}"/>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1D16738-3F69-A58D-1E90-D4BF170AF22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100</a:t>
            </a:fld>
            <a:endParaRPr lang="en-US">
              <a:solidFill>
                <a:prstClr val="black">
                  <a:tint val="75000"/>
                </a:prstClr>
              </a:solidFill>
            </a:endParaRPr>
          </a:p>
        </p:txBody>
      </p:sp>
      <p:sp>
        <p:nvSpPr>
          <p:cNvPr id="3" name="副标题 1">
            <a:extLst>
              <a:ext uri="{FF2B5EF4-FFF2-40B4-BE49-F238E27FC236}">
                <a16:creationId xmlns:a16="http://schemas.microsoft.com/office/drawing/2014/main" id="{9B105688-92AE-EC63-5E16-4FF9361E5D8E}"/>
              </a:ext>
            </a:extLst>
          </p:cNvPr>
          <p:cNvSpPr txBox="1">
            <a:spLocks/>
          </p:cNvSpPr>
          <p:nvPr/>
        </p:nvSpPr>
        <p:spPr>
          <a:xfrm>
            <a:off x="327098" y="69348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）其他扣除</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企业年金、职业年金、商业健康保险、税收递延型商业养老保险。</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购买符合规定的商业健康保险产品的支出在当年（月）计算应纳税所得额时予以税前扣除，扣除限额为</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2400</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年（</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200</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月）。</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专项扣除、专项附加扣除和依法确定的其他扣除，以居民个人一个纳税年度的应纳税所得额为限额。一个纳税年度扣除不完的，</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不结转</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以后年度扣除。</a:t>
            </a:r>
          </a:p>
        </p:txBody>
      </p:sp>
      <p:sp>
        <p:nvSpPr>
          <p:cNvPr id="4" name="文本框 3">
            <a:extLst>
              <a:ext uri="{FF2B5EF4-FFF2-40B4-BE49-F238E27FC236}">
                <a16:creationId xmlns:a16="http://schemas.microsoft.com/office/drawing/2014/main" id="{EE53642B-FA6D-2D3B-F36A-EEEE2052C414}"/>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4895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根据个人所得税法律制度的规定，个人购买符合规定的商业健康保险产品的支出，允许在当年计算工资、薪金所得应纳税所得额时在一定限额内予以税前扣除，该限额为（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A.3 600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B.2 400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C.3 200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D.2 800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16228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8D481-F57F-DEFA-2F04-CC5381152D60}"/>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9EA1C94-8C68-5419-3FB3-743A8C08954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102</a:t>
            </a:fld>
            <a:endParaRPr lang="en-US">
              <a:solidFill>
                <a:prstClr val="black">
                  <a:tint val="75000"/>
                </a:prstClr>
              </a:solidFill>
            </a:endParaRPr>
          </a:p>
        </p:txBody>
      </p:sp>
      <p:sp>
        <p:nvSpPr>
          <p:cNvPr id="3" name="副标题 1">
            <a:extLst>
              <a:ext uri="{FF2B5EF4-FFF2-40B4-BE49-F238E27FC236}">
                <a16:creationId xmlns:a16="http://schemas.microsoft.com/office/drawing/2014/main" id="{95474707-70DD-5A96-E3FF-7B225D441F5E}"/>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③本期应预扣预缴税额</a:t>
            </a:r>
          </a:p>
          <a:p>
            <a:pPr lvl="0"/>
            <a:r>
              <a:rPr lang="zh-CN" altLang="en-US" sz="2000" dirty="0">
                <a:solidFill>
                  <a:srgbClr val="C00000"/>
                </a:solidFill>
              </a:rPr>
              <a:t>本期应预扣预缴税额</a:t>
            </a:r>
            <a:r>
              <a:rPr lang="en-US" altLang="zh-CN" sz="2000" dirty="0">
                <a:solidFill>
                  <a:srgbClr val="C00000"/>
                </a:solidFill>
              </a:rPr>
              <a:t>=</a:t>
            </a:r>
            <a:r>
              <a:rPr lang="zh-CN" altLang="en-US" sz="2000" dirty="0">
                <a:solidFill>
                  <a:srgbClr val="C00000"/>
                </a:solidFill>
              </a:rPr>
              <a:t>（累计预扣预缴应纳税所得额</a:t>
            </a:r>
            <a:r>
              <a:rPr lang="en-US" altLang="zh-CN" sz="2000" dirty="0">
                <a:solidFill>
                  <a:srgbClr val="C00000"/>
                </a:solidFill>
              </a:rPr>
              <a:t>×</a:t>
            </a:r>
            <a:r>
              <a:rPr lang="zh-CN" altLang="en-US" sz="2000" dirty="0">
                <a:solidFill>
                  <a:srgbClr val="C00000"/>
                </a:solidFill>
              </a:rPr>
              <a:t>预扣率</a:t>
            </a:r>
            <a:r>
              <a:rPr lang="en-US" altLang="zh-CN" sz="2000" dirty="0">
                <a:solidFill>
                  <a:srgbClr val="C00000"/>
                </a:solidFill>
              </a:rPr>
              <a:t>-</a:t>
            </a:r>
            <a:r>
              <a:rPr lang="zh-CN" altLang="en-US" sz="2000" dirty="0">
                <a:solidFill>
                  <a:srgbClr val="C00000"/>
                </a:solidFill>
              </a:rPr>
              <a:t>速算扣除数）</a:t>
            </a:r>
            <a:r>
              <a:rPr lang="en-US" altLang="zh-CN" sz="2000" dirty="0">
                <a:solidFill>
                  <a:srgbClr val="C00000"/>
                </a:solidFill>
              </a:rPr>
              <a:t>-</a:t>
            </a:r>
            <a:r>
              <a:rPr lang="zh-CN" altLang="en-US" sz="2000" dirty="0">
                <a:solidFill>
                  <a:srgbClr val="C00000"/>
                </a:solidFill>
              </a:rPr>
              <a:t>累计减免税额</a:t>
            </a:r>
            <a:r>
              <a:rPr lang="en-US" altLang="zh-CN" sz="2000" dirty="0">
                <a:solidFill>
                  <a:srgbClr val="C00000"/>
                </a:solidFill>
              </a:rPr>
              <a:t>-</a:t>
            </a:r>
            <a:r>
              <a:rPr lang="zh-CN" altLang="en-US" sz="2000" dirty="0">
                <a:solidFill>
                  <a:srgbClr val="C00000"/>
                </a:solidFill>
              </a:rPr>
              <a:t>累计已预扣预缴税额。</a:t>
            </a:r>
            <a:endParaRPr lang="en-US" altLang="zh-CN" sz="2000" dirty="0">
              <a:solidFill>
                <a:srgbClr val="C00000"/>
              </a:solidFill>
            </a:endParaRPr>
          </a:p>
        </p:txBody>
      </p:sp>
      <p:sp>
        <p:nvSpPr>
          <p:cNvPr id="4" name="文本框 3">
            <a:extLst>
              <a:ext uri="{FF2B5EF4-FFF2-40B4-BE49-F238E27FC236}">
                <a16:creationId xmlns:a16="http://schemas.microsoft.com/office/drawing/2014/main" id="{0FC299FB-87A2-EB59-173E-2DC51B99C71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841249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BF2839-BC0B-EAA1-7FDA-A610178A89A4}"/>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D457B280-04D3-8453-4A4A-DEA2F332844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EE08947A-5E05-7B3D-68E1-B94B1D294B99}"/>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17242D88-B81F-85BA-CCA1-D0B08AD323A6}"/>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甲公司职员赵某，</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年前 </a:t>
            </a:r>
            <a:r>
              <a:rPr lang="en-US" altLang="zh-CN" sz="2000" dirty="0">
                <a:solidFill>
                  <a:schemeClr val="tx1"/>
                </a:solidFill>
                <a:latin typeface="+mn-lt"/>
                <a:ea typeface="+mn-ea"/>
                <a:cs typeface="+mn-ea"/>
                <a:sym typeface="+mn-lt"/>
              </a:rPr>
              <a:t>10 </a:t>
            </a:r>
            <a:r>
              <a:rPr lang="zh-CN" altLang="en-US" sz="2000" dirty="0">
                <a:solidFill>
                  <a:schemeClr val="tx1"/>
                </a:solidFill>
                <a:latin typeface="+mn-lt"/>
                <a:ea typeface="+mn-ea"/>
                <a:cs typeface="+mn-ea"/>
                <a:sym typeface="+mn-lt"/>
              </a:rPr>
              <a:t>个月每月取得工资、薪金收入 </a:t>
            </a:r>
            <a:r>
              <a:rPr lang="en-US" altLang="zh-CN" sz="2000" dirty="0">
                <a:solidFill>
                  <a:schemeClr val="tx1"/>
                </a:solidFill>
                <a:latin typeface="+mn-lt"/>
                <a:ea typeface="+mn-ea"/>
                <a:cs typeface="+mn-ea"/>
                <a:sym typeface="+mn-lt"/>
              </a:rPr>
              <a:t>14 000 </a:t>
            </a:r>
            <a:r>
              <a:rPr lang="zh-CN" altLang="en-US" sz="2000" dirty="0">
                <a:solidFill>
                  <a:schemeClr val="tx1"/>
                </a:solidFill>
                <a:latin typeface="+mn-lt"/>
                <a:ea typeface="+mn-ea"/>
                <a:cs typeface="+mn-ea"/>
                <a:sym typeface="+mn-lt"/>
              </a:rPr>
              <a:t>元，专项扣除 </a:t>
            </a:r>
            <a:r>
              <a:rPr lang="en-US" altLang="zh-CN" sz="2000" dirty="0">
                <a:solidFill>
                  <a:schemeClr val="tx1"/>
                </a:solidFill>
                <a:latin typeface="+mn-lt"/>
                <a:ea typeface="+mn-ea"/>
                <a:cs typeface="+mn-ea"/>
                <a:sym typeface="+mn-lt"/>
              </a:rPr>
              <a:t>2 800 </a:t>
            </a:r>
            <a:r>
              <a:rPr lang="zh-CN" altLang="en-US" sz="2000" dirty="0">
                <a:solidFill>
                  <a:schemeClr val="tx1"/>
                </a:solidFill>
                <a:latin typeface="+mn-lt"/>
                <a:ea typeface="+mn-ea"/>
                <a:cs typeface="+mn-ea"/>
                <a:sym typeface="+mn-lt"/>
              </a:rPr>
              <a:t>元，专项附加扣除 </a:t>
            </a:r>
            <a:r>
              <a:rPr lang="en-US" altLang="zh-CN" sz="2000" dirty="0">
                <a:solidFill>
                  <a:schemeClr val="tx1"/>
                </a:solidFill>
                <a:latin typeface="+mn-lt"/>
                <a:ea typeface="+mn-ea"/>
                <a:cs typeface="+mn-ea"/>
                <a:sym typeface="+mn-lt"/>
              </a:rPr>
              <a:t>3 000 </a:t>
            </a:r>
            <a:r>
              <a:rPr lang="zh-CN" altLang="en-US" sz="2000" dirty="0">
                <a:solidFill>
                  <a:schemeClr val="tx1"/>
                </a:solidFill>
                <a:latin typeface="+mn-lt"/>
                <a:ea typeface="+mn-ea"/>
                <a:cs typeface="+mn-ea"/>
                <a:sym typeface="+mn-lt"/>
              </a:rPr>
              <a:t>元（父母年满 </a:t>
            </a:r>
            <a:r>
              <a:rPr lang="en-US" altLang="zh-CN" sz="2000" dirty="0">
                <a:solidFill>
                  <a:schemeClr val="tx1"/>
                </a:solidFill>
                <a:latin typeface="+mn-lt"/>
                <a:ea typeface="+mn-ea"/>
                <a:cs typeface="+mn-ea"/>
                <a:sym typeface="+mn-lt"/>
              </a:rPr>
              <a:t>60 </a:t>
            </a:r>
            <a:r>
              <a:rPr lang="zh-CN" altLang="en-US" sz="2000" dirty="0">
                <a:solidFill>
                  <a:schemeClr val="tx1"/>
                </a:solidFill>
                <a:latin typeface="+mn-lt"/>
                <a:ea typeface="+mn-ea"/>
                <a:cs typeface="+mn-ea"/>
                <a:sym typeface="+mn-lt"/>
              </a:rPr>
              <a:t>周岁），其他扣除 </a:t>
            </a:r>
            <a:r>
              <a:rPr lang="en-US" altLang="zh-CN" sz="2000" dirty="0">
                <a:solidFill>
                  <a:schemeClr val="tx1"/>
                </a:solidFill>
                <a:latin typeface="+mn-lt"/>
                <a:ea typeface="+mn-ea"/>
                <a:cs typeface="+mn-ea"/>
                <a:sym typeface="+mn-lt"/>
              </a:rPr>
              <a:t>0 </a:t>
            </a:r>
            <a:r>
              <a:rPr lang="zh-CN" altLang="en-US" sz="2000" dirty="0">
                <a:solidFill>
                  <a:schemeClr val="tx1"/>
                </a:solidFill>
                <a:latin typeface="+mn-lt"/>
                <a:ea typeface="+mn-ea"/>
                <a:cs typeface="+mn-ea"/>
                <a:sym typeface="+mn-lt"/>
              </a:rPr>
              <a:t>元。</a:t>
            </a:r>
          </a:p>
          <a:p>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11 </a:t>
            </a:r>
            <a:r>
              <a:rPr lang="zh-CN" altLang="en-US" sz="2000" dirty="0">
                <a:solidFill>
                  <a:schemeClr val="tx1"/>
                </a:solidFill>
                <a:latin typeface="+mn-lt"/>
                <a:ea typeface="+mn-ea"/>
                <a:cs typeface="+mn-ea"/>
                <a:sym typeface="+mn-lt"/>
              </a:rPr>
              <a:t>月份赵某工资调整为 </a:t>
            </a:r>
            <a:r>
              <a:rPr lang="en-US" altLang="zh-CN" sz="2000" dirty="0">
                <a:solidFill>
                  <a:schemeClr val="tx1"/>
                </a:solidFill>
                <a:latin typeface="+mn-lt"/>
                <a:ea typeface="+mn-ea"/>
                <a:cs typeface="+mn-ea"/>
                <a:sym typeface="+mn-lt"/>
              </a:rPr>
              <a:t>21 000 </a:t>
            </a:r>
            <a:r>
              <a:rPr lang="zh-CN" altLang="en-US" sz="2000" dirty="0">
                <a:solidFill>
                  <a:schemeClr val="tx1"/>
                </a:solidFill>
                <a:latin typeface="+mn-lt"/>
                <a:ea typeface="+mn-ea"/>
                <a:cs typeface="+mn-ea"/>
                <a:sym typeface="+mn-lt"/>
              </a:rPr>
              <a:t>元，其他不变。</a:t>
            </a:r>
          </a:p>
          <a:p>
            <a:r>
              <a:rPr lang="zh-CN" altLang="en-US" sz="2000" dirty="0">
                <a:solidFill>
                  <a:schemeClr val="tx1"/>
                </a:solidFill>
                <a:latin typeface="+mn-lt"/>
                <a:ea typeface="+mn-ea"/>
                <a:cs typeface="+mn-ea"/>
                <a:sym typeface="+mn-lt"/>
              </a:rPr>
              <a:t>　　已知：减除费用为 </a:t>
            </a:r>
            <a:r>
              <a:rPr lang="en-US" altLang="zh-CN" sz="2000" dirty="0">
                <a:solidFill>
                  <a:schemeClr val="tx1"/>
                </a:solidFill>
                <a:latin typeface="+mn-lt"/>
                <a:ea typeface="+mn-ea"/>
                <a:cs typeface="+mn-ea"/>
                <a:sym typeface="+mn-lt"/>
              </a:rPr>
              <a:t>5 000 </a:t>
            </a:r>
            <a:r>
              <a:rPr lang="zh-CN" altLang="en-US" sz="2000" dirty="0">
                <a:solidFill>
                  <a:schemeClr val="tx1"/>
                </a:solidFill>
                <a:latin typeface="+mn-lt"/>
                <a:ea typeface="+mn-ea"/>
                <a:cs typeface="+mn-ea"/>
                <a:sym typeface="+mn-lt"/>
              </a:rPr>
              <a:t>元</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月，</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年前 </a:t>
            </a:r>
            <a:r>
              <a:rPr lang="en-US" altLang="zh-CN" sz="2000" dirty="0">
                <a:solidFill>
                  <a:schemeClr val="tx1"/>
                </a:solidFill>
                <a:latin typeface="+mn-lt"/>
                <a:ea typeface="+mn-ea"/>
                <a:cs typeface="+mn-ea"/>
                <a:sym typeface="+mn-lt"/>
              </a:rPr>
              <a:t>9 </a:t>
            </a:r>
            <a:r>
              <a:rPr lang="zh-CN" altLang="en-US" sz="2000" dirty="0">
                <a:solidFill>
                  <a:schemeClr val="tx1"/>
                </a:solidFill>
                <a:latin typeface="+mn-lt"/>
                <a:ea typeface="+mn-ea"/>
                <a:cs typeface="+mn-ea"/>
                <a:sym typeface="+mn-lt"/>
              </a:rPr>
              <a:t>个月赵某预缴的个人所得税为 </a:t>
            </a:r>
            <a:r>
              <a:rPr lang="en-US" altLang="zh-CN" sz="2000" dirty="0">
                <a:solidFill>
                  <a:schemeClr val="tx1"/>
                </a:solidFill>
                <a:latin typeface="+mn-lt"/>
                <a:ea typeface="+mn-ea"/>
                <a:cs typeface="+mn-ea"/>
                <a:sym typeface="+mn-lt"/>
              </a:rPr>
              <a:t>864 </a:t>
            </a:r>
            <a:r>
              <a:rPr lang="zh-CN" altLang="en-US" sz="2000" dirty="0">
                <a:solidFill>
                  <a:schemeClr val="tx1"/>
                </a:solidFill>
                <a:latin typeface="+mn-lt"/>
                <a:ea typeface="+mn-ea"/>
                <a:cs typeface="+mn-ea"/>
                <a:sym typeface="+mn-lt"/>
              </a:rPr>
              <a:t>元。</a:t>
            </a:r>
          </a:p>
          <a:p>
            <a:r>
              <a:rPr lang="zh-CN" altLang="en-US" sz="2000" dirty="0">
                <a:solidFill>
                  <a:schemeClr val="tx1"/>
                </a:solidFill>
                <a:latin typeface="+mn-lt"/>
                <a:ea typeface="+mn-ea"/>
                <a:cs typeface="+mn-ea"/>
                <a:sym typeface="+mn-lt"/>
              </a:rPr>
              <a:t>　　要求：计算赵某 </a:t>
            </a:r>
            <a:r>
              <a:rPr lang="en-US" altLang="zh-CN" sz="2000" dirty="0">
                <a:solidFill>
                  <a:schemeClr val="tx1"/>
                </a:solidFill>
                <a:latin typeface="+mn-lt"/>
                <a:ea typeface="+mn-ea"/>
                <a:cs typeface="+mn-ea"/>
                <a:sym typeface="+mn-lt"/>
              </a:rPr>
              <a:t>10 </a:t>
            </a:r>
            <a:r>
              <a:rPr lang="zh-CN" altLang="en-US" sz="2000" dirty="0">
                <a:solidFill>
                  <a:schemeClr val="tx1"/>
                </a:solidFill>
                <a:latin typeface="+mn-lt"/>
                <a:ea typeface="+mn-ea"/>
                <a:cs typeface="+mn-ea"/>
                <a:sym typeface="+mn-lt"/>
              </a:rPr>
              <a:t>月、</a:t>
            </a:r>
            <a:r>
              <a:rPr lang="en-US" altLang="zh-CN" sz="2000" dirty="0">
                <a:solidFill>
                  <a:schemeClr val="tx1"/>
                </a:solidFill>
                <a:latin typeface="+mn-lt"/>
                <a:ea typeface="+mn-ea"/>
                <a:cs typeface="+mn-ea"/>
                <a:sym typeface="+mn-lt"/>
              </a:rPr>
              <a:t>11 </a:t>
            </a:r>
            <a:r>
              <a:rPr lang="zh-CN" altLang="en-US" sz="2000" dirty="0">
                <a:solidFill>
                  <a:schemeClr val="tx1"/>
                </a:solidFill>
                <a:latin typeface="+mn-lt"/>
                <a:ea typeface="+mn-ea"/>
                <a:cs typeface="+mn-ea"/>
                <a:sym typeface="+mn-lt"/>
              </a:rPr>
              <a:t>月分别应预缴的个人所得税税额。</a:t>
            </a:r>
          </a:p>
          <a:p>
            <a:endParaRPr lang="en-US" altLang="zh-CN" sz="2000" dirty="0">
              <a:solidFill>
                <a:schemeClr val="tx1"/>
              </a:solidFill>
              <a:latin typeface="+mn-lt"/>
              <a:ea typeface="+mn-ea"/>
              <a:cs typeface="+mn-ea"/>
              <a:sym typeface="+mn-lt"/>
            </a:endParaRPr>
          </a:p>
        </p:txBody>
      </p:sp>
    </p:spTree>
    <p:extLst>
      <p:ext uri="{BB962C8B-B14F-4D97-AF65-F5344CB8AC3E}">
        <p14:creationId xmlns:p14="http://schemas.microsoft.com/office/powerpoint/2010/main" val="236995229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9B0071-56D7-5146-BBE3-DC73E5AC9189}"/>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DE3D480A-364D-B867-9252-463474A47A3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9F2C579B-FF8D-7A3C-AADA-059427E3B4DE}"/>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pic>
        <p:nvPicPr>
          <p:cNvPr id="7" name="图片 6">
            <a:extLst>
              <a:ext uri="{FF2B5EF4-FFF2-40B4-BE49-F238E27FC236}">
                <a16:creationId xmlns:a16="http://schemas.microsoft.com/office/drawing/2014/main" id="{1B4438F2-1F75-0E64-22E8-31DC249387BC}"/>
              </a:ext>
            </a:extLst>
          </p:cNvPr>
          <p:cNvPicPr>
            <a:picLocks noChangeAspect="1"/>
          </p:cNvPicPr>
          <p:nvPr/>
        </p:nvPicPr>
        <p:blipFill>
          <a:blip r:embed="rId3"/>
          <a:stretch>
            <a:fillRect/>
          </a:stretch>
        </p:blipFill>
        <p:spPr>
          <a:xfrm>
            <a:off x="918830" y="314483"/>
            <a:ext cx="6562725" cy="4791075"/>
          </a:xfrm>
          <a:prstGeom prst="rect">
            <a:avLst/>
          </a:prstGeom>
        </p:spPr>
      </p:pic>
    </p:spTree>
    <p:extLst>
      <p:ext uri="{BB962C8B-B14F-4D97-AF65-F5344CB8AC3E}">
        <p14:creationId xmlns:p14="http://schemas.microsoft.com/office/powerpoint/2010/main" val="50835215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99C8D0-EE1A-426E-8B7F-F9FB010D2E6F}"/>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67F9DAB-D4E2-7D58-15F1-450CA5C360F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B69C347-50FF-D5BD-D726-08DA20EDE982}"/>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7C103BCA-72DC-A467-6F0B-9E9D49D206B9}"/>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甲公司职员李某 </a:t>
            </a:r>
            <a:r>
              <a:rPr lang="en-US" altLang="zh-CN" sz="2000" dirty="0">
                <a:solidFill>
                  <a:schemeClr val="tx1"/>
                </a:solidFill>
                <a:latin typeface="+mn-lt"/>
                <a:ea typeface="+mn-ea"/>
                <a:cs typeface="+mn-ea"/>
                <a:sym typeface="+mn-lt"/>
              </a:rPr>
              <a:t>2020 </a:t>
            </a:r>
            <a:r>
              <a:rPr lang="zh-CN" altLang="en-US" sz="2000" dirty="0">
                <a:solidFill>
                  <a:schemeClr val="tx1"/>
                </a:solidFill>
                <a:latin typeface="+mn-lt"/>
                <a:ea typeface="+mn-ea"/>
                <a:cs typeface="+mn-ea"/>
                <a:sym typeface="+mn-lt"/>
              </a:rPr>
              <a:t>年全年取得工资、薪金收入 </a:t>
            </a:r>
            <a:r>
              <a:rPr lang="en-US" altLang="zh-CN" sz="2000" dirty="0">
                <a:solidFill>
                  <a:schemeClr val="tx1"/>
                </a:solidFill>
                <a:latin typeface="+mn-lt"/>
                <a:ea typeface="+mn-ea"/>
                <a:cs typeface="+mn-ea"/>
                <a:sym typeface="+mn-lt"/>
              </a:rPr>
              <a:t>180 000 </a:t>
            </a:r>
            <a:r>
              <a:rPr lang="zh-CN" altLang="en-US" sz="2000" dirty="0">
                <a:solidFill>
                  <a:schemeClr val="tx1"/>
                </a:solidFill>
                <a:latin typeface="+mn-lt"/>
                <a:ea typeface="+mn-ea"/>
                <a:cs typeface="+mn-ea"/>
                <a:sym typeface="+mn-lt"/>
              </a:rPr>
              <a:t>元。当地规定的社会保险和住房公积金个人缴存比例为：基本养老保险 </a:t>
            </a:r>
            <a:r>
              <a:rPr lang="en-US" altLang="zh-CN" sz="2000" dirty="0">
                <a:solidFill>
                  <a:schemeClr val="tx1"/>
                </a:solidFill>
                <a:latin typeface="+mn-lt"/>
                <a:ea typeface="+mn-ea"/>
                <a:cs typeface="+mn-ea"/>
                <a:sym typeface="+mn-lt"/>
              </a:rPr>
              <a:t>8</a:t>
            </a:r>
            <a:r>
              <a:rPr lang="zh-CN" altLang="en-US" sz="2000" dirty="0">
                <a:solidFill>
                  <a:schemeClr val="tx1"/>
                </a:solidFill>
                <a:latin typeface="+mn-lt"/>
                <a:ea typeface="+mn-ea"/>
                <a:cs typeface="+mn-ea"/>
                <a:sym typeface="+mn-lt"/>
              </a:rPr>
              <a:t>％，基本医疗保险 </a:t>
            </a:r>
            <a:r>
              <a:rPr lang="en-US" altLang="zh-CN" sz="2000" dirty="0">
                <a:solidFill>
                  <a:schemeClr val="tx1"/>
                </a:solidFill>
                <a:latin typeface="+mn-lt"/>
                <a:ea typeface="+mn-ea"/>
                <a:cs typeface="+mn-ea"/>
                <a:sym typeface="+mn-lt"/>
              </a:rPr>
              <a:t>2</a:t>
            </a:r>
            <a:r>
              <a:rPr lang="zh-CN" altLang="en-US" sz="2000" dirty="0">
                <a:solidFill>
                  <a:schemeClr val="tx1"/>
                </a:solidFill>
                <a:latin typeface="+mn-lt"/>
                <a:ea typeface="+mn-ea"/>
                <a:cs typeface="+mn-ea"/>
                <a:sym typeface="+mn-lt"/>
              </a:rPr>
              <a:t>％，失业保险 </a:t>
            </a:r>
            <a:r>
              <a:rPr lang="en-US" altLang="zh-CN" sz="2000" dirty="0">
                <a:solidFill>
                  <a:schemeClr val="tx1"/>
                </a:solidFill>
                <a:latin typeface="+mn-lt"/>
                <a:ea typeface="+mn-ea"/>
                <a:cs typeface="+mn-ea"/>
                <a:sym typeface="+mn-lt"/>
              </a:rPr>
              <a:t>0.5</a:t>
            </a:r>
            <a:r>
              <a:rPr lang="zh-CN" altLang="en-US" sz="2000" dirty="0">
                <a:solidFill>
                  <a:schemeClr val="tx1"/>
                </a:solidFill>
                <a:latin typeface="+mn-lt"/>
                <a:ea typeface="+mn-ea"/>
                <a:cs typeface="+mn-ea"/>
                <a:sym typeface="+mn-lt"/>
              </a:rPr>
              <a:t>％，住房公积金 </a:t>
            </a:r>
            <a:r>
              <a:rPr lang="en-US" altLang="zh-CN" sz="2000" dirty="0">
                <a:solidFill>
                  <a:schemeClr val="tx1"/>
                </a:solidFill>
                <a:latin typeface="+mn-lt"/>
                <a:ea typeface="+mn-ea"/>
                <a:cs typeface="+mn-ea"/>
                <a:sym typeface="+mn-lt"/>
              </a:rPr>
              <a:t>12</a:t>
            </a:r>
            <a:r>
              <a:rPr lang="zh-CN" altLang="en-US" sz="2000" dirty="0">
                <a:solidFill>
                  <a:schemeClr val="tx1"/>
                </a:solidFill>
                <a:latin typeface="+mn-lt"/>
                <a:ea typeface="+mn-ea"/>
                <a:cs typeface="+mn-ea"/>
                <a:sym typeface="+mn-lt"/>
              </a:rPr>
              <a:t>％。社保部门核定的李某 </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年社会保险费的缴费工资基数为</a:t>
            </a:r>
            <a:r>
              <a:rPr lang="en-US" altLang="zh-CN" sz="2000" dirty="0">
                <a:solidFill>
                  <a:schemeClr val="tx1"/>
                </a:solidFill>
                <a:latin typeface="+mn-lt"/>
                <a:ea typeface="+mn-ea"/>
                <a:cs typeface="+mn-ea"/>
                <a:sym typeface="+mn-lt"/>
              </a:rPr>
              <a:t>10 000</a:t>
            </a:r>
            <a:r>
              <a:rPr lang="zh-CN" altLang="en-US" sz="2000" dirty="0">
                <a:solidFill>
                  <a:schemeClr val="tx1"/>
                </a:solidFill>
                <a:latin typeface="+mn-lt"/>
                <a:ea typeface="+mn-ea"/>
                <a:cs typeface="+mn-ea"/>
                <a:sym typeface="+mn-lt"/>
              </a:rPr>
              <a:t>元。李某正在偿还首套住房贷款及利息，李某为独生女，其独生子正在读大学 </a:t>
            </a:r>
            <a:r>
              <a:rPr lang="en-US" altLang="zh-CN" sz="2000" dirty="0">
                <a:solidFill>
                  <a:schemeClr val="tx1"/>
                </a:solidFill>
                <a:latin typeface="+mn-lt"/>
                <a:ea typeface="+mn-ea"/>
                <a:cs typeface="+mn-ea"/>
                <a:sym typeface="+mn-lt"/>
              </a:rPr>
              <a:t>3 </a:t>
            </a:r>
            <a:r>
              <a:rPr lang="zh-CN" altLang="en-US" sz="2000" dirty="0">
                <a:solidFill>
                  <a:schemeClr val="tx1"/>
                </a:solidFill>
                <a:latin typeface="+mn-lt"/>
                <a:ea typeface="+mn-ea"/>
                <a:cs typeface="+mn-ea"/>
                <a:sym typeface="+mn-lt"/>
              </a:rPr>
              <a:t>年级；李某父母均已年过 </a:t>
            </a:r>
            <a:r>
              <a:rPr lang="en-US" altLang="zh-CN" sz="2000" dirty="0">
                <a:solidFill>
                  <a:schemeClr val="tx1"/>
                </a:solidFill>
                <a:latin typeface="+mn-lt"/>
                <a:ea typeface="+mn-ea"/>
                <a:cs typeface="+mn-ea"/>
                <a:sym typeface="+mn-lt"/>
              </a:rPr>
              <a:t>60 </a:t>
            </a:r>
            <a:r>
              <a:rPr lang="zh-CN" altLang="en-US" sz="2000" dirty="0">
                <a:solidFill>
                  <a:schemeClr val="tx1"/>
                </a:solidFill>
                <a:latin typeface="+mn-lt"/>
                <a:ea typeface="+mn-ea"/>
                <a:cs typeface="+mn-ea"/>
                <a:sym typeface="+mn-lt"/>
              </a:rPr>
              <a:t>岁。李某夫妻约定由李某扣除贷款利息和子女教育费。</a:t>
            </a:r>
          </a:p>
          <a:p>
            <a:r>
              <a:rPr lang="zh-CN" altLang="en-US" sz="2000" dirty="0">
                <a:solidFill>
                  <a:schemeClr val="tx1"/>
                </a:solidFill>
                <a:latin typeface="+mn-lt"/>
                <a:ea typeface="+mn-ea"/>
                <a:cs typeface="+mn-ea"/>
                <a:sym typeface="+mn-lt"/>
              </a:rPr>
              <a:t> 计算李某 </a:t>
            </a:r>
            <a:r>
              <a:rPr lang="en-US" altLang="zh-CN" sz="2000" dirty="0">
                <a:solidFill>
                  <a:schemeClr val="tx1"/>
                </a:solidFill>
                <a:latin typeface="+mn-lt"/>
                <a:ea typeface="+mn-ea"/>
                <a:cs typeface="+mn-ea"/>
                <a:sym typeface="+mn-lt"/>
              </a:rPr>
              <a:t>2020 </a:t>
            </a:r>
            <a:r>
              <a:rPr lang="zh-CN" altLang="en-US" sz="2000" dirty="0">
                <a:solidFill>
                  <a:schemeClr val="tx1"/>
                </a:solidFill>
                <a:latin typeface="+mn-lt"/>
                <a:ea typeface="+mn-ea"/>
                <a:cs typeface="+mn-ea"/>
                <a:sym typeface="+mn-lt"/>
              </a:rPr>
              <a:t>年应缴纳的个人所得税税额。</a:t>
            </a:r>
            <a:endParaRPr lang="en-US" altLang="zh-CN" sz="2000" dirty="0">
              <a:solidFill>
                <a:schemeClr val="tx1"/>
              </a:solidFill>
              <a:latin typeface="+mn-lt"/>
              <a:ea typeface="+mn-ea"/>
              <a:cs typeface="+mn-ea"/>
              <a:sym typeface="+mn-lt"/>
            </a:endParaRPr>
          </a:p>
        </p:txBody>
      </p:sp>
    </p:spTree>
    <p:extLst>
      <p:ext uri="{BB962C8B-B14F-4D97-AF65-F5344CB8AC3E}">
        <p14:creationId xmlns:p14="http://schemas.microsoft.com/office/powerpoint/2010/main" val="131334265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00F094-C535-86A7-3CF4-C98483988B65}"/>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23B69AE-F180-8C95-CDF7-DC939E8D7485}"/>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3198B5D6-6626-EB30-18DA-2C74C522D4C6}"/>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12" name="文本2">
            <a:extLst>
              <a:ext uri="{FF2B5EF4-FFF2-40B4-BE49-F238E27FC236}">
                <a16:creationId xmlns:a16="http://schemas.microsoft.com/office/drawing/2014/main" id="{E537F9F8-DEE0-F103-9EC5-98A151A04115}"/>
              </a:ext>
            </a:extLst>
          </p:cNvPr>
          <p:cNvSpPr>
            <a:spLocks noChangeArrowheads="1"/>
          </p:cNvSpPr>
          <p:nvPr/>
        </p:nvSpPr>
        <p:spPr bwMode="gray">
          <a:xfrm>
            <a:off x="607461" y="1032388"/>
            <a:ext cx="8123789" cy="3884931"/>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10000"/>
              </a:lnSpc>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）全年减除费用 </a:t>
            </a:r>
            <a:r>
              <a:rPr lang="en-US" altLang="zh-CN" sz="2000" b="1" dirty="0">
                <a:solidFill>
                  <a:srgbClr val="003399"/>
                </a:solidFill>
              </a:rPr>
              <a:t>60 000 </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2</a:t>
            </a:r>
            <a:r>
              <a:rPr lang="zh-CN" altLang="en-US" sz="2000" b="1" dirty="0">
                <a:solidFill>
                  <a:srgbClr val="003399"/>
                </a:solidFill>
              </a:rPr>
              <a:t>）专项扣除＝</a:t>
            </a:r>
            <a:r>
              <a:rPr lang="en-US" altLang="zh-CN" sz="2000" b="1" dirty="0">
                <a:solidFill>
                  <a:srgbClr val="003399"/>
                </a:solidFill>
              </a:rPr>
              <a:t>10 000×</a:t>
            </a:r>
            <a:r>
              <a:rPr lang="zh-CN" altLang="en-US" sz="2000" b="1" dirty="0">
                <a:solidFill>
                  <a:srgbClr val="003399"/>
                </a:solidFill>
              </a:rPr>
              <a:t>（</a:t>
            </a:r>
            <a:r>
              <a:rPr lang="en-US" altLang="zh-CN" sz="2000" b="1" dirty="0">
                <a:solidFill>
                  <a:srgbClr val="003399"/>
                </a:solidFill>
              </a:rPr>
              <a:t>8</a:t>
            </a:r>
            <a:r>
              <a:rPr lang="zh-CN" altLang="en-US" sz="2000" b="1" dirty="0">
                <a:solidFill>
                  <a:srgbClr val="003399"/>
                </a:solidFill>
              </a:rPr>
              <a:t>％＋</a:t>
            </a:r>
            <a:r>
              <a:rPr lang="en-US" altLang="zh-CN" sz="2000" b="1" dirty="0">
                <a:solidFill>
                  <a:srgbClr val="003399"/>
                </a:solidFill>
              </a:rPr>
              <a:t>2</a:t>
            </a:r>
            <a:r>
              <a:rPr lang="zh-CN" altLang="en-US" sz="2000" b="1" dirty="0">
                <a:solidFill>
                  <a:srgbClr val="003399"/>
                </a:solidFill>
              </a:rPr>
              <a:t>％＋</a:t>
            </a:r>
            <a:r>
              <a:rPr lang="en-US" altLang="zh-CN" sz="2000" b="1" dirty="0">
                <a:solidFill>
                  <a:srgbClr val="003399"/>
                </a:solidFill>
              </a:rPr>
              <a:t>0.5</a:t>
            </a:r>
            <a:r>
              <a:rPr lang="zh-CN" altLang="en-US" sz="2000" b="1" dirty="0">
                <a:solidFill>
                  <a:srgbClr val="003399"/>
                </a:solidFill>
              </a:rPr>
              <a:t>％＋</a:t>
            </a:r>
            <a:r>
              <a:rPr lang="en-US" altLang="zh-CN" sz="2000" b="1" dirty="0">
                <a:solidFill>
                  <a:srgbClr val="003399"/>
                </a:solidFill>
              </a:rPr>
              <a:t>12</a:t>
            </a:r>
            <a:r>
              <a:rPr lang="zh-CN" altLang="en-US" sz="2000" b="1" dirty="0">
                <a:solidFill>
                  <a:srgbClr val="003399"/>
                </a:solidFill>
              </a:rPr>
              <a:t>％）</a:t>
            </a:r>
            <a:r>
              <a:rPr lang="en-US" altLang="zh-CN" sz="2000" b="1" dirty="0">
                <a:solidFill>
                  <a:srgbClr val="003399"/>
                </a:solidFill>
              </a:rPr>
              <a:t>×12</a:t>
            </a:r>
            <a:r>
              <a:rPr lang="zh-CN" altLang="en-US" sz="2000" b="1" dirty="0">
                <a:solidFill>
                  <a:srgbClr val="003399"/>
                </a:solidFill>
              </a:rPr>
              <a:t>＝</a:t>
            </a:r>
            <a:r>
              <a:rPr lang="en-US" altLang="zh-CN" sz="2000" b="1" dirty="0">
                <a:solidFill>
                  <a:srgbClr val="003399"/>
                </a:solidFill>
              </a:rPr>
              <a:t>27 000</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3</a:t>
            </a:r>
            <a:r>
              <a:rPr lang="zh-CN" altLang="en-US" sz="2000" b="1" dirty="0">
                <a:solidFill>
                  <a:srgbClr val="003399"/>
                </a:solidFill>
              </a:rPr>
              <a:t>）专项附加扣除：</a:t>
            </a:r>
          </a:p>
          <a:p>
            <a:pPr marL="342900" indent="-342900">
              <a:lnSpc>
                <a:spcPct val="110000"/>
              </a:lnSpc>
              <a:buFont typeface="Wingdings" panose="05000000000000000000" pitchFamily="2" charset="2"/>
              <a:buChar char="ü"/>
            </a:pPr>
            <a:r>
              <a:rPr lang="zh-CN" altLang="en-US" sz="2000" b="1" dirty="0">
                <a:solidFill>
                  <a:srgbClr val="003399"/>
                </a:solidFill>
              </a:rPr>
              <a:t> 李某子女教育支出实行定额扣除，每年扣除 </a:t>
            </a:r>
            <a:r>
              <a:rPr lang="en-US" altLang="zh-CN" sz="2000" b="1" dirty="0">
                <a:solidFill>
                  <a:srgbClr val="003399"/>
                </a:solidFill>
              </a:rPr>
              <a:t>12 000 </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李某首套住房贷款利息支出实行定额扣除，每年扣除 </a:t>
            </a:r>
            <a:r>
              <a:rPr lang="en-US" altLang="zh-CN" sz="2000" b="1" dirty="0">
                <a:solidFill>
                  <a:srgbClr val="003399"/>
                </a:solidFill>
              </a:rPr>
              <a:t>12 000 </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李某赡养老人支出实行定额扣除，每年扣除 </a:t>
            </a:r>
            <a:r>
              <a:rPr lang="en-US" altLang="zh-CN" sz="2000" b="1" dirty="0">
                <a:solidFill>
                  <a:srgbClr val="003399"/>
                </a:solidFill>
              </a:rPr>
              <a:t>24 000 </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专项附加扣除合计＝</a:t>
            </a:r>
            <a:r>
              <a:rPr lang="en-US" altLang="zh-CN" sz="2000" b="1" dirty="0">
                <a:solidFill>
                  <a:srgbClr val="003399"/>
                </a:solidFill>
              </a:rPr>
              <a:t>24000</a:t>
            </a:r>
            <a:r>
              <a:rPr lang="zh-CN" altLang="en-US" sz="2000" b="1" dirty="0">
                <a:solidFill>
                  <a:srgbClr val="003399"/>
                </a:solidFill>
              </a:rPr>
              <a:t>＋</a:t>
            </a:r>
            <a:r>
              <a:rPr lang="en-US" altLang="zh-CN" sz="2000" b="1" dirty="0">
                <a:solidFill>
                  <a:srgbClr val="003399"/>
                </a:solidFill>
              </a:rPr>
              <a:t>12 000</a:t>
            </a:r>
            <a:r>
              <a:rPr lang="zh-CN" altLang="en-US" sz="2000" b="1" dirty="0">
                <a:solidFill>
                  <a:srgbClr val="003399"/>
                </a:solidFill>
              </a:rPr>
              <a:t>＋</a:t>
            </a:r>
            <a:r>
              <a:rPr lang="en-US" altLang="zh-CN" sz="2000" b="1" dirty="0">
                <a:solidFill>
                  <a:srgbClr val="003399"/>
                </a:solidFill>
              </a:rPr>
              <a:t>36 000</a:t>
            </a:r>
            <a:r>
              <a:rPr lang="zh-CN" altLang="en-US" sz="2000" b="1" dirty="0">
                <a:solidFill>
                  <a:srgbClr val="003399"/>
                </a:solidFill>
              </a:rPr>
              <a:t>＝</a:t>
            </a:r>
            <a:r>
              <a:rPr lang="en-US" altLang="zh-CN" sz="2000" b="1" dirty="0">
                <a:solidFill>
                  <a:srgbClr val="003399"/>
                </a:solidFill>
              </a:rPr>
              <a:t>72 000</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4</a:t>
            </a:r>
            <a:r>
              <a:rPr lang="zh-CN" altLang="en-US" sz="2000" b="1" dirty="0">
                <a:solidFill>
                  <a:srgbClr val="003399"/>
                </a:solidFill>
              </a:rPr>
              <a:t>）扣除项合计＝</a:t>
            </a:r>
            <a:r>
              <a:rPr lang="en-US" altLang="zh-CN" sz="2000" b="1" dirty="0">
                <a:solidFill>
                  <a:srgbClr val="003399"/>
                </a:solidFill>
              </a:rPr>
              <a:t>60 000</a:t>
            </a:r>
            <a:r>
              <a:rPr lang="zh-CN" altLang="en-US" sz="2000" b="1" dirty="0">
                <a:solidFill>
                  <a:srgbClr val="003399"/>
                </a:solidFill>
              </a:rPr>
              <a:t>＋</a:t>
            </a:r>
            <a:r>
              <a:rPr lang="en-US" altLang="zh-CN" sz="2000" b="1" dirty="0">
                <a:solidFill>
                  <a:srgbClr val="003399"/>
                </a:solidFill>
              </a:rPr>
              <a:t>27 000</a:t>
            </a:r>
            <a:r>
              <a:rPr lang="zh-CN" altLang="en-US" sz="2000" b="1" dirty="0">
                <a:solidFill>
                  <a:srgbClr val="003399"/>
                </a:solidFill>
              </a:rPr>
              <a:t>＋</a:t>
            </a:r>
            <a:r>
              <a:rPr lang="en-US" altLang="zh-CN" sz="2000" b="1" dirty="0">
                <a:solidFill>
                  <a:srgbClr val="003399"/>
                </a:solidFill>
              </a:rPr>
              <a:t>72 000</a:t>
            </a:r>
            <a:r>
              <a:rPr lang="zh-CN" altLang="en-US" sz="2000" b="1" dirty="0">
                <a:solidFill>
                  <a:srgbClr val="003399"/>
                </a:solidFill>
              </a:rPr>
              <a:t>＝</a:t>
            </a:r>
            <a:r>
              <a:rPr lang="en-US" altLang="zh-CN" sz="2000" b="1" dirty="0">
                <a:solidFill>
                  <a:srgbClr val="003399"/>
                </a:solidFill>
              </a:rPr>
              <a:t>159 000</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5</a:t>
            </a:r>
            <a:r>
              <a:rPr lang="zh-CN" altLang="en-US" sz="2000" b="1" dirty="0">
                <a:solidFill>
                  <a:srgbClr val="003399"/>
                </a:solidFill>
              </a:rPr>
              <a:t>）应纳税所得额＝</a:t>
            </a:r>
            <a:r>
              <a:rPr lang="en-US" altLang="zh-CN" sz="2000" b="1" dirty="0">
                <a:solidFill>
                  <a:srgbClr val="003399"/>
                </a:solidFill>
              </a:rPr>
              <a:t>180 000</a:t>
            </a:r>
            <a:r>
              <a:rPr lang="zh-CN" altLang="en-US" sz="2000" b="1" dirty="0">
                <a:solidFill>
                  <a:srgbClr val="003399"/>
                </a:solidFill>
              </a:rPr>
              <a:t>－</a:t>
            </a:r>
            <a:r>
              <a:rPr lang="en-US" altLang="zh-CN" sz="2000" b="1" dirty="0">
                <a:solidFill>
                  <a:srgbClr val="003399"/>
                </a:solidFill>
              </a:rPr>
              <a:t>159 000</a:t>
            </a:r>
            <a:r>
              <a:rPr lang="zh-CN" altLang="en-US" sz="2000" b="1" dirty="0">
                <a:solidFill>
                  <a:srgbClr val="003399"/>
                </a:solidFill>
              </a:rPr>
              <a:t>＝</a:t>
            </a:r>
            <a:r>
              <a:rPr lang="en-US" altLang="zh-CN" sz="2000" b="1" dirty="0">
                <a:solidFill>
                  <a:srgbClr val="003399"/>
                </a:solidFill>
              </a:rPr>
              <a:t>21 000</a:t>
            </a:r>
            <a:r>
              <a:rPr lang="zh-CN" altLang="en-US" sz="2000" b="1" dirty="0">
                <a:solidFill>
                  <a:srgbClr val="003399"/>
                </a:solidFill>
              </a:rPr>
              <a:t>（元）</a:t>
            </a:r>
          </a:p>
          <a:p>
            <a:pPr marL="342900" indent="-342900">
              <a:lnSpc>
                <a:spcPct val="11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6</a:t>
            </a:r>
            <a:r>
              <a:rPr lang="zh-CN" altLang="en-US" sz="2000" b="1" dirty="0">
                <a:solidFill>
                  <a:srgbClr val="003399"/>
                </a:solidFill>
              </a:rPr>
              <a:t>）应纳个人所得税额＝</a:t>
            </a:r>
            <a:r>
              <a:rPr lang="en-US" altLang="zh-CN" sz="2000" b="1" dirty="0">
                <a:solidFill>
                  <a:srgbClr val="003399"/>
                </a:solidFill>
              </a:rPr>
              <a:t>21 000×3</a:t>
            </a:r>
            <a:r>
              <a:rPr lang="zh-CN" altLang="en-US" sz="2000" b="1" dirty="0">
                <a:solidFill>
                  <a:srgbClr val="003399"/>
                </a:solidFill>
              </a:rPr>
              <a:t>％＝</a:t>
            </a:r>
            <a:r>
              <a:rPr lang="en-US" altLang="zh-CN" sz="2000" b="1" dirty="0">
                <a:solidFill>
                  <a:srgbClr val="003399"/>
                </a:solidFill>
              </a:rPr>
              <a:t>630</a:t>
            </a:r>
            <a:r>
              <a:rPr lang="zh-CN" altLang="en-US" sz="2000" b="1" dirty="0">
                <a:solidFill>
                  <a:srgbClr val="003399"/>
                </a:solidFill>
              </a:rPr>
              <a:t>（元）</a:t>
            </a:r>
          </a:p>
        </p:txBody>
      </p:sp>
    </p:spTree>
    <p:extLst>
      <p:ext uri="{BB962C8B-B14F-4D97-AF65-F5344CB8AC3E}">
        <p14:creationId xmlns:p14="http://schemas.microsoft.com/office/powerpoint/2010/main" val="1831493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2">
                                            <p:txEl>
                                              <p:pRg st="3" end="3"/>
                                            </p:txEl>
                                          </p:spTgt>
                                        </p:tgtEl>
                                        <p:attrNameLst>
                                          <p:attrName>style.visibility</p:attrName>
                                        </p:attrNameLst>
                                      </p:cBhvr>
                                      <p:to>
                                        <p:strVal val="visible"/>
                                      </p:to>
                                    </p:set>
                                    <p:anim calcmode="lin" valueType="num">
                                      <p:cBhvr additive="base">
                                        <p:cTn id="3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xEl>
                                              <p:pRg st="4" end="4"/>
                                            </p:txEl>
                                          </p:spTgt>
                                        </p:tgtEl>
                                        <p:attrNameLst>
                                          <p:attrName>style.visibility</p:attrName>
                                        </p:attrNameLst>
                                      </p:cBhvr>
                                      <p:to>
                                        <p:strVal val="visible"/>
                                      </p:to>
                                    </p:set>
                                    <p:anim calcmode="lin" valueType="num">
                                      <p:cBhvr additive="base">
                                        <p:cTn id="36"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12">
                                            <p:txEl>
                                              <p:pRg st="5" end="5"/>
                                            </p:txEl>
                                          </p:spTgt>
                                        </p:tgtEl>
                                        <p:attrNameLst>
                                          <p:attrName>style.visibility</p:attrName>
                                        </p:attrNameLst>
                                      </p:cBhvr>
                                      <p:to>
                                        <p:strVal val="visible"/>
                                      </p:to>
                                    </p:set>
                                    <p:anim calcmode="lin" valueType="num">
                                      <p:cBhvr additive="base">
                                        <p:cTn id="42"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12">
                                            <p:txEl>
                                              <p:pRg st="6" end="6"/>
                                            </p:txEl>
                                          </p:spTgt>
                                        </p:tgtEl>
                                        <p:attrNameLst>
                                          <p:attrName>style.visibility</p:attrName>
                                        </p:attrNameLst>
                                      </p:cBhvr>
                                      <p:to>
                                        <p:strVal val="visible"/>
                                      </p:to>
                                    </p:set>
                                    <p:anim calcmode="lin" valueType="num">
                                      <p:cBhvr additive="base">
                                        <p:cTn id="48"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12">
                                            <p:txEl>
                                              <p:pRg st="7" end="7"/>
                                            </p:txEl>
                                          </p:spTgt>
                                        </p:tgtEl>
                                        <p:attrNameLst>
                                          <p:attrName>style.visibility</p:attrName>
                                        </p:attrNameLst>
                                      </p:cBhvr>
                                      <p:to>
                                        <p:strVal val="visible"/>
                                      </p:to>
                                    </p:set>
                                    <p:anim calcmode="lin" valueType="num">
                                      <p:cBhvr additive="base">
                                        <p:cTn id="54"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1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nodeType="clickEffect">
                                  <p:stCondLst>
                                    <p:cond delay="0"/>
                                  </p:stCondLst>
                                  <p:childTnLst>
                                    <p:set>
                                      <p:cBhvr>
                                        <p:cTn id="59" dur="1" fill="hold">
                                          <p:stCondLst>
                                            <p:cond delay="0"/>
                                          </p:stCondLst>
                                        </p:cTn>
                                        <p:tgtEl>
                                          <p:spTgt spid="12">
                                            <p:txEl>
                                              <p:pRg st="8" end="8"/>
                                            </p:txEl>
                                          </p:spTgt>
                                        </p:tgtEl>
                                        <p:attrNameLst>
                                          <p:attrName>style.visibility</p:attrName>
                                        </p:attrNameLst>
                                      </p:cBhvr>
                                      <p:to>
                                        <p:strVal val="visible"/>
                                      </p:to>
                                    </p:set>
                                    <p:anim calcmode="lin" valueType="num">
                                      <p:cBhvr additive="base">
                                        <p:cTn id="60"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1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12">
                                            <p:txEl>
                                              <p:pRg st="9" end="9"/>
                                            </p:txEl>
                                          </p:spTgt>
                                        </p:tgtEl>
                                        <p:attrNameLst>
                                          <p:attrName>style.visibility</p:attrName>
                                        </p:attrNameLst>
                                      </p:cBhvr>
                                      <p:to>
                                        <p:strVal val="visible"/>
                                      </p:to>
                                    </p:set>
                                    <p:anim calcmode="lin" valueType="num">
                                      <p:cBhvr additive="base">
                                        <p:cTn id="66"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1296FC-C3BF-BD08-DE17-8EF015F62504}"/>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6F8563E-09B6-9D60-4BE0-C7459232550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DE0F29DD-9D61-8DDE-38D3-75EBF7BDB3B5}"/>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2D9207E0-4BEF-5DBD-DAB2-578D9EBA4768}"/>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中国公民赵燕，受聘于杭州市一家科技公司，</a:t>
            </a:r>
            <a:r>
              <a:rPr lang="en-US" altLang="zh-CN" sz="2000" dirty="0">
                <a:solidFill>
                  <a:schemeClr val="tx1"/>
                </a:solidFill>
                <a:latin typeface="+mn-lt"/>
                <a:ea typeface="+mn-ea"/>
                <a:cs typeface="+mn-ea"/>
                <a:sym typeface="+mn-lt"/>
              </a:rPr>
              <a:t>2019</a:t>
            </a:r>
            <a:r>
              <a:rPr lang="zh-CN" altLang="en-US" sz="2000" dirty="0">
                <a:solidFill>
                  <a:schemeClr val="tx1"/>
                </a:solidFill>
                <a:latin typeface="+mn-lt"/>
                <a:ea typeface="+mn-ea"/>
                <a:cs typeface="+mn-ea"/>
                <a:sym typeface="+mn-lt"/>
              </a:rPr>
              <a:t>年收入情况如下：每月领取工资、薪金</a:t>
            </a:r>
            <a:r>
              <a:rPr lang="en-US" altLang="zh-CN" sz="2000" dirty="0">
                <a:solidFill>
                  <a:schemeClr val="tx1"/>
                </a:solidFill>
                <a:latin typeface="+mn-lt"/>
                <a:ea typeface="+mn-ea"/>
                <a:cs typeface="+mn-ea"/>
                <a:sym typeface="+mn-lt"/>
              </a:rPr>
              <a:t>13600</a:t>
            </a:r>
            <a:r>
              <a:rPr lang="zh-CN" altLang="en-US" sz="2000" dirty="0">
                <a:solidFill>
                  <a:schemeClr val="tx1"/>
                </a:solidFill>
                <a:latin typeface="+mn-lt"/>
                <a:ea typeface="+mn-ea"/>
                <a:cs typeface="+mn-ea"/>
                <a:sym typeface="+mn-lt"/>
              </a:rPr>
              <a:t>元；个人负担“三险一金”每月</a:t>
            </a:r>
            <a:r>
              <a:rPr lang="en-US" altLang="zh-CN" sz="2000" dirty="0">
                <a:solidFill>
                  <a:schemeClr val="tx1"/>
                </a:solidFill>
                <a:latin typeface="+mn-lt"/>
                <a:ea typeface="+mn-ea"/>
                <a:cs typeface="+mn-ea"/>
                <a:sym typeface="+mn-lt"/>
              </a:rPr>
              <a:t>2500</a:t>
            </a:r>
            <a:r>
              <a:rPr lang="zh-CN" altLang="en-US" sz="2000" dirty="0">
                <a:solidFill>
                  <a:schemeClr val="tx1"/>
                </a:solidFill>
                <a:latin typeface="+mn-lt"/>
                <a:ea typeface="+mn-ea"/>
                <a:cs typeface="+mn-ea"/>
                <a:sym typeface="+mn-lt"/>
              </a:rPr>
              <a:t>元；申报专项附加扣除时，向单位报送的专项附加扣除信息如下：上小学的儿子一人；尚在偿还贷款的于</a:t>
            </a:r>
            <a:r>
              <a:rPr lang="en-US" altLang="zh-CN" sz="2000" dirty="0">
                <a:solidFill>
                  <a:schemeClr val="tx1"/>
                </a:solidFill>
                <a:latin typeface="+mn-lt"/>
                <a:ea typeface="+mn-ea"/>
                <a:cs typeface="+mn-ea"/>
                <a:sym typeface="+mn-lt"/>
              </a:rPr>
              <a:t>5</a:t>
            </a:r>
            <a:r>
              <a:rPr lang="zh-CN" altLang="en-US" sz="2000" dirty="0">
                <a:solidFill>
                  <a:schemeClr val="tx1"/>
                </a:solidFill>
                <a:latin typeface="+mn-lt"/>
                <a:ea typeface="+mn-ea"/>
                <a:cs typeface="+mn-ea"/>
                <a:sym typeface="+mn-lt"/>
              </a:rPr>
              <a:t>年前购入的境内住房一套；年满</a:t>
            </a:r>
            <a:r>
              <a:rPr lang="en-US" altLang="zh-CN" sz="2000" dirty="0">
                <a:solidFill>
                  <a:schemeClr val="tx1"/>
                </a:solidFill>
                <a:latin typeface="+mn-lt"/>
                <a:ea typeface="+mn-ea"/>
                <a:cs typeface="+mn-ea"/>
                <a:sym typeface="+mn-lt"/>
              </a:rPr>
              <a:t>60</a:t>
            </a:r>
            <a:r>
              <a:rPr lang="zh-CN" altLang="en-US" sz="2000" dirty="0">
                <a:solidFill>
                  <a:schemeClr val="tx1"/>
                </a:solidFill>
                <a:latin typeface="+mn-lt"/>
                <a:ea typeface="+mn-ea"/>
                <a:cs typeface="+mn-ea"/>
                <a:sym typeface="+mn-lt"/>
              </a:rPr>
              <a:t>周岁的父母两人。赵燕为独生子女，所购住房为首套住房，夫妻约定子女教育和住房贷款利息全部由赵燕扣除。</a:t>
            </a:r>
          </a:p>
        </p:txBody>
      </p:sp>
    </p:spTree>
    <p:extLst>
      <p:ext uri="{BB962C8B-B14F-4D97-AF65-F5344CB8AC3E}">
        <p14:creationId xmlns:p14="http://schemas.microsoft.com/office/powerpoint/2010/main" val="28935629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EBFCD2-F38D-9A02-030E-72E52D8F8549}"/>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524F167-2698-DE23-7E94-90FBB26CE6E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108</a:t>
            </a:fld>
            <a:endParaRPr lang="en-US" dirty="0">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BD76C8F8-CD75-0803-209F-28EE8FC60C0A}"/>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12" name="文本2">
            <a:extLst>
              <a:ext uri="{FF2B5EF4-FFF2-40B4-BE49-F238E27FC236}">
                <a16:creationId xmlns:a16="http://schemas.microsoft.com/office/drawing/2014/main" id="{0F0B26D8-3D17-F846-4E97-52A5E2E1E898}"/>
              </a:ext>
            </a:extLst>
          </p:cNvPr>
          <p:cNvSpPr>
            <a:spLocks noChangeArrowheads="1"/>
          </p:cNvSpPr>
          <p:nvPr/>
        </p:nvSpPr>
        <p:spPr bwMode="gray">
          <a:xfrm>
            <a:off x="588411" y="1032388"/>
            <a:ext cx="8123789" cy="3699950"/>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50000"/>
              </a:lnSpc>
              <a:buFont typeface="Wingdings" panose="05000000000000000000" pitchFamily="2" charset="2"/>
              <a:buChar char="ü"/>
            </a:pPr>
            <a:r>
              <a:rPr lang="zh-CN" altLang="en-US" sz="2000" b="1" dirty="0">
                <a:solidFill>
                  <a:srgbClr val="003399"/>
                </a:solidFill>
              </a:rPr>
              <a:t>假设赵燕只有工资、薪金所得，无其他综合所得。</a:t>
            </a:r>
          </a:p>
          <a:p>
            <a:pPr marL="342900" indent="-342900">
              <a:lnSpc>
                <a:spcPct val="150000"/>
              </a:lnSpc>
              <a:buFont typeface="Wingdings" panose="05000000000000000000" pitchFamily="2" charset="2"/>
              <a:buChar char="ü"/>
            </a:pPr>
            <a:r>
              <a:rPr lang="zh-CN" altLang="en-US" sz="2000" b="1" dirty="0">
                <a:solidFill>
                  <a:srgbClr val="003399"/>
                </a:solidFill>
              </a:rPr>
              <a:t>年应纳税所得额</a:t>
            </a:r>
            <a:r>
              <a:rPr lang="en-US" altLang="zh-CN" sz="2000" b="1" dirty="0">
                <a:solidFill>
                  <a:srgbClr val="003399"/>
                </a:solidFill>
              </a:rPr>
              <a:t>=13600×12-60000-2500×12-2000×12-1000×12-3000×12=1200</a:t>
            </a:r>
            <a:r>
              <a:rPr lang="zh-CN" altLang="en-US" sz="2000" b="1" dirty="0">
                <a:solidFill>
                  <a:srgbClr val="003399"/>
                </a:solidFill>
              </a:rPr>
              <a:t>（元）</a:t>
            </a:r>
          </a:p>
          <a:p>
            <a:pPr marL="342900" indent="-342900">
              <a:lnSpc>
                <a:spcPct val="150000"/>
              </a:lnSpc>
              <a:buFont typeface="Wingdings" panose="05000000000000000000" pitchFamily="2" charset="2"/>
              <a:buChar char="ü"/>
            </a:pPr>
            <a:r>
              <a:rPr lang="zh-CN" altLang="en-US" sz="2000" b="1" dirty="0">
                <a:solidFill>
                  <a:srgbClr val="003399"/>
                </a:solidFill>
              </a:rPr>
              <a:t>年应纳税额</a:t>
            </a:r>
            <a:r>
              <a:rPr lang="en-US" altLang="zh-CN" sz="2000" b="1" dirty="0">
                <a:solidFill>
                  <a:srgbClr val="003399"/>
                </a:solidFill>
              </a:rPr>
              <a:t>=1200×3%=36</a:t>
            </a:r>
            <a:r>
              <a:rPr lang="zh-CN" altLang="en-US" sz="2000" b="1" dirty="0">
                <a:solidFill>
                  <a:srgbClr val="003399"/>
                </a:solidFill>
              </a:rPr>
              <a:t>（元）</a:t>
            </a:r>
          </a:p>
        </p:txBody>
      </p:sp>
    </p:spTree>
    <p:extLst>
      <p:ext uri="{BB962C8B-B14F-4D97-AF65-F5344CB8AC3E}">
        <p14:creationId xmlns:p14="http://schemas.microsoft.com/office/powerpoint/2010/main" val="3951076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793F07-2B2F-02B3-A697-CBE2E3AE9A06}"/>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94BCE4D-CC63-6032-4504-52E5FD9ABEE3}"/>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EF6999E4-C9D9-8306-AB0B-BBD0726DA4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8B2817A5-2F40-BC4C-833D-F25E7E58C17C}"/>
              </a:ext>
            </a:extLst>
          </p:cNvPr>
          <p:cNvSpPr txBox="1">
            <a:spLocks/>
          </p:cNvSpPr>
          <p:nvPr/>
        </p:nvSpPr>
        <p:spPr>
          <a:xfrm>
            <a:off x="490822" y="779487"/>
            <a:ext cx="8018557" cy="3887763"/>
          </a:xfrm>
          <a:prstGeom prst="rect">
            <a:avLst/>
          </a:prstGeom>
        </p:spPr>
        <p:txBody>
          <a:bodyPr vert="horz" lIns="91440" tIns="45720" rIns="91440" bIns="45720" rtlCol="0">
            <a:normAutofit fontScale="850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月中国居民李某取得工资 </a:t>
            </a:r>
            <a:r>
              <a:rPr lang="en-US" altLang="zh-CN" dirty="0">
                <a:solidFill>
                  <a:schemeClr val="tx1"/>
                </a:solidFill>
                <a:latin typeface="+mn-lt"/>
                <a:ea typeface="+mn-ea"/>
                <a:cs typeface="+mn-ea"/>
                <a:sym typeface="+mn-lt"/>
              </a:rPr>
              <a:t>20 000 </a:t>
            </a:r>
            <a:r>
              <a:rPr lang="zh-CN" altLang="en-US" dirty="0">
                <a:solidFill>
                  <a:schemeClr val="tx1"/>
                </a:solidFill>
                <a:latin typeface="+mn-lt"/>
                <a:ea typeface="+mn-ea"/>
                <a:cs typeface="+mn-ea"/>
                <a:sym typeface="+mn-lt"/>
              </a:rPr>
              <a:t>元，李某当月专项扣除 </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元，专项附加扣除 </a:t>
            </a:r>
            <a:r>
              <a:rPr lang="en-US" altLang="zh-CN" dirty="0">
                <a:solidFill>
                  <a:schemeClr val="tx1"/>
                </a:solidFill>
                <a:latin typeface="+mn-lt"/>
                <a:ea typeface="+mn-ea"/>
                <a:cs typeface="+mn-ea"/>
                <a:sym typeface="+mn-lt"/>
              </a:rPr>
              <a:t>3 000 </a:t>
            </a:r>
            <a:r>
              <a:rPr lang="zh-CN" altLang="en-US" dirty="0">
                <a:solidFill>
                  <a:schemeClr val="tx1"/>
                </a:solidFill>
                <a:latin typeface="+mn-lt"/>
                <a:ea typeface="+mn-ea"/>
                <a:cs typeface="+mn-ea"/>
                <a:sym typeface="+mn-lt"/>
              </a:rPr>
              <a:t>元。已知工资、薪金所得累计预扣预缴应纳税所得额不超过 </a:t>
            </a:r>
            <a:r>
              <a:rPr lang="en-US" altLang="zh-CN" dirty="0">
                <a:solidFill>
                  <a:schemeClr val="tx1"/>
                </a:solidFill>
                <a:latin typeface="+mn-lt"/>
                <a:ea typeface="+mn-ea"/>
                <a:cs typeface="+mn-ea"/>
                <a:sym typeface="+mn-lt"/>
              </a:rPr>
              <a:t>36 000 </a:t>
            </a:r>
            <a:r>
              <a:rPr lang="zh-CN" altLang="en-US" dirty="0">
                <a:solidFill>
                  <a:schemeClr val="tx1"/>
                </a:solidFill>
                <a:latin typeface="+mn-lt"/>
                <a:ea typeface="+mn-ea"/>
                <a:cs typeface="+mn-ea"/>
                <a:sym typeface="+mn-lt"/>
              </a:rPr>
              <a:t>元的部分，预扣率为 </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％，预扣预缴个人所得税减除费用为 </a:t>
            </a:r>
            <a:r>
              <a:rPr lang="en-US" altLang="zh-CN" dirty="0">
                <a:solidFill>
                  <a:schemeClr val="tx1"/>
                </a:solidFill>
                <a:latin typeface="+mn-lt"/>
                <a:ea typeface="+mn-ea"/>
                <a:cs typeface="+mn-ea"/>
                <a:sym typeface="+mn-lt"/>
              </a:rPr>
              <a:t>5 000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月。计算李某当月工资应预扣预缴个人所得税税额的下列算式中，正确的是（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240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360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390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330 </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FBD36C3F-4A6D-0123-D29D-B9C650BEBF78}"/>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6D4E1822-9325-B691-D75F-2C154F1819BE}"/>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51DB7B55-E2D7-FF33-B9BC-4F7BBB054592}"/>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024390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框 11">
            <a:extLst>
              <a:ext uri="{FF2B5EF4-FFF2-40B4-BE49-F238E27FC236}">
                <a16:creationId xmlns:a16="http://schemas.microsoft.com/office/drawing/2014/main" id="{B56C7ADA-3DD0-44A2-B069-B232C3233346}"/>
              </a:ext>
            </a:extLst>
          </p:cNvPr>
          <p:cNvSpPr txBox="1"/>
          <p:nvPr/>
        </p:nvSpPr>
        <p:spPr>
          <a:xfrm>
            <a:off x="740639" y="745190"/>
            <a:ext cx="7990611" cy="534377"/>
          </a:xfrm>
          <a:prstGeom prst="rect">
            <a:avLst/>
          </a:prstGeom>
          <a:noFill/>
        </p:spPr>
        <p:txBody>
          <a:bodyPr wrap="square">
            <a:spAutoFit/>
          </a:bodyPr>
          <a:lstStyle/>
          <a:p>
            <a:pPr indent="457200">
              <a:lnSpc>
                <a:spcPct val="150000"/>
              </a:lnSpc>
            </a:pPr>
            <a:r>
              <a:rPr lang="zh-CN" altLang="en-US" sz="2200" b="1" dirty="0">
                <a:solidFill>
                  <a:srgbClr val="005392"/>
                </a:solidFill>
              </a:rPr>
              <a:t>（一）纳税人的分类</a:t>
            </a:r>
            <a:endParaRPr lang="en-US" altLang="zh-CN" sz="2200" b="1" dirty="0">
              <a:solidFill>
                <a:srgbClr val="005392"/>
              </a:solidFill>
            </a:endParaRPr>
          </a:p>
        </p:txBody>
      </p:sp>
      <p:sp>
        <p:nvSpPr>
          <p:cNvPr id="31" name="文本框 30">
            <a:extLst>
              <a:ext uri="{FF2B5EF4-FFF2-40B4-BE49-F238E27FC236}">
                <a16:creationId xmlns:a16="http://schemas.microsoft.com/office/drawing/2014/main" id="{18DC4262-CC8D-4C6C-AB53-7BCAD9B37F90}"/>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pic>
        <p:nvPicPr>
          <p:cNvPr id="2" name="图片 1">
            <a:extLst>
              <a:ext uri="{FF2B5EF4-FFF2-40B4-BE49-F238E27FC236}">
                <a16:creationId xmlns:a16="http://schemas.microsoft.com/office/drawing/2014/main" id="{E2B1B531-DBE5-DFEF-0919-DDEC2676156D}"/>
              </a:ext>
            </a:extLst>
          </p:cNvPr>
          <p:cNvPicPr>
            <a:picLocks noChangeAspect="1"/>
          </p:cNvPicPr>
          <p:nvPr/>
        </p:nvPicPr>
        <p:blipFill>
          <a:blip r:embed="rId2"/>
          <a:stretch>
            <a:fillRect/>
          </a:stretch>
        </p:blipFill>
        <p:spPr>
          <a:xfrm>
            <a:off x="790545" y="1524084"/>
            <a:ext cx="7562909" cy="3240004"/>
          </a:xfrm>
          <a:prstGeom prst="rect">
            <a:avLst/>
          </a:prstGeom>
        </p:spPr>
      </p:pic>
    </p:spTree>
    <p:extLst>
      <p:ext uri="{BB962C8B-B14F-4D97-AF65-F5344CB8AC3E}">
        <p14:creationId xmlns:p14="http://schemas.microsoft.com/office/powerpoint/2010/main" val="3834154271"/>
      </p:ext>
    </p:extLst>
  </p:cSld>
  <p:clrMapOvr>
    <a:masterClrMapping/>
  </p:clrMapOvr>
  <p:transition spd="slow" advClick="0" advTm="0">
    <p:pull/>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0CDA94-7015-AB66-AC8D-92D5FBEE6A60}"/>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27101E5-A1D0-172D-210B-88ECCBB70DA5}"/>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5E4D6BD8-58AB-F947-EA1F-164A05C0AD29}"/>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5B194941-00CF-A1AA-393C-87198D2D9454}"/>
              </a:ext>
            </a:extLst>
          </p:cNvPr>
          <p:cNvSpPr txBox="1">
            <a:spLocks/>
          </p:cNvSpPr>
          <p:nvPr/>
        </p:nvSpPr>
        <p:spPr>
          <a:xfrm>
            <a:off x="490822" y="779487"/>
            <a:ext cx="8018557" cy="3887763"/>
          </a:xfrm>
          <a:prstGeom prst="rect">
            <a:avLst/>
          </a:prstGeom>
        </p:spPr>
        <p:txBody>
          <a:bodyPr vert="horz" lIns="91440" tIns="45720" rIns="91440" bIns="45720" rtlCol="0">
            <a:normAutofit fontScale="77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年）中国公民张某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月取得工资 </a:t>
            </a:r>
            <a:r>
              <a:rPr lang="en-US" altLang="zh-CN" dirty="0">
                <a:solidFill>
                  <a:schemeClr val="tx1"/>
                </a:solidFill>
                <a:latin typeface="+mn-lt"/>
                <a:ea typeface="+mn-ea"/>
                <a:cs typeface="+mn-ea"/>
                <a:sym typeface="+mn-lt"/>
              </a:rPr>
              <a:t>10 000 </a:t>
            </a:r>
            <a:r>
              <a:rPr lang="zh-CN" altLang="en-US" dirty="0">
                <a:solidFill>
                  <a:schemeClr val="tx1"/>
                </a:solidFill>
                <a:latin typeface="+mn-lt"/>
                <a:ea typeface="+mn-ea"/>
                <a:cs typeface="+mn-ea"/>
                <a:sym typeface="+mn-lt"/>
              </a:rPr>
              <a:t>元，缴纳基本养老保险费、基本医疗保险费、失业保险费、住房公积金 </a:t>
            </a:r>
            <a:r>
              <a:rPr lang="en-US" altLang="zh-CN" dirty="0">
                <a:solidFill>
                  <a:schemeClr val="tx1"/>
                </a:solidFill>
                <a:latin typeface="+mn-lt"/>
                <a:ea typeface="+mn-ea"/>
                <a:cs typeface="+mn-ea"/>
                <a:sym typeface="+mn-lt"/>
              </a:rPr>
              <a:t>2 000 </a:t>
            </a:r>
            <a:r>
              <a:rPr lang="zh-CN" altLang="en-US" dirty="0">
                <a:solidFill>
                  <a:schemeClr val="tx1"/>
                </a:solidFill>
                <a:latin typeface="+mn-lt"/>
                <a:ea typeface="+mn-ea"/>
                <a:cs typeface="+mn-ea"/>
                <a:sym typeface="+mn-lt"/>
              </a:rPr>
              <a:t>元，支付首套住房货款本息 </a:t>
            </a:r>
            <a:r>
              <a:rPr lang="en-US" altLang="zh-CN" dirty="0">
                <a:solidFill>
                  <a:schemeClr val="tx1"/>
                </a:solidFill>
                <a:latin typeface="+mn-lt"/>
                <a:ea typeface="+mn-ea"/>
                <a:cs typeface="+mn-ea"/>
                <a:sym typeface="+mn-lt"/>
              </a:rPr>
              <a:t>2 500 </a:t>
            </a:r>
            <a:r>
              <a:rPr lang="zh-CN" altLang="en-US" dirty="0">
                <a:solidFill>
                  <a:schemeClr val="tx1"/>
                </a:solidFill>
                <a:latin typeface="+mn-lt"/>
                <a:ea typeface="+mn-ea"/>
                <a:cs typeface="+mn-ea"/>
                <a:sym typeface="+mn-lt"/>
              </a:rPr>
              <a:t>元。已知，工资、薪金所得个人所得税预扣率为 </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％，减除费用为 </a:t>
            </a:r>
            <a:r>
              <a:rPr lang="en-US" altLang="zh-CN" dirty="0">
                <a:solidFill>
                  <a:schemeClr val="tx1"/>
                </a:solidFill>
                <a:latin typeface="+mn-lt"/>
                <a:ea typeface="+mn-ea"/>
                <a:cs typeface="+mn-ea"/>
                <a:sym typeface="+mn-lt"/>
              </a:rPr>
              <a:t>5 000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月，住房货款利息专项附加扣除标准为 </a:t>
            </a:r>
            <a:r>
              <a:rPr lang="en-US" altLang="zh-CN" dirty="0">
                <a:solidFill>
                  <a:schemeClr val="tx1"/>
                </a:solidFill>
                <a:latin typeface="+mn-lt"/>
                <a:ea typeface="+mn-ea"/>
                <a:cs typeface="+mn-ea"/>
                <a:sym typeface="+mn-lt"/>
              </a:rPr>
              <a:t>1 000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月，由张某按扣除标准的 </a:t>
            </a:r>
            <a:r>
              <a:rPr lang="en-US" altLang="zh-CN" dirty="0">
                <a:solidFill>
                  <a:schemeClr val="tx1"/>
                </a:solidFill>
                <a:latin typeface="+mn-lt"/>
                <a:ea typeface="+mn-ea"/>
                <a:cs typeface="+mn-ea"/>
                <a:sym typeface="+mn-lt"/>
              </a:rPr>
              <a:t>100</a:t>
            </a:r>
            <a:r>
              <a:rPr lang="zh-CN" altLang="en-US" dirty="0">
                <a:solidFill>
                  <a:schemeClr val="tx1"/>
                </a:solidFill>
                <a:latin typeface="+mn-lt"/>
                <a:ea typeface="+mn-ea"/>
                <a:cs typeface="+mn-ea"/>
                <a:sym typeface="+mn-lt"/>
              </a:rPr>
              <a:t>％扣除。计算张某当月工资应预扣预缴个人所得税税额的下列算式中，正确的是（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×39</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195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225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2A6C1459-EDB1-DD84-7223-929248F01A52}"/>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7B04DE69-80DC-648F-CCAC-2FBC21F358B5}"/>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BF6904E2-0C0E-4AB4-4362-0806DD8D203F}"/>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005878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B45124-1472-A81B-EE1B-52C3AE8ECCF8}"/>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85E3257-D250-297B-A0E7-502DCA08471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37341E72-C0AC-7707-8E5D-44F2475C238D}"/>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D2FD9008-A823-9113-5EDA-F2A166015BBE}"/>
              </a:ext>
            </a:extLst>
          </p:cNvPr>
          <p:cNvSpPr txBox="1">
            <a:spLocks/>
          </p:cNvSpPr>
          <p:nvPr/>
        </p:nvSpPr>
        <p:spPr>
          <a:xfrm>
            <a:off x="490822" y="779487"/>
            <a:ext cx="8018557" cy="3887763"/>
          </a:xfrm>
          <a:prstGeom prst="rect">
            <a:avLst/>
          </a:prstGeom>
        </p:spPr>
        <p:txBody>
          <a:bodyPr vert="horz" lIns="91440" tIns="45720" rIns="91440" bIns="45720" rtlCol="0">
            <a:normAutofit fontScale="77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北京某公司职员赵某，</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年每月取得工资、薪金收入</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元，个人缴纳的三险一金合计为</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元，赡养老人、子女教育、住房租金等专项附加扣除合计为</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元，已知：赵某前七个月已预交税款</a:t>
            </a:r>
            <a:r>
              <a:rPr lang="en-US" altLang="zh-CN" dirty="0">
                <a:solidFill>
                  <a:schemeClr val="tx1"/>
                </a:solidFill>
                <a:latin typeface="+mn-lt"/>
                <a:ea typeface="+mn-ea"/>
                <a:cs typeface="+mn-ea"/>
                <a:sym typeface="+mn-lt"/>
              </a:rPr>
              <a:t>1 680</a:t>
            </a:r>
            <a:r>
              <a:rPr lang="zh-CN" altLang="en-US" dirty="0">
                <a:solidFill>
                  <a:schemeClr val="tx1"/>
                </a:solidFill>
                <a:latin typeface="+mn-lt"/>
                <a:ea typeface="+mn-ea"/>
                <a:cs typeface="+mn-ea"/>
                <a:sym typeface="+mn-lt"/>
              </a:rPr>
              <a:t>元，累计应纳税所得额超过</a:t>
            </a:r>
            <a:r>
              <a:rPr lang="en-US" altLang="zh-CN" dirty="0">
                <a:solidFill>
                  <a:schemeClr val="tx1"/>
                </a:solidFill>
                <a:latin typeface="+mn-lt"/>
                <a:ea typeface="+mn-ea"/>
                <a:cs typeface="+mn-ea"/>
                <a:sym typeface="+mn-lt"/>
              </a:rPr>
              <a:t>36 000</a:t>
            </a:r>
            <a:r>
              <a:rPr lang="zh-CN" altLang="en-US" dirty="0">
                <a:solidFill>
                  <a:schemeClr val="tx1"/>
                </a:solidFill>
                <a:latin typeface="+mn-lt"/>
                <a:ea typeface="+mn-ea"/>
                <a:cs typeface="+mn-ea"/>
                <a:sym typeface="+mn-lt"/>
              </a:rPr>
              <a:t>元至</a:t>
            </a:r>
            <a:r>
              <a:rPr lang="en-US" altLang="zh-CN" dirty="0">
                <a:solidFill>
                  <a:schemeClr val="tx1"/>
                </a:solidFill>
                <a:latin typeface="+mn-lt"/>
                <a:ea typeface="+mn-ea"/>
                <a:cs typeface="+mn-ea"/>
                <a:sym typeface="+mn-lt"/>
              </a:rPr>
              <a:t>144 000</a:t>
            </a:r>
            <a:r>
              <a:rPr lang="zh-CN" altLang="en-US" dirty="0">
                <a:solidFill>
                  <a:schemeClr val="tx1"/>
                </a:solidFill>
                <a:latin typeface="+mn-lt"/>
                <a:ea typeface="+mn-ea"/>
                <a:cs typeface="+mn-ea"/>
                <a:sym typeface="+mn-lt"/>
              </a:rPr>
              <a:t>元的，适用的预扣率为</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，速算扣除数为</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。则赵某</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8</a:t>
            </a:r>
            <a:r>
              <a:rPr lang="zh-CN" altLang="en-US" dirty="0">
                <a:solidFill>
                  <a:schemeClr val="tx1"/>
                </a:solidFill>
                <a:latin typeface="+mn-lt"/>
                <a:ea typeface="+mn-ea"/>
                <a:cs typeface="+mn-ea"/>
                <a:sym typeface="+mn-lt"/>
              </a:rPr>
              <a:t>月工资、薪金所得应预缴个人所得税的下列计算中，正确的是（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1 680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1 680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7 800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2 280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1 680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4 200</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B6F2FD55-3D18-21F7-6D64-15BE7F85E39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644D93A9-58B6-6FA5-5007-52B4ACB04CE2}"/>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E2142206-74C3-5820-F2F5-10FBE1DAA23B}"/>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4172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BEBA84-1DF0-E49D-68CB-99102D804459}"/>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006A886-237A-E361-560E-812B5B0A8E7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092DE429-B97C-52DE-5C8E-EE9F6BCE8DB0}"/>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866178DE-210E-C55E-717A-C5B7A1C4516B}"/>
              </a:ext>
            </a:extLst>
          </p:cNvPr>
          <p:cNvSpPr txBox="1">
            <a:spLocks/>
          </p:cNvSpPr>
          <p:nvPr/>
        </p:nvSpPr>
        <p:spPr>
          <a:xfrm>
            <a:off x="490822" y="779487"/>
            <a:ext cx="8018557" cy="4755681"/>
          </a:xfrm>
          <a:prstGeom prst="rect">
            <a:avLst/>
          </a:prstGeom>
        </p:spPr>
        <p:txBody>
          <a:bodyPr vert="horz" lIns="91440" tIns="45720" rIns="91440" bIns="45720" rtlCol="0">
            <a:normAutofit fontScale="77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年）居民个人陈某 </a:t>
            </a:r>
            <a:r>
              <a:rPr lang="en-US" altLang="zh-CN" dirty="0">
                <a:solidFill>
                  <a:schemeClr val="tx1"/>
                </a:solidFill>
                <a:latin typeface="+mn-lt"/>
                <a:ea typeface="+mn-ea"/>
                <a:cs typeface="+mn-ea"/>
                <a:sym typeface="+mn-lt"/>
              </a:rPr>
              <a:t>2022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a:t>
            </a:r>
            <a:r>
              <a:rPr lang="zh-CN" altLang="en-US" dirty="0">
                <a:solidFill>
                  <a:schemeClr val="tx1"/>
                </a:solidFill>
                <a:latin typeface="+mn-lt"/>
                <a:ea typeface="+mn-ea"/>
                <a:cs typeface="+mn-ea"/>
                <a:sym typeface="+mn-lt"/>
              </a:rPr>
              <a:t>月累计工资收入 </a:t>
            </a:r>
            <a:r>
              <a:rPr lang="en-US" altLang="zh-CN" dirty="0">
                <a:solidFill>
                  <a:schemeClr val="tx1"/>
                </a:solidFill>
                <a:latin typeface="+mn-lt"/>
                <a:ea typeface="+mn-ea"/>
                <a:cs typeface="+mn-ea"/>
                <a:sym typeface="+mn-lt"/>
              </a:rPr>
              <a:t>150 000 </a:t>
            </a:r>
            <a:r>
              <a:rPr lang="zh-CN" altLang="en-US" dirty="0">
                <a:solidFill>
                  <a:schemeClr val="tx1"/>
                </a:solidFill>
                <a:latin typeface="+mn-lt"/>
                <a:ea typeface="+mn-ea"/>
                <a:cs typeface="+mn-ea"/>
                <a:sym typeface="+mn-lt"/>
              </a:rPr>
              <a:t>元，累计专项扣除 </a:t>
            </a:r>
            <a:r>
              <a:rPr lang="en-US" altLang="zh-CN" dirty="0">
                <a:solidFill>
                  <a:schemeClr val="tx1"/>
                </a:solidFill>
                <a:latin typeface="+mn-lt"/>
                <a:ea typeface="+mn-ea"/>
                <a:cs typeface="+mn-ea"/>
                <a:sym typeface="+mn-lt"/>
              </a:rPr>
              <a:t>27 000 </a:t>
            </a:r>
            <a:r>
              <a:rPr lang="zh-CN" altLang="en-US" dirty="0">
                <a:solidFill>
                  <a:schemeClr val="tx1"/>
                </a:solidFill>
                <a:latin typeface="+mn-lt"/>
                <a:ea typeface="+mn-ea"/>
                <a:cs typeface="+mn-ea"/>
                <a:sym typeface="+mn-lt"/>
              </a:rPr>
              <a:t>元，累计专项附加扣除 </a:t>
            </a:r>
            <a:r>
              <a:rPr lang="en-US" altLang="zh-CN" dirty="0">
                <a:solidFill>
                  <a:schemeClr val="tx1"/>
                </a:solidFill>
                <a:latin typeface="+mn-lt"/>
                <a:ea typeface="+mn-ea"/>
                <a:cs typeface="+mn-ea"/>
                <a:sym typeface="+mn-lt"/>
              </a:rPr>
              <a:t>10 000 </a:t>
            </a:r>
            <a:r>
              <a:rPr lang="zh-CN" altLang="en-US" dirty="0">
                <a:solidFill>
                  <a:schemeClr val="tx1"/>
                </a:solidFill>
                <a:latin typeface="+mn-lt"/>
                <a:ea typeface="+mn-ea"/>
                <a:cs typeface="+mn-ea"/>
                <a:sym typeface="+mn-lt"/>
              </a:rPr>
              <a:t>元。陈某 </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月工资、薪金所得累计已预扣预缴个人所得税税额 </a:t>
            </a:r>
            <a:r>
              <a:rPr lang="en-US" altLang="zh-CN" dirty="0">
                <a:solidFill>
                  <a:schemeClr val="tx1"/>
                </a:solidFill>
                <a:latin typeface="+mn-lt"/>
                <a:ea typeface="+mn-ea"/>
                <a:cs typeface="+mn-ea"/>
                <a:sym typeface="+mn-lt"/>
              </a:rPr>
              <a:t>3 150 </a:t>
            </a:r>
            <a:r>
              <a:rPr lang="zh-CN" altLang="en-US" dirty="0">
                <a:solidFill>
                  <a:schemeClr val="tx1"/>
                </a:solidFill>
                <a:latin typeface="+mn-lt"/>
                <a:ea typeface="+mn-ea"/>
                <a:cs typeface="+mn-ea"/>
                <a:sym typeface="+mn-lt"/>
              </a:rPr>
              <a:t>元。已知，累计预扣预缴应纳税所得额超过 </a:t>
            </a:r>
            <a:r>
              <a:rPr lang="en-US" altLang="zh-CN" dirty="0">
                <a:solidFill>
                  <a:schemeClr val="tx1"/>
                </a:solidFill>
                <a:latin typeface="+mn-lt"/>
                <a:ea typeface="+mn-ea"/>
                <a:cs typeface="+mn-ea"/>
                <a:sym typeface="+mn-lt"/>
              </a:rPr>
              <a:t>36 000 </a:t>
            </a:r>
            <a:r>
              <a:rPr lang="zh-CN" altLang="en-US" dirty="0">
                <a:solidFill>
                  <a:schemeClr val="tx1"/>
                </a:solidFill>
                <a:latin typeface="+mn-lt"/>
                <a:ea typeface="+mn-ea"/>
                <a:cs typeface="+mn-ea"/>
                <a:sym typeface="+mn-lt"/>
              </a:rPr>
              <a:t>元至 </a:t>
            </a:r>
            <a:r>
              <a:rPr lang="en-US" altLang="zh-CN" dirty="0">
                <a:solidFill>
                  <a:schemeClr val="tx1"/>
                </a:solidFill>
                <a:latin typeface="+mn-lt"/>
                <a:ea typeface="+mn-ea"/>
                <a:cs typeface="+mn-ea"/>
                <a:sym typeface="+mn-lt"/>
              </a:rPr>
              <a:t>144 000</a:t>
            </a:r>
            <a:r>
              <a:rPr lang="zh-CN" altLang="en-US" dirty="0">
                <a:solidFill>
                  <a:schemeClr val="tx1"/>
                </a:solidFill>
                <a:latin typeface="+mn-lt"/>
                <a:ea typeface="+mn-ea"/>
                <a:cs typeface="+mn-ea"/>
                <a:sym typeface="+mn-lt"/>
              </a:rPr>
              <a:t>元的部分，预扣率为 </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％，速算扣除数为 </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。计算陈某当年 </a:t>
            </a:r>
            <a:r>
              <a:rPr lang="en-US" altLang="zh-CN" dirty="0">
                <a:solidFill>
                  <a:schemeClr val="tx1"/>
                </a:solidFill>
                <a:latin typeface="+mn-lt"/>
                <a:ea typeface="+mn-ea"/>
                <a:cs typeface="+mn-ea"/>
                <a:sym typeface="+mn-lt"/>
              </a:rPr>
              <a:t>10 </a:t>
            </a:r>
            <a:r>
              <a:rPr lang="zh-CN" altLang="en-US" dirty="0">
                <a:solidFill>
                  <a:schemeClr val="tx1"/>
                </a:solidFill>
                <a:latin typeface="+mn-lt"/>
                <a:ea typeface="+mn-ea"/>
                <a:cs typeface="+mn-ea"/>
                <a:sym typeface="+mn-lt"/>
              </a:rPr>
              <a:t>月工资、薪金所得应预扣预缴个人所得税税额的下列算式中，正确的是（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27 000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3 780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27 000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3 150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630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3 150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8 330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D.0</a:t>
            </a:r>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11976487-178B-33AA-2C06-C2AFFC2B47A4}"/>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5ADA967A-CD94-354D-AFB2-CFD38553B6AA}"/>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F9FE4431-19FE-E54D-8899-C88A29BBA7DF}"/>
                </a:ext>
              </a:extLst>
            </p:cNvPr>
            <p:cNvSpPr txBox="1"/>
            <p:nvPr/>
          </p:nvSpPr>
          <p:spPr>
            <a:xfrm>
              <a:off x="9306654" y="2622443"/>
              <a:ext cx="902810" cy="46722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002780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79AC65-F21B-4C33-9E85-F3683EC73996}"/>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D8EE8C6-FFDF-90BA-5D04-FC066B93BEF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113</a:t>
            </a:fld>
            <a:endParaRPr lang="en-US">
              <a:solidFill>
                <a:prstClr val="black">
                  <a:tint val="75000"/>
                </a:prstClr>
              </a:solidFill>
            </a:endParaRPr>
          </a:p>
        </p:txBody>
      </p:sp>
      <p:sp>
        <p:nvSpPr>
          <p:cNvPr id="3" name="副标题 1">
            <a:extLst>
              <a:ext uri="{FF2B5EF4-FFF2-40B4-BE49-F238E27FC236}">
                <a16:creationId xmlns:a16="http://schemas.microsoft.com/office/drawing/2014/main" id="{60DCB097-F10D-C3DD-9FB8-14B77DF92120}"/>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a:t>
            </a:r>
            <a:r>
              <a:rPr lang="en-US" altLang="zh-CN" sz="2000" dirty="0"/>
              <a:t>3</a:t>
            </a:r>
            <a:r>
              <a:rPr lang="zh-CN" altLang="en-US" sz="2000" dirty="0"/>
              <a:t>）个人取得全年一次性奖金的征税规定。</a:t>
            </a:r>
          </a:p>
          <a:p>
            <a:pPr lvl="0"/>
            <a:r>
              <a:rPr lang="zh-CN" altLang="en-US" sz="2000" dirty="0">
                <a:solidFill>
                  <a:schemeClr val="tx1"/>
                </a:solidFill>
              </a:rPr>
              <a:t>　居民个人取得全年一次性奖金，不并入当年综合所得，单独计算纳税。</a:t>
            </a:r>
          </a:p>
          <a:p>
            <a:pPr lvl="0"/>
            <a:r>
              <a:rPr lang="zh-CN" altLang="en-US" sz="2000" dirty="0">
                <a:solidFill>
                  <a:schemeClr val="tx1"/>
                </a:solidFill>
              </a:rPr>
              <a:t>　①适用税率：适用“综合所得”个人所得税税率表（二）（按月）</a:t>
            </a:r>
          </a:p>
        </p:txBody>
      </p:sp>
      <p:sp>
        <p:nvSpPr>
          <p:cNvPr id="4" name="文本框 3">
            <a:extLst>
              <a:ext uri="{FF2B5EF4-FFF2-40B4-BE49-F238E27FC236}">
                <a16:creationId xmlns:a16="http://schemas.microsoft.com/office/drawing/2014/main" id="{4FF960D6-BF18-5CE5-4E8D-93EE46D49FD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pic>
        <p:nvPicPr>
          <p:cNvPr id="6" name="图片 5">
            <a:extLst>
              <a:ext uri="{FF2B5EF4-FFF2-40B4-BE49-F238E27FC236}">
                <a16:creationId xmlns:a16="http://schemas.microsoft.com/office/drawing/2014/main" id="{407D5B71-C77B-B423-A3DD-E5C8798B9439}"/>
              </a:ext>
            </a:extLst>
          </p:cNvPr>
          <p:cNvPicPr>
            <a:picLocks noChangeAspect="1"/>
          </p:cNvPicPr>
          <p:nvPr/>
        </p:nvPicPr>
        <p:blipFill>
          <a:blip r:embed="rId2"/>
          <a:stretch>
            <a:fillRect/>
          </a:stretch>
        </p:blipFill>
        <p:spPr>
          <a:xfrm>
            <a:off x="800481" y="1224916"/>
            <a:ext cx="8132652" cy="3860146"/>
          </a:xfrm>
          <a:prstGeom prst="rect">
            <a:avLst/>
          </a:prstGeom>
        </p:spPr>
      </p:pic>
    </p:spTree>
    <p:extLst>
      <p:ext uri="{BB962C8B-B14F-4D97-AF65-F5344CB8AC3E}">
        <p14:creationId xmlns:p14="http://schemas.microsoft.com/office/powerpoint/2010/main" val="3058984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821EB4-B7F4-06B2-7D4F-290AFFE84D79}"/>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42E8192-A5F5-672E-5166-4456730FD63C}"/>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114</a:t>
            </a:fld>
            <a:endParaRPr lang="en-US">
              <a:solidFill>
                <a:prstClr val="black">
                  <a:tint val="75000"/>
                </a:prstClr>
              </a:solidFill>
            </a:endParaRPr>
          </a:p>
        </p:txBody>
      </p:sp>
      <p:sp>
        <p:nvSpPr>
          <p:cNvPr id="3" name="副标题 1">
            <a:extLst>
              <a:ext uri="{FF2B5EF4-FFF2-40B4-BE49-F238E27FC236}">
                <a16:creationId xmlns:a16="http://schemas.microsoft.com/office/drawing/2014/main" id="{5C90D744-1F07-4651-91E4-352FB2CF543A}"/>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②计算步骤：</a:t>
            </a:r>
          </a:p>
          <a:p>
            <a:pPr lvl="0"/>
            <a:r>
              <a:rPr lang="zh-CN" altLang="en-US" sz="2000" dirty="0"/>
              <a:t>　</a:t>
            </a:r>
            <a:r>
              <a:rPr lang="zh-CN" altLang="en-US" sz="2000" dirty="0">
                <a:solidFill>
                  <a:srgbClr val="C00000"/>
                </a:solidFill>
              </a:rPr>
              <a:t>　先除 </a:t>
            </a:r>
            <a:r>
              <a:rPr lang="en-US" altLang="zh-CN" sz="2000" dirty="0">
                <a:solidFill>
                  <a:srgbClr val="C00000"/>
                </a:solidFill>
              </a:rPr>
              <a:t>12 </a:t>
            </a:r>
            <a:r>
              <a:rPr lang="zh-CN" altLang="en-US" sz="2000" dirty="0">
                <a:solidFill>
                  <a:srgbClr val="C00000"/>
                </a:solidFill>
              </a:rPr>
              <a:t>找税率：全年一次性奖金</a:t>
            </a:r>
            <a:r>
              <a:rPr lang="en-US" altLang="zh-CN" sz="2000" dirty="0">
                <a:solidFill>
                  <a:srgbClr val="C00000"/>
                </a:solidFill>
              </a:rPr>
              <a:t>÷12→</a:t>
            </a:r>
            <a:r>
              <a:rPr lang="zh-CN" altLang="en-US" sz="2000" dirty="0">
                <a:solidFill>
                  <a:srgbClr val="C00000"/>
                </a:solidFill>
              </a:rPr>
              <a:t>查表</a:t>
            </a:r>
          </a:p>
          <a:p>
            <a:pPr lvl="0"/>
            <a:r>
              <a:rPr lang="zh-CN" altLang="en-US" sz="2000" dirty="0">
                <a:solidFill>
                  <a:srgbClr val="C00000"/>
                </a:solidFill>
              </a:rPr>
              <a:t>　　再用全额算税额：全年一次性奖金</a:t>
            </a:r>
            <a:r>
              <a:rPr lang="en-US" altLang="zh-CN" sz="2000" dirty="0">
                <a:solidFill>
                  <a:srgbClr val="C00000"/>
                </a:solidFill>
              </a:rPr>
              <a:t>×</a:t>
            </a:r>
            <a:r>
              <a:rPr lang="zh-CN" altLang="en-US" sz="2000" dirty="0">
                <a:solidFill>
                  <a:srgbClr val="C00000"/>
                </a:solidFill>
              </a:rPr>
              <a:t>税率－速算扣除数</a:t>
            </a:r>
          </a:p>
        </p:txBody>
      </p:sp>
      <p:sp>
        <p:nvSpPr>
          <p:cNvPr id="4" name="文本框 3">
            <a:extLst>
              <a:ext uri="{FF2B5EF4-FFF2-40B4-BE49-F238E27FC236}">
                <a16:creationId xmlns:a16="http://schemas.microsoft.com/office/drawing/2014/main" id="{D79DB91B-156D-D569-95D2-57FDAB708F0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495964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3C531E-2A7B-D5FC-DFE3-3B0E1B83E0A5}"/>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5BB5F06-80C2-2343-85C7-90CF39EDA4E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115</a:t>
            </a:fld>
            <a:endParaRPr lang="en-US">
              <a:solidFill>
                <a:prstClr val="black">
                  <a:tint val="75000"/>
                </a:prstClr>
              </a:solidFill>
            </a:endParaRPr>
          </a:p>
        </p:txBody>
      </p:sp>
      <p:sp>
        <p:nvSpPr>
          <p:cNvPr id="3" name="副标题 1">
            <a:extLst>
              <a:ext uri="{FF2B5EF4-FFF2-40B4-BE49-F238E27FC236}">
                <a16:creationId xmlns:a16="http://schemas.microsoft.com/office/drawing/2014/main" id="{F44D89D4-9631-C008-1CF7-AA3D3F50A4B3}"/>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sz="2000" dirty="0">
                <a:solidFill>
                  <a:schemeClr val="tx1"/>
                </a:solidFill>
              </a:rPr>
              <a:t>【</a:t>
            </a:r>
            <a:r>
              <a:rPr lang="zh-CN" altLang="en-US" sz="2000" dirty="0">
                <a:solidFill>
                  <a:schemeClr val="tx1"/>
                </a:solidFill>
              </a:rPr>
              <a:t>举例</a:t>
            </a:r>
            <a:r>
              <a:rPr lang="en-US" altLang="zh-CN" sz="2000" dirty="0">
                <a:solidFill>
                  <a:schemeClr val="tx1"/>
                </a:solidFill>
              </a:rPr>
              <a:t>】</a:t>
            </a:r>
            <a:r>
              <a:rPr lang="zh-CN" altLang="en-US" sz="2000" dirty="0">
                <a:solidFill>
                  <a:schemeClr val="tx1"/>
                </a:solidFill>
              </a:rPr>
              <a:t>赵某任职受雇于甲公司，</a:t>
            </a:r>
            <a:r>
              <a:rPr lang="en-US" altLang="zh-CN" sz="2000" dirty="0">
                <a:solidFill>
                  <a:schemeClr val="tx1"/>
                </a:solidFill>
              </a:rPr>
              <a:t>2023 </a:t>
            </a:r>
            <a:r>
              <a:rPr lang="zh-CN" altLang="en-US" sz="2000" dirty="0">
                <a:solidFill>
                  <a:schemeClr val="tx1"/>
                </a:solidFill>
              </a:rPr>
              <a:t>年 </a:t>
            </a:r>
            <a:r>
              <a:rPr lang="en-US" altLang="zh-CN" sz="2000" dirty="0">
                <a:solidFill>
                  <a:schemeClr val="tx1"/>
                </a:solidFill>
              </a:rPr>
              <a:t>12 </a:t>
            </a:r>
            <a:r>
              <a:rPr lang="zh-CN" altLang="en-US" sz="2000" dirty="0">
                <a:solidFill>
                  <a:schemeClr val="tx1"/>
                </a:solidFill>
              </a:rPr>
              <a:t>月取得全年一次性奖金 </a:t>
            </a:r>
            <a:r>
              <a:rPr lang="en-US" altLang="zh-CN" sz="2000" dirty="0">
                <a:solidFill>
                  <a:schemeClr val="tx1"/>
                </a:solidFill>
              </a:rPr>
              <a:t>36 000 </a:t>
            </a:r>
            <a:r>
              <a:rPr lang="zh-CN" altLang="en-US" sz="2000" dirty="0">
                <a:solidFill>
                  <a:schemeClr val="tx1"/>
                </a:solidFill>
              </a:rPr>
              <a:t>元，计算赵某全年一次性奖金应缴纳的个人所得税。</a:t>
            </a:r>
            <a:endParaRPr lang="en-US" altLang="zh-CN" sz="2000" dirty="0">
              <a:solidFill>
                <a:schemeClr val="tx1"/>
              </a:solidFill>
            </a:endParaRPr>
          </a:p>
          <a:p>
            <a:pPr lvl="0"/>
            <a:r>
              <a:rPr lang="zh-CN" altLang="en-US" sz="2000" dirty="0">
                <a:solidFill>
                  <a:schemeClr val="tx1"/>
                </a:solidFill>
              </a:rPr>
              <a:t>　</a:t>
            </a:r>
            <a:r>
              <a:rPr lang="en-US" altLang="zh-CN" sz="2000" dirty="0">
                <a:solidFill>
                  <a:schemeClr val="tx1"/>
                </a:solidFill>
              </a:rPr>
              <a:t>【</a:t>
            </a:r>
            <a:r>
              <a:rPr lang="zh-CN" altLang="en-US" sz="2000" dirty="0">
                <a:solidFill>
                  <a:schemeClr val="tx1"/>
                </a:solidFill>
              </a:rPr>
              <a:t>计算过程</a:t>
            </a:r>
            <a:r>
              <a:rPr lang="en-US" altLang="zh-CN" sz="2000" dirty="0">
                <a:solidFill>
                  <a:schemeClr val="tx1"/>
                </a:solidFill>
              </a:rPr>
              <a:t>】</a:t>
            </a:r>
          </a:p>
          <a:p>
            <a:pPr lvl="0"/>
            <a:r>
              <a:rPr lang="zh-CN" altLang="en-US" sz="2000" dirty="0">
                <a:solidFill>
                  <a:schemeClr val="tx1"/>
                </a:solidFill>
              </a:rPr>
              <a:t>　　①税率：</a:t>
            </a:r>
            <a:r>
              <a:rPr lang="en-US" altLang="zh-CN" sz="2000" dirty="0">
                <a:solidFill>
                  <a:schemeClr val="tx1"/>
                </a:solidFill>
              </a:rPr>
              <a:t>36 000÷12</a:t>
            </a:r>
            <a:r>
              <a:rPr lang="zh-CN" altLang="en-US" sz="2000" dirty="0">
                <a:solidFill>
                  <a:schemeClr val="tx1"/>
                </a:solidFill>
              </a:rPr>
              <a:t>＝</a:t>
            </a:r>
            <a:r>
              <a:rPr lang="en-US" altLang="zh-CN" sz="2000" dirty="0">
                <a:solidFill>
                  <a:schemeClr val="tx1"/>
                </a:solidFill>
              </a:rPr>
              <a:t>3 000</a:t>
            </a:r>
            <a:r>
              <a:rPr lang="zh-CN" altLang="en-US" sz="2000" dirty="0">
                <a:solidFill>
                  <a:schemeClr val="tx1"/>
                </a:solidFill>
              </a:rPr>
              <a:t>（元），查“综合所得”个人所得税税率表（二）（按月）可知，适用税率为 </a:t>
            </a:r>
            <a:r>
              <a:rPr lang="en-US" altLang="zh-CN" sz="2000" dirty="0">
                <a:solidFill>
                  <a:schemeClr val="tx1"/>
                </a:solidFill>
              </a:rPr>
              <a:t>3</a:t>
            </a:r>
            <a:r>
              <a:rPr lang="zh-CN" altLang="en-US" sz="2000" dirty="0">
                <a:solidFill>
                  <a:schemeClr val="tx1"/>
                </a:solidFill>
              </a:rPr>
              <a:t>％。</a:t>
            </a:r>
          </a:p>
          <a:p>
            <a:pPr lvl="0"/>
            <a:r>
              <a:rPr lang="zh-CN" altLang="en-US" sz="2000" dirty="0">
                <a:solidFill>
                  <a:schemeClr val="tx1"/>
                </a:solidFill>
              </a:rPr>
              <a:t>　　②算税额：</a:t>
            </a:r>
            <a:r>
              <a:rPr lang="en-US" altLang="zh-CN" sz="2000" dirty="0">
                <a:solidFill>
                  <a:schemeClr val="tx1"/>
                </a:solidFill>
              </a:rPr>
              <a:t>36 000×3</a:t>
            </a:r>
            <a:r>
              <a:rPr lang="zh-CN" altLang="en-US" sz="2000" dirty="0">
                <a:solidFill>
                  <a:schemeClr val="tx1"/>
                </a:solidFill>
              </a:rPr>
              <a:t>％＝</a:t>
            </a:r>
            <a:r>
              <a:rPr lang="en-US" altLang="zh-CN" sz="2000" dirty="0">
                <a:solidFill>
                  <a:schemeClr val="tx1"/>
                </a:solidFill>
              </a:rPr>
              <a:t>1 080</a:t>
            </a:r>
            <a:r>
              <a:rPr lang="zh-CN" altLang="en-US" sz="2000" dirty="0">
                <a:solidFill>
                  <a:schemeClr val="tx1"/>
                </a:solidFill>
              </a:rPr>
              <a:t>（元）。</a:t>
            </a:r>
          </a:p>
        </p:txBody>
      </p:sp>
      <p:sp>
        <p:nvSpPr>
          <p:cNvPr id="4" name="文本框 3">
            <a:extLst>
              <a:ext uri="{FF2B5EF4-FFF2-40B4-BE49-F238E27FC236}">
                <a16:creationId xmlns:a16="http://schemas.microsoft.com/office/drawing/2014/main" id="{BBC8BAA4-3FB2-BAEA-B75C-31509DD336E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866713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additive="base">
                                        <p:cTn id="1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83C929-9B8E-EF9A-E968-A10C80308F84}"/>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F8E61FB-1F14-ED97-BCAA-018940FA7B0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116</a:t>
            </a:fld>
            <a:endParaRPr lang="en-US">
              <a:solidFill>
                <a:prstClr val="black">
                  <a:tint val="75000"/>
                </a:prstClr>
              </a:solidFill>
            </a:endParaRPr>
          </a:p>
        </p:txBody>
      </p:sp>
      <p:sp>
        <p:nvSpPr>
          <p:cNvPr id="3" name="副标题 1">
            <a:extLst>
              <a:ext uri="{FF2B5EF4-FFF2-40B4-BE49-F238E27FC236}">
                <a16:creationId xmlns:a16="http://schemas.microsoft.com/office/drawing/2014/main" id="{0AE0A8FE-CF5D-DBC1-6A6C-A93E8DF0EA9D}"/>
              </a:ext>
            </a:extLst>
          </p:cNvPr>
          <p:cNvSpPr txBox="1">
            <a:spLocks/>
          </p:cNvSpPr>
          <p:nvPr/>
        </p:nvSpPr>
        <p:spPr>
          <a:xfrm>
            <a:off x="336930" y="821302"/>
            <a:ext cx="8185277" cy="3580010"/>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1800" dirty="0">
                <a:solidFill>
                  <a:schemeClr val="tx1"/>
                </a:solidFill>
              </a:rPr>
              <a:t>　</a:t>
            </a:r>
            <a:r>
              <a:rPr lang="en-US" altLang="zh-CN" sz="1800" dirty="0">
                <a:solidFill>
                  <a:schemeClr val="tx1"/>
                </a:solidFill>
              </a:rPr>
              <a:t>【</a:t>
            </a:r>
            <a:r>
              <a:rPr lang="zh-CN" altLang="en-US" sz="1800" dirty="0">
                <a:solidFill>
                  <a:schemeClr val="tx1"/>
                </a:solidFill>
              </a:rPr>
              <a:t>单选题</a:t>
            </a:r>
            <a:r>
              <a:rPr lang="en-US" altLang="zh-CN" sz="1800" dirty="0">
                <a:solidFill>
                  <a:schemeClr val="tx1"/>
                </a:solidFill>
              </a:rPr>
              <a:t>】</a:t>
            </a:r>
            <a:r>
              <a:rPr lang="zh-CN" altLang="en-US" sz="1800" dirty="0">
                <a:solidFill>
                  <a:schemeClr val="tx1"/>
                </a:solidFill>
              </a:rPr>
              <a:t>赵某任职受雇于甲公司，</a:t>
            </a:r>
            <a:r>
              <a:rPr lang="en-US" altLang="zh-CN" sz="1800" dirty="0">
                <a:solidFill>
                  <a:schemeClr val="tx1"/>
                </a:solidFill>
              </a:rPr>
              <a:t>2023 </a:t>
            </a:r>
            <a:r>
              <a:rPr lang="zh-CN" altLang="en-US" sz="1800" dirty="0">
                <a:solidFill>
                  <a:schemeClr val="tx1"/>
                </a:solidFill>
              </a:rPr>
              <a:t>年 </a:t>
            </a:r>
            <a:r>
              <a:rPr lang="en-US" altLang="zh-CN" sz="1800" dirty="0">
                <a:solidFill>
                  <a:schemeClr val="tx1"/>
                </a:solidFill>
              </a:rPr>
              <a:t>12 </a:t>
            </a:r>
            <a:r>
              <a:rPr lang="zh-CN" altLang="en-US" sz="1800" dirty="0">
                <a:solidFill>
                  <a:schemeClr val="tx1"/>
                </a:solidFill>
              </a:rPr>
              <a:t>月取得全年一次性奖金 </a:t>
            </a:r>
            <a:r>
              <a:rPr lang="en-US" altLang="zh-CN" sz="1800" dirty="0">
                <a:solidFill>
                  <a:schemeClr val="tx1"/>
                </a:solidFill>
              </a:rPr>
              <a:t>28 000 </a:t>
            </a:r>
            <a:r>
              <a:rPr lang="zh-CN" altLang="en-US" sz="1800" dirty="0">
                <a:solidFill>
                  <a:schemeClr val="tx1"/>
                </a:solidFill>
              </a:rPr>
              <a:t>元，已知甲公司全年一次性奖金采用不并入当年综合所得，单独计算纳税，全月应纳税所得额不超过 </a:t>
            </a:r>
            <a:r>
              <a:rPr lang="en-US" altLang="zh-CN" sz="1800" dirty="0">
                <a:solidFill>
                  <a:schemeClr val="tx1"/>
                </a:solidFill>
              </a:rPr>
              <a:t>3 000 </a:t>
            </a:r>
            <a:r>
              <a:rPr lang="zh-CN" altLang="en-US" sz="1800" dirty="0">
                <a:solidFill>
                  <a:schemeClr val="tx1"/>
                </a:solidFill>
              </a:rPr>
              <a:t>元的，适用税率为 </a:t>
            </a:r>
            <a:r>
              <a:rPr lang="en-US" altLang="zh-CN" sz="1800" dirty="0">
                <a:solidFill>
                  <a:schemeClr val="tx1"/>
                </a:solidFill>
              </a:rPr>
              <a:t>3</a:t>
            </a:r>
            <a:r>
              <a:rPr lang="zh-CN" altLang="en-US" sz="1800" dirty="0">
                <a:solidFill>
                  <a:schemeClr val="tx1"/>
                </a:solidFill>
              </a:rPr>
              <a:t>％，超过 </a:t>
            </a:r>
            <a:r>
              <a:rPr lang="en-US" altLang="zh-CN" sz="1800" dirty="0">
                <a:solidFill>
                  <a:schemeClr val="tx1"/>
                </a:solidFill>
              </a:rPr>
              <a:t>12 000 </a:t>
            </a:r>
            <a:r>
              <a:rPr lang="zh-CN" altLang="en-US" sz="1800" dirty="0">
                <a:solidFill>
                  <a:schemeClr val="tx1"/>
                </a:solidFill>
              </a:rPr>
              <a:t>元至 </a:t>
            </a:r>
            <a:r>
              <a:rPr lang="en-US" altLang="zh-CN" sz="1800" dirty="0">
                <a:solidFill>
                  <a:schemeClr val="tx1"/>
                </a:solidFill>
              </a:rPr>
              <a:t>25 000 </a:t>
            </a:r>
            <a:r>
              <a:rPr lang="zh-CN" altLang="en-US" sz="1800" dirty="0">
                <a:solidFill>
                  <a:schemeClr val="tx1"/>
                </a:solidFill>
              </a:rPr>
              <a:t>元的，适用税率为 </a:t>
            </a:r>
            <a:r>
              <a:rPr lang="en-US" altLang="zh-CN" sz="1800" dirty="0">
                <a:solidFill>
                  <a:schemeClr val="tx1"/>
                </a:solidFill>
              </a:rPr>
              <a:t>20</a:t>
            </a:r>
            <a:r>
              <a:rPr lang="zh-CN" altLang="en-US" sz="1800" dirty="0">
                <a:solidFill>
                  <a:schemeClr val="tx1"/>
                </a:solidFill>
              </a:rPr>
              <a:t>％，速算扣除数 </a:t>
            </a:r>
            <a:r>
              <a:rPr lang="en-US" altLang="zh-CN" sz="1800" dirty="0">
                <a:solidFill>
                  <a:schemeClr val="tx1"/>
                </a:solidFill>
              </a:rPr>
              <a:t>1 410</a:t>
            </a:r>
            <a:r>
              <a:rPr lang="zh-CN" altLang="en-US" sz="1800" dirty="0">
                <a:solidFill>
                  <a:schemeClr val="tx1"/>
                </a:solidFill>
              </a:rPr>
              <a:t>，超过 </a:t>
            </a:r>
            <a:r>
              <a:rPr lang="en-US" altLang="zh-CN" sz="1800" dirty="0">
                <a:solidFill>
                  <a:schemeClr val="tx1"/>
                </a:solidFill>
              </a:rPr>
              <a:t>25 000 </a:t>
            </a:r>
            <a:r>
              <a:rPr lang="zh-CN" altLang="en-US" sz="1800" dirty="0">
                <a:solidFill>
                  <a:schemeClr val="tx1"/>
                </a:solidFill>
              </a:rPr>
              <a:t>元至 </a:t>
            </a:r>
            <a:r>
              <a:rPr lang="en-US" altLang="zh-CN" sz="1800" dirty="0">
                <a:solidFill>
                  <a:schemeClr val="tx1"/>
                </a:solidFill>
              </a:rPr>
              <a:t>35 000 </a:t>
            </a:r>
            <a:r>
              <a:rPr lang="zh-CN" altLang="en-US" sz="1800" dirty="0">
                <a:solidFill>
                  <a:schemeClr val="tx1"/>
                </a:solidFill>
              </a:rPr>
              <a:t>元的，适用税率为 </a:t>
            </a:r>
            <a:r>
              <a:rPr lang="en-US" altLang="zh-CN" sz="1800" dirty="0">
                <a:solidFill>
                  <a:schemeClr val="tx1"/>
                </a:solidFill>
              </a:rPr>
              <a:t>25</a:t>
            </a:r>
            <a:r>
              <a:rPr lang="zh-CN" altLang="en-US" sz="1800" dirty="0">
                <a:solidFill>
                  <a:schemeClr val="tx1"/>
                </a:solidFill>
              </a:rPr>
              <a:t>％，速算扣除数为 </a:t>
            </a:r>
            <a:r>
              <a:rPr lang="en-US" altLang="zh-CN" sz="1800" dirty="0">
                <a:solidFill>
                  <a:schemeClr val="tx1"/>
                </a:solidFill>
              </a:rPr>
              <a:t>2 660</a:t>
            </a:r>
            <a:r>
              <a:rPr lang="zh-CN" altLang="en-US" sz="1800" dirty="0">
                <a:solidFill>
                  <a:schemeClr val="tx1"/>
                </a:solidFill>
              </a:rPr>
              <a:t>。则下列关于全年一次性奖金应纳税额的计算，正确的是（　）。</a:t>
            </a:r>
          </a:p>
          <a:p>
            <a:pPr lvl="0"/>
            <a:r>
              <a:rPr lang="zh-CN" altLang="en-US" sz="1800" dirty="0">
                <a:solidFill>
                  <a:schemeClr val="tx1"/>
                </a:solidFill>
              </a:rPr>
              <a:t>　　</a:t>
            </a:r>
            <a:r>
              <a:rPr lang="en-US" altLang="zh-CN" sz="1800" dirty="0">
                <a:solidFill>
                  <a:schemeClr val="tx1"/>
                </a:solidFill>
              </a:rPr>
              <a:t>A.28 000×25</a:t>
            </a:r>
            <a:r>
              <a:rPr lang="zh-CN" altLang="en-US" sz="1800" dirty="0">
                <a:solidFill>
                  <a:schemeClr val="tx1"/>
                </a:solidFill>
              </a:rPr>
              <a:t>％－</a:t>
            </a:r>
            <a:r>
              <a:rPr lang="en-US" altLang="zh-CN" sz="1800" dirty="0">
                <a:solidFill>
                  <a:schemeClr val="tx1"/>
                </a:solidFill>
              </a:rPr>
              <a:t>2 660</a:t>
            </a:r>
            <a:r>
              <a:rPr lang="zh-CN" altLang="en-US" sz="1800" dirty="0">
                <a:solidFill>
                  <a:schemeClr val="tx1"/>
                </a:solidFill>
              </a:rPr>
              <a:t>＝</a:t>
            </a:r>
            <a:r>
              <a:rPr lang="en-US" altLang="zh-CN" sz="1800" dirty="0">
                <a:solidFill>
                  <a:schemeClr val="tx1"/>
                </a:solidFill>
              </a:rPr>
              <a:t>4 340</a:t>
            </a:r>
            <a:r>
              <a:rPr lang="zh-CN" altLang="en-US" sz="1800" dirty="0">
                <a:solidFill>
                  <a:schemeClr val="tx1"/>
                </a:solidFill>
              </a:rPr>
              <a:t>（元）</a:t>
            </a:r>
          </a:p>
          <a:p>
            <a:pPr lvl="0"/>
            <a:r>
              <a:rPr lang="zh-CN" altLang="en-US" sz="1800" dirty="0">
                <a:solidFill>
                  <a:schemeClr val="tx1"/>
                </a:solidFill>
              </a:rPr>
              <a:t>　　</a:t>
            </a:r>
            <a:r>
              <a:rPr lang="en-US" altLang="zh-CN" sz="1800" dirty="0">
                <a:solidFill>
                  <a:schemeClr val="tx1"/>
                </a:solidFill>
              </a:rPr>
              <a:t>B.28 000×3</a:t>
            </a:r>
            <a:r>
              <a:rPr lang="zh-CN" altLang="en-US" sz="1800" dirty="0">
                <a:solidFill>
                  <a:schemeClr val="tx1"/>
                </a:solidFill>
              </a:rPr>
              <a:t>％＝</a:t>
            </a:r>
            <a:r>
              <a:rPr lang="en-US" altLang="zh-CN" sz="1800" dirty="0">
                <a:solidFill>
                  <a:schemeClr val="tx1"/>
                </a:solidFill>
              </a:rPr>
              <a:t>840</a:t>
            </a:r>
            <a:r>
              <a:rPr lang="zh-CN" altLang="en-US" sz="1800" dirty="0">
                <a:solidFill>
                  <a:schemeClr val="tx1"/>
                </a:solidFill>
              </a:rPr>
              <a:t>（元）</a:t>
            </a:r>
          </a:p>
          <a:p>
            <a:pPr lvl="0"/>
            <a:r>
              <a:rPr lang="zh-CN" altLang="en-US" sz="1800" dirty="0">
                <a:solidFill>
                  <a:schemeClr val="tx1"/>
                </a:solidFill>
              </a:rPr>
              <a:t>　　</a:t>
            </a:r>
            <a:r>
              <a:rPr lang="en-US" altLang="zh-CN" sz="1800" dirty="0">
                <a:solidFill>
                  <a:schemeClr val="tx1"/>
                </a:solidFill>
              </a:rPr>
              <a:t>C.</a:t>
            </a:r>
            <a:r>
              <a:rPr lang="zh-CN" altLang="en-US" sz="1800" dirty="0">
                <a:solidFill>
                  <a:schemeClr val="tx1"/>
                </a:solidFill>
              </a:rPr>
              <a:t>（</a:t>
            </a:r>
            <a:r>
              <a:rPr lang="en-US" altLang="zh-CN" sz="1800" dirty="0">
                <a:solidFill>
                  <a:schemeClr val="tx1"/>
                </a:solidFill>
              </a:rPr>
              <a:t>28 000</a:t>
            </a:r>
            <a:r>
              <a:rPr lang="zh-CN" altLang="en-US" sz="1800" dirty="0">
                <a:solidFill>
                  <a:schemeClr val="tx1"/>
                </a:solidFill>
              </a:rPr>
              <a:t>－</a:t>
            </a:r>
            <a:r>
              <a:rPr lang="en-US" altLang="zh-CN" sz="1800" dirty="0">
                <a:solidFill>
                  <a:schemeClr val="tx1"/>
                </a:solidFill>
              </a:rPr>
              <a:t>5 000</a:t>
            </a:r>
            <a:r>
              <a:rPr lang="zh-CN" altLang="en-US" sz="1800" dirty="0">
                <a:solidFill>
                  <a:schemeClr val="tx1"/>
                </a:solidFill>
              </a:rPr>
              <a:t>）</a:t>
            </a:r>
            <a:r>
              <a:rPr lang="en-US" altLang="zh-CN" sz="1800" dirty="0">
                <a:solidFill>
                  <a:schemeClr val="tx1"/>
                </a:solidFill>
              </a:rPr>
              <a:t>×20</a:t>
            </a:r>
            <a:r>
              <a:rPr lang="zh-CN" altLang="en-US" sz="1800" dirty="0">
                <a:solidFill>
                  <a:schemeClr val="tx1"/>
                </a:solidFill>
              </a:rPr>
              <a:t>％－</a:t>
            </a:r>
            <a:r>
              <a:rPr lang="en-US" altLang="zh-CN" sz="1800" dirty="0">
                <a:solidFill>
                  <a:schemeClr val="tx1"/>
                </a:solidFill>
              </a:rPr>
              <a:t>1 410</a:t>
            </a:r>
            <a:r>
              <a:rPr lang="zh-CN" altLang="en-US" sz="1800" dirty="0">
                <a:solidFill>
                  <a:schemeClr val="tx1"/>
                </a:solidFill>
              </a:rPr>
              <a:t>＝</a:t>
            </a:r>
            <a:r>
              <a:rPr lang="en-US" altLang="zh-CN" sz="1800" dirty="0">
                <a:solidFill>
                  <a:schemeClr val="tx1"/>
                </a:solidFill>
              </a:rPr>
              <a:t>3 190</a:t>
            </a:r>
            <a:r>
              <a:rPr lang="zh-CN" altLang="en-US" sz="1800" dirty="0">
                <a:solidFill>
                  <a:schemeClr val="tx1"/>
                </a:solidFill>
              </a:rPr>
              <a:t>（元）</a:t>
            </a:r>
          </a:p>
          <a:p>
            <a:pPr lvl="0"/>
            <a:r>
              <a:rPr lang="zh-CN" altLang="en-US" sz="1800" dirty="0">
                <a:solidFill>
                  <a:schemeClr val="tx1"/>
                </a:solidFill>
              </a:rPr>
              <a:t>　　</a:t>
            </a:r>
            <a:r>
              <a:rPr lang="en-US" altLang="zh-CN" sz="1800" dirty="0">
                <a:solidFill>
                  <a:schemeClr val="tx1"/>
                </a:solidFill>
              </a:rPr>
              <a:t>D.0</a:t>
            </a:r>
            <a:endParaRPr lang="zh-CN" altLang="en-US" sz="1800" dirty="0">
              <a:solidFill>
                <a:schemeClr val="tx1"/>
              </a:solidFill>
            </a:endParaRPr>
          </a:p>
        </p:txBody>
      </p:sp>
      <p:sp>
        <p:nvSpPr>
          <p:cNvPr id="4" name="文本框 3">
            <a:extLst>
              <a:ext uri="{FF2B5EF4-FFF2-40B4-BE49-F238E27FC236}">
                <a16:creationId xmlns:a16="http://schemas.microsoft.com/office/drawing/2014/main" id="{29531BF1-22EA-9EAB-8484-4A1CEEE69E8C}"/>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grpSp>
        <p:nvGrpSpPr>
          <p:cNvPr id="5" name="组合 4">
            <a:extLst>
              <a:ext uri="{FF2B5EF4-FFF2-40B4-BE49-F238E27FC236}">
                <a16:creationId xmlns:a16="http://schemas.microsoft.com/office/drawing/2014/main" id="{4A5E2EC9-D28C-7D3A-244A-3598F553C4B5}"/>
              </a:ext>
            </a:extLst>
          </p:cNvPr>
          <p:cNvGrpSpPr/>
          <p:nvPr/>
        </p:nvGrpSpPr>
        <p:grpSpPr>
          <a:xfrm rot="16200000">
            <a:off x="1905837" y="3924168"/>
            <a:ext cx="677108" cy="1428693"/>
            <a:chOff x="9306654" y="1903595"/>
            <a:chExt cx="902810" cy="1904924"/>
          </a:xfrm>
        </p:grpSpPr>
        <p:sp>
          <p:nvSpPr>
            <p:cNvPr id="6" name="Freeform 668">
              <a:extLst>
                <a:ext uri="{FF2B5EF4-FFF2-40B4-BE49-F238E27FC236}">
                  <a16:creationId xmlns:a16="http://schemas.microsoft.com/office/drawing/2014/main" id="{7BF68EC9-1605-F7C3-14D9-AC21D36C3F59}"/>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7" name="文本框 6">
              <a:extLst>
                <a:ext uri="{FF2B5EF4-FFF2-40B4-BE49-F238E27FC236}">
                  <a16:creationId xmlns:a16="http://schemas.microsoft.com/office/drawing/2014/main" id="{0D997683-A1CD-00CF-F28E-D11B02AEBD56}"/>
                </a:ext>
              </a:extLst>
            </p:cNvPr>
            <p:cNvSpPr txBox="1"/>
            <p:nvPr/>
          </p:nvSpPr>
          <p:spPr>
            <a:xfrm>
              <a:off x="9306654" y="2622443"/>
              <a:ext cx="902810" cy="46722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21687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B1DE8E9-F508-45CF-AA8F-E9BDC35EA9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117</a:t>
            </a:fld>
            <a:endParaRPr lang="en-US">
              <a:solidFill>
                <a:prstClr val="black">
                  <a:tint val="75000"/>
                </a:prstClr>
              </a:solidFill>
            </a:endParaRPr>
          </a:p>
        </p:txBody>
      </p:sp>
      <p:sp>
        <p:nvSpPr>
          <p:cNvPr id="3" name="副标题 1">
            <a:extLst>
              <a:ext uri="{FF2B5EF4-FFF2-40B4-BE49-F238E27FC236}">
                <a16:creationId xmlns:a16="http://schemas.microsoft.com/office/drawing/2014/main" id="{130614AC-88AD-40DC-B672-DA37919713A5}"/>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a:t>
            </a:r>
            <a:r>
              <a:rPr lang="en-US" altLang="zh-CN" sz="2000" dirty="0"/>
              <a:t>4</a:t>
            </a:r>
            <a:r>
              <a:rPr lang="zh-CN" altLang="en-US" sz="2000" dirty="0"/>
              <a:t>）单位低价向职工售房　</a:t>
            </a:r>
          </a:p>
          <a:p>
            <a:pPr lvl="0"/>
            <a:r>
              <a:rPr lang="zh-CN" altLang="en-US" sz="2000" dirty="0">
                <a:solidFill>
                  <a:schemeClr val="tx1"/>
                </a:solidFill>
              </a:rPr>
              <a:t>单位按低于购置或建造成本价格出售住房给职工，职工因此而少支出的差价部分</a:t>
            </a:r>
            <a:r>
              <a:rPr lang="en-US" altLang="zh-CN" sz="2000" dirty="0">
                <a:solidFill>
                  <a:schemeClr val="tx1"/>
                </a:solidFill>
              </a:rPr>
              <a:t>,</a:t>
            </a:r>
            <a:r>
              <a:rPr lang="zh-CN" altLang="en-US" sz="2000" dirty="0">
                <a:solidFill>
                  <a:schemeClr val="tx1"/>
                </a:solidFill>
              </a:rPr>
              <a:t>不并入当年综合所得，单独计算纳税。</a:t>
            </a:r>
          </a:p>
          <a:p>
            <a:pPr lvl="0"/>
            <a:r>
              <a:rPr lang="zh-CN" altLang="en-US" sz="2000" dirty="0">
                <a:solidFill>
                  <a:schemeClr val="tx1"/>
                </a:solidFill>
              </a:rPr>
              <a:t>　　①适用税率：</a:t>
            </a:r>
          </a:p>
          <a:p>
            <a:pPr lvl="0"/>
            <a:r>
              <a:rPr lang="zh-CN" altLang="en-US" sz="2000" dirty="0">
                <a:solidFill>
                  <a:schemeClr val="tx1"/>
                </a:solidFill>
              </a:rPr>
              <a:t>　　</a:t>
            </a:r>
            <a:r>
              <a:rPr lang="zh-CN" altLang="en-US" sz="2000" dirty="0">
                <a:solidFill>
                  <a:srgbClr val="C00000"/>
                </a:solidFill>
              </a:rPr>
              <a:t>适用“综合所得”个人所得税税率表（二）</a:t>
            </a:r>
          </a:p>
          <a:p>
            <a:pPr lvl="0"/>
            <a:r>
              <a:rPr lang="zh-CN" altLang="en-US" sz="2000" dirty="0">
                <a:solidFill>
                  <a:schemeClr val="tx1"/>
                </a:solidFill>
              </a:rPr>
              <a:t>　　②计算步骤：</a:t>
            </a:r>
          </a:p>
          <a:p>
            <a:pPr lvl="0"/>
            <a:r>
              <a:rPr lang="zh-CN" altLang="en-US" sz="2000" dirty="0">
                <a:solidFill>
                  <a:schemeClr val="tx1"/>
                </a:solidFill>
              </a:rPr>
              <a:t>　　</a:t>
            </a:r>
            <a:r>
              <a:rPr lang="zh-CN" altLang="en-US" sz="2000" dirty="0">
                <a:solidFill>
                  <a:srgbClr val="C00000"/>
                </a:solidFill>
              </a:rPr>
              <a:t>找税率：房款差价</a:t>
            </a:r>
            <a:r>
              <a:rPr lang="en-US" altLang="zh-CN" sz="2000" dirty="0">
                <a:solidFill>
                  <a:srgbClr val="C00000"/>
                </a:solidFill>
              </a:rPr>
              <a:t>÷12→</a:t>
            </a:r>
            <a:r>
              <a:rPr lang="zh-CN" altLang="en-US" sz="2000" dirty="0">
                <a:solidFill>
                  <a:srgbClr val="C00000"/>
                </a:solidFill>
              </a:rPr>
              <a:t>查表</a:t>
            </a:r>
          </a:p>
          <a:p>
            <a:pPr lvl="0"/>
            <a:r>
              <a:rPr lang="zh-CN" altLang="en-US" sz="2000" dirty="0">
                <a:solidFill>
                  <a:srgbClr val="C00000"/>
                </a:solidFill>
              </a:rPr>
              <a:t>　　算税额：房款差价</a:t>
            </a:r>
            <a:r>
              <a:rPr lang="en-US" altLang="zh-CN" sz="2000" dirty="0">
                <a:solidFill>
                  <a:srgbClr val="C00000"/>
                </a:solidFill>
              </a:rPr>
              <a:t>×</a:t>
            </a:r>
            <a:r>
              <a:rPr lang="zh-CN" altLang="en-US" sz="2000" dirty="0">
                <a:solidFill>
                  <a:srgbClr val="C00000"/>
                </a:solidFill>
              </a:rPr>
              <a:t>税率－速算扣除数</a:t>
            </a:r>
            <a:endParaRPr lang="en-US" altLang="zh-CN" sz="2000" dirty="0">
              <a:solidFill>
                <a:srgbClr val="C00000"/>
              </a:solidFill>
            </a:endParaRPr>
          </a:p>
        </p:txBody>
      </p:sp>
      <p:sp>
        <p:nvSpPr>
          <p:cNvPr id="4" name="文本框 3">
            <a:extLst>
              <a:ext uri="{FF2B5EF4-FFF2-40B4-BE49-F238E27FC236}">
                <a16:creationId xmlns:a16="http://schemas.microsoft.com/office/drawing/2014/main" id="{9DE558DA-6FA4-4754-9DE1-3DE8629F657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110249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 calcmode="lin" valueType="num">
                                      <p:cBhvr additive="base">
                                        <p:cTn id="37"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东方税语有限公司为提高职工福利，</a:t>
            </a:r>
            <a:r>
              <a:rPr lang="en-US" altLang="zh-CN" sz="2000" dirty="0">
                <a:solidFill>
                  <a:schemeClr val="tx1"/>
                </a:solidFill>
                <a:latin typeface="+mn-lt"/>
                <a:ea typeface="+mn-ea"/>
                <a:cs typeface="+mn-ea"/>
                <a:sym typeface="+mn-lt"/>
              </a:rPr>
              <a:t>2019</a:t>
            </a:r>
            <a:r>
              <a:rPr lang="zh-CN" altLang="en-US" sz="2000" dirty="0">
                <a:solidFill>
                  <a:schemeClr val="tx1"/>
                </a:solidFill>
                <a:latin typeface="+mn-lt"/>
                <a:ea typeface="+mn-ea"/>
                <a:cs typeface="+mn-ea"/>
                <a:sym typeface="+mn-lt"/>
              </a:rPr>
              <a:t>年</a:t>
            </a:r>
            <a:r>
              <a:rPr lang="en-US" altLang="zh-CN" sz="2000" dirty="0">
                <a:solidFill>
                  <a:schemeClr val="tx1"/>
                </a:solidFill>
                <a:latin typeface="+mn-lt"/>
                <a:ea typeface="+mn-ea"/>
                <a:cs typeface="+mn-ea"/>
                <a:sym typeface="+mn-lt"/>
              </a:rPr>
              <a:t>8</a:t>
            </a:r>
            <a:r>
              <a:rPr lang="zh-CN" altLang="en-US" sz="2000" dirty="0">
                <a:solidFill>
                  <a:schemeClr val="tx1"/>
                </a:solidFill>
                <a:latin typeface="+mn-lt"/>
                <a:ea typeface="+mn-ea"/>
                <a:cs typeface="+mn-ea"/>
                <a:sym typeface="+mn-lt"/>
              </a:rPr>
              <a:t>月份将外购的房屋</a:t>
            </a:r>
            <a:r>
              <a:rPr lang="en-US" altLang="zh-CN" sz="2000" dirty="0">
                <a:solidFill>
                  <a:schemeClr val="tx1"/>
                </a:solidFill>
                <a:latin typeface="+mn-lt"/>
                <a:ea typeface="+mn-ea"/>
                <a:cs typeface="+mn-ea"/>
                <a:sym typeface="+mn-lt"/>
              </a:rPr>
              <a:t>100</a:t>
            </a:r>
            <a:r>
              <a:rPr lang="zh-CN" altLang="en-US" sz="2000" dirty="0">
                <a:solidFill>
                  <a:schemeClr val="tx1"/>
                </a:solidFill>
                <a:latin typeface="+mn-lt"/>
                <a:ea typeface="+mn-ea"/>
                <a:cs typeface="+mn-ea"/>
                <a:sym typeface="+mn-lt"/>
              </a:rPr>
              <a:t>套销售给单位员工，每套购买价</a:t>
            </a:r>
            <a:r>
              <a:rPr lang="en-US" altLang="zh-CN" sz="2000" dirty="0">
                <a:solidFill>
                  <a:schemeClr val="tx1"/>
                </a:solidFill>
                <a:latin typeface="+mn-lt"/>
                <a:ea typeface="+mn-ea"/>
                <a:cs typeface="+mn-ea"/>
                <a:sym typeface="+mn-lt"/>
              </a:rPr>
              <a:t>300</a:t>
            </a:r>
            <a:r>
              <a:rPr lang="zh-CN" altLang="en-US" sz="2000" dirty="0">
                <a:solidFill>
                  <a:schemeClr val="tx1"/>
                </a:solidFill>
                <a:latin typeface="+mn-lt"/>
                <a:ea typeface="+mn-ea"/>
                <a:cs typeface="+mn-ea"/>
                <a:sym typeface="+mn-lt"/>
              </a:rPr>
              <a:t>万，每套低于购买价</a:t>
            </a:r>
            <a:r>
              <a:rPr lang="en-US" altLang="zh-CN" sz="2000" dirty="0">
                <a:solidFill>
                  <a:schemeClr val="tx1"/>
                </a:solidFill>
                <a:latin typeface="+mn-lt"/>
                <a:ea typeface="+mn-ea"/>
                <a:cs typeface="+mn-ea"/>
                <a:sym typeface="+mn-lt"/>
              </a:rPr>
              <a:t>120</a:t>
            </a:r>
            <a:r>
              <a:rPr lang="zh-CN" altLang="en-US" sz="2000" dirty="0">
                <a:solidFill>
                  <a:schemeClr val="tx1"/>
                </a:solidFill>
                <a:latin typeface="+mn-lt"/>
                <a:ea typeface="+mn-ea"/>
                <a:cs typeface="+mn-ea"/>
                <a:sym typeface="+mn-lt"/>
              </a:rPr>
              <a:t>万元（实售每套</a:t>
            </a:r>
            <a:r>
              <a:rPr lang="en-US" altLang="zh-CN" sz="2000" dirty="0">
                <a:solidFill>
                  <a:schemeClr val="tx1"/>
                </a:solidFill>
                <a:latin typeface="+mn-lt"/>
                <a:ea typeface="+mn-ea"/>
                <a:cs typeface="+mn-ea"/>
                <a:sym typeface="+mn-lt"/>
              </a:rPr>
              <a:t>180</a:t>
            </a:r>
            <a:r>
              <a:rPr lang="zh-CN" altLang="en-US" sz="2000" dirty="0">
                <a:solidFill>
                  <a:schemeClr val="tx1"/>
                </a:solidFill>
                <a:latin typeface="+mn-lt"/>
                <a:ea typeface="+mn-ea"/>
                <a:cs typeface="+mn-ea"/>
                <a:sym typeface="+mn-lt"/>
              </a:rPr>
              <a:t>万元</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a:t>
            </a:r>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93314480-CC5C-40BA-A968-2242D19E84FA}"/>
              </a:ext>
            </a:extLst>
          </p:cNvPr>
          <p:cNvSpPr>
            <a:spLocks noChangeArrowheads="1"/>
          </p:cNvSpPr>
          <p:nvPr/>
        </p:nvSpPr>
        <p:spPr bwMode="gray">
          <a:xfrm>
            <a:off x="588411" y="2782110"/>
            <a:ext cx="8123789" cy="1950227"/>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50000"/>
              </a:lnSpc>
              <a:buFont typeface="Wingdings" panose="05000000000000000000" pitchFamily="2" charset="2"/>
              <a:buChar char="ü"/>
            </a:pPr>
            <a:r>
              <a:rPr lang="zh-CN" altLang="en-US" sz="2000" b="1" dirty="0">
                <a:solidFill>
                  <a:srgbClr val="003399"/>
                </a:solidFill>
              </a:rPr>
              <a:t>除以</a:t>
            </a:r>
            <a:r>
              <a:rPr lang="en-US" altLang="zh-CN" sz="2000" b="1" dirty="0">
                <a:solidFill>
                  <a:srgbClr val="003399"/>
                </a:solidFill>
              </a:rPr>
              <a:t>12</a:t>
            </a:r>
            <a:r>
              <a:rPr lang="zh-CN" altLang="en-US" sz="2000" b="1" dirty="0">
                <a:solidFill>
                  <a:srgbClr val="003399"/>
                </a:solidFill>
              </a:rPr>
              <a:t>后每月平均</a:t>
            </a:r>
            <a:r>
              <a:rPr lang="en-US" altLang="zh-CN" sz="2000" b="1" dirty="0">
                <a:solidFill>
                  <a:srgbClr val="003399"/>
                </a:solidFill>
              </a:rPr>
              <a:t>100000</a:t>
            </a:r>
            <a:r>
              <a:rPr lang="zh-CN" altLang="en-US" sz="2000" b="1" dirty="0">
                <a:solidFill>
                  <a:srgbClr val="003399"/>
                </a:solidFill>
              </a:rPr>
              <a:t>元，对照月度税率表适用税率</a:t>
            </a:r>
            <a:r>
              <a:rPr lang="en-US" altLang="zh-CN" sz="2000" b="1" dirty="0">
                <a:solidFill>
                  <a:srgbClr val="003399"/>
                </a:solidFill>
              </a:rPr>
              <a:t>45%</a:t>
            </a:r>
            <a:r>
              <a:rPr lang="zh-CN" altLang="en-US" sz="2000" b="1" dirty="0">
                <a:solidFill>
                  <a:srgbClr val="003399"/>
                </a:solidFill>
              </a:rPr>
              <a:t>，速算扣除数为</a:t>
            </a:r>
            <a:r>
              <a:rPr lang="en-US" altLang="zh-CN" sz="2000" b="1" dirty="0">
                <a:solidFill>
                  <a:srgbClr val="003399"/>
                </a:solidFill>
              </a:rPr>
              <a:t>15160</a:t>
            </a:r>
            <a:r>
              <a:rPr lang="zh-CN" altLang="en-US" sz="2000" b="1" dirty="0">
                <a:solidFill>
                  <a:srgbClr val="003399"/>
                </a:solidFill>
              </a:rPr>
              <a:t>，</a:t>
            </a:r>
          </a:p>
          <a:p>
            <a:pPr marL="342900" indent="-342900">
              <a:lnSpc>
                <a:spcPct val="150000"/>
              </a:lnSpc>
              <a:buFont typeface="Wingdings" panose="05000000000000000000" pitchFamily="2" charset="2"/>
              <a:buChar char="ü"/>
            </a:pPr>
            <a:r>
              <a:rPr lang="zh-CN" altLang="en-US" sz="2000" b="1" dirty="0">
                <a:solidFill>
                  <a:srgbClr val="003399"/>
                </a:solidFill>
              </a:rPr>
              <a:t>则应纳税额</a:t>
            </a:r>
            <a:r>
              <a:rPr lang="en-US" altLang="zh-CN" sz="2000" b="1" dirty="0">
                <a:solidFill>
                  <a:srgbClr val="003399"/>
                </a:solidFill>
              </a:rPr>
              <a:t>=1200000*45%-15160=524840</a:t>
            </a:r>
            <a:r>
              <a:rPr lang="zh-CN" altLang="en-US" sz="2000" b="1" dirty="0">
                <a:solidFill>
                  <a:srgbClr val="003399"/>
                </a:solidFill>
              </a:rPr>
              <a:t>元</a:t>
            </a:r>
          </a:p>
        </p:txBody>
      </p:sp>
    </p:spTree>
    <p:extLst>
      <p:ext uri="{BB962C8B-B14F-4D97-AF65-F5344CB8AC3E}">
        <p14:creationId xmlns:p14="http://schemas.microsoft.com/office/powerpoint/2010/main" val="1432168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062877-D8B7-14AF-6D5B-F15A9EF47E9D}"/>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914BDF8-5894-6659-C91C-40DA7177FAE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7A193B66-4B86-B253-0D5D-D681E3A2BE41}"/>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BF4EA82B-F9D9-C1B5-B75D-E64FFA16422C}"/>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甲公司职工赵某，</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年除取得工资外，因表现优异，以 </a:t>
            </a:r>
            <a:r>
              <a:rPr lang="en-US" altLang="zh-CN" sz="2000" dirty="0">
                <a:solidFill>
                  <a:schemeClr val="tx1"/>
                </a:solidFill>
                <a:latin typeface="+mn-lt"/>
                <a:ea typeface="+mn-ea"/>
                <a:cs typeface="+mn-ea"/>
                <a:sym typeface="+mn-lt"/>
              </a:rPr>
              <a:t>700 000 </a:t>
            </a:r>
            <a:r>
              <a:rPr lang="zh-CN" altLang="en-US" sz="2000" dirty="0">
                <a:solidFill>
                  <a:schemeClr val="tx1"/>
                </a:solidFill>
                <a:latin typeface="+mn-lt"/>
                <a:ea typeface="+mn-ea"/>
                <a:cs typeface="+mn-ea"/>
                <a:sym typeface="+mn-lt"/>
              </a:rPr>
              <a:t>元的金额从甲公司获得奖励房一套，甲公司该房屋的购置成本为 </a:t>
            </a:r>
            <a:r>
              <a:rPr lang="en-US" altLang="zh-CN" sz="2000" dirty="0">
                <a:solidFill>
                  <a:schemeClr val="tx1"/>
                </a:solidFill>
                <a:latin typeface="+mn-lt"/>
                <a:ea typeface="+mn-ea"/>
                <a:cs typeface="+mn-ea"/>
                <a:sym typeface="+mn-lt"/>
              </a:rPr>
              <a:t>1 000 000 </a:t>
            </a:r>
            <a:r>
              <a:rPr lang="zh-CN" altLang="en-US" sz="2000" dirty="0">
                <a:solidFill>
                  <a:schemeClr val="tx1"/>
                </a:solidFill>
                <a:latin typeface="+mn-lt"/>
                <a:ea typeface="+mn-ea"/>
                <a:cs typeface="+mn-ea"/>
                <a:sym typeface="+mn-lt"/>
              </a:rPr>
              <a:t>元。计算赵某获得该奖励房屋应缴纳的个人所得税。。</a:t>
            </a:r>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B8EDA1C2-3454-E87D-F3AF-D209EB76AA97}"/>
              </a:ext>
            </a:extLst>
          </p:cNvPr>
          <p:cNvSpPr>
            <a:spLocks noChangeArrowheads="1"/>
          </p:cNvSpPr>
          <p:nvPr/>
        </p:nvSpPr>
        <p:spPr bwMode="gray">
          <a:xfrm>
            <a:off x="607461" y="2846943"/>
            <a:ext cx="8123789" cy="1950227"/>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50000"/>
              </a:lnSpc>
              <a:buFont typeface="Wingdings" panose="05000000000000000000" pitchFamily="2" charset="2"/>
              <a:buChar char="ü"/>
            </a:pPr>
            <a:r>
              <a:rPr lang="zh-CN" altLang="en-US" sz="2000" b="1" dirty="0">
                <a:solidFill>
                  <a:srgbClr val="003399"/>
                </a:solidFill>
              </a:rPr>
              <a:t>职工实际支付的购房价款低于该房屋的购置成本的差额＝</a:t>
            </a:r>
            <a:r>
              <a:rPr lang="en-US" altLang="zh-CN" sz="2000" b="1" dirty="0">
                <a:solidFill>
                  <a:srgbClr val="003399"/>
                </a:solidFill>
              </a:rPr>
              <a:t>1 000 000</a:t>
            </a:r>
            <a:r>
              <a:rPr lang="zh-CN" altLang="en-US" sz="2000" b="1" dirty="0">
                <a:solidFill>
                  <a:srgbClr val="003399"/>
                </a:solidFill>
              </a:rPr>
              <a:t>－</a:t>
            </a:r>
            <a:r>
              <a:rPr lang="en-US" altLang="zh-CN" sz="2000" b="1" dirty="0">
                <a:solidFill>
                  <a:srgbClr val="003399"/>
                </a:solidFill>
              </a:rPr>
              <a:t>700 000</a:t>
            </a:r>
            <a:r>
              <a:rPr lang="zh-CN" altLang="en-US" sz="2000" b="1" dirty="0">
                <a:solidFill>
                  <a:srgbClr val="003399"/>
                </a:solidFill>
              </a:rPr>
              <a:t>＝</a:t>
            </a:r>
            <a:r>
              <a:rPr lang="en-US" altLang="zh-CN" sz="2000" b="1" dirty="0">
                <a:solidFill>
                  <a:srgbClr val="003399"/>
                </a:solidFill>
              </a:rPr>
              <a:t>300 000</a:t>
            </a:r>
            <a:r>
              <a:rPr lang="zh-CN" altLang="en-US" sz="2000" b="1" dirty="0">
                <a:solidFill>
                  <a:srgbClr val="003399"/>
                </a:solidFill>
              </a:rPr>
              <a:t>（元）</a:t>
            </a:r>
          </a:p>
          <a:p>
            <a:pPr marL="342900" indent="-342900">
              <a:lnSpc>
                <a:spcPct val="150000"/>
              </a:lnSpc>
              <a:buFont typeface="Wingdings" panose="05000000000000000000" pitchFamily="2" charset="2"/>
              <a:buChar char="ü"/>
            </a:pPr>
            <a:r>
              <a:rPr lang="zh-CN" altLang="en-US" sz="2000" b="1" dirty="0">
                <a:solidFill>
                  <a:srgbClr val="003399"/>
                </a:solidFill>
              </a:rPr>
              <a:t>　　找税率：</a:t>
            </a:r>
            <a:r>
              <a:rPr lang="en-US" altLang="zh-CN" sz="2000" b="1" dirty="0">
                <a:solidFill>
                  <a:srgbClr val="003399"/>
                </a:solidFill>
              </a:rPr>
              <a:t>300 000÷12</a:t>
            </a:r>
            <a:r>
              <a:rPr lang="zh-CN" altLang="en-US" sz="2000" b="1" dirty="0">
                <a:solidFill>
                  <a:srgbClr val="003399"/>
                </a:solidFill>
              </a:rPr>
              <a:t>＝</a:t>
            </a:r>
            <a:r>
              <a:rPr lang="en-US" altLang="zh-CN" sz="2000" b="1" dirty="0">
                <a:solidFill>
                  <a:srgbClr val="003399"/>
                </a:solidFill>
              </a:rPr>
              <a:t>25 000</a:t>
            </a:r>
            <a:r>
              <a:rPr lang="zh-CN" altLang="en-US" sz="2000" b="1" dirty="0">
                <a:solidFill>
                  <a:srgbClr val="003399"/>
                </a:solidFill>
              </a:rPr>
              <a:t>（元），查“综合所得”个人所得税税率表（二）（按月）可知，适用税率为 </a:t>
            </a:r>
            <a:r>
              <a:rPr lang="en-US" altLang="zh-CN" sz="2000" b="1" dirty="0">
                <a:solidFill>
                  <a:srgbClr val="003399"/>
                </a:solidFill>
              </a:rPr>
              <a:t>20</a:t>
            </a:r>
            <a:r>
              <a:rPr lang="zh-CN" altLang="en-US" sz="2000" b="1" dirty="0">
                <a:solidFill>
                  <a:srgbClr val="003399"/>
                </a:solidFill>
              </a:rPr>
              <a:t>％，速算扣除数 </a:t>
            </a:r>
            <a:r>
              <a:rPr lang="en-US" altLang="zh-CN" sz="2000" b="1" dirty="0">
                <a:solidFill>
                  <a:srgbClr val="003399"/>
                </a:solidFill>
              </a:rPr>
              <a:t>1 410</a:t>
            </a:r>
            <a:r>
              <a:rPr lang="zh-CN" altLang="en-US" sz="2000" b="1" dirty="0">
                <a:solidFill>
                  <a:srgbClr val="003399"/>
                </a:solidFill>
              </a:rPr>
              <a:t>　　算税额：</a:t>
            </a:r>
            <a:r>
              <a:rPr lang="en-US" altLang="zh-CN" sz="2000" b="1" dirty="0">
                <a:solidFill>
                  <a:srgbClr val="003399"/>
                </a:solidFill>
              </a:rPr>
              <a:t>300 000×20</a:t>
            </a:r>
            <a:r>
              <a:rPr lang="zh-CN" altLang="en-US" sz="2000" b="1" dirty="0">
                <a:solidFill>
                  <a:srgbClr val="003399"/>
                </a:solidFill>
              </a:rPr>
              <a:t>％－</a:t>
            </a:r>
            <a:r>
              <a:rPr lang="en-US" altLang="zh-CN" sz="2000" b="1" dirty="0">
                <a:solidFill>
                  <a:srgbClr val="003399"/>
                </a:solidFill>
              </a:rPr>
              <a:t>1 410</a:t>
            </a:r>
            <a:r>
              <a:rPr lang="zh-CN" altLang="en-US" sz="2000" b="1" dirty="0">
                <a:solidFill>
                  <a:srgbClr val="003399"/>
                </a:solidFill>
              </a:rPr>
              <a:t>＝</a:t>
            </a:r>
            <a:r>
              <a:rPr lang="en-US" altLang="zh-CN" sz="2000" b="1" dirty="0">
                <a:solidFill>
                  <a:srgbClr val="003399"/>
                </a:solidFill>
              </a:rPr>
              <a:t>58 590</a:t>
            </a:r>
            <a:r>
              <a:rPr lang="zh-CN" altLang="en-US" sz="2000" b="1" dirty="0">
                <a:solidFill>
                  <a:srgbClr val="003399"/>
                </a:solidFill>
              </a:rPr>
              <a:t>（元）</a:t>
            </a:r>
          </a:p>
        </p:txBody>
      </p:sp>
    </p:spTree>
    <p:extLst>
      <p:ext uri="{BB962C8B-B14F-4D97-AF65-F5344CB8AC3E}">
        <p14:creationId xmlns:p14="http://schemas.microsoft.com/office/powerpoint/2010/main" val="832115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C7336F2-C870-49FF-9A60-23CB312BAD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a:t>
            </a:fld>
            <a:endParaRPr lang="en-US">
              <a:solidFill>
                <a:prstClr val="black">
                  <a:tint val="75000"/>
                </a:prstClr>
              </a:solidFill>
            </a:endParaRPr>
          </a:p>
        </p:txBody>
      </p:sp>
      <p:sp>
        <p:nvSpPr>
          <p:cNvPr id="4" name="文本框 3">
            <a:extLst>
              <a:ext uri="{FF2B5EF4-FFF2-40B4-BE49-F238E27FC236}">
                <a16:creationId xmlns:a16="http://schemas.microsoft.com/office/drawing/2014/main" id="{41614CC4-7242-4B00-B0B1-A7C5CA92A36E}"/>
              </a:ext>
            </a:extLst>
          </p:cNvPr>
          <p:cNvSpPr txBox="1"/>
          <p:nvPr/>
        </p:nvSpPr>
        <p:spPr>
          <a:xfrm>
            <a:off x="740639" y="745190"/>
            <a:ext cx="7990611" cy="534377"/>
          </a:xfrm>
          <a:prstGeom prst="rect">
            <a:avLst/>
          </a:prstGeom>
          <a:noFill/>
        </p:spPr>
        <p:txBody>
          <a:bodyPr wrap="square">
            <a:spAutoFit/>
          </a:bodyPr>
          <a:lstStyle/>
          <a:p>
            <a:pPr indent="457200">
              <a:lnSpc>
                <a:spcPct val="150000"/>
              </a:lnSpc>
            </a:pPr>
            <a:r>
              <a:rPr lang="zh-CN" altLang="en-US" sz="2200" b="1" dirty="0">
                <a:solidFill>
                  <a:srgbClr val="005392"/>
                </a:solidFill>
              </a:rPr>
              <a:t>（二）纳税义务</a:t>
            </a:r>
            <a:endParaRPr lang="en-US" altLang="zh-CN" sz="2200" b="1" dirty="0">
              <a:solidFill>
                <a:srgbClr val="005392"/>
              </a:solidFill>
            </a:endParaRPr>
          </a:p>
        </p:txBody>
      </p:sp>
      <p:grpSp>
        <p:nvGrpSpPr>
          <p:cNvPr id="12" name="组合 11">
            <a:extLst>
              <a:ext uri="{FF2B5EF4-FFF2-40B4-BE49-F238E27FC236}">
                <a16:creationId xmlns:a16="http://schemas.microsoft.com/office/drawing/2014/main" id="{2C71DE2C-B616-46A8-942A-577CB1433C84}"/>
              </a:ext>
            </a:extLst>
          </p:cNvPr>
          <p:cNvGrpSpPr/>
          <p:nvPr/>
        </p:nvGrpSpPr>
        <p:grpSpPr>
          <a:xfrm>
            <a:off x="3505200" y="765200"/>
            <a:ext cx="1855100" cy="498913"/>
            <a:chOff x="5127792" y="1388052"/>
            <a:chExt cx="1855100" cy="498913"/>
          </a:xfrm>
        </p:grpSpPr>
        <p:grpSp>
          <p:nvGrpSpPr>
            <p:cNvPr id="5" name="组合 11">
              <a:extLst>
                <a:ext uri="{FF2B5EF4-FFF2-40B4-BE49-F238E27FC236}">
                  <a16:creationId xmlns:a16="http://schemas.microsoft.com/office/drawing/2014/main" id="{6826745A-2BC5-4126-950E-6F67D9AE8ED8}"/>
                </a:ext>
              </a:extLst>
            </p:cNvPr>
            <p:cNvGrpSpPr/>
            <p:nvPr/>
          </p:nvGrpSpPr>
          <p:grpSpPr>
            <a:xfrm rot="16200000">
              <a:off x="5316326" y="1205988"/>
              <a:ext cx="492443" cy="869512"/>
              <a:chOff x="9429765" y="1520125"/>
              <a:chExt cx="656590" cy="2567012"/>
            </a:xfrm>
          </p:grpSpPr>
          <p:sp>
            <p:nvSpPr>
              <p:cNvPr id="6" name="Freeform 668">
                <a:extLst>
                  <a:ext uri="{FF2B5EF4-FFF2-40B4-BE49-F238E27FC236}">
                    <a16:creationId xmlns:a16="http://schemas.microsoft.com/office/drawing/2014/main" id="{BB47A02B-4421-4D3E-8A23-F652154C9781}"/>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1" i="0" u="none" strike="noStrike" kern="0" cap="none" spc="0" normalizeH="0" baseline="0" noProof="0">
                  <a:ln>
                    <a:noFill/>
                  </a:ln>
                  <a:solidFill>
                    <a:prstClr val="black"/>
                  </a:solidFill>
                  <a:effectLst/>
                  <a:uLnTx/>
                  <a:uFillTx/>
                  <a:latin typeface="+mn-ea"/>
                </a:endParaRPr>
              </a:p>
            </p:txBody>
          </p:sp>
          <p:sp>
            <p:nvSpPr>
              <p:cNvPr id="7" name="文本框 6">
                <a:extLst>
                  <a:ext uri="{FF2B5EF4-FFF2-40B4-BE49-F238E27FC236}">
                    <a16:creationId xmlns:a16="http://schemas.microsoft.com/office/drawing/2014/main" id="{69462D94-A5F3-4BAF-ACEE-4DE319FEE87A}"/>
                  </a:ext>
                </a:extLst>
              </p:cNvPr>
              <p:cNvSpPr txBox="1"/>
              <p:nvPr/>
            </p:nvSpPr>
            <p:spPr>
              <a:xfrm>
                <a:off x="9429765" y="1957837"/>
                <a:ext cx="656590" cy="1796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mn-ea"/>
                    <a:ea typeface="+mn-ea"/>
                  </a:rPr>
                  <a:t>属人</a:t>
                </a:r>
              </a:p>
            </p:txBody>
          </p:sp>
        </p:grpSp>
        <p:grpSp>
          <p:nvGrpSpPr>
            <p:cNvPr id="8" name="组合 14">
              <a:extLst>
                <a:ext uri="{FF2B5EF4-FFF2-40B4-BE49-F238E27FC236}">
                  <a16:creationId xmlns:a16="http://schemas.microsoft.com/office/drawing/2014/main" id="{A5CBFA52-5E2B-46C9-9444-F20085736296}"/>
                </a:ext>
              </a:extLst>
            </p:cNvPr>
            <p:cNvGrpSpPr/>
            <p:nvPr/>
          </p:nvGrpSpPr>
          <p:grpSpPr>
            <a:xfrm rot="16200000">
              <a:off x="6301914" y="1199518"/>
              <a:ext cx="492443" cy="869512"/>
              <a:chOff x="9429765" y="1520125"/>
              <a:chExt cx="656590" cy="2567012"/>
            </a:xfrm>
          </p:grpSpPr>
          <p:sp>
            <p:nvSpPr>
              <p:cNvPr id="9" name="Freeform 668">
                <a:extLst>
                  <a:ext uri="{FF2B5EF4-FFF2-40B4-BE49-F238E27FC236}">
                    <a16:creationId xmlns:a16="http://schemas.microsoft.com/office/drawing/2014/main" id="{4D0F0622-7FE5-459D-9C4D-2701AB64D6ED}"/>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1" i="0" u="none" strike="noStrike" kern="0" cap="none" spc="0" normalizeH="0" baseline="0" noProof="0">
                  <a:ln>
                    <a:noFill/>
                  </a:ln>
                  <a:solidFill>
                    <a:prstClr val="black"/>
                  </a:solidFill>
                  <a:effectLst/>
                  <a:uLnTx/>
                  <a:uFillTx/>
                  <a:latin typeface="+mn-ea"/>
                </a:endParaRPr>
              </a:p>
            </p:txBody>
          </p:sp>
          <p:sp>
            <p:nvSpPr>
              <p:cNvPr id="10" name="文本框 9">
                <a:extLst>
                  <a:ext uri="{FF2B5EF4-FFF2-40B4-BE49-F238E27FC236}">
                    <a16:creationId xmlns:a16="http://schemas.microsoft.com/office/drawing/2014/main" id="{8DB28595-76B5-43C9-9CE7-9C60D2BA59D2}"/>
                  </a:ext>
                </a:extLst>
              </p:cNvPr>
              <p:cNvSpPr txBox="1"/>
              <p:nvPr/>
            </p:nvSpPr>
            <p:spPr>
              <a:xfrm>
                <a:off x="9429765" y="1957837"/>
                <a:ext cx="656590" cy="1796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mn-ea"/>
                    <a:ea typeface="+mn-ea"/>
                  </a:rPr>
                  <a:t>属地</a:t>
                </a:r>
              </a:p>
            </p:txBody>
          </p:sp>
        </p:grpSp>
      </p:grpSp>
      <p:sp>
        <p:nvSpPr>
          <p:cNvPr id="14" name="文本框 13">
            <a:extLst>
              <a:ext uri="{FF2B5EF4-FFF2-40B4-BE49-F238E27FC236}">
                <a16:creationId xmlns:a16="http://schemas.microsoft.com/office/drawing/2014/main" id="{E7F9BF64-ABA1-4399-B4AA-D87AA02D7BDA}"/>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pic>
        <p:nvPicPr>
          <p:cNvPr id="3" name="图片 2">
            <a:extLst>
              <a:ext uri="{FF2B5EF4-FFF2-40B4-BE49-F238E27FC236}">
                <a16:creationId xmlns:a16="http://schemas.microsoft.com/office/drawing/2014/main" id="{D9908F18-F0A4-B7B5-7C85-271D329E8458}"/>
              </a:ext>
            </a:extLst>
          </p:cNvPr>
          <p:cNvPicPr>
            <a:picLocks noChangeAspect="1"/>
          </p:cNvPicPr>
          <p:nvPr/>
        </p:nvPicPr>
        <p:blipFill>
          <a:blip r:embed="rId2"/>
          <a:stretch>
            <a:fillRect/>
          </a:stretch>
        </p:blipFill>
        <p:spPr>
          <a:xfrm>
            <a:off x="371301" y="1349545"/>
            <a:ext cx="9144000" cy="3520276"/>
          </a:xfrm>
          <a:prstGeom prst="rect">
            <a:avLst/>
          </a:prstGeom>
        </p:spPr>
      </p:pic>
    </p:spTree>
    <p:extLst>
      <p:ext uri="{BB962C8B-B14F-4D97-AF65-F5344CB8AC3E}">
        <p14:creationId xmlns:p14="http://schemas.microsoft.com/office/powerpoint/2010/main" val="10353986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B1DE8E9-F508-45CF-AA8F-E9BDC35EA9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120</a:t>
            </a:fld>
            <a:endParaRPr lang="en-US">
              <a:solidFill>
                <a:prstClr val="black">
                  <a:tint val="75000"/>
                </a:prstClr>
              </a:solidFill>
            </a:endParaRPr>
          </a:p>
        </p:txBody>
      </p:sp>
      <p:sp>
        <p:nvSpPr>
          <p:cNvPr id="3" name="副标题 1">
            <a:extLst>
              <a:ext uri="{FF2B5EF4-FFF2-40B4-BE49-F238E27FC236}">
                <a16:creationId xmlns:a16="http://schemas.microsoft.com/office/drawing/2014/main" id="{130614AC-88AD-40DC-B672-DA37919713A5}"/>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a:t>
            </a:r>
            <a:r>
              <a:rPr lang="en-US" altLang="zh-CN" sz="2000" dirty="0"/>
              <a:t>6</a:t>
            </a:r>
            <a:r>
              <a:rPr lang="zh-CN" altLang="en-US" sz="2000" dirty="0"/>
              <a:t>）居民个人取得股票期权、股票增值权、限制性股票、股权奖励等“股权激励”（</a:t>
            </a:r>
            <a:r>
              <a:rPr lang="en-US" altLang="zh-CN" sz="2000" dirty="0"/>
              <a:t>2024 </a:t>
            </a:r>
            <a:r>
              <a:rPr lang="zh-CN" altLang="en-US" sz="2000" dirty="0"/>
              <a:t>年新增）</a:t>
            </a:r>
          </a:p>
          <a:p>
            <a:pPr lvl="0"/>
            <a:r>
              <a:rPr lang="zh-CN" altLang="en-US" sz="2000" dirty="0"/>
              <a:t>　</a:t>
            </a:r>
            <a:r>
              <a:rPr lang="zh-CN" altLang="en-US" sz="2000" dirty="0">
                <a:solidFill>
                  <a:schemeClr val="tx1"/>
                </a:solidFill>
              </a:rPr>
              <a:t>　①符合规定的相关条件的，</a:t>
            </a:r>
            <a:r>
              <a:rPr lang="zh-CN" altLang="en-US" sz="2000" dirty="0">
                <a:solidFill>
                  <a:srgbClr val="C00000"/>
                </a:solidFill>
              </a:rPr>
              <a:t>不并入</a:t>
            </a:r>
            <a:r>
              <a:rPr lang="zh-CN" altLang="en-US" sz="2000" dirty="0">
                <a:solidFill>
                  <a:schemeClr val="tx1"/>
                </a:solidFill>
              </a:rPr>
              <a:t>当年综合所得，全额单独适用综合所得税率表，计算纳税。</a:t>
            </a:r>
          </a:p>
          <a:p>
            <a:pPr lvl="0"/>
            <a:r>
              <a:rPr lang="zh-CN" altLang="en-US" sz="2000" dirty="0">
                <a:solidFill>
                  <a:schemeClr val="tx1"/>
                </a:solidFill>
              </a:rPr>
              <a:t>　　②一个纳税年度内取得</a:t>
            </a:r>
            <a:r>
              <a:rPr lang="zh-CN" altLang="en-US" sz="2000" dirty="0">
                <a:solidFill>
                  <a:srgbClr val="C00000"/>
                </a:solidFill>
              </a:rPr>
              <a:t>两次以上（含两次</a:t>
            </a:r>
            <a:r>
              <a:rPr lang="en-US" altLang="zh-CN" sz="2000" dirty="0">
                <a:solidFill>
                  <a:srgbClr val="C00000"/>
                </a:solidFill>
              </a:rPr>
              <a:t>)</a:t>
            </a:r>
            <a:r>
              <a:rPr lang="zh-CN" altLang="en-US" sz="2000" dirty="0">
                <a:solidFill>
                  <a:schemeClr val="tx1"/>
                </a:solidFill>
              </a:rPr>
              <a:t>股权激励的，</a:t>
            </a:r>
            <a:r>
              <a:rPr lang="zh-CN" altLang="en-US" sz="2000" dirty="0">
                <a:solidFill>
                  <a:srgbClr val="C00000"/>
                </a:solidFill>
              </a:rPr>
              <a:t>合并</a:t>
            </a:r>
            <a:r>
              <a:rPr lang="zh-CN" altLang="en-US" sz="2000" dirty="0">
                <a:solidFill>
                  <a:schemeClr val="tx1"/>
                </a:solidFill>
              </a:rPr>
              <a:t>计算纳税。</a:t>
            </a:r>
          </a:p>
          <a:p>
            <a:pPr lvl="0"/>
            <a:r>
              <a:rPr lang="zh-CN" altLang="en-US" sz="2000" dirty="0">
                <a:solidFill>
                  <a:schemeClr val="tx1"/>
                </a:solidFill>
              </a:rPr>
              <a:t>　　③</a:t>
            </a:r>
            <a:r>
              <a:rPr lang="zh-CN" altLang="en-US" sz="2000" dirty="0">
                <a:solidFill>
                  <a:srgbClr val="C00000"/>
                </a:solidFill>
              </a:rPr>
              <a:t>应纳税额＝股权激励收入</a:t>
            </a:r>
            <a:r>
              <a:rPr lang="en-US" altLang="zh-CN" sz="2000" dirty="0">
                <a:solidFill>
                  <a:srgbClr val="C00000"/>
                </a:solidFill>
              </a:rPr>
              <a:t>×</a:t>
            </a:r>
            <a:r>
              <a:rPr lang="zh-CN" altLang="en-US" sz="2000" dirty="0">
                <a:solidFill>
                  <a:srgbClr val="C00000"/>
                </a:solidFill>
              </a:rPr>
              <a:t>适用税率－速算扣除数</a:t>
            </a:r>
            <a:endParaRPr lang="en-US" altLang="zh-CN" sz="2000" dirty="0">
              <a:solidFill>
                <a:srgbClr val="C00000"/>
              </a:solidFill>
            </a:endParaRPr>
          </a:p>
        </p:txBody>
      </p:sp>
      <p:sp>
        <p:nvSpPr>
          <p:cNvPr id="7" name="文本框 6">
            <a:extLst>
              <a:ext uri="{FF2B5EF4-FFF2-40B4-BE49-F238E27FC236}">
                <a16:creationId xmlns:a16="http://schemas.microsoft.com/office/drawing/2014/main" id="{9B6B4744-3269-4FB4-B10E-D59B44A1C444}"/>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685766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DFF403-8A29-3B11-8BAC-D5485523D94C}"/>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A9998BC-0F92-3623-DCAB-42316A3DA15C}"/>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121</a:t>
            </a:fld>
            <a:endParaRPr lang="en-US">
              <a:solidFill>
                <a:prstClr val="black">
                  <a:tint val="75000"/>
                </a:prstClr>
              </a:solidFill>
            </a:endParaRPr>
          </a:p>
        </p:txBody>
      </p:sp>
      <p:sp>
        <p:nvSpPr>
          <p:cNvPr id="3" name="副标题 1">
            <a:extLst>
              <a:ext uri="{FF2B5EF4-FFF2-40B4-BE49-F238E27FC236}">
                <a16:creationId xmlns:a16="http://schemas.microsoft.com/office/drawing/2014/main" id="{A56B8A80-3340-969D-60F9-5B5A7C5A7985}"/>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　</a:t>
            </a:r>
            <a:r>
              <a:rPr lang="en-US" altLang="zh-CN" sz="2000" dirty="0">
                <a:solidFill>
                  <a:schemeClr val="tx1"/>
                </a:solidFill>
              </a:rPr>
              <a:t>【</a:t>
            </a:r>
            <a:r>
              <a:rPr lang="zh-CN" altLang="en-US" sz="2000" dirty="0">
                <a:solidFill>
                  <a:schemeClr val="tx1"/>
                </a:solidFill>
              </a:rPr>
              <a:t>举例</a:t>
            </a:r>
            <a:r>
              <a:rPr lang="en-US" altLang="zh-CN" sz="2000" dirty="0">
                <a:solidFill>
                  <a:schemeClr val="tx1"/>
                </a:solidFill>
              </a:rPr>
              <a:t>】</a:t>
            </a:r>
            <a:r>
              <a:rPr lang="zh-CN" altLang="en-US" sz="2000" dirty="0">
                <a:solidFill>
                  <a:schemeClr val="tx1"/>
                </a:solidFill>
              </a:rPr>
              <a:t>甲上市公司职工赵某，因入职 </a:t>
            </a:r>
            <a:r>
              <a:rPr lang="en-US" altLang="zh-CN" sz="2000" dirty="0">
                <a:solidFill>
                  <a:schemeClr val="tx1"/>
                </a:solidFill>
              </a:rPr>
              <a:t>10 </a:t>
            </a:r>
            <a:r>
              <a:rPr lang="zh-CN" altLang="en-US" sz="2000" dirty="0">
                <a:solidFill>
                  <a:schemeClr val="tx1"/>
                </a:solidFill>
              </a:rPr>
              <a:t>年一直表现优异，</a:t>
            </a:r>
            <a:r>
              <a:rPr lang="en-US" altLang="zh-CN" sz="2000" dirty="0">
                <a:solidFill>
                  <a:schemeClr val="tx1"/>
                </a:solidFill>
              </a:rPr>
              <a:t>2023 </a:t>
            </a:r>
            <a:r>
              <a:rPr lang="zh-CN" altLang="en-US" sz="2000" dirty="0">
                <a:solidFill>
                  <a:schemeClr val="tx1"/>
                </a:solidFill>
              </a:rPr>
              <a:t>年获得甲公司 </a:t>
            </a:r>
            <a:r>
              <a:rPr lang="en-US" altLang="zh-CN" sz="2000" dirty="0">
                <a:solidFill>
                  <a:schemeClr val="tx1"/>
                </a:solidFill>
              </a:rPr>
              <a:t>10 000 </a:t>
            </a:r>
            <a:r>
              <a:rPr lang="zh-CN" altLang="en-US" sz="2000" dirty="0">
                <a:solidFill>
                  <a:schemeClr val="tx1"/>
                </a:solidFill>
              </a:rPr>
              <a:t>股股票增值权，行权价格为 </a:t>
            </a:r>
            <a:r>
              <a:rPr lang="en-US" altLang="zh-CN" sz="2000" dirty="0">
                <a:solidFill>
                  <a:schemeClr val="tx1"/>
                </a:solidFill>
              </a:rPr>
              <a:t>3 </a:t>
            </a:r>
            <a:r>
              <a:rPr lang="zh-CN" altLang="en-US" sz="2000" dirty="0">
                <a:solidFill>
                  <a:schemeClr val="tx1"/>
                </a:solidFill>
              </a:rPr>
              <a:t>元</a:t>
            </a:r>
            <a:r>
              <a:rPr lang="en-US" altLang="zh-CN" sz="2000" dirty="0">
                <a:solidFill>
                  <a:schemeClr val="tx1"/>
                </a:solidFill>
              </a:rPr>
              <a:t>/</a:t>
            </a:r>
            <a:r>
              <a:rPr lang="zh-CN" altLang="en-US" sz="2000" dirty="0">
                <a:solidFill>
                  <a:schemeClr val="tx1"/>
                </a:solidFill>
              </a:rPr>
              <a:t>股，行权时甲公司股票市值 </a:t>
            </a:r>
            <a:r>
              <a:rPr lang="en-US" altLang="zh-CN" sz="2000" dirty="0">
                <a:solidFill>
                  <a:schemeClr val="tx1"/>
                </a:solidFill>
              </a:rPr>
              <a:t>28 </a:t>
            </a:r>
            <a:r>
              <a:rPr lang="zh-CN" altLang="en-US" sz="2000" dirty="0">
                <a:solidFill>
                  <a:schemeClr val="tx1"/>
                </a:solidFill>
              </a:rPr>
              <a:t>元</a:t>
            </a:r>
            <a:r>
              <a:rPr lang="en-US" altLang="zh-CN" sz="2000" dirty="0">
                <a:solidFill>
                  <a:schemeClr val="tx1"/>
                </a:solidFill>
              </a:rPr>
              <a:t>/</a:t>
            </a:r>
            <a:r>
              <a:rPr lang="zh-CN" altLang="en-US" sz="2000" dirty="0">
                <a:solidFill>
                  <a:schemeClr val="tx1"/>
                </a:solidFill>
              </a:rPr>
              <a:t>股，计算赵某获得该股票增值权应缴纳的个人所得税。</a:t>
            </a:r>
          </a:p>
          <a:p>
            <a:pPr lvl="0"/>
            <a:r>
              <a:rPr lang="zh-CN" altLang="en-US" sz="2000" dirty="0">
                <a:solidFill>
                  <a:schemeClr val="tx1"/>
                </a:solidFill>
              </a:rPr>
              <a:t>　　</a:t>
            </a:r>
            <a:r>
              <a:rPr lang="en-US" altLang="zh-CN" sz="2000" dirty="0">
                <a:solidFill>
                  <a:schemeClr val="tx1"/>
                </a:solidFill>
              </a:rPr>
              <a:t>【</a:t>
            </a:r>
            <a:r>
              <a:rPr lang="zh-CN" altLang="en-US" sz="2000" dirty="0">
                <a:solidFill>
                  <a:schemeClr val="tx1"/>
                </a:solidFill>
              </a:rPr>
              <a:t>计算过程</a:t>
            </a:r>
            <a:r>
              <a:rPr lang="en-US" altLang="zh-CN" sz="2000" dirty="0">
                <a:solidFill>
                  <a:schemeClr val="tx1"/>
                </a:solidFill>
              </a:rPr>
              <a:t>】</a:t>
            </a:r>
            <a:r>
              <a:rPr lang="zh-CN" altLang="en-US" sz="2000" dirty="0">
                <a:solidFill>
                  <a:schemeClr val="tx1"/>
                </a:solidFill>
              </a:rPr>
              <a:t>赵某股票增值权所得＝（</a:t>
            </a:r>
            <a:r>
              <a:rPr lang="en-US" altLang="zh-CN" sz="2000" dirty="0">
                <a:solidFill>
                  <a:schemeClr val="tx1"/>
                </a:solidFill>
              </a:rPr>
              <a:t>28</a:t>
            </a:r>
            <a:r>
              <a:rPr lang="zh-CN" altLang="en-US" sz="2000" dirty="0">
                <a:solidFill>
                  <a:schemeClr val="tx1"/>
                </a:solidFill>
              </a:rPr>
              <a:t>－</a:t>
            </a:r>
            <a:r>
              <a:rPr lang="en-US" altLang="zh-CN" sz="2000" dirty="0">
                <a:solidFill>
                  <a:schemeClr val="tx1"/>
                </a:solidFill>
              </a:rPr>
              <a:t>3</a:t>
            </a:r>
            <a:r>
              <a:rPr lang="zh-CN" altLang="en-US" sz="2000" dirty="0">
                <a:solidFill>
                  <a:schemeClr val="tx1"/>
                </a:solidFill>
              </a:rPr>
              <a:t>）</a:t>
            </a:r>
            <a:r>
              <a:rPr lang="en-US" altLang="zh-CN" sz="2000" dirty="0">
                <a:solidFill>
                  <a:schemeClr val="tx1"/>
                </a:solidFill>
              </a:rPr>
              <a:t>×10 000</a:t>
            </a:r>
            <a:r>
              <a:rPr lang="zh-CN" altLang="en-US" sz="2000" dirty="0">
                <a:solidFill>
                  <a:schemeClr val="tx1"/>
                </a:solidFill>
              </a:rPr>
              <a:t>＝</a:t>
            </a:r>
            <a:r>
              <a:rPr lang="en-US" altLang="zh-CN" sz="2000" dirty="0">
                <a:solidFill>
                  <a:schemeClr val="tx1"/>
                </a:solidFill>
              </a:rPr>
              <a:t>250 000</a:t>
            </a:r>
            <a:r>
              <a:rPr lang="zh-CN" altLang="en-US" sz="2000" dirty="0">
                <a:solidFill>
                  <a:schemeClr val="tx1"/>
                </a:solidFill>
              </a:rPr>
              <a:t>（元）</a:t>
            </a:r>
          </a:p>
          <a:p>
            <a:pPr lvl="0"/>
            <a:r>
              <a:rPr lang="zh-CN" altLang="en-US" sz="2000" dirty="0">
                <a:solidFill>
                  <a:schemeClr val="tx1"/>
                </a:solidFill>
              </a:rPr>
              <a:t>　　查“综合所得”个人所得税税率表可知，适用税率为 </a:t>
            </a:r>
            <a:r>
              <a:rPr lang="en-US" altLang="zh-CN" sz="2000" dirty="0">
                <a:solidFill>
                  <a:schemeClr val="tx1"/>
                </a:solidFill>
              </a:rPr>
              <a:t>20</a:t>
            </a:r>
            <a:r>
              <a:rPr lang="zh-CN" altLang="en-US" sz="2000" dirty="0">
                <a:solidFill>
                  <a:schemeClr val="tx1"/>
                </a:solidFill>
              </a:rPr>
              <a:t>％，速算扣除数 </a:t>
            </a:r>
            <a:r>
              <a:rPr lang="en-US" altLang="zh-CN" sz="2000" dirty="0">
                <a:solidFill>
                  <a:schemeClr val="tx1"/>
                </a:solidFill>
              </a:rPr>
              <a:t>16 920</a:t>
            </a:r>
          </a:p>
          <a:p>
            <a:pPr lvl="0"/>
            <a:r>
              <a:rPr lang="zh-CN" altLang="en-US" sz="2000" dirty="0">
                <a:solidFill>
                  <a:schemeClr val="tx1"/>
                </a:solidFill>
              </a:rPr>
              <a:t>　　算税额：</a:t>
            </a:r>
            <a:r>
              <a:rPr lang="en-US" altLang="zh-CN" sz="2000" dirty="0">
                <a:solidFill>
                  <a:schemeClr val="tx1"/>
                </a:solidFill>
              </a:rPr>
              <a:t>250 000×20</a:t>
            </a:r>
            <a:r>
              <a:rPr lang="zh-CN" altLang="en-US" sz="2000" dirty="0">
                <a:solidFill>
                  <a:schemeClr val="tx1"/>
                </a:solidFill>
              </a:rPr>
              <a:t>％－</a:t>
            </a:r>
            <a:r>
              <a:rPr lang="en-US" altLang="zh-CN" sz="2000" dirty="0">
                <a:solidFill>
                  <a:schemeClr val="tx1"/>
                </a:solidFill>
              </a:rPr>
              <a:t>16920</a:t>
            </a:r>
            <a:r>
              <a:rPr lang="zh-CN" altLang="en-US" sz="2000" dirty="0">
                <a:solidFill>
                  <a:schemeClr val="tx1"/>
                </a:solidFill>
              </a:rPr>
              <a:t>＝</a:t>
            </a:r>
            <a:r>
              <a:rPr lang="en-US" altLang="zh-CN" sz="2000" dirty="0">
                <a:solidFill>
                  <a:schemeClr val="tx1"/>
                </a:solidFill>
              </a:rPr>
              <a:t>33 080</a:t>
            </a:r>
            <a:r>
              <a:rPr lang="zh-CN" altLang="en-US" sz="2000" dirty="0">
                <a:solidFill>
                  <a:schemeClr val="tx1"/>
                </a:solidFill>
              </a:rPr>
              <a:t>（元）</a:t>
            </a:r>
            <a:endParaRPr lang="en-US" altLang="zh-CN" sz="2000" dirty="0">
              <a:solidFill>
                <a:srgbClr val="C00000"/>
              </a:solidFill>
            </a:endParaRPr>
          </a:p>
        </p:txBody>
      </p:sp>
      <p:sp>
        <p:nvSpPr>
          <p:cNvPr id="7" name="文本框 6">
            <a:extLst>
              <a:ext uri="{FF2B5EF4-FFF2-40B4-BE49-F238E27FC236}">
                <a16:creationId xmlns:a16="http://schemas.microsoft.com/office/drawing/2014/main" id="{BEA2DF81-DD25-49B6-EAC2-4FC9BE58448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784992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additive="base">
                                        <p:cTn id="1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B1DE8E9-F508-45CF-AA8F-E9BDC35EA9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122</a:t>
            </a:fld>
            <a:endParaRPr lang="en-US">
              <a:solidFill>
                <a:prstClr val="black">
                  <a:tint val="75000"/>
                </a:prstClr>
              </a:solidFill>
            </a:endParaRPr>
          </a:p>
        </p:txBody>
      </p:sp>
      <p:sp>
        <p:nvSpPr>
          <p:cNvPr id="3" name="副标题 1">
            <a:extLst>
              <a:ext uri="{FF2B5EF4-FFF2-40B4-BE49-F238E27FC236}">
                <a16:creationId xmlns:a16="http://schemas.microsoft.com/office/drawing/2014/main" id="{130614AC-88AD-40DC-B672-DA37919713A5}"/>
              </a:ext>
            </a:extLst>
          </p:cNvPr>
          <p:cNvSpPr txBox="1">
            <a:spLocks/>
          </p:cNvSpPr>
          <p:nvPr/>
        </p:nvSpPr>
        <p:spPr>
          <a:xfrm>
            <a:off x="398859" y="742750"/>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sz="2000" dirty="0"/>
              <a:t>2.</a:t>
            </a:r>
            <a:r>
              <a:rPr lang="zh-CN" altLang="en-US" sz="2000" dirty="0"/>
              <a:t>劳务报酬所得、稿酬所得、特许权使用费所得</a:t>
            </a:r>
          </a:p>
          <a:p>
            <a:pPr lvl="0"/>
            <a:r>
              <a:rPr lang="zh-CN" altLang="en-US" sz="2000" dirty="0">
                <a:solidFill>
                  <a:schemeClr val="tx1"/>
                </a:solidFill>
              </a:rPr>
              <a:t>（</a:t>
            </a:r>
            <a:r>
              <a:rPr lang="en-US" altLang="zh-CN" sz="2000" dirty="0">
                <a:solidFill>
                  <a:schemeClr val="tx1"/>
                </a:solidFill>
              </a:rPr>
              <a:t>1</a:t>
            </a:r>
            <a:r>
              <a:rPr lang="zh-CN" altLang="en-US" sz="2000" dirty="0">
                <a:solidFill>
                  <a:schemeClr val="tx1"/>
                </a:solidFill>
              </a:rPr>
              <a:t>）适用税率：</a:t>
            </a:r>
          </a:p>
          <a:p>
            <a:pPr lvl="0"/>
            <a:r>
              <a:rPr lang="zh-CN" altLang="en-US" sz="2000" dirty="0">
                <a:solidFill>
                  <a:schemeClr val="tx1"/>
                </a:solidFill>
              </a:rPr>
              <a:t>①劳务报酬所得适用</a:t>
            </a:r>
            <a:r>
              <a:rPr lang="en-US" altLang="zh-CN" sz="2000" dirty="0">
                <a:solidFill>
                  <a:schemeClr val="tx1"/>
                </a:solidFill>
              </a:rPr>
              <a:t>20%~40%</a:t>
            </a:r>
            <a:r>
              <a:rPr lang="zh-CN" altLang="en-US" sz="2000" dirty="0">
                <a:solidFill>
                  <a:schemeClr val="tx1"/>
                </a:solidFill>
              </a:rPr>
              <a:t>的</a:t>
            </a:r>
            <a:r>
              <a:rPr lang="en-US" altLang="zh-CN" sz="2000" dirty="0">
                <a:solidFill>
                  <a:schemeClr val="tx1"/>
                </a:solidFill>
              </a:rPr>
              <a:t>3</a:t>
            </a:r>
            <a:r>
              <a:rPr lang="zh-CN" altLang="en-US" sz="2000" dirty="0">
                <a:solidFill>
                  <a:schemeClr val="tx1"/>
                </a:solidFill>
              </a:rPr>
              <a:t>级超额累进预扣率。</a:t>
            </a:r>
            <a:r>
              <a:rPr lang="en-US" altLang="zh-CN" sz="2000" dirty="0">
                <a:solidFill>
                  <a:schemeClr val="tx1"/>
                </a:solidFill>
              </a:rPr>
              <a:t>[“</a:t>
            </a:r>
            <a:r>
              <a:rPr lang="zh-CN" altLang="en-US" sz="2000" dirty="0">
                <a:solidFill>
                  <a:schemeClr val="tx1"/>
                </a:solidFill>
              </a:rPr>
              <a:t>综合所得”个人所得税预扣率表（二）</a:t>
            </a:r>
            <a:r>
              <a:rPr lang="en-US" altLang="zh-CN" sz="2000" dirty="0">
                <a:solidFill>
                  <a:schemeClr val="tx1"/>
                </a:solidFill>
              </a:rPr>
              <a:t>]</a:t>
            </a:r>
          </a:p>
        </p:txBody>
      </p:sp>
      <p:sp>
        <p:nvSpPr>
          <p:cNvPr id="4" name="文本占位符 1">
            <a:extLst>
              <a:ext uri="{FF2B5EF4-FFF2-40B4-BE49-F238E27FC236}">
                <a16:creationId xmlns:a16="http://schemas.microsoft.com/office/drawing/2014/main" id="{4FB377B5-7320-4CE6-9926-4B8DB19022FE}"/>
              </a:ext>
            </a:extLst>
          </p:cNvPr>
          <p:cNvSpPr txBox="1">
            <a:spLocks/>
          </p:cNvSpPr>
          <p:nvPr/>
        </p:nvSpPr>
        <p:spPr>
          <a:xfrm>
            <a:off x="1915803" y="2571750"/>
            <a:ext cx="4736206" cy="332224"/>
          </a:xfrm>
          <a:prstGeom prst="rect">
            <a:avLst/>
          </a:prstGeom>
        </p:spPr>
        <p:style>
          <a:lnRef idx="2">
            <a:schemeClr val="accent2"/>
          </a:lnRef>
          <a:fillRef idx="1">
            <a:schemeClr val="lt1"/>
          </a:fillRef>
          <a:effectRef idx="0">
            <a:schemeClr val="accent2"/>
          </a:effectRef>
          <a:fontRef idx="minor">
            <a:schemeClr val="dk1"/>
          </a:fontRef>
        </p:style>
        <p:txBody>
          <a:bodyP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zh-CN" sz="2000" b="1" dirty="0">
                <a:solidFill>
                  <a:srgbClr val="004DA1"/>
                </a:solidFill>
                <a:latin typeface="楷体" panose="02010609060101010101" pitchFamily="49" charset="-122"/>
                <a:ea typeface="楷体" panose="02010609060101010101" pitchFamily="49" charset="-122"/>
              </a:rPr>
              <a:t>“综合所得”个人所得税</a:t>
            </a:r>
            <a:r>
              <a:rPr lang="zh-CN" altLang="en-US" sz="2000" b="1" dirty="0">
                <a:solidFill>
                  <a:srgbClr val="004DA1"/>
                </a:solidFill>
                <a:latin typeface="楷体" panose="02010609060101010101" pitchFamily="49" charset="-122"/>
                <a:ea typeface="楷体" panose="02010609060101010101" pitchFamily="49" charset="-122"/>
              </a:rPr>
              <a:t>预扣</a:t>
            </a:r>
            <a:r>
              <a:rPr lang="zh-CN" altLang="zh-CN" sz="2000" b="1" dirty="0">
                <a:solidFill>
                  <a:srgbClr val="004DA1"/>
                </a:solidFill>
                <a:latin typeface="楷体" panose="02010609060101010101" pitchFamily="49" charset="-122"/>
                <a:ea typeface="楷体" panose="02010609060101010101" pitchFamily="49" charset="-122"/>
              </a:rPr>
              <a:t>率表（</a:t>
            </a:r>
            <a:r>
              <a:rPr lang="zh-CN" altLang="en-US" sz="2000" b="1" dirty="0">
                <a:solidFill>
                  <a:srgbClr val="004DA1"/>
                </a:solidFill>
                <a:latin typeface="楷体" panose="02010609060101010101" pitchFamily="49" charset="-122"/>
                <a:ea typeface="楷体" panose="02010609060101010101" pitchFamily="49" charset="-122"/>
              </a:rPr>
              <a:t>二</a:t>
            </a:r>
            <a:r>
              <a:rPr lang="zh-CN" altLang="zh-CN" sz="2000" b="1" dirty="0">
                <a:solidFill>
                  <a:srgbClr val="004DA1"/>
                </a:solidFill>
                <a:latin typeface="楷体" panose="02010609060101010101" pitchFamily="49" charset="-122"/>
                <a:ea typeface="楷体" panose="02010609060101010101" pitchFamily="49" charset="-122"/>
              </a:rPr>
              <a:t>）</a:t>
            </a:r>
            <a:endParaRPr lang="zh-CN" altLang="en-US" sz="2000" b="1" dirty="0">
              <a:solidFill>
                <a:srgbClr val="004DA1"/>
              </a:solidFill>
              <a:latin typeface="楷体" panose="02010609060101010101" pitchFamily="49" charset="-122"/>
              <a:ea typeface="楷体" panose="02010609060101010101" pitchFamily="49" charset="-122"/>
            </a:endParaRPr>
          </a:p>
        </p:txBody>
      </p:sp>
      <p:graphicFrame>
        <p:nvGraphicFramePr>
          <p:cNvPr id="5" name="表格 4">
            <a:extLst>
              <a:ext uri="{FF2B5EF4-FFF2-40B4-BE49-F238E27FC236}">
                <a16:creationId xmlns:a16="http://schemas.microsoft.com/office/drawing/2014/main" id="{7DA2A792-C3F0-466C-9387-C3C97E2728C6}"/>
              </a:ext>
            </a:extLst>
          </p:cNvPr>
          <p:cNvGraphicFramePr>
            <a:graphicFrameLocks noGrp="1"/>
          </p:cNvGraphicFramePr>
          <p:nvPr>
            <p:extLst>
              <p:ext uri="{D42A27DB-BD31-4B8C-83A1-F6EECF244321}">
                <p14:modId xmlns:p14="http://schemas.microsoft.com/office/powerpoint/2010/main" val="258302620"/>
              </p:ext>
            </p:extLst>
          </p:nvPr>
        </p:nvGraphicFramePr>
        <p:xfrm>
          <a:off x="920486" y="2946960"/>
          <a:ext cx="7105052" cy="1524000"/>
        </p:xfrm>
        <a:graphic>
          <a:graphicData uri="http://schemas.openxmlformats.org/drawingml/2006/table">
            <a:tbl>
              <a:tblPr firstRow="1" firstCol="1" bandRow="1"/>
              <a:tblGrid>
                <a:gridCol w="727381">
                  <a:extLst>
                    <a:ext uri="{9D8B030D-6E8A-4147-A177-3AD203B41FA5}">
                      <a16:colId xmlns:a16="http://schemas.microsoft.com/office/drawing/2014/main" val="118150188"/>
                    </a:ext>
                  </a:extLst>
                </a:gridCol>
                <a:gridCol w="3788290">
                  <a:extLst>
                    <a:ext uri="{9D8B030D-6E8A-4147-A177-3AD203B41FA5}">
                      <a16:colId xmlns:a16="http://schemas.microsoft.com/office/drawing/2014/main" val="3202051211"/>
                    </a:ext>
                  </a:extLst>
                </a:gridCol>
                <a:gridCol w="1703853">
                  <a:extLst>
                    <a:ext uri="{9D8B030D-6E8A-4147-A177-3AD203B41FA5}">
                      <a16:colId xmlns:a16="http://schemas.microsoft.com/office/drawing/2014/main" val="3822655044"/>
                    </a:ext>
                  </a:extLst>
                </a:gridCol>
                <a:gridCol w="885528">
                  <a:extLst>
                    <a:ext uri="{9D8B030D-6E8A-4147-A177-3AD203B41FA5}">
                      <a16:colId xmlns:a16="http://schemas.microsoft.com/office/drawing/2014/main" val="3758405441"/>
                    </a:ext>
                  </a:extLst>
                </a:gridCol>
              </a:tblGrid>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级数</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全“</a:t>
                      </a:r>
                      <a:r>
                        <a:rPr lang="zh-CN" altLang="en-US" sz="2000" b="1" kern="100" dirty="0">
                          <a:effectLst/>
                          <a:latin typeface="楷体" panose="02010609060101010101" pitchFamily="49" charset="-122"/>
                          <a:ea typeface="楷体" panose="02010609060101010101" pitchFamily="49" charset="-122"/>
                        </a:rPr>
                        <a:t>月</a:t>
                      </a:r>
                      <a:r>
                        <a:rPr lang="zh-CN" sz="2000" b="1" kern="100" dirty="0">
                          <a:effectLst/>
                          <a:latin typeface="楷体" panose="02010609060101010101" pitchFamily="49" charset="-122"/>
                          <a:ea typeface="楷体" panose="02010609060101010101" pitchFamily="49" charset="-122"/>
                        </a:rPr>
                        <a:t>”</a:t>
                      </a:r>
                      <a:r>
                        <a:rPr lang="zh-CN" altLang="en-US" sz="2000" b="1" kern="100" dirty="0">
                          <a:effectLst/>
                          <a:latin typeface="楷体" panose="02010609060101010101" pitchFamily="49" charset="-122"/>
                          <a:ea typeface="楷体" panose="02010609060101010101" pitchFamily="49" charset="-122"/>
                        </a:rPr>
                        <a:t>（或次）</a:t>
                      </a:r>
                      <a:r>
                        <a:rPr lang="zh-CN" sz="2000" b="1" kern="100" dirty="0">
                          <a:effectLst/>
                          <a:latin typeface="楷体" panose="02010609060101010101" pitchFamily="49" charset="-122"/>
                          <a:ea typeface="楷体" panose="02010609060101010101" pitchFamily="49" charset="-122"/>
                        </a:rPr>
                        <a:t>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altLang="en-US" sz="2000" b="1" kern="100" dirty="0">
                          <a:effectLst/>
                          <a:latin typeface="楷体" panose="02010609060101010101" pitchFamily="49" charset="-122"/>
                          <a:ea typeface="楷体" panose="02010609060101010101" pitchFamily="49" charset="-122"/>
                        </a:rPr>
                        <a:t>预扣</a:t>
                      </a:r>
                      <a:r>
                        <a:rPr lang="zh-CN" sz="2000" b="1" kern="100" dirty="0">
                          <a:effectLst/>
                          <a:latin typeface="楷体" panose="02010609060101010101" pitchFamily="49" charset="-122"/>
                          <a:ea typeface="楷体" panose="02010609060101010101" pitchFamily="49" charset="-122"/>
                        </a:rPr>
                        <a:t>率（％）</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速算扣除数</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15750893"/>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1</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不超过</a:t>
                      </a:r>
                      <a:r>
                        <a:rPr lang="en-US"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20000</a:t>
                      </a:r>
                      <a:r>
                        <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元的</a:t>
                      </a:r>
                    </a:p>
                  </a:txBody>
                  <a:tcPr marL="68580" marR="6858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20%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805122801"/>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2</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超过</a:t>
                      </a:r>
                      <a:r>
                        <a:rPr lang="en-US"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20000</a:t>
                      </a:r>
                      <a:r>
                        <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元至</a:t>
                      </a:r>
                      <a:r>
                        <a:rPr lang="en-US"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50000</a:t>
                      </a:r>
                      <a:r>
                        <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元的部分</a:t>
                      </a: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30%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2000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790659824"/>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3</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超过</a:t>
                      </a:r>
                      <a:r>
                        <a:rPr lang="en-US"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50000</a:t>
                      </a:r>
                      <a:r>
                        <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元的部分</a:t>
                      </a: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40%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7000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974652436"/>
                  </a:ext>
                </a:extLst>
              </a:tr>
            </a:tbl>
          </a:graphicData>
        </a:graphic>
      </p:graphicFrame>
      <p:sp>
        <p:nvSpPr>
          <p:cNvPr id="6" name="矩形 5">
            <a:extLst>
              <a:ext uri="{FF2B5EF4-FFF2-40B4-BE49-F238E27FC236}">
                <a16:creationId xmlns:a16="http://schemas.microsoft.com/office/drawing/2014/main" id="{ECCEA17C-37F3-4CA4-8151-6F08D393143F}"/>
              </a:ext>
            </a:extLst>
          </p:cNvPr>
          <p:cNvSpPr/>
          <p:nvPr/>
        </p:nvSpPr>
        <p:spPr>
          <a:xfrm>
            <a:off x="378524" y="4352795"/>
            <a:ext cx="7810763" cy="858377"/>
          </a:xfrm>
          <a:prstGeom prst="rect">
            <a:avLst/>
          </a:prstGeom>
        </p:spPr>
        <p:txBody>
          <a:bodyPr wrap="square">
            <a:spAutoFit/>
          </a:bodyPr>
          <a:lstStyle/>
          <a:p>
            <a:pPr>
              <a:lnSpc>
                <a:spcPct val="150000"/>
              </a:lnSpc>
            </a:pPr>
            <a:r>
              <a:rPr lang="zh-CN" altLang="zh-CN" sz="1800" b="1" dirty="0">
                <a:solidFill>
                  <a:srgbClr val="C00000"/>
                </a:solidFill>
                <a:latin typeface="楷体" panose="02010609060101010101" pitchFamily="49" charset="-122"/>
                <a:cs typeface="Times New Roman" panose="02020603050405020304" pitchFamily="18" charset="0"/>
              </a:rPr>
              <a:t>【说明】</a:t>
            </a:r>
            <a:r>
              <a:rPr lang="zh-CN" altLang="zh-CN" sz="1800" b="1" dirty="0">
                <a:solidFill>
                  <a:srgbClr val="004DA1"/>
                </a:solidFill>
                <a:latin typeface="楷体" panose="02010609060101010101" pitchFamily="49" charset="-122"/>
              </a:rPr>
              <a:t>本表适用于</a:t>
            </a:r>
            <a:r>
              <a:rPr lang="en-US" altLang="zh-CN" sz="1800" b="1" dirty="0">
                <a:solidFill>
                  <a:srgbClr val="004DA1"/>
                </a:solidFill>
                <a:latin typeface="楷体" panose="02010609060101010101" pitchFamily="49" charset="-122"/>
              </a:rPr>
              <a:t>“</a:t>
            </a:r>
            <a:r>
              <a:rPr lang="zh-CN" altLang="zh-CN" sz="1800" b="1" dirty="0">
                <a:solidFill>
                  <a:srgbClr val="004DA1"/>
                </a:solidFill>
                <a:latin typeface="楷体" panose="02010609060101010101" pitchFamily="49" charset="-122"/>
              </a:rPr>
              <a:t>居民个人</a:t>
            </a:r>
            <a:r>
              <a:rPr lang="en-US" altLang="zh-CN" sz="1800" b="1" dirty="0">
                <a:solidFill>
                  <a:srgbClr val="004DA1"/>
                </a:solidFill>
                <a:latin typeface="楷体" panose="02010609060101010101" pitchFamily="49" charset="-122"/>
              </a:rPr>
              <a:t>”“</a:t>
            </a:r>
            <a:r>
              <a:rPr lang="zh-CN" altLang="zh-CN" sz="1800" b="1" dirty="0">
                <a:solidFill>
                  <a:srgbClr val="004DA1"/>
                </a:solidFill>
                <a:latin typeface="楷体" panose="02010609060101010101" pitchFamily="49" charset="-122"/>
              </a:rPr>
              <a:t>劳务报酬所得</a:t>
            </a:r>
            <a:r>
              <a:rPr lang="en-US" altLang="zh-CN" sz="1800" b="1" dirty="0">
                <a:solidFill>
                  <a:srgbClr val="004DA1"/>
                </a:solidFill>
                <a:latin typeface="楷体" panose="02010609060101010101" pitchFamily="49" charset="-122"/>
              </a:rPr>
              <a:t>”</a:t>
            </a:r>
            <a:r>
              <a:rPr lang="zh-CN" altLang="zh-CN" sz="1800" b="1" dirty="0">
                <a:solidFill>
                  <a:srgbClr val="004DA1"/>
                </a:solidFill>
                <a:latin typeface="楷体" panose="02010609060101010101" pitchFamily="49" charset="-122"/>
              </a:rPr>
              <a:t>按月或按次</a:t>
            </a:r>
            <a:r>
              <a:rPr lang="en-US" altLang="zh-CN" sz="1800" b="1" dirty="0">
                <a:solidFill>
                  <a:srgbClr val="004DA1"/>
                </a:solidFill>
                <a:latin typeface="楷体" panose="02010609060101010101" pitchFamily="49" charset="-122"/>
              </a:rPr>
              <a:t>“</a:t>
            </a:r>
            <a:r>
              <a:rPr lang="zh-CN" altLang="zh-CN" sz="1800" b="1" dirty="0">
                <a:solidFill>
                  <a:srgbClr val="004DA1"/>
                </a:solidFill>
                <a:latin typeface="楷体" panose="02010609060101010101" pitchFamily="49" charset="-122"/>
              </a:rPr>
              <a:t>预缴</a:t>
            </a:r>
            <a:r>
              <a:rPr lang="en-US" altLang="zh-CN" sz="1800" b="1" dirty="0">
                <a:solidFill>
                  <a:srgbClr val="004DA1"/>
                </a:solidFill>
                <a:latin typeface="楷体" panose="02010609060101010101" pitchFamily="49" charset="-122"/>
              </a:rPr>
              <a:t>”</a:t>
            </a:r>
            <a:r>
              <a:rPr lang="zh-CN" altLang="zh-CN" sz="1800" b="1" dirty="0">
                <a:solidFill>
                  <a:srgbClr val="004DA1"/>
                </a:solidFill>
                <a:latin typeface="楷体" panose="02010609060101010101" pitchFamily="49" charset="-122"/>
              </a:rPr>
              <a:t>个人所得税的计算。</a:t>
            </a:r>
            <a:endParaRPr lang="zh-CN" altLang="en-US" sz="1800" b="1" dirty="0">
              <a:solidFill>
                <a:srgbClr val="004DA1"/>
              </a:solidFill>
              <a:latin typeface="楷体" panose="02010609060101010101" pitchFamily="49" charset="-122"/>
            </a:endParaRPr>
          </a:p>
        </p:txBody>
      </p:sp>
      <p:sp>
        <p:nvSpPr>
          <p:cNvPr id="7" name="文本框 6">
            <a:extLst>
              <a:ext uri="{FF2B5EF4-FFF2-40B4-BE49-F238E27FC236}">
                <a16:creationId xmlns:a16="http://schemas.microsoft.com/office/drawing/2014/main" id="{ED6F8583-0CDE-45BA-8158-BFDF116FECC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927193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6" presetClass="entr" presetSubtype="16"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circle(in)">
                                      <p:cBhvr>
                                        <p:cTn id="22" dur="1000"/>
                                        <p:tgtEl>
                                          <p:spTgt spid="4"/>
                                        </p:tgtEl>
                                      </p:cBhvr>
                                    </p:animEffect>
                                  </p:childTnLst>
                                </p:cTn>
                              </p:par>
                            </p:childTnLst>
                          </p:cTn>
                        </p:par>
                        <p:par>
                          <p:cTn id="23" fill="hold">
                            <p:stCondLst>
                              <p:cond delay="2500"/>
                            </p:stCondLst>
                            <p:childTnLst>
                              <p:par>
                                <p:cTn id="24" presetID="37"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900" decel="100000" fill="hold"/>
                                        <p:tgtEl>
                                          <p:spTgt spid="5"/>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6">
                                            <p:txEl>
                                              <p:pRg st="0" end="0"/>
                                            </p:txEl>
                                          </p:spTgt>
                                        </p:tgtEl>
                                        <p:attrNameLst>
                                          <p:attrName>style.visibility</p:attrName>
                                        </p:attrNameLst>
                                      </p:cBhvr>
                                      <p:to>
                                        <p:strVal val="visible"/>
                                      </p:to>
                                    </p:set>
                                    <p:animEffect transition="in" filter="wipe(left)">
                                      <p:cBhvr>
                                        <p:cTn id="33"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B1DE8E9-F508-45CF-AA8F-E9BDC35EA9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123</a:t>
            </a:fld>
            <a:endParaRPr lang="en-US">
              <a:solidFill>
                <a:prstClr val="black">
                  <a:tint val="75000"/>
                </a:prstClr>
              </a:solidFill>
            </a:endParaRPr>
          </a:p>
        </p:txBody>
      </p:sp>
      <p:sp>
        <p:nvSpPr>
          <p:cNvPr id="3" name="副标题 1">
            <a:extLst>
              <a:ext uri="{FF2B5EF4-FFF2-40B4-BE49-F238E27FC236}">
                <a16:creationId xmlns:a16="http://schemas.microsoft.com/office/drawing/2014/main" id="{130614AC-88AD-40DC-B672-DA37919713A5}"/>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②稿酬所得、特许权使用费所得适用</a:t>
            </a:r>
            <a:r>
              <a:rPr lang="en-US" altLang="zh-CN" sz="2000" dirty="0"/>
              <a:t>20%</a:t>
            </a:r>
            <a:r>
              <a:rPr lang="zh-CN" altLang="en-US" sz="2000" dirty="0"/>
              <a:t>的比例税率。</a:t>
            </a:r>
          </a:p>
          <a:p>
            <a:pPr lvl="0"/>
            <a:r>
              <a:rPr lang="zh-CN" altLang="en-US" sz="2000" dirty="0">
                <a:solidFill>
                  <a:schemeClr val="tx1"/>
                </a:solidFill>
              </a:rPr>
              <a:t>（</a:t>
            </a:r>
            <a:r>
              <a:rPr lang="en-US" altLang="zh-CN" sz="2000" dirty="0">
                <a:solidFill>
                  <a:schemeClr val="tx1"/>
                </a:solidFill>
              </a:rPr>
              <a:t>2</a:t>
            </a:r>
            <a:r>
              <a:rPr lang="zh-CN" altLang="en-US" sz="2000" dirty="0">
                <a:solidFill>
                  <a:schemeClr val="tx1"/>
                </a:solidFill>
              </a:rPr>
              <a:t>）应纳税所得额</a:t>
            </a:r>
            <a:r>
              <a:rPr lang="en-US" altLang="zh-CN" sz="2000" dirty="0">
                <a:solidFill>
                  <a:schemeClr val="tx1"/>
                </a:solidFill>
              </a:rPr>
              <a:t>—</a:t>
            </a:r>
            <a:r>
              <a:rPr lang="zh-CN" altLang="en-US" sz="2000" dirty="0">
                <a:solidFill>
                  <a:schemeClr val="tx1"/>
                </a:solidFill>
              </a:rPr>
              <a:t>采用定额和定率相结合的扣除方式：</a:t>
            </a:r>
          </a:p>
          <a:p>
            <a:pPr lvl="0"/>
            <a:r>
              <a:rPr lang="zh-CN" altLang="en-US" sz="2000" dirty="0">
                <a:solidFill>
                  <a:srgbClr val="C00000"/>
                </a:solidFill>
              </a:rPr>
              <a:t>①每次收入额≤</a:t>
            </a:r>
            <a:r>
              <a:rPr lang="en-US" altLang="zh-CN" sz="2000" dirty="0">
                <a:solidFill>
                  <a:srgbClr val="C00000"/>
                </a:solidFill>
              </a:rPr>
              <a:t>4000</a:t>
            </a:r>
            <a:r>
              <a:rPr lang="zh-CN" altLang="en-US" sz="2000" dirty="0">
                <a:solidFill>
                  <a:srgbClr val="C00000"/>
                </a:solidFill>
              </a:rPr>
              <a:t>元的</a:t>
            </a:r>
          </a:p>
          <a:p>
            <a:pPr lvl="0"/>
            <a:r>
              <a:rPr lang="zh-CN" altLang="en-US" sz="2000" dirty="0">
                <a:solidFill>
                  <a:srgbClr val="C00000"/>
                </a:solidFill>
              </a:rPr>
              <a:t>应纳税所得额＝每次收入额－</a:t>
            </a:r>
            <a:r>
              <a:rPr lang="en-US" altLang="zh-CN" sz="2000" dirty="0">
                <a:solidFill>
                  <a:srgbClr val="C00000"/>
                </a:solidFill>
              </a:rPr>
              <a:t>800</a:t>
            </a:r>
          </a:p>
          <a:p>
            <a:pPr lvl="0"/>
            <a:r>
              <a:rPr lang="en-US" altLang="zh-CN" sz="2000" dirty="0">
                <a:solidFill>
                  <a:srgbClr val="C00000"/>
                </a:solidFill>
              </a:rPr>
              <a:t>②</a:t>
            </a:r>
            <a:r>
              <a:rPr lang="zh-CN" altLang="en-US" sz="2000" dirty="0">
                <a:solidFill>
                  <a:srgbClr val="C00000"/>
                </a:solidFill>
              </a:rPr>
              <a:t>每次收入额＞</a:t>
            </a:r>
            <a:r>
              <a:rPr lang="en-US" altLang="zh-CN" sz="2000" dirty="0">
                <a:solidFill>
                  <a:srgbClr val="C00000"/>
                </a:solidFill>
              </a:rPr>
              <a:t>4000</a:t>
            </a:r>
            <a:r>
              <a:rPr lang="zh-CN" altLang="en-US" sz="2000" dirty="0">
                <a:solidFill>
                  <a:srgbClr val="C00000"/>
                </a:solidFill>
              </a:rPr>
              <a:t>元的</a:t>
            </a:r>
          </a:p>
          <a:p>
            <a:pPr lvl="0"/>
            <a:r>
              <a:rPr lang="zh-CN" altLang="en-US" sz="2000" dirty="0">
                <a:solidFill>
                  <a:srgbClr val="C00000"/>
                </a:solidFill>
              </a:rPr>
              <a:t>应纳税所得额＝每次收入额</a:t>
            </a:r>
            <a:r>
              <a:rPr lang="en-US" altLang="zh-CN" sz="2000" dirty="0">
                <a:solidFill>
                  <a:srgbClr val="C00000"/>
                </a:solidFill>
              </a:rPr>
              <a:t>×</a:t>
            </a:r>
            <a:r>
              <a:rPr lang="zh-CN" altLang="en-US" sz="2000" dirty="0">
                <a:solidFill>
                  <a:srgbClr val="C00000"/>
                </a:solidFill>
              </a:rPr>
              <a:t>（</a:t>
            </a:r>
            <a:r>
              <a:rPr lang="en-US" altLang="zh-CN" sz="2000" dirty="0">
                <a:solidFill>
                  <a:srgbClr val="C00000"/>
                </a:solidFill>
              </a:rPr>
              <a:t>1</a:t>
            </a:r>
            <a:r>
              <a:rPr lang="zh-CN" altLang="en-US" sz="2000" dirty="0">
                <a:solidFill>
                  <a:srgbClr val="C00000"/>
                </a:solidFill>
              </a:rPr>
              <a:t>－</a:t>
            </a:r>
            <a:r>
              <a:rPr lang="en-US" altLang="zh-CN" sz="2000" dirty="0">
                <a:solidFill>
                  <a:srgbClr val="C00000"/>
                </a:solidFill>
              </a:rPr>
              <a:t>20</a:t>
            </a:r>
            <a:r>
              <a:rPr lang="zh-CN" altLang="en-US" sz="2000" dirty="0">
                <a:solidFill>
                  <a:srgbClr val="C00000"/>
                </a:solidFill>
              </a:rPr>
              <a:t>％）</a:t>
            </a:r>
          </a:p>
          <a:p>
            <a:pPr lvl="0"/>
            <a:r>
              <a:rPr lang="zh-CN" altLang="en-US" sz="2000" dirty="0">
                <a:solidFill>
                  <a:srgbClr val="C00000"/>
                </a:solidFill>
              </a:rPr>
              <a:t>（</a:t>
            </a:r>
            <a:r>
              <a:rPr lang="en-US" altLang="zh-CN" sz="2000" dirty="0">
                <a:solidFill>
                  <a:srgbClr val="C00000"/>
                </a:solidFill>
              </a:rPr>
              <a:t>3</a:t>
            </a:r>
            <a:r>
              <a:rPr lang="zh-CN" altLang="en-US" sz="2000" dirty="0">
                <a:solidFill>
                  <a:srgbClr val="C00000"/>
                </a:solidFill>
              </a:rPr>
              <a:t>）应纳税额：</a:t>
            </a:r>
          </a:p>
          <a:p>
            <a:pPr lvl="0"/>
            <a:r>
              <a:rPr lang="zh-CN" altLang="en-US" sz="2000" dirty="0">
                <a:solidFill>
                  <a:srgbClr val="C00000"/>
                </a:solidFill>
              </a:rPr>
              <a:t>应纳税额＝应纳税所得额</a:t>
            </a:r>
            <a:r>
              <a:rPr lang="en-US" altLang="zh-CN" sz="2000" dirty="0">
                <a:solidFill>
                  <a:srgbClr val="C00000"/>
                </a:solidFill>
              </a:rPr>
              <a:t>×</a:t>
            </a:r>
            <a:r>
              <a:rPr lang="zh-CN" altLang="en-US" sz="2000" dirty="0">
                <a:solidFill>
                  <a:srgbClr val="C00000"/>
                </a:solidFill>
              </a:rPr>
              <a:t>适用税率－速算扣除数</a:t>
            </a:r>
          </a:p>
          <a:p>
            <a:pPr lvl="0"/>
            <a:endParaRPr lang="en-US" altLang="zh-CN" sz="2000" dirty="0">
              <a:solidFill>
                <a:schemeClr val="tx1"/>
              </a:solidFill>
            </a:endParaRPr>
          </a:p>
        </p:txBody>
      </p:sp>
      <p:grpSp>
        <p:nvGrpSpPr>
          <p:cNvPr id="7" name="组合 6">
            <a:extLst>
              <a:ext uri="{FF2B5EF4-FFF2-40B4-BE49-F238E27FC236}">
                <a16:creationId xmlns:a16="http://schemas.microsoft.com/office/drawing/2014/main" id="{BE5DFAF3-A568-45A0-AB75-DF95FB358C17}"/>
              </a:ext>
            </a:extLst>
          </p:cNvPr>
          <p:cNvGrpSpPr/>
          <p:nvPr/>
        </p:nvGrpSpPr>
        <p:grpSpPr>
          <a:xfrm rot="16200000">
            <a:off x="6387355" y="1902722"/>
            <a:ext cx="523220" cy="2464070"/>
            <a:chOff x="9409243" y="1520125"/>
            <a:chExt cx="697626" cy="2567012"/>
          </a:xfrm>
        </p:grpSpPr>
        <p:sp>
          <p:nvSpPr>
            <p:cNvPr id="8" name="Freeform 668">
              <a:extLst>
                <a:ext uri="{FF2B5EF4-FFF2-40B4-BE49-F238E27FC236}">
                  <a16:creationId xmlns:a16="http://schemas.microsoft.com/office/drawing/2014/main" id="{F2A284EC-93DE-43FC-A93D-E592F5103222}"/>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9" name="文本框 5">
              <a:extLst>
                <a:ext uri="{FF2B5EF4-FFF2-40B4-BE49-F238E27FC236}">
                  <a16:creationId xmlns:a16="http://schemas.microsoft.com/office/drawing/2014/main" id="{C13634A6-AF8F-4026-B8D7-3183A1A4ECE3}"/>
                </a:ext>
              </a:extLst>
            </p:cNvPr>
            <p:cNvSpPr txBox="1"/>
            <p:nvPr/>
          </p:nvSpPr>
          <p:spPr>
            <a:xfrm>
              <a:off x="9409243" y="1698264"/>
              <a:ext cx="697626" cy="23155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b="1" dirty="0">
                  <a:solidFill>
                    <a:schemeClr val="bg1"/>
                  </a:solidFill>
                  <a:latin typeface="楷体" panose="02010609060101010101" pitchFamily="49" charset="-122"/>
                  <a:ea typeface="楷体" panose="02010609060101010101" pitchFamily="49" charset="-122"/>
                </a:rPr>
                <a:t>稿酬减按</a:t>
              </a:r>
              <a:r>
                <a:rPr lang="en-US" altLang="zh-CN" sz="2200" b="1" dirty="0">
                  <a:solidFill>
                    <a:schemeClr val="bg1"/>
                  </a:solidFill>
                  <a:latin typeface="楷体" panose="02010609060101010101" pitchFamily="49" charset="-122"/>
                  <a:ea typeface="楷体" panose="02010609060101010101" pitchFamily="49" charset="-122"/>
                </a:rPr>
                <a:t>70%</a:t>
              </a:r>
              <a:r>
                <a:rPr lang="zh-CN" altLang="en-US" sz="2200" b="1" dirty="0">
                  <a:solidFill>
                    <a:schemeClr val="bg1"/>
                  </a:solidFill>
                  <a:latin typeface="楷体" panose="02010609060101010101" pitchFamily="49" charset="-122"/>
                  <a:ea typeface="楷体" panose="02010609060101010101" pitchFamily="49" charset="-122"/>
                </a:rPr>
                <a:t>计算</a:t>
              </a:r>
            </a:p>
          </p:txBody>
        </p:sp>
      </p:grpSp>
      <p:sp>
        <p:nvSpPr>
          <p:cNvPr id="10" name="文本框 9">
            <a:extLst>
              <a:ext uri="{FF2B5EF4-FFF2-40B4-BE49-F238E27FC236}">
                <a16:creationId xmlns:a16="http://schemas.microsoft.com/office/drawing/2014/main" id="{65124138-3834-4801-9B46-BF3BA05685A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749077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 calcmode="lin" valueType="num">
                                      <p:cBhvr additive="base">
                                        <p:cTn id="37"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3">
                                            <p:txEl>
                                              <p:pRg st="6" end="6"/>
                                            </p:txEl>
                                          </p:spTgt>
                                        </p:tgtEl>
                                      </p:cBhvr>
                                    </p:animEffect>
                                  </p:childTnLst>
                                </p:cTn>
                              </p:par>
                            </p:childTnLst>
                          </p:cTn>
                        </p:par>
                        <p:par>
                          <p:cTn id="39" fill="hold">
                            <p:stCondLst>
                              <p:cond delay="3500"/>
                            </p:stCondLst>
                            <p:childTnLst>
                              <p:par>
                                <p:cTn id="40" presetID="12" presetClass="entr" presetSubtype="1" fill="hold" nodeType="after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 calcmode="lin" valueType="num">
                                      <p:cBhvr additive="base">
                                        <p:cTn id="42" dur="500"/>
                                        <p:tgtEl>
                                          <p:spTgt spid="3">
                                            <p:txEl>
                                              <p:pRg st="7" end="7"/>
                                            </p:txEl>
                                          </p:spTgt>
                                        </p:tgtEl>
                                        <p:attrNameLst>
                                          <p:attrName>ppt_y</p:attrName>
                                        </p:attrNameLst>
                                      </p:cBhvr>
                                      <p:tavLst>
                                        <p:tav tm="0">
                                          <p:val>
                                            <p:strVal val="#ppt_y-#ppt_h*1.125000"/>
                                          </p:val>
                                        </p:tav>
                                        <p:tav tm="100000">
                                          <p:val>
                                            <p:strVal val="#ppt_y"/>
                                          </p:val>
                                        </p:tav>
                                      </p:tavLst>
                                    </p:anim>
                                    <p:animEffect transition="in" filter="wipe(down)">
                                      <p:cBhvr>
                                        <p:cTn id="43" dur="500"/>
                                        <p:tgtEl>
                                          <p:spTgt spid="3">
                                            <p:txEl>
                                              <p:pRg st="7" end="7"/>
                                            </p:txEl>
                                          </p:spTgt>
                                        </p:tgtEl>
                                      </p:cBhvr>
                                    </p:animEffect>
                                  </p:childTnLst>
                                </p:cTn>
                              </p:par>
                            </p:childTnLst>
                          </p:cTn>
                        </p:par>
                        <p:par>
                          <p:cTn id="44" fill="hold">
                            <p:stCondLst>
                              <p:cond delay="4000"/>
                            </p:stCondLst>
                            <p:childTnLst>
                              <p:par>
                                <p:cTn id="45" presetID="22" presetClass="entr" presetSubtype="8"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0F21893-DC55-4041-B7F3-64061EEA44F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124</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774354BF-EAD5-4E03-BFEA-88434753FF6C}"/>
              </a:ext>
            </a:extLst>
          </p:cNvPr>
          <p:cNvGraphicFramePr/>
          <p:nvPr>
            <p:extLst>
              <p:ext uri="{D42A27DB-BD31-4B8C-83A1-F6EECF244321}">
                <p14:modId xmlns:p14="http://schemas.microsoft.com/office/powerpoint/2010/main" val="1520619556"/>
              </p:ext>
            </p:extLst>
          </p:nvPr>
        </p:nvGraphicFramePr>
        <p:xfrm>
          <a:off x="261256" y="834013"/>
          <a:ext cx="8651632" cy="4186736"/>
        </p:xfrm>
        <a:graphic>
          <a:graphicData uri="http://schemas.openxmlformats.org/drawingml/2006/table">
            <a:tbl>
              <a:tblPr firstRow="1" bandRow="1"/>
              <a:tblGrid>
                <a:gridCol w="4115800">
                  <a:extLst>
                    <a:ext uri="{9D8B030D-6E8A-4147-A177-3AD203B41FA5}">
                      <a16:colId xmlns:a16="http://schemas.microsoft.com/office/drawing/2014/main" val="20000"/>
                    </a:ext>
                  </a:extLst>
                </a:gridCol>
                <a:gridCol w="4535832">
                  <a:extLst>
                    <a:ext uri="{9D8B030D-6E8A-4147-A177-3AD203B41FA5}">
                      <a16:colId xmlns:a16="http://schemas.microsoft.com/office/drawing/2014/main" val="20001"/>
                    </a:ext>
                  </a:extLst>
                </a:gridCol>
              </a:tblGrid>
              <a:tr h="52148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lnSpc>
                          <a:spcPct val="120000"/>
                        </a:lnSpc>
                        <a:spcAft>
                          <a:spcPts val="0"/>
                        </a:spcAft>
                      </a:pPr>
                      <a:r>
                        <a:rPr lang="zh-CN" altLang="zh-CN" sz="2000" b="1" dirty="0">
                          <a:solidFill>
                            <a:schemeClr val="tx1"/>
                          </a:solidFill>
                          <a:latin typeface="楷体" panose="02010609060101010101" pitchFamily="49" charset="-122"/>
                          <a:ea typeface="楷体" panose="02010609060101010101" pitchFamily="49" charset="-122"/>
                          <a:cs typeface="+mn-cs"/>
                        </a:rPr>
                        <a:t>细分项目</a:t>
                      </a:r>
                    </a:p>
                  </a:txBody>
                  <a:tcPr marL="0" marR="0" marT="0" marB="0"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solidFill>
                      <a:srgbClr val="FF9900"/>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lnSpc>
                          <a:spcPct val="120000"/>
                        </a:lnSpc>
                        <a:spcAft>
                          <a:spcPts val="0"/>
                        </a:spcAft>
                      </a:pPr>
                      <a:r>
                        <a:rPr lang="zh-CN" sz="2000" b="1" dirty="0">
                          <a:solidFill>
                            <a:schemeClr val="tx1"/>
                          </a:solidFill>
                          <a:latin typeface="楷体" panose="02010609060101010101" pitchFamily="49" charset="-122"/>
                          <a:ea typeface="楷体" panose="02010609060101010101" pitchFamily="49" charset="-122"/>
                          <a:cs typeface="+mn-cs"/>
                        </a:rPr>
                        <a:t>收入确定</a:t>
                      </a:r>
                    </a:p>
                  </a:txBody>
                  <a:tcPr marL="0" marR="0" marT="0" marB="0"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solidFill>
                      <a:srgbClr val="FF9900"/>
                    </a:solidFill>
                  </a:tcPr>
                </a:tc>
                <a:extLst>
                  <a:ext uri="{0D108BD9-81ED-4DB2-BD59-A6C34878D82A}">
                    <a16:rowId xmlns:a16="http://schemas.microsoft.com/office/drawing/2014/main" val="10000"/>
                  </a:ext>
                </a:extLst>
              </a:tr>
              <a:tr h="498018">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en-US" altLang="zh-CN" sz="2000" b="1">
                          <a:solidFill>
                            <a:schemeClr val="tx1"/>
                          </a:solidFill>
                          <a:latin typeface="楷体" panose="02010609060101010101" pitchFamily="49" charset="-122"/>
                          <a:ea typeface="楷体" panose="02010609060101010101" pitchFamily="49" charset="-122"/>
                        </a:rPr>
                        <a:t>同一作品再版取得所得的</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sz="2000" b="1" dirty="0">
                          <a:solidFill>
                            <a:schemeClr val="tx1"/>
                          </a:solidFill>
                          <a:latin typeface="楷体" panose="02010609060101010101" pitchFamily="49" charset="-122"/>
                          <a:ea typeface="楷体" panose="02010609060101010101" pitchFamily="49" charset="-122"/>
                        </a:rPr>
                        <a:t>应视为另一次稿酬所得计征个人所得税</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extLst>
                  <a:ext uri="{0D108BD9-81ED-4DB2-BD59-A6C34878D82A}">
                    <a16:rowId xmlns:a16="http://schemas.microsoft.com/office/drawing/2014/main" val="10001"/>
                  </a:ext>
                </a:extLst>
              </a:tr>
              <a:tr h="660731">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en-US" altLang="zh-CN" sz="2000" b="1" dirty="0" err="1">
                          <a:solidFill>
                            <a:schemeClr val="tx1"/>
                          </a:solidFill>
                          <a:latin typeface="楷体" panose="02010609060101010101" pitchFamily="49" charset="-122"/>
                          <a:ea typeface="楷体" panose="02010609060101010101" pitchFamily="49" charset="-122"/>
                        </a:rPr>
                        <a:t>同一作品出版、发表后,因添加印数而追加稿酬的</a:t>
                      </a:r>
                      <a:endParaRPr lang="en-US" altLang="zh-CN" sz="2000" b="1" dirty="0">
                        <a:solidFill>
                          <a:schemeClr val="tx1"/>
                        </a:solidFill>
                        <a:latin typeface="楷体" panose="02010609060101010101" pitchFamily="49" charset="-122"/>
                        <a:ea typeface="楷体" panose="02010609060101010101" pitchFamily="49" charset="-122"/>
                      </a:endParaRP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sz="2000" b="1" dirty="0">
                          <a:latin typeface="楷体" panose="02010609060101010101" pitchFamily="49" charset="-122"/>
                          <a:ea typeface="楷体" panose="02010609060101010101" pitchFamily="49" charset="-122"/>
                        </a:rPr>
                        <a:t>应与以前出版、发表时取得的稿酬合并计算为一次计征个人所得税</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extLst>
                  <a:ext uri="{0D108BD9-81ED-4DB2-BD59-A6C34878D82A}">
                    <a16:rowId xmlns:a16="http://schemas.microsoft.com/office/drawing/2014/main" val="10002"/>
                  </a:ext>
                </a:extLst>
              </a:tr>
              <a:tr h="759410">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en-US" altLang="zh-CN" sz="2000" b="1">
                          <a:solidFill>
                            <a:schemeClr val="tx1"/>
                          </a:solidFill>
                          <a:latin typeface="楷体" panose="02010609060101010101" pitchFamily="49" charset="-122"/>
                          <a:ea typeface="楷体" panose="02010609060101010101" pitchFamily="49" charset="-122"/>
                        </a:rPr>
                        <a:t>同一作品先在报刊上连载,再出版,或者先出版,再在报刊上连载的</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sz="2000" b="1" dirty="0">
                          <a:latin typeface="楷体" panose="02010609060101010101" pitchFamily="49" charset="-122"/>
                          <a:ea typeface="楷体" panose="02010609060101010101" pitchFamily="49" charset="-122"/>
                        </a:rPr>
                        <a:t>应视为两次稿酬所得征税,即连载作为一次,出版作为另一次</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extLst>
                  <a:ext uri="{0D108BD9-81ED-4DB2-BD59-A6C34878D82A}">
                    <a16:rowId xmlns:a16="http://schemas.microsoft.com/office/drawing/2014/main" val="10003"/>
                  </a:ext>
                </a:extLst>
              </a:tr>
              <a:tr h="660731">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en-US" altLang="zh-CN" sz="2000" b="1">
                          <a:solidFill>
                            <a:schemeClr val="tx1"/>
                          </a:solidFill>
                          <a:latin typeface="楷体" panose="02010609060101010101" pitchFamily="49" charset="-122"/>
                          <a:ea typeface="楷体" panose="02010609060101010101" pitchFamily="49" charset="-122"/>
                        </a:rPr>
                        <a:t>同一作品在报刊上连载取得收入的</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sz="2000" b="1" dirty="0">
                          <a:latin typeface="楷体" panose="02010609060101010101" pitchFamily="49" charset="-122"/>
                          <a:ea typeface="楷体" panose="02010609060101010101" pitchFamily="49" charset="-122"/>
                        </a:rPr>
                        <a:t>以连载完成后取得的所有收入合并为一次计征个人所得税</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extLst>
                  <a:ext uri="{0D108BD9-81ED-4DB2-BD59-A6C34878D82A}">
                    <a16:rowId xmlns:a16="http://schemas.microsoft.com/office/drawing/2014/main" val="10004"/>
                  </a:ext>
                </a:extLst>
              </a:tr>
              <a:tr h="948019">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en-US" altLang="zh-CN" sz="2000" b="1">
                          <a:solidFill>
                            <a:schemeClr val="tx1"/>
                          </a:solidFill>
                          <a:latin typeface="楷体" panose="02010609060101010101" pitchFamily="49" charset="-122"/>
                          <a:ea typeface="楷体" panose="02010609060101010101" pitchFamily="49" charset="-122"/>
                        </a:rPr>
                        <a:t>同一作品在出版和发表时,以预付稿酬或分次支付稿酬等形式取得稿酬收入的</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sz="2000" b="1" dirty="0">
                          <a:latin typeface="楷体" panose="02010609060101010101" pitchFamily="49" charset="-122"/>
                          <a:ea typeface="楷体" panose="02010609060101010101" pitchFamily="49" charset="-122"/>
                        </a:rPr>
                        <a:t>应合并为一次</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 name="文本框 3">
            <a:extLst>
              <a:ext uri="{FF2B5EF4-FFF2-40B4-BE49-F238E27FC236}">
                <a16:creationId xmlns:a16="http://schemas.microsoft.com/office/drawing/2014/main" id="{106C4D34-F5BA-41AA-957A-DE7A57EDEC6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98123537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8242E78-694D-4654-85F2-9A77179E768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125</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BB3288C7-49BE-4D99-9BF9-ACD66877AF1D}"/>
              </a:ext>
            </a:extLst>
          </p:cNvPr>
          <p:cNvGraphicFramePr/>
          <p:nvPr>
            <p:extLst>
              <p:ext uri="{D42A27DB-BD31-4B8C-83A1-F6EECF244321}">
                <p14:modId xmlns:p14="http://schemas.microsoft.com/office/powerpoint/2010/main" val="3323287973"/>
              </p:ext>
            </p:extLst>
          </p:nvPr>
        </p:nvGraphicFramePr>
        <p:xfrm>
          <a:off x="482320" y="1591676"/>
          <a:ext cx="7887957" cy="1960147"/>
        </p:xfrm>
        <a:graphic>
          <a:graphicData uri="http://schemas.openxmlformats.org/drawingml/2006/table">
            <a:tbl>
              <a:tblPr firstRow="1" bandRow="1"/>
              <a:tblGrid>
                <a:gridCol w="3552477">
                  <a:extLst>
                    <a:ext uri="{9D8B030D-6E8A-4147-A177-3AD203B41FA5}">
                      <a16:colId xmlns:a16="http://schemas.microsoft.com/office/drawing/2014/main" val="20000"/>
                    </a:ext>
                  </a:extLst>
                </a:gridCol>
                <a:gridCol w="4335480">
                  <a:extLst>
                    <a:ext uri="{9D8B030D-6E8A-4147-A177-3AD203B41FA5}">
                      <a16:colId xmlns:a16="http://schemas.microsoft.com/office/drawing/2014/main" val="20001"/>
                    </a:ext>
                  </a:extLst>
                </a:gridCol>
              </a:tblGrid>
              <a:tr h="495646">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lnSpc>
                          <a:spcPct val="120000"/>
                        </a:lnSpc>
                        <a:spcAft>
                          <a:spcPts val="0"/>
                        </a:spcAft>
                      </a:pPr>
                      <a:r>
                        <a:rPr lang="zh-CN" altLang="zh-CN" sz="2000" b="1" dirty="0">
                          <a:solidFill>
                            <a:schemeClr val="tx1"/>
                          </a:solidFill>
                          <a:latin typeface="楷体" panose="02010609060101010101" pitchFamily="49" charset="-122"/>
                          <a:ea typeface="楷体" panose="02010609060101010101" pitchFamily="49" charset="-122"/>
                          <a:cs typeface="+mn-cs"/>
                        </a:rPr>
                        <a:t>应税所得</a:t>
                      </a:r>
                    </a:p>
                  </a:txBody>
                  <a:tcPr marL="0" marR="0" marT="0" marB="0"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solidFill>
                      <a:srgbClr val="FF9900"/>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lnSpc>
                          <a:spcPct val="120000"/>
                        </a:lnSpc>
                        <a:spcAft>
                          <a:spcPts val="0"/>
                        </a:spcAft>
                      </a:pPr>
                      <a:r>
                        <a:rPr lang="zh-CN" sz="2000" b="1" dirty="0">
                          <a:solidFill>
                            <a:schemeClr val="tx1"/>
                          </a:solidFill>
                          <a:latin typeface="楷体" panose="02010609060101010101" pitchFamily="49" charset="-122"/>
                          <a:ea typeface="楷体" panose="02010609060101010101" pitchFamily="49" charset="-122"/>
                          <a:cs typeface="+mn-cs"/>
                        </a:rPr>
                        <a:t>收入确定</a:t>
                      </a:r>
                    </a:p>
                  </a:txBody>
                  <a:tcPr marL="0" marR="0" marT="0" marB="0"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solidFill>
                      <a:srgbClr val="FF9900"/>
                    </a:solidFill>
                  </a:tcPr>
                </a:tc>
                <a:extLst>
                  <a:ext uri="{0D108BD9-81ED-4DB2-BD59-A6C34878D82A}">
                    <a16:rowId xmlns:a16="http://schemas.microsoft.com/office/drawing/2014/main" val="10000"/>
                  </a:ext>
                </a:extLst>
              </a:tr>
              <a:tr h="472699">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zh-CN" altLang="en-US" sz="2000" b="1">
                          <a:solidFill>
                            <a:schemeClr val="tx1"/>
                          </a:solidFill>
                          <a:latin typeface="楷体" panose="02010609060101010101" pitchFamily="49" charset="-122"/>
                          <a:ea typeface="楷体" panose="02010609060101010101" pitchFamily="49" charset="-122"/>
                        </a:rPr>
                        <a:t>劳务报酬所得</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zh-CN" altLang="en-US" sz="2000" b="1" dirty="0">
                          <a:solidFill>
                            <a:schemeClr val="tx1"/>
                          </a:solidFill>
                          <a:latin typeface="楷体" panose="02010609060101010101" pitchFamily="49" charset="-122"/>
                          <a:ea typeface="楷体" panose="02010609060101010101" pitchFamily="49" charset="-122"/>
                        </a:rPr>
                        <a:t>属于一次性收入的，以取得该项收入为一次；属于同一项目连续性收入的，以一个月内取得的收入为一次</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extLst>
                  <a:ext uri="{0D108BD9-81ED-4DB2-BD59-A6C34878D82A}">
                    <a16:rowId xmlns:a16="http://schemas.microsoft.com/office/drawing/2014/main" val="10001"/>
                  </a:ext>
                </a:extLst>
              </a:tr>
              <a:tr h="496156">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zh-CN" altLang="en-US" sz="2000" b="1">
                          <a:solidFill>
                            <a:schemeClr val="tx1"/>
                          </a:solidFill>
                          <a:latin typeface="楷体" panose="02010609060101010101" pitchFamily="49" charset="-122"/>
                          <a:ea typeface="楷体" panose="02010609060101010101" pitchFamily="49" charset="-122"/>
                        </a:rPr>
                        <a:t>稿酬所得</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vMerge="1">
                  <a:txBody>
                    <a:bodyPr/>
                    <a:lstStyle/>
                    <a:p>
                      <a:endParaRPr lang="zh-CN"/>
                    </a:p>
                  </a:txBody>
                  <a:tcPr marL="91455" marR="91455" marT="45704" marB="45704" anchor="ct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extLst>
                  <a:ext uri="{0D108BD9-81ED-4DB2-BD59-A6C34878D82A}">
                    <a16:rowId xmlns:a16="http://schemas.microsoft.com/office/drawing/2014/main" val="10002"/>
                  </a:ext>
                </a:extLst>
              </a:tr>
              <a:tr h="495646">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buNone/>
                      </a:pPr>
                      <a:r>
                        <a:rPr lang="zh-CN" altLang="en-US" sz="2000" b="1" dirty="0">
                          <a:solidFill>
                            <a:schemeClr val="tx1"/>
                          </a:solidFill>
                          <a:latin typeface="楷体" panose="02010609060101010101" pitchFamily="49" charset="-122"/>
                          <a:ea typeface="楷体" panose="02010609060101010101" pitchFamily="49" charset="-122"/>
                        </a:rPr>
                        <a:t>特许权使用费所得</a:t>
                      </a:r>
                    </a:p>
                  </a:txBody>
                  <a:tcPr marL="91455" marR="91455" marT="45704" marB="45704" anchor="ctr">
                    <a:lnL w="12700">
                      <a:solidFill>
                        <a:sysClr val="windowText" lastClr="000000"/>
                      </a:solidFill>
                      <a:prstDash val="solid"/>
                    </a:lnL>
                    <a:lnR w="12700">
                      <a:solidFill>
                        <a:sysClr val="windowText" lastClr="000000"/>
                      </a:solidFill>
                      <a:prstDash val="solid"/>
                    </a:lnR>
                    <a:lnT w="12700">
                      <a:solidFill>
                        <a:sysClr val="windowText" lastClr="000000"/>
                      </a:solidFill>
                      <a:prstDash val="solid"/>
                    </a:lnT>
                    <a:lnB w="12700">
                      <a:solidFill>
                        <a:sysClr val="windowText" lastClr="000000"/>
                      </a:solidFill>
                      <a:prstDash val="solid"/>
                    </a:lnB>
                    <a:lnTlToBr>
                      <a:noFill/>
                    </a:lnTlToBr>
                    <a:lnBlToTr>
                      <a:noFill/>
                    </a:lnBlToTr>
                    <a:noFill/>
                  </a:tcPr>
                </a:tc>
                <a:tc vMerge="1">
                  <a:txBody>
                    <a:bodyPr/>
                    <a:lstStyle/>
                    <a:p>
                      <a:endParaRPr lang="zh-CN"/>
                    </a:p>
                  </a:txBody>
                  <a:tcPr marL="91455" marR="91455" marT="45704" marB="45704" anchor="ct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4" name="文本框 3">
            <a:extLst>
              <a:ext uri="{FF2B5EF4-FFF2-40B4-BE49-F238E27FC236}">
                <a16:creationId xmlns:a16="http://schemas.microsoft.com/office/drawing/2014/main" id="{7A290FFA-A065-4E82-AD07-20029BEF151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9825636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我国居民赵某</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年内共取得</a:t>
            </a:r>
            <a:r>
              <a:rPr lang="en-US" altLang="zh-CN" sz="2000" dirty="0">
                <a:solidFill>
                  <a:schemeClr val="tx1"/>
                </a:solidFill>
                <a:latin typeface="+mn-lt"/>
                <a:ea typeface="+mn-ea"/>
                <a:cs typeface="+mn-ea"/>
                <a:sym typeface="+mn-lt"/>
              </a:rPr>
              <a:t>4</a:t>
            </a:r>
            <a:r>
              <a:rPr lang="zh-CN" altLang="en-US" sz="2000" dirty="0">
                <a:solidFill>
                  <a:schemeClr val="tx1"/>
                </a:solidFill>
                <a:latin typeface="+mn-lt"/>
                <a:ea typeface="+mn-ea"/>
                <a:cs typeface="+mn-ea"/>
                <a:sym typeface="+mn-lt"/>
              </a:rPr>
              <a:t>次劳务报酬，分别为</a:t>
            </a:r>
            <a:r>
              <a:rPr lang="en-US" altLang="zh-CN" sz="2000" dirty="0">
                <a:solidFill>
                  <a:schemeClr val="tx1"/>
                </a:solidFill>
                <a:latin typeface="+mn-lt"/>
                <a:ea typeface="+mn-ea"/>
                <a:cs typeface="+mn-ea"/>
                <a:sym typeface="+mn-lt"/>
              </a:rPr>
              <a:t>3000</a:t>
            </a:r>
            <a:r>
              <a:rPr lang="zh-CN" altLang="en-US" sz="2000" dirty="0">
                <a:solidFill>
                  <a:schemeClr val="tx1"/>
                </a:solidFill>
                <a:latin typeface="+mn-lt"/>
                <a:ea typeface="+mn-ea"/>
                <a:cs typeface="+mn-ea"/>
                <a:sym typeface="+mn-lt"/>
              </a:rPr>
              <a:t>元；</a:t>
            </a:r>
            <a:r>
              <a:rPr lang="en-US" altLang="zh-CN" sz="2000" dirty="0">
                <a:solidFill>
                  <a:schemeClr val="tx1"/>
                </a:solidFill>
                <a:latin typeface="+mn-lt"/>
                <a:ea typeface="+mn-ea"/>
                <a:cs typeface="+mn-ea"/>
                <a:sym typeface="+mn-lt"/>
              </a:rPr>
              <a:t>22000</a:t>
            </a:r>
            <a:r>
              <a:rPr lang="zh-CN" altLang="en-US" sz="2000" dirty="0">
                <a:solidFill>
                  <a:schemeClr val="tx1"/>
                </a:solidFill>
                <a:latin typeface="+mn-lt"/>
                <a:ea typeface="+mn-ea"/>
                <a:cs typeface="+mn-ea"/>
                <a:sym typeface="+mn-lt"/>
              </a:rPr>
              <a:t>元；</a:t>
            </a:r>
            <a:r>
              <a:rPr lang="en-US" altLang="zh-CN" sz="2000" dirty="0">
                <a:solidFill>
                  <a:schemeClr val="tx1"/>
                </a:solidFill>
                <a:latin typeface="+mn-lt"/>
                <a:ea typeface="+mn-ea"/>
                <a:cs typeface="+mn-ea"/>
                <a:sym typeface="+mn-lt"/>
              </a:rPr>
              <a:t>30000</a:t>
            </a:r>
            <a:r>
              <a:rPr lang="zh-CN" altLang="en-US" sz="2000" dirty="0">
                <a:solidFill>
                  <a:schemeClr val="tx1"/>
                </a:solidFill>
                <a:latin typeface="+mn-lt"/>
                <a:ea typeface="+mn-ea"/>
                <a:cs typeface="+mn-ea"/>
                <a:sym typeface="+mn-lt"/>
              </a:rPr>
              <a:t>元；</a:t>
            </a:r>
            <a:r>
              <a:rPr lang="en-US" altLang="zh-CN" sz="2000" dirty="0">
                <a:solidFill>
                  <a:schemeClr val="tx1"/>
                </a:solidFill>
                <a:latin typeface="+mn-lt"/>
                <a:ea typeface="+mn-ea"/>
                <a:cs typeface="+mn-ea"/>
                <a:sym typeface="+mn-lt"/>
              </a:rPr>
              <a:t>100000</a:t>
            </a:r>
            <a:r>
              <a:rPr lang="zh-CN" altLang="en-US" sz="2000" dirty="0">
                <a:solidFill>
                  <a:schemeClr val="tx1"/>
                </a:solidFill>
                <a:latin typeface="+mn-lt"/>
                <a:ea typeface="+mn-ea"/>
                <a:cs typeface="+mn-ea"/>
                <a:sym typeface="+mn-lt"/>
              </a:rPr>
              <a:t>元；要求计算各次应缴纳的所得税税额。</a:t>
            </a:r>
          </a:p>
          <a:p>
            <a:endParaRPr lang="en-US" altLang="zh-CN" sz="2000" dirty="0">
              <a:solidFill>
                <a:schemeClr val="tx1"/>
              </a:solidFill>
              <a:latin typeface="+mn-lt"/>
              <a:ea typeface="+mn-ea"/>
              <a:cs typeface="+mn-ea"/>
              <a:sym typeface="+mn-lt"/>
            </a:endParaRPr>
          </a:p>
        </p:txBody>
      </p:sp>
    </p:spTree>
    <p:extLst>
      <p:ext uri="{BB962C8B-B14F-4D97-AF65-F5344CB8AC3E}">
        <p14:creationId xmlns:p14="http://schemas.microsoft.com/office/powerpoint/2010/main" val="82280954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5730039-CBFB-4341-B4BA-7BCFA70FC1D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127</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23189297-6819-4A71-AE23-F28BF7FABD24}"/>
              </a:ext>
            </a:extLst>
          </p:cNvPr>
          <p:cNvSpPr txBox="1">
            <a:spLocks/>
          </p:cNvSpPr>
          <p:nvPr/>
        </p:nvSpPr>
        <p:spPr>
          <a:xfrm>
            <a:off x="3505200" y="871060"/>
            <a:ext cx="1787410" cy="445688"/>
          </a:xfrm>
          <a:prstGeom prst="rect">
            <a:avLst/>
          </a:prstGeom>
        </p:spPr>
        <p:txBody>
          <a:bodyPr vert="horz" lIns="91440" tIns="45720" rIns="91440" bIns="45720" rtlCol="0" anchor="ctr">
            <a:normAutofit fontScale="92500" lnSpcReduction="10000"/>
          </a:bodyPr>
          <a:lstStyle>
            <a:lvl1pPr marL="0" indent="0" algn="ctr" defTabSz="685800" rtl="0" eaLnBrk="1" latinLnBrk="0" hangingPunct="1">
              <a:lnSpc>
                <a:spcPct val="100000"/>
              </a:lnSpc>
              <a:spcBef>
                <a:spcPts val="0"/>
              </a:spcBef>
              <a:buFont typeface="Arial" panose="020B0604020202020204" pitchFamily="34" charset="0"/>
              <a:buNone/>
              <a:defRPr sz="2700" kern="1200">
                <a:solidFill>
                  <a:srgbClr val="004DA1"/>
                </a:solidFill>
                <a:latin typeface="李旭科书法" panose="02000603000000000000" pitchFamily="2" charset="-122"/>
                <a:ea typeface="李旭科书法" panose="02000603000000000000" pitchFamily="2"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7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解题思路</a:t>
            </a:r>
          </a:p>
        </p:txBody>
      </p:sp>
      <p:sp>
        <p:nvSpPr>
          <p:cNvPr id="4" name="内容占位符 1">
            <a:extLst>
              <a:ext uri="{FF2B5EF4-FFF2-40B4-BE49-F238E27FC236}">
                <a16:creationId xmlns:a16="http://schemas.microsoft.com/office/drawing/2014/main" id="{CB61068B-D034-4BC3-9326-4A3E608D9816}"/>
              </a:ext>
            </a:extLst>
          </p:cNvPr>
          <p:cNvSpPr txBox="1">
            <a:spLocks/>
          </p:cNvSpPr>
          <p:nvPr/>
        </p:nvSpPr>
        <p:spPr>
          <a:xfrm>
            <a:off x="1061957" y="1183251"/>
            <a:ext cx="6624389" cy="3887763"/>
          </a:xfrm>
          <a:prstGeom prst="rect">
            <a:avLst/>
          </a:prstGeom>
        </p:spPr>
        <p:txBody>
          <a:bodyPr vert="horz" lIns="91440" tIns="45720" rIns="91440" bIns="45720" rtlCol="0">
            <a:normAutofit/>
          </a:bodyPr>
          <a:lstStyle/>
          <a:p>
            <a:pPr indent="539750">
              <a:lnSpc>
                <a:spcPct val="150000"/>
              </a:lnSpc>
            </a:pPr>
            <a:endParaRPr lang="zh-CN" altLang="zh-CN" sz="1800" b="1" dirty="0">
              <a:solidFill>
                <a:srgbClr val="004DA1"/>
              </a:solidFill>
              <a:latin typeface="楷体" panose="02010609060101010101" pitchFamily="49" charset="-122"/>
            </a:endParaRPr>
          </a:p>
        </p:txBody>
      </p:sp>
      <p:sp>
        <p:nvSpPr>
          <p:cNvPr id="5" name="矩形 4">
            <a:extLst>
              <a:ext uri="{FF2B5EF4-FFF2-40B4-BE49-F238E27FC236}">
                <a16:creationId xmlns:a16="http://schemas.microsoft.com/office/drawing/2014/main" id="{739DE5F8-9557-4443-AC44-C11A6C38261B}"/>
              </a:ext>
            </a:extLst>
          </p:cNvPr>
          <p:cNvSpPr>
            <a:spLocks noChangeArrowheads="1"/>
          </p:cNvSpPr>
          <p:nvPr/>
        </p:nvSpPr>
        <p:spPr bwMode="auto">
          <a:xfrm>
            <a:off x="1061710" y="1255260"/>
            <a:ext cx="1747837"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第一次：</a:t>
            </a:r>
            <a:r>
              <a:rPr lang="en-US" altLang="zh-CN" sz="1800" b="1" dirty="0">
                <a:solidFill>
                  <a:srgbClr val="004DA1"/>
                </a:solidFill>
                <a:latin typeface="楷体" panose="02010609060101010101" pitchFamily="49" charset="-122"/>
              </a:rPr>
              <a:t>3000</a:t>
            </a:r>
            <a:endParaRPr lang="zh-CN" altLang="en-US" sz="1800" b="1" dirty="0">
              <a:solidFill>
                <a:srgbClr val="004DA1"/>
              </a:solidFill>
              <a:latin typeface="楷体" panose="02010609060101010101" pitchFamily="49" charset="-122"/>
            </a:endParaRPr>
          </a:p>
        </p:txBody>
      </p:sp>
      <p:sp>
        <p:nvSpPr>
          <p:cNvPr id="6" name="矩形 5">
            <a:extLst>
              <a:ext uri="{FF2B5EF4-FFF2-40B4-BE49-F238E27FC236}">
                <a16:creationId xmlns:a16="http://schemas.microsoft.com/office/drawing/2014/main" id="{AD4830F0-D525-49AD-AB94-C81FA4FA4273}"/>
              </a:ext>
            </a:extLst>
          </p:cNvPr>
          <p:cNvSpPr>
            <a:spLocks noChangeArrowheads="1"/>
          </p:cNvSpPr>
          <p:nvPr/>
        </p:nvSpPr>
        <p:spPr bwMode="auto">
          <a:xfrm>
            <a:off x="2952422" y="1255260"/>
            <a:ext cx="845840" cy="371475"/>
          </a:xfrm>
          <a:prstGeom prst="rect">
            <a:avLst/>
          </a:prstGeom>
          <a:noFill/>
          <a:ln w="38100">
            <a:noFill/>
            <a:miter lim="800000"/>
            <a:headEnd/>
            <a:tailEnd/>
          </a:ln>
        </p:spPr>
        <p:txBody>
          <a:bodyPr anchor="ctr"/>
          <a:lstStyle/>
          <a:p>
            <a:r>
              <a:rPr lang="en-US" altLang="zh-CN" sz="1800" b="1" dirty="0">
                <a:solidFill>
                  <a:srgbClr val="004DA1"/>
                </a:solidFill>
                <a:latin typeface="楷体" panose="02010609060101010101" pitchFamily="49" charset="-122"/>
              </a:rPr>
              <a:t>4000</a:t>
            </a:r>
            <a:endParaRPr lang="zh-CN" altLang="en-US" sz="1800" b="1" dirty="0">
              <a:solidFill>
                <a:srgbClr val="004DA1"/>
              </a:solidFill>
              <a:latin typeface="楷体" panose="02010609060101010101" pitchFamily="49" charset="-122"/>
            </a:endParaRPr>
          </a:p>
        </p:txBody>
      </p:sp>
      <p:sp>
        <p:nvSpPr>
          <p:cNvPr id="7" name="矩形 6">
            <a:extLst>
              <a:ext uri="{FF2B5EF4-FFF2-40B4-BE49-F238E27FC236}">
                <a16:creationId xmlns:a16="http://schemas.microsoft.com/office/drawing/2014/main" id="{51B016C3-7EDD-4F66-B66C-FB5FFE64B135}"/>
              </a:ext>
            </a:extLst>
          </p:cNvPr>
          <p:cNvSpPr>
            <a:spLocks noChangeArrowheads="1"/>
          </p:cNvSpPr>
          <p:nvPr/>
        </p:nvSpPr>
        <p:spPr bwMode="auto">
          <a:xfrm>
            <a:off x="2666672" y="1255260"/>
            <a:ext cx="357188"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a:t>
            </a:r>
          </a:p>
        </p:txBody>
      </p:sp>
      <p:sp>
        <p:nvSpPr>
          <p:cNvPr id="8" name="矩形 7">
            <a:extLst>
              <a:ext uri="{FF2B5EF4-FFF2-40B4-BE49-F238E27FC236}">
                <a16:creationId xmlns:a16="http://schemas.microsoft.com/office/drawing/2014/main" id="{5F18F2F9-0800-42AD-B427-30A7ADF7C660}"/>
              </a:ext>
            </a:extLst>
          </p:cNvPr>
          <p:cNvSpPr>
            <a:spLocks noChangeArrowheads="1"/>
          </p:cNvSpPr>
          <p:nvPr/>
        </p:nvSpPr>
        <p:spPr bwMode="auto">
          <a:xfrm>
            <a:off x="3731885" y="1255260"/>
            <a:ext cx="1863725"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费用扣除：</a:t>
            </a:r>
            <a:r>
              <a:rPr lang="en-US" altLang="zh-CN" sz="1800" b="1">
                <a:solidFill>
                  <a:srgbClr val="004DA1"/>
                </a:solidFill>
                <a:latin typeface="楷体" panose="02010609060101010101" pitchFamily="49" charset="-122"/>
              </a:rPr>
              <a:t>800</a:t>
            </a:r>
            <a:endParaRPr lang="zh-CN" altLang="en-US" sz="1800" b="1">
              <a:solidFill>
                <a:srgbClr val="004DA1"/>
              </a:solidFill>
              <a:latin typeface="楷体" panose="02010609060101010101" pitchFamily="49" charset="-122"/>
            </a:endParaRPr>
          </a:p>
        </p:txBody>
      </p:sp>
      <p:sp>
        <p:nvSpPr>
          <p:cNvPr id="9" name="矩形 8">
            <a:extLst>
              <a:ext uri="{FF2B5EF4-FFF2-40B4-BE49-F238E27FC236}">
                <a16:creationId xmlns:a16="http://schemas.microsoft.com/office/drawing/2014/main" id="{2578B8B1-7205-4331-B529-62C78093138D}"/>
              </a:ext>
            </a:extLst>
          </p:cNvPr>
          <p:cNvSpPr>
            <a:spLocks noChangeArrowheads="1"/>
          </p:cNvSpPr>
          <p:nvPr/>
        </p:nvSpPr>
        <p:spPr bwMode="auto">
          <a:xfrm>
            <a:off x="5446385" y="1255260"/>
            <a:ext cx="2578100"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应纳税所得额：</a:t>
            </a:r>
            <a:r>
              <a:rPr lang="en-US" altLang="zh-CN" sz="1800" b="1">
                <a:solidFill>
                  <a:srgbClr val="004DA1"/>
                </a:solidFill>
                <a:latin typeface="楷体" panose="02010609060101010101" pitchFamily="49" charset="-122"/>
              </a:rPr>
              <a:t>2200</a:t>
            </a:r>
            <a:endParaRPr lang="zh-CN" altLang="en-US" sz="1800" b="1">
              <a:solidFill>
                <a:srgbClr val="004DA1"/>
              </a:solidFill>
              <a:latin typeface="楷体" panose="02010609060101010101" pitchFamily="49" charset="-122"/>
            </a:endParaRPr>
          </a:p>
        </p:txBody>
      </p:sp>
      <p:sp>
        <p:nvSpPr>
          <p:cNvPr id="10" name="矩形 9">
            <a:extLst>
              <a:ext uri="{FF2B5EF4-FFF2-40B4-BE49-F238E27FC236}">
                <a16:creationId xmlns:a16="http://schemas.microsoft.com/office/drawing/2014/main" id="{FB65FCFE-CF64-42FE-ABCF-444199D48F5A}"/>
              </a:ext>
            </a:extLst>
          </p:cNvPr>
          <p:cNvSpPr>
            <a:spLocks noChangeArrowheads="1"/>
          </p:cNvSpPr>
          <p:nvPr/>
        </p:nvSpPr>
        <p:spPr bwMode="auto">
          <a:xfrm>
            <a:off x="1998062" y="1648756"/>
            <a:ext cx="3357563"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应纳税额</a:t>
            </a:r>
            <a:r>
              <a:rPr lang="en-US" altLang="zh-CN" sz="1800" b="1" dirty="0">
                <a:solidFill>
                  <a:srgbClr val="004DA1"/>
                </a:solidFill>
                <a:latin typeface="楷体" panose="02010609060101010101" pitchFamily="49" charset="-122"/>
              </a:rPr>
              <a:t>=2200×20%=440</a:t>
            </a:r>
            <a:r>
              <a:rPr lang="zh-CN" altLang="en-US" sz="1800" b="1" dirty="0">
                <a:solidFill>
                  <a:srgbClr val="004DA1"/>
                </a:solidFill>
                <a:latin typeface="楷体" panose="02010609060101010101" pitchFamily="49" charset="-122"/>
              </a:rPr>
              <a:t>元</a:t>
            </a:r>
          </a:p>
        </p:txBody>
      </p:sp>
      <p:sp>
        <p:nvSpPr>
          <p:cNvPr id="11" name="矩形 10">
            <a:extLst>
              <a:ext uri="{FF2B5EF4-FFF2-40B4-BE49-F238E27FC236}">
                <a16:creationId xmlns:a16="http://schemas.microsoft.com/office/drawing/2014/main" id="{816C79B7-A468-45A3-895F-20B880B840E5}"/>
              </a:ext>
            </a:extLst>
          </p:cNvPr>
          <p:cNvSpPr>
            <a:spLocks noChangeArrowheads="1"/>
          </p:cNvSpPr>
          <p:nvPr/>
        </p:nvSpPr>
        <p:spPr bwMode="auto">
          <a:xfrm>
            <a:off x="1044718" y="2133643"/>
            <a:ext cx="1889448"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第二次：</a:t>
            </a:r>
            <a:r>
              <a:rPr lang="en-US" altLang="zh-CN" sz="1800" b="1" dirty="0">
                <a:solidFill>
                  <a:srgbClr val="004DA1"/>
                </a:solidFill>
                <a:latin typeface="楷体" panose="02010609060101010101" pitchFamily="49" charset="-122"/>
              </a:rPr>
              <a:t>22000</a:t>
            </a:r>
            <a:endParaRPr lang="zh-CN" altLang="en-US" sz="1800" b="1" dirty="0">
              <a:solidFill>
                <a:srgbClr val="004DA1"/>
              </a:solidFill>
              <a:latin typeface="楷体" panose="02010609060101010101" pitchFamily="49" charset="-122"/>
            </a:endParaRPr>
          </a:p>
        </p:txBody>
      </p:sp>
      <p:sp>
        <p:nvSpPr>
          <p:cNvPr id="12" name="矩形 11">
            <a:extLst>
              <a:ext uri="{FF2B5EF4-FFF2-40B4-BE49-F238E27FC236}">
                <a16:creationId xmlns:a16="http://schemas.microsoft.com/office/drawing/2014/main" id="{4C13D67F-E8BB-46A2-9B87-E686F8C45F0E}"/>
              </a:ext>
            </a:extLst>
          </p:cNvPr>
          <p:cNvSpPr>
            <a:spLocks noChangeArrowheads="1"/>
          </p:cNvSpPr>
          <p:nvPr/>
        </p:nvSpPr>
        <p:spPr bwMode="auto">
          <a:xfrm>
            <a:off x="2902664" y="2133643"/>
            <a:ext cx="823590" cy="371475"/>
          </a:xfrm>
          <a:prstGeom prst="rect">
            <a:avLst/>
          </a:prstGeom>
          <a:noFill/>
          <a:ln w="38100">
            <a:noFill/>
            <a:miter lim="800000"/>
            <a:headEnd/>
            <a:tailEnd/>
          </a:ln>
        </p:spPr>
        <p:txBody>
          <a:bodyPr anchor="ctr"/>
          <a:lstStyle/>
          <a:p>
            <a:r>
              <a:rPr lang="en-US" altLang="zh-CN" sz="1800" b="1" dirty="0">
                <a:solidFill>
                  <a:srgbClr val="004DA1"/>
                </a:solidFill>
                <a:latin typeface="楷体" panose="02010609060101010101" pitchFamily="49" charset="-122"/>
              </a:rPr>
              <a:t>4000</a:t>
            </a:r>
            <a:endParaRPr lang="zh-CN" altLang="en-US" sz="1800" b="1" dirty="0">
              <a:solidFill>
                <a:srgbClr val="004DA1"/>
              </a:solidFill>
              <a:latin typeface="楷体" panose="02010609060101010101" pitchFamily="49" charset="-122"/>
            </a:endParaRPr>
          </a:p>
        </p:txBody>
      </p:sp>
      <p:sp>
        <p:nvSpPr>
          <p:cNvPr id="13" name="矩形 12">
            <a:extLst>
              <a:ext uri="{FF2B5EF4-FFF2-40B4-BE49-F238E27FC236}">
                <a16:creationId xmlns:a16="http://schemas.microsoft.com/office/drawing/2014/main" id="{0D22191D-5DBE-4FD3-94BD-427F35D7656C}"/>
              </a:ext>
            </a:extLst>
          </p:cNvPr>
          <p:cNvSpPr>
            <a:spLocks noChangeArrowheads="1"/>
          </p:cNvSpPr>
          <p:nvPr/>
        </p:nvSpPr>
        <p:spPr bwMode="auto">
          <a:xfrm>
            <a:off x="2688351" y="2119356"/>
            <a:ext cx="357188"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a:t>
            </a:r>
          </a:p>
        </p:txBody>
      </p:sp>
      <p:sp>
        <p:nvSpPr>
          <p:cNvPr id="14" name="矩形 13">
            <a:extLst>
              <a:ext uri="{FF2B5EF4-FFF2-40B4-BE49-F238E27FC236}">
                <a16:creationId xmlns:a16="http://schemas.microsoft.com/office/drawing/2014/main" id="{A2EE439F-033E-4886-BD15-3D4C84F65D12}"/>
              </a:ext>
            </a:extLst>
          </p:cNvPr>
          <p:cNvSpPr>
            <a:spLocks noChangeArrowheads="1"/>
          </p:cNvSpPr>
          <p:nvPr/>
        </p:nvSpPr>
        <p:spPr bwMode="auto">
          <a:xfrm>
            <a:off x="3682126" y="2133643"/>
            <a:ext cx="1863725"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费用扣除：</a:t>
            </a:r>
            <a:r>
              <a:rPr lang="en-US" altLang="zh-CN" sz="1800" b="1">
                <a:solidFill>
                  <a:srgbClr val="004DA1"/>
                </a:solidFill>
                <a:latin typeface="楷体" panose="02010609060101010101" pitchFamily="49" charset="-122"/>
              </a:rPr>
              <a:t>20%</a:t>
            </a:r>
            <a:endParaRPr lang="zh-CN" altLang="en-US" sz="1800" b="1">
              <a:solidFill>
                <a:srgbClr val="004DA1"/>
              </a:solidFill>
              <a:latin typeface="楷体" panose="02010609060101010101" pitchFamily="49" charset="-122"/>
            </a:endParaRPr>
          </a:p>
        </p:txBody>
      </p:sp>
      <p:sp>
        <p:nvSpPr>
          <p:cNvPr id="15" name="矩形 14">
            <a:extLst>
              <a:ext uri="{FF2B5EF4-FFF2-40B4-BE49-F238E27FC236}">
                <a16:creationId xmlns:a16="http://schemas.microsoft.com/office/drawing/2014/main" id="{98A9C9BD-6255-42F9-86DE-E95D77D4BD23}"/>
              </a:ext>
            </a:extLst>
          </p:cNvPr>
          <p:cNvSpPr>
            <a:spLocks noChangeArrowheads="1"/>
          </p:cNvSpPr>
          <p:nvPr/>
        </p:nvSpPr>
        <p:spPr bwMode="auto">
          <a:xfrm>
            <a:off x="5396626" y="2133643"/>
            <a:ext cx="2578100"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应纳税所得额：</a:t>
            </a:r>
            <a:r>
              <a:rPr lang="en-US" altLang="zh-CN" sz="1800" b="1">
                <a:solidFill>
                  <a:srgbClr val="004DA1"/>
                </a:solidFill>
                <a:latin typeface="楷体" panose="02010609060101010101" pitchFamily="49" charset="-122"/>
              </a:rPr>
              <a:t>17600</a:t>
            </a:r>
            <a:endParaRPr lang="zh-CN" altLang="en-US" sz="1800" b="1">
              <a:solidFill>
                <a:srgbClr val="004DA1"/>
              </a:solidFill>
              <a:latin typeface="楷体" panose="02010609060101010101" pitchFamily="49" charset="-122"/>
            </a:endParaRPr>
          </a:p>
        </p:txBody>
      </p:sp>
      <p:sp>
        <p:nvSpPr>
          <p:cNvPr id="16" name="矩形 15">
            <a:extLst>
              <a:ext uri="{FF2B5EF4-FFF2-40B4-BE49-F238E27FC236}">
                <a16:creationId xmlns:a16="http://schemas.microsoft.com/office/drawing/2014/main" id="{EBAC67AB-8F65-48C5-A83E-AAE00A309FD0}"/>
              </a:ext>
            </a:extLst>
          </p:cNvPr>
          <p:cNvSpPr>
            <a:spLocks noChangeArrowheads="1"/>
          </p:cNvSpPr>
          <p:nvPr/>
        </p:nvSpPr>
        <p:spPr bwMode="auto">
          <a:xfrm>
            <a:off x="1967056" y="2510361"/>
            <a:ext cx="4006850"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应纳税额</a:t>
            </a:r>
            <a:r>
              <a:rPr lang="en-US" altLang="zh-CN" sz="1800" b="1" dirty="0">
                <a:solidFill>
                  <a:srgbClr val="004DA1"/>
                </a:solidFill>
                <a:latin typeface="楷体" panose="02010609060101010101" pitchFamily="49" charset="-122"/>
              </a:rPr>
              <a:t>=17600×20%=3520</a:t>
            </a:r>
            <a:r>
              <a:rPr lang="zh-CN" altLang="en-US" sz="1800" b="1" dirty="0">
                <a:solidFill>
                  <a:srgbClr val="004DA1"/>
                </a:solidFill>
                <a:latin typeface="楷体" panose="02010609060101010101" pitchFamily="49" charset="-122"/>
              </a:rPr>
              <a:t>元</a:t>
            </a:r>
          </a:p>
        </p:txBody>
      </p:sp>
      <p:sp>
        <p:nvSpPr>
          <p:cNvPr id="17" name="矩形 16">
            <a:extLst>
              <a:ext uri="{FF2B5EF4-FFF2-40B4-BE49-F238E27FC236}">
                <a16:creationId xmlns:a16="http://schemas.microsoft.com/office/drawing/2014/main" id="{52D7446F-E7FC-4584-BD1E-E32D4EF3354C}"/>
              </a:ext>
            </a:extLst>
          </p:cNvPr>
          <p:cNvSpPr>
            <a:spLocks noChangeArrowheads="1"/>
          </p:cNvSpPr>
          <p:nvPr/>
        </p:nvSpPr>
        <p:spPr bwMode="auto">
          <a:xfrm>
            <a:off x="990272" y="3078964"/>
            <a:ext cx="1871886"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第三次：</a:t>
            </a:r>
            <a:r>
              <a:rPr lang="en-US" altLang="zh-CN" sz="1800" b="1" dirty="0">
                <a:solidFill>
                  <a:srgbClr val="004DA1"/>
                </a:solidFill>
                <a:latin typeface="楷体" panose="02010609060101010101" pitchFamily="49" charset="-122"/>
              </a:rPr>
              <a:t>30000</a:t>
            </a:r>
            <a:endParaRPr lang="zh-CN" altLang="en-US" sz="1800" b="1" dirty="0">
              <a:solidFill>
                <a:srgbClr val="004DA1"/>
              </a:solidFill>
              <a:latin typeface="楷体" panose="02010609060101010101" pitchFamily="49" charset="-122"/>
            </a:endParaRPr>
          </a:p>
        </p:txBody>
      </p:sp>
      <p:sp>
        <p:nvSpPr>
          <p:cNvPr id="18" name="矩形 17">
            <a:extLst>
              <a:ext uri="{FF2B5EF4-FFF2-40B4-BE49-F238E27FC236}">
                <a16:creationId xmlns:a16="http://schemas.microsoft.com/office/drawing/2014/main" id="{2BFBA410-9E8C-413A-A389-14CDE4284EC2}"/>
              </a:ext>
            </a:extLst>
          </p:cNvPr>
          <p:cNvSpPr>
            <a:spLocks noChangeArrowheads="1"/>
          </p:cNvSpPr>
          <p:nvPr/>
        </p:nvSpPr>
        <p:spPr bwMode="auto">
          <a:xfrm>
            <a:off x="2848218" y="3078964"/>
            <a:ext cx="806028" cy="371475"/>
          </a:xfrm>
          <a:prstGeom prst="rect">
            <a:avLst/>
          </a:prstGeom>
          <a:noFill/>
          <a:ln w="38100">
            <a:noFill/>
            <a:miter lim="800000"/>
            <a:headEnd/>
            <a:tailEnd/>
          </a:ln>
        </p:spPr>
        <p:txBody>
          <a:bodyPr anchor="ctr"/>
          <a:lstStyle/>
          <a:p>
            <a:r>
              <a:rPr lang="en-US" altLang="zh-CN" sz="1800" b="1" dirty="0">
                <a:solidFill>
                  <a:srgbClr val="004DA1"/>
                </a:solidFill>
                <a:latin typeface="楷体" panose="02010609060101010101" pitchFamily="49" charset="-122"/>
              </a:rPr>
              <a:t>4000</a:t>
            </a:r>
            <a:endParaRPr lang="zh-CN" altLang="en-US" sz="1800" b="1" dirty="0">
              <a:solidFill>
                <a:srgbClr val="004DA1"/>
              </a:solidFill>
              <a:latin typeface="楷体" panose="02010609060101010101" pitchFamily="49" charset="-122"/>
            </a:endParaRPr>
          </a:p>
        </p:txBody>
      </p:sp>
      <p:sp>
        <p:nvSpPr>
          <p:cNvPr id="19" name="矩形 18">
            <a:extLst>
              <a:ext uri="{FF2B5EF4-FFF2-40B4-BE49-F238E27FC236}">
                <a16:creationId xmlns:a16="http://schemas.microsoft.com/office/drawing/2014/main" id="{5395AAD7-1304-4389-A873-265327FCADD7}"/>
              </a:ext>
            </a:extLst>
          </p:cNvPr>
          <p:cNvSpPr>
            <a:spLocks noChangeArrowheads="1"/>
          </p:cNvSpPr>
          <p:nvPr/>
        </p:nvSpPr>
        <p:spPr bwMode="auto">
          <a:xfrm>
            <a:off x="2633905" y="3064677"/>
            <a:ext cx="357188"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a:t>
            </a:r>
          </a:p>
        </p:txBody>
      </p:sp>
      <p:sp>
        <p:nvSpPr>
          <p:cNvPr id="20" name="矩形 19">
            <a:extLst>
              <a:ext uri="{FF2B5EF4-FFF2-40B4-BE49-F238E27FC236}">
                <a16:creationId xmlns:a16="http://schemas.microsoft.com/office/drawing/2014/main" id="{8A04372E-478E-4069-BAD3-B1601A5D8C8B}"/>
              </a:ext>
            </a:extLst>
          </p:cNvPr>
          <p:cNvSpPr>
            <a:spLocks noChangeArrowheads="1"/>
          </p:cNvSpPr>
          <p:nvPr/>
        </p:nvSpPr>
        <p:spPr bwMode="auto">
          <a:xfrm>
            <a:off x="3627680" y="3078964"/>
            <a:ext cx="1863725"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费用扣除：</a:t>
            </a:r>
            <a:r>
              <a:rPr lang="en-US" altLang="zh-CN" sz="1800" b="1">
                <a:solidFill>
                  <a:srgbClr val="004DA1"/>
                </a:solidFill>
                <a:latin typeface="楷体" panose="02010609060101010101" pitchFamily="49" charset="-122"/>
              </a:rPr>
              <a:t>20%</a:t>
            </a:r>
            <a:endParaRPr lang="zh-CN" altLang="en-US" sz="1800" b="1">
              <a:solidFill>
                <a:srgbClr val="004DA1"/>
              </a:solidFill>
              <a:latin typeface="楷体" panose="02010609060101010101" pitchFamily="49" charset="-122"/>
            </a:endParaRPr>
          </a:p>
        </p:txBody>
      </p:sp>
      <p:sp>
        <p:nvSpPr>
          <p:cNvPr id="21" name="矩形 20">
            <a:extLst>
              <a:ext uri="{FF2B5EF4-FFF2-40B4-BE49-F238E27FC236}">
                <a16:creationId xmlns:a16="http://schemas.microsoft.com/office/drawing/2014/main" id="{812A09E3-BCEF-4DFE-B955-083123645AB0}"/>
              </a:ext>
            </a:extLst>
          </p:cNvPr>
          <p:cNvSpPr>
            <a:spLocks noChangeArrowheads="1"/>
          </p:cNvSpPr>
          <p:nvPr/>
        </p:nvSpPr>
        <p:spPr bwMode="auto">
          <a:xfrm>
            <a:off x="5342180" y="3078964"/>
            <a:ext cx="2578100"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应纳税所得额：</a:t>
            </a:r>
            <a:r>
              <a:rPr lang="en-US" altLang="zh-CN" sz="1800" b="1">
                <a:solidFill>
                  <a:srgbClr val="004DA1"/>
                </a:solidFill>
                <a:latin typeface="楷体" panose="02010609060101010101" pitchFamily="49" charset="-122"/>
              </a:rPr>
              <a:t>24000</a:t>
            </a:r>
            <a:endParaRPr lang="zh-CN" altLang="en-US" sz="1800" b="1">
              <a:solidFill>
                <a:srgbClr val="004DA1"/>
              </a:solidFill>
              <a:latin typeface="楷体" panose="02010609060101010101" pitchFamily="49" charset="-122"/>
            </a:endParaRPr>
          </a:p>
        </p:txBody>
      </p:sp>
      <p:sp>
        <p:nvSpPr>
          <p:cNvPr id="22" name="矩形 21">
            <a:extLst>
              <a:ext uri="{FF2B5EF4-FFF2-40B4-BE49-F238E27FC236}">
                <a16:creationId xmlns:a16="http://schemas.microsoft.com/office/drawing/2014/main" id="{D170573D-6556-4376-A53A-B3BC01BC9DE2}"/>
              </a:ext>
            </a:extLst>
          </p:cNvPr>
          <p:cNvSpPr>
            <a:spLocks noChangeArrowheads="1"/>
          </p:cNvSpPr>
          <p:nvPr/>
        </p:nvSpPr>
        <p:spPr bwMode="auto">
          <a:xfrm>
            <a:off x="6722675" y="3437735"/>
            <a:ext cx="1038214"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dirty="0">
                <a:solidFill>
                  <a:prstClr val="white"/>
                </a:solidFill>
                <a:latin typeface="楷体" panose="02010609060101010101" pitchFamily="49" charset="-122"/>
              </a:rPr>
              <a:t>＞</a:t>
            </a:r>
            <a:r>
              <a:rPr lang="en-US" altLang="zh-CN" sz="1800" b="1" dirty="0">
                <a:solidFill>
                  <a:prstClr val="white"/>
                </a:solidFill>
                <a:latin typeface="楷体" panose="02010609060101010101" pitchFamily="49" charset="-122"/>
              </a:rPr>
              <a:t>20000</a:t>
            </a:r>
            <a:endParaRPr lang="zh-CN" altLang="en-US" sz="1800" b="1" dirty="0">
              <a:solidFill>
                <a:prstClr val="white"/>
              </a:solidFill>
              <a:latin typeface="楷体" panose="02010609060101010101" pitchFamily="49" charset="-122"/>
            </a:endParaRPr>
          </a:p>
        </p:txBody>
      </p:sp>
      <p:sp>
        <p:nvSpPr>
          <p:cNvPr id="23" name="矩形 22">
            <a:extLst>
              <a:ext uri="{FF2B5EF4-FFF2-40B4-BE49-F238E27FC236}">
                <a16:creationId xmlns:a16="http://schemas.microsoft.com/office/drawing/2014/main" id="{F6984D3E-5FCF-487D-9BC8-DAFD951CC712}"/>
              </a:ext>
            </a:extLst>
          </p:cNvPr>
          <p:cNvSpPr>
            <a:spLocks noChangeArrowheads="1"/>
          </p:cNvSpPr>
          <p:nvPr/>
        </p:nvSpPr>
        <p:spPr bwMode="auto">
          <a:xfrm>
            <a:off x="1912610" y="3522467"/>
            <a:ext cx="4061296"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应纳税额</a:t>
            </a:r>
            <a:r>
              <a:rPr lang="en-US" altLang="zh-CN" sz="1800" b="1" dirty="0">
                <a:solidFill>
                  <a:srgbClr val="004DA1"/>
                </a:solidFill>
                <a:latin typeface="楷体" panose="02010609060101010101" pitchFamily="49" charset="-122"/>
              </a:rPr>
              <a:t>=24000×30%</a:t>
            </a:r>
            <a:r>
              <a:rPr lang="zh-CN" altLang="en-US" sz="1800" b="1" dirty="0">
                <a:solidFill>
                  <a:srgbClr val="004DA1"/>
                </a:solidFill>
                <a:latin typeface="楷体" panose="02010609060101010101" pitchFamily="49" charset="-122"/>
              </a:rPr>
              <a:t>－</a:t>
            </a:r>
            <a:r>
              <a:rPr lang="en-US" altLang="zh-CN" sz="1800" b="1" dirty="0">
                <a:solidFill>
                  <a:srgbClr val="004DA1"/>
                </a:solidFill>
                <a:latin typeface="楷体" panose="02010609060101010101" pitchFamily="49" charset="-122"/>
              </a:rPr>
              <a:t>2000=5200</a:t>
            </a:r>
            <a:r>
              <a:rPr lang="zh-CN" altLang="en-US" sz="1800" b="1" dirty="0">
                <a:solidFill>
                  <a:srgbClr val="004DA1"/>
                </a:solidFill>
                <a:latin typeface="楷体" panose="02010609060101010101" pitchFamily="49" charset="-122"/>
              </a:rPr>
              <a:t>元</a:t>
            </a:r>
          </a:p>
        </p:txBody>
      </p:sp>
      <p:sp>
        <p:nvSpPr>
          <p:cNvPr id="24" name="矩形 23">
            <a:extLst>
              <a:ext uri="{FF2B5EF4-FFF2-40B4-BE49-F238E27FC236}">
                <a16:creationId xmlns:a16="http://schemas.microsoft.com/office/drawing/2014/main" id="{C02FD97B-DDF2-4055-92AC-22C855D2A4C6}"/>
              </a:ext>
            </a:extLst>
          </p:cNvPr>
          <p:cNvSpPr>
            <a:spLocks noChangeArrowheads="1"/>
          </p:cNvSpPr>
          <p:nvPr/>
        </p:nvSpPr>
        <p:spPr bwMode="auto">
          <a:xfrm>
            <a:off x="990272" y="4068222"/>
            <a:ext cx="2087910"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第四次：</a:t>
            </a:r>
            <a:r>
              <a:rPr lang="en-US" altLang="zh-CN" sz="1800" b="1" dirty="0">
                <a:solidFill>
                  <a:srgbClr val="004DA1"/>
                </a:solidFill>
                <a:latin typeface="楷体" panose="02010609060101010101" pitchFamily="49" charset="-122"/>
              </a:rPr>
              <a:t>100000</a:t>
            </a:r>
            <a:endParaRPr lang="zh-CN" altLang="en-US" sz="1800" b="1" dirty="0">
              <a:solidFill>
                <a:srgbClr val="004DA1"/>
              </a:solidFill>
              <a:latin typeface="楷体" panose="02010609060101010101" pitchFamily="49" charset="-122"/>
            </a:endParaRPr>
          </a:p>
        </p:txBody>
      </p:sp>
      <p:sp>
        <p:nvSpPr>
          <p:cNvPr id="25" name="矩形 24">
            <a:extLst>
              <a:ext uri="{FF2B5EF4-FFF2-40B4-BE49-F238E27FC236}">
                <a16:creationId xmlns:a16="http://schemas.microsoft.com/office/drawing/2014/main" id="{CD89856F-FABE-4086-9D74-A2E1BDDB051A}"/>
              </a:ext>
            </a:extLst>
          </p:cNvPr>
          <p:cNvSpPr>
            <a:spLocks noChangeArrowheads="1"/>
          </p:cNvSpPr>
          <p:nvPr/>
        </p:nvSpPr>
        <p:spPr bwMode="auto">
          <a:xfrm>
            <a:off x="2984743" y="4068222"/>
            <a:ext cx="813519" cy="371475"/>
          </a:xfrm>
          <a:prstGeom prst="rect">
            <a:avLst/>
          </a:prstGeom>
          <a:noFill/>
          <a:ln w="38100">
            <a:noFill/>
            <a:miter lim="800000"/>
            <a:headEnd/>
            <a:tailEnd/>
          </a:ln>
        </p:spPr>
        <p:txBody>
          <a:bodyPr anchor="ctr"/>
          <a:lstStyle/>
          <a:p>
            <a:r>
              <a:rPr lang="en-US" altLang="zh-CN" sz="1800" b="1" dirty="0">
                <a:solidFill>
                  <a:srgbClr val="004DA1"/>
                </a:solidFill>
                <a:latin typeface="楷体" panose="02010609060101010101" pitchFamily="49" charset="-122"/>
              </a:rPr>
              <a:t>4000</a:t>
            </a:r>
            <a:endParaRPr lang="zh-CN" altLang="en-US" sz="1800" b="1" dirty="0">
              <a:solidFill>
                <a:srgbClr val="004DA1"/>
              </a:solidFill>
              <a:latin typeface="楷体" panose="02010609060101010101" pitchFamily="49" charset="-122"/>
            </a:endParaRPr>
          </a:p>
        </p:txBody>
      </p:sp>
      <p:sp>
        <p:nvSpPr>
          <p:cNvPr id="26" name="矩形 25">
            <a:extLst>
              <a:ext uri="{FF2B5EF4-FFF2-40B4-BE49-F238E27FC236}">
                <a16:creationId xmlns:a16="http://schemas.microsoft.com/office/drawing/2014/main" id="{B39CA0D9-4D59-40E5-B228-0E18E03FB9E6}"/>
              </a:ext>
            </a:extLst>
          </p:cNvPr>
          <p:cNvSpPr>
            <a:spLocks noChangeArrowheads="1"/>
          </p:cNvSpPr>
          <p:nvPr/>
        </p:nvSpPr>
        <p:spPr bwMode="auto">
          <a:xfrm>
            <a:off x="2776780" y="4053935"/>
            <a:ext cx="357188"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a:t>
            </a:r>
          </a:p>
        </p:txBody>
      </p:sp>
      <p:sp>
        <p:nvSpPr>
          <p:cNvPr id="27" name="矩形 26">
            <a:extLst>
              <a:ext uri="{FF2B5EF4-FFF2-40B4-BE49-F238E27FC236}">
                <a16:creationId xmlns:a16="http://schemas.microsoft.com/office/drawing/2014/main" id="{4BF0DD22-55D5-411B-AA11-34720677875C}"/>
              </a:ext>
            </a:extLst>
          </p:cNvPr>
          <p:cNvSpPr>
            <a:spLocks noChangeArrowheads="1"/>
          </p:cNvSpPr>
          <p:nvPr/>
        </p:nvSpPr>
        <p:spPr bwMode="auto">
          <a:xfrm>
            <a:off x="3627680" y="4068222"/>
            <a:ext cx="1863725"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费用扣除：</a:t>
            </a:r>
            <a:r>
              <a:rPr lang="en-US" altLang="zh-CN" sz="1800" b="1">
                <a:solidFill>
                  <a:srgbClr val="004DA1"/>
                </a:solidFill>
                <a:latin typeface="楷体" panose="02010609060101010101" pitchFamily="49" charset="-122"/>
              </a:rPr>
              <a:t>20%</a:t>
            </a:r>
            <a:endParaRPr lang="zh-CN" altLang="en-US" sz="1800" b="1">
              <a:solidFill>
                <a:srgbClr val="004DA1"/>
              </a:solidFill>
              <a:latin typeface="楷体" panose="02010609060101010101" pitchFamily="49" charset="-122"/>
            </a:endParaRPr>
          </a:p>
        </p:txBody>
      </p:sp>
      <p:sp>
        <p:nvSpPr>
          <p:cNvPr id="28" name="矩形 27">
            <a:extLst>
              <a:ext uri="{FF2B5EF4-FFF2-40B4-BE49-F238E27FC236}">
                <a16:creationId xmlns:a16="http://schemas.microsoft.com/office/drawing/2014/main" id="{BB2E3544-B2BD-4D9A-BCD8-08B6672C6242}"/>
              </a:ext>
            </a:extLst>
          </p:cNvPr>
          <p:cNvSpPr>
            <a:spLocks noChangeArrowheads="1"/>
          </p:cNvSpPr>
          <p:nvPr/>
        </p:nvSpPr>
        <p:spPr bwMode="auto">
          <a:xfrm>
            <a:off x="5342180" y="4068222"/>
            <a:ext cx="2578100" cy="371475"/>
          </a:xfrm>
          <a:prstGeom prst="rect">
            <a:avLst/>
          </a:prstGeom>
          <a:noFill/>
          <a:ln w="38100">
            <a:noFill/>
            <a:miter lim="800000"/>
            <a:headEnd/>
            <a:tailEnd/>
          </a:ln>
        </p:spPr>
        <p:txBody>
          <a:bodyPr anchor="ctr"/>
          <a:lstStyle/>
          <a:p>
            <a:r>
              <a:rPr lang="zh-CN" altLang="en-US" sz="1800" b="1">
                <a:solidFill>
                  <a:srgbClr val="004DA1"/>
                </a:solidFill>
                <a:latin typeface="楷体" panose="02010609060101010101" pitchFamily="49" charset="-122"/>
              </a:rPr>
              <a:t>应纳税所得额：</a:t>
            </a:r>
            <a:r>
              <a:rPr lang="en-US" altLang="zh-CN" sz="1800" b="1">
                <a:solidFill>
                  <a:srgbClr val="004DA1"/>
                </a:solidFill>
                <a:latin typeface="楷体" panose="02010609060101010101" pitchFamily="49" charset="-122"/>
              </a:rPr>
              <a:t>80000</a:t>
            </a:r>
            <a:endParaRPr lang="zh-CN" altLang="en-US" sz="1800" b="1">
              <a:solidFill>
                <a:srgbClr val="004DA1"/>
              </a:solidFill>
              <a:latin typeface="楷体" panose="02010609060101010101" pitchFamily="49" charset="-122"/>
            </a:endParaRPr>
          </a:p>
        </p:txBody>
      </p:sp>
      <p:sp>
        <p:nvSpPr>
          <p:cNvPr id="29" name="矩形 28">
            <a:extLst>
              <a:ext uri="{FF2B5EF4-FFF2-40B4-BE49-F238E27FC236}">
                <a16:creationId xmlns:a16="http://schemas.microsoft.com/office/drawing/2014/main" id="{941A3E88-AEF9-48B0-A426-830585B36237}"/>
              </a:ext>
            </a:extLst>
          </p:cNvPr>
          <p:cNvSpPr>
            <a:spLocks noChangeArrowheads="1"/>
          </p:cNvSpPr>
          <p:nvPr/>
        </p:nvSpPr>
        <p:spPr bwMode="auto">
          <a:xfrm>
            <a:off x="6735390" y="4396840"/>
            <a:ext cx="1038214"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dirty="0">
                <a:solidFill>
                  <a:prstClr val="white"/>
                </a:solidFill>
                <a:latin typeface="楷体" panose="02010609060101010101" pitchFamily="49" charset="-122"/>
              </a:rPr>
              <a:t>＞</a:t>
            </a:r>
            <a:r>
              <a:rPr lang="en-US" altLang="zh-CN" sz="1800" b="1" dirty="0">
                <a:solidFill>
                  <a:prstClr val="white"/>
                </a:solidFill>
                <a:latin typeface="楷体" panose="02010609060101010101" pitchFamily="49" charset="-122"/>
              </a:rPr>
              <a:t>50000</a:t>
            </a:r>
            <a:endParaRPr lang="zh-CN" altLang="en-US" sz="1800" b="1" dirty="0">
              <a:solidFill>
                <a:prstClr val="white"/>
              </a:solidFill>
              <a:latin typeface="楷体" panose="02010609060101010101" pitchFamily="49" charset="-122"/>
            </a:endParaRPr>
          </a:p>
        </p:txBody>
      </p:sp>
      <p:sp>
        <p:nvSpPr>
          <p:cNvPr id="30" name="矩形 29">
            <a:extLst>
              <a:ext uri="{FF2B5EF4-FFF2-40B4-BE49-F238E27FC236}">
                <a16:creationId xmlns:a16="http://schemas.microsoft.com/office/drawing/2014/main" id="{E93DC970-488A-48B7-9554-C93252F76F44}"/>
              </a:ext>
            </a:extLst>
          </p:cNvPr>
          <p:cNvSpPr>
            <a:spLocks noChangeArrowheads="1"/>
          </p:cNvSpPr>
          <p:nvPr/>
        </p:nvSpPr>
        <p:spPr bwMode="auto">
          <a:xfrm>
            <a:off x="1912610" y="4478602"/>
            <a:ext cx="5364162" cy="371475"/>
          </a:xfrm>
          <a:prstGeom prst="rect">
            <a:avLst/>
          </a:prstGeom>
          <a:noFill/>
          <a:ln w="38100">
            <a:noFill/>
            <a:miter lim="800000"/>
            <a:headEnd/>
            <a:tailEnd/>
          </a:ln>
        </p:spPr>
        <p:txBody>
          <a:bodyPr anchor="ctr"/>
          <a:lstStyle/>
          <a:p>
            <a:r>
              <a:rPr lang="zh-CN" altLang="en-US" sz="1800" b="1" dirty="0">
                <a:solidFill>
                  <a:srgbClr val="004DA1"/>
                </a:solidFill>
                <a:latin typeface="楷体" panose="02010609060101010101" pitchFamily="49" charset="-122"/>
              </a:rPr>
              <a:t>应纳税额</a:t>
            </a:r>
            <a:r>
              <a:rPr lang="en-US" altLang="zh-CN" sz="1800" b="1" dirty="0">
                <a:solidFill>
                  <a:srgbClr val="004DA1"/>
                </a:solidFill>
                <a:latin typeface="楷体" panose="02010609060101010101" pitchFamily="49" charset="-122"/>
              </a:rPr>
              <a:t>=80000×40%</a:t>
            </a:r>
            <a:r>
              <a:rPr lang="zh-CN" altLang="en-US" sz="1800" b="1" dirty="0">
                <a:solidFill>
                  <a:srgbClr val="004DA1"/>
                </a:solidFill>
                <a:latin typeface="楷体" panose="02010609060101010101" pitchFamily="49" charset="-122"/>
              </a:rPr>
              <a:t>－</a:t>
            </a:r>
            <a:r>
              <a:rPr lang="en-US" altLang="zh-CN" sz="1800" b="1" dirty="0">
                <a:solidFill>
                  <a:srgbClr val="004DA1"/>
                </a:solidFill>
                <a:latin typeface="楷体" panose="02010609060101010101" pitchFamily="49" charset="-122"/>
              </a:rPr>
              <a:t>7000=25000</a:t>
            </a:r>
            <a:r>
              <a:rPr lang="zh-CN" altLang="en-US" sz="1800" b="1" dirty="0">
                <a:solidFill>
                  <a:srgbClr val="004DA1"/>
                </a:solidFill>
                <a:latin typeface="楷体" panose="02010609060101010101" pitchFamily="49" charset="-122"/>
              </a:rPr>
              <a:t>元</a:t>
            </a:r>
          </a:p>
        </p:txBody>
      </p:sp>
      <p:sp>
        <p:nvSpPr>
          <p:cNvPr id="31" name="文本框 30">
            <a:extLst>
              <a:ext uri="{FF2B5EF4-FFF2-40B4-BE49-F238E27FC236}">
                <a16:creationId xmlns:a16="http://schemas.microsoft.com/office/drawing/2014/main" id="{E9E9978F-FEDB-45DA-AE58-B8996BBAC24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934367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nodePh="1">
                                  <p:stCondLst>
                                    <p:cond delay="0"/>
                                  </p:stCondLst>
                                  <p:endCondLst>
                                    <p:cond evt="begin" delay="0">
                                      <p:tn val="5"/>
                                    </p:cond>
                                  </p:end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slide(fromTop)">
                                      <p:cBhvr>
                                        <p:cTn id="7" dur="500"/>
                                        <p:tgtEl>
                                          <p:spTgt spid="4">
                                            <p:txEl>
                                              <p:pRg st="0" end="0"/>
                                            </p:txEl>
                                          </p:spTgt>
                                        </p:tgtEl>
                                      </p:cBhvr>
                                    </p:animEffect>
                                  </p:childTnLst>
                                </p:cTn>
                              </p:par>
                            </p:childTnLst>
                          </p:cTn>
                        </p:par>
                        <p:par>
                          <p:cTn id="8" fill="hold">
                            <p:stCondLst>
                              <p:cond delay="500"/>
                            </p:stCondLst>
                            <p:childTnLst>
                              <p:par>
                                <p:cTn id="9" presetID="40"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1"/>
                                          </p:val>
                                        </p:tav>
                                        <p:tav tm="100000">
                                          <p:val>
                                            <p:strVal val="#ppt_x"/>
                                          </p:val>
                                        </p:tav>
                                      </p:tavLst>
                                    </p:anim>
                                    <p:anim calcmode="lin" valueType="num">
                                      <p:cBhvr>
                                        <p:cTn id="13"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2" presetClass="entr" presetSubtype="1"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lide(fromTop)">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strVal val="4*#ppt_w"/>
                                          </p:val>
                                        </p:tav>
                                        <p:tav tm="100000">
                                          <p:val>
                                            <p:strVal val="#ppt_w"/>
                                          </p:val>
                                        </p:tav>
                                      </p:tavLst>
                                    </p:anim>
                                    <p:anim calcmode="lin" valueType="num">
                                      <p:cBhvr>
                                        <p:cTn id="24" dur="500" fill="hold"/>
                                        <p:tgtEl>
                                          <p:spTgt spid="7"/>
                                        </p:tgtEl>
                                        <p:attrNameLst>
                                          <p:attrName>ppt_h</p:attrName>
                                        </p:attrNameLst>
                                      </p:cBhvr>
                                      <p:tavLst>
                                        <p:tav tm="0">
                                          <p:val>
                                            <p:strVal val="4*#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8" presetClass="entr" presetSubtype="6"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strips(downRight)">
                                      <p:cBhvr>
                                        <p:cTn id="29" dur="500"/>
                                        <p:tgtEl>
                                          <p:spTgt spid="8"/>
                                        </p:tgtEl>
                                      </p:cBhvr>
                                    </p:animEffect>
                                  </p:childTnLst>
                                </p:cTn>
                              </p:par>
                            </p:childTnLst>
                          </p:cTn>
                        </p:par>
                        <p:par>
                          <p:cTn id="30" fill="hold">
                            <p:stCondLst>
                              <p:cond delay="500"/>
                            </p:stCondLst>
                            <p:childTnLst>
                              <p:par>
                                <p:cTn id="31" presetID="18" presetClass="entr" presetSubtype="3"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strips(upRight)">
                                      <p:cBhvr>
                                        <p:cTn id="33" dur="500"/>
                                        <p:tgtEl>
                                          <p:spTgt spid="9"/>
                                        </p:tgtEl>
                                      </p:cBhvr>
                                    </p:animEffect>
                                  </p:childTnLst>
                                </p:cTn>
                              </p:par>
                            </p:childTnLst>
                          </p:cTn>
                        </p:par>
                        <p:par>
                          <p:cTn id="34" fill="hold">
                            <p:stCondLst>
                              <p:cond delay="1000"/>
                            </p:stCondLst>
                            <p:childTnLst>
                              <p:par>
                                <p:cTn id="35" presetID="27" presetClass="entr" presetSubtype="0" fill="hold" grpId="0" nodeType="afterEffect">
                                  <p:stCondLst>
                                    <p:cond delay="0"/>
                                  </p:stCondLst>
                                  <p:iterate type="lt">
                                    <p:tmPct val="50000"/>
                                  </p:iterate>
                                  <p:childTnLst>
                                    <p:set>
                                      <p:cBhvr>
                                        <p:cTn id="36" dur="1" fill="hold">
                                          <p:stCondLst>
                                            <p:cond delay="0"/>
                                          </p:stCondLst>
                                        </p:cTn>
                                        <p:tgtEl>
                                          <p:spTgt spid="10"/>
                                        </p:tgtEl>
                                        <p:attrNameLst>
                                          <p:attrName>style.visibility</p:attrName>
                                        </p:attrNameLst>
                                      </p:cBhvr>
                                      <p:to>
                                        <p:strVal val="visible"/>
                                      </p:to>
                                    </p:set>
                                    <p:anim calcmode="discrete" valueType="clr">
                                      <p:cBhvr override="childStyle">
                                        <p:cTn id="37" dur="80"/>
                                        <p:tgtEl>
                                          <p:spTgt spid="10"/>
                                        </p:tgtEl>
                                        <p:attrNameLst>
                                          <p:attrName>style.color</p:attrName>
                                        </p:attrNameLst>
                                      </p:cBhvr>
                                      <p:tavLst>
                                        <p:tav tm="0">
                                          <p:val>
                                            <p:clrVal>
                                              <a:schemeClr val="accent2"/>
                                            </p:clrVal>
                                          </p:val>
                                        </p:tav>
                                        <p:tav tm="50000">
                                          <p:val>
                                            <p:clrVal>
                                              <a:schemeClr val="hlink"/>
                                            </p:clrVal>
                                          </p:val>
                                        </p:tav>
                                      </p:tavLst>
                                    </p:anim>
                                    <p:anim calcmode="discrete" valueType="clr">
                                      <p:cBhvr>
                                        <p:cTn id="38" dur="80"/>
                                        <p:tgtEl>
                                          <p:spTgt spid="10"/>
                                        </p:tgtEl>
                                        <p:attrNameLst>
                                          <p:attrName>fillcolor</p:attrName>
                                        </p:attrNameLst>
                                      </p:cBhvr>
                                      <p:tavLst>
                                        <p:tav tm="0">
                                          <p:val>
                                            <p:clrVal>
                                              <a:schemeClr val="accent2"/>
                                            </p:clrVal>
                                          </p:val>
                                        </p:tav>
                                        <p:tav tm="50000">
                                          <p:val>
                                            <p:clrVal>
                                              <a:schemeClr val="hlink"/>
                                            </p:clrVal>
                                          </p:val>
                                        </p:tav>
                                      </p:tavLst>
                                    </p:anim>
                                    <p:set>
                                      <p:cBhvr>
                                        <p:cTn id="39" dur="80"/>
                                        <p:tgtEl>
                                          <p:spTgt spid="10"/>
                                        </p:tgtEl>
                                        <p:attrNameLst>
                                          <p:attrName>fill.type</p:attrName>
                                        </p:attrNameLst>
                                      </p:cBhvr>
                                      <p:to>
                                        <p:strVal val="solid"/>
                                      </p:to>
                                    </p:set>
                                  </p:childTnLst>
                                </p:cTn>
                              </p:par>
                            </p:childTnLst>
                          </p:cTn>
                        </p:par>
                      </p:childTnLst>
                    </p:cTn>
                  </p:par>
                  <p:par>
                    <p:cTn id="40" fill="hold">
                      <p:stCondLst>
                        <p:cond delay="indefinite"/>
                      </p:stCondLst>
                      <p:childTnLst>
                        <p:par>
                          <p:cTn id="41" fill="hold">
                            <p:stCondLst>
                              <p:cond delay="0"/>
                            </p:stCondLst>
                            <p:childTnLst>
                              <p:par>
                                <p:cTn id="42" presetID="40" presetClass="entr" presetSubtype="0" fill="hold" grpId="0" nodeType="clickEffect">
                                  <p:stCondLst>
                                    <p:cond delay="0"/>
                                  </p:stCondLst>
                                  <p:iterate type="lt">
                                    <p:tmPct val="10000"/>
                                  </p:iterate>
                                  <p:childTnLst>
                                    <p:set>
                                      <p:cBhvr>
                                        <p:cTn id="43" dur="1" fill="hold">
                                          <p:stCondLst>
                                            <p:cond delay="0"/>
                                          </p:stCondLst>
                                        </p:cTn>
                                        <p:tgtEl>
                                          <p:spTgt spid="11"/>
                                        </p:tgtEl>
                                        <p:attrNameLst>
                                          <p:attrName>style.visibility</p:attrName>
                                        </p:attrNameLst>
                                      </p:cBhvr>
                                      <p:to>
                                        <p:strVal val="visible"/>
                                      </p:to>
                                    </p:set>
                                    <p:animEffect transition="in" filter="fade">
                                      <p:cBhvr>
                                        <p:cTn id="44" dur="500"/>
                                        <p:tgtEl>
                                          <p:spTgt spid="11"/>
                                        </p:tgtEl>
                                      </p:cBhvr>
                                    </p:animEffect>
                                    <p:anim calcmode="lin" valueType="num">
                                      <p:cBhvr>
                                        <p:cTn id="45" dur="500" fill="hold"/>
                                        <p:tgtEl>
                                          <p:spTgt spid="11"/>
                                        </p:tgtEl>
                                        <p:attrNameLst>
                                          <p:attrName>ppt_x</p:attrName>
                                        </p:attrNameLst>
                                      </p:cBhvr>
                                      <p:tavLst>
                                        <p:tav tm="0">
                                          <p:val>
                                            <p:strVal val="#ppt_x-.1"/>
                                          </p:val>
                                        </p:tav>
                                        <p:tav tm="100000">
                                          <p:val>
                                            <p:strVal val="#ppt_x"/>
                                          </p:val>
                                        </p:tav>
                                      </p:tavLst>
                                    </p:anim>
                                    <p:anim calcmode="lin" valueType="num">
                                      <p:cBhvr>
                                        <p:cTn id="46"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32"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strVal val="4*#ppt_w"/>
                                          </p:val>
                                        </p:tav>
                                        <p:tav tm="100000">
                                          <p:val>
                                            <p:strVal val="#ppt_w"/>
                                          </p:val>
                                        </p:tav>
                                      </p:tavLst>
                                    </p:anim>
                                    <p:anim calcmode="lin" valueType="num">
                                      <p:cBhvr>
                                        <p:cTn id="52" dur="500" fill="hold"/>
                                        <p:tgtEl>
                                          <p:spTgt spid="13"/>
                                        </p:tgtEl>
                                        <p:attrNameLst>
                                          <p:attrName>ppt_h</p:attrName>
                                        </p:attrNameLst>
                                      </p:cBhvr>
                                      <p:tavLst>
                                        <p:tav tm="0">
                                          <p:val>
                                            <p:strVal val="4*#ppt_h"/>
                                          </p:val>
                                        </p:tav>
                                        <p:tav tm="100000">
                                          <p:val>
                                            <p:strVal val="#ppt_h"/>
                                          </p:val>
                                        </p:tav>
                                      </p:tavLst>
                                    </p:anim>
                                  </p:childTnLst>
                                </p:cTn>
                              </p:par>
                            </p:childTnLst>
                          </p:cTn>
                        </p:par>
                        <p:par>
                          <p:cTn id="53" fill="hold">
                            <p:stCondLst>
                              <p:cond delay="500"/>
                            </p:stCondLst>
                            <p:childTnLst>
                              <p:par>
                                <p:cTn id="54" presetID="1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slide(fromTop)">
                                      <p:cBhvr>
                                        <p:cTn id="56" dur="500"/>
                                        <p:tgtEl>
                                          <p:spTgt spid="12"/>
                                        </p:tgtEl>
                                      </p:cBhvr>
                                    </p:animEffect>
                                  </p:childTnLst>
                                </p:cTn>
                              </p:par>
                            </p:childTnLst>
                          </p:cTn>
                        </p:par>
                        <p:par>
                          <p:cTn id="57" fill="hold">
                            <p:stCondLst>
                              <p:cond delay="1000"/>
                            </p:stCondLst>
                            <p:childTnLst>
                              <p:par>
                                <p:cTn id="58" presetID="18" presetClass="entr" presetSubtype="6" fill="hold" grpId="0"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strips(downRight)">
                                      <p:cBhvr>
                                        <p:cTn id="60" dur="500"/>
                                        <p:tgtEl>
                                          <p:spTgt spid="14"/>
                                        </p:tgtEl>
                                      </p:cBhvr>
                                    </p:animEffect>
                                  </p:childTnLst>
                                </p:cTn>
                              </p:par>
                            </p:childTnLst>
                          </p:cTn>
                        </p:par>
                        <p:par>
                          <p:cTn id="61" fill="hold">
                            <p:stCondLst>
                              <p:cond delay="1500"/>
                            </p:stCondLst>
                            <p:childTnLst>
                              <p:par>
                                <p:cTn id="62" presetID="18" presetClass="entr" presetSubtype="3"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strips(upRight)">
                                      <p:cBhvr>
                                        <p:cTn id="64" dur="500"/>
                                        <p:tgtEl>
                                          <p:spTgt spid="15"/>
                                        </p:tgtEl>
                                      </p:cBhvr>
                                    </p:animEffect>
                                  </p:childTnLst>
                                </p:cTn>
                              </p:par>
                            </p:childTnLst>
                          </p:cTn>
                        </p:par>
                      </p:childTnLst>
                    </p:cTn>
                  </p:par>
                  <p:par>
                    <p:cTn id="65" fill="hold">
                      <p:stCondLst>
                        <p:cond delay="indefinite"/>
                      </p:stCondLst>
                      <p:childTnLst>
                        <p:par>
                          <p:cTn id="66" fill="hold">
                            <p:stCondLst>
                              <p:cond delay="0"/>
                            </p:stCondLst>
                            <p:childTnLst>
                              <p:par>
                                <p:cTn id="67" presetID="27" presetClass="entr" presetSubtype="0" fill="hold" grpId="0" nodeType="clickEffect">
                                  <p:stCondLst>
                                    <p:cond delay="0"/>
                                  </p:stCondLst>
                                  <p:iterate type="lt">
                                    <p:tmPct val="50000"/>
                                  </p:iterate>
                                  <p:childTnLst>
                                    <p:set>
                                      <p:cBhvr>
                                        <p:cTn id="68" dur="1" fill="hold">
                                          <p:stCondLst>
                                            <p:cond delay="0"/>
                                          </p:stCondLst>
                                        </p:cTn>
                                        <p:tgtEl>
                                          <p:spTgt spid="16"/>
                                        </p:tgtEl>
                                        <p:attrNameLst>
                                          <p:attrName>style.visibility</p:attrName>
                                        </p:attrNameLst>
                                      </p:cBhvr>
                                      <p:to>
                                        <p:strVal val="visible"/>
                                      </p:to>
                                    </p:set>
                                    <p:anim calcmode="discrete" valueType="clr">
                                      <p:cBhvr override="childStyle">
                                        <p:cTn id="69" dur="80"/>
                                        <p:tgtEl>
                                          <p:spTgt spid="16"/>
                                        </p:tgtEl>
                                        <p:attrNameLst>
                                          <p:attrName>style.color</p:attrName>
                                        </p:attrNameLst>
                                      </p:cBhvr>
                                      <p:tavLst>
                                        <p:tav tm="0">
                                          <p:val>
                                            <p:clrVal>
                                              <a:schemeClr val="accent2"/>
                                            </p:clrVal>
                                          </p:val>
                                        </p:tav>
                                        <p:tav tm="50000">
                                          <p:val>
                                            <p:clrVal>
                                              <a:schemeClr val="hlink"/>
                                            </p:clrVal>
                                          </p:val>
                                        </p:tav>
                                      </p:tavLst>
                                    </p:anim>
                                    <p:anim calcmode="discrete" valueType="clr">
                                      <p:cBhvr>
                                        <p:cTn id="70" dur="80"/>
                                        <p:tgtEl>
                                          <p:spTgt spid="16"/>
                                        </p:tgtEl>
                                        <p:attrNameLst>
                                          <p:attrName>fillcolor</p:attrName>
                                        </p:attrNameLst>
                                      </p:cBhvr>
                                      <p:tavLst>
                                        <p:tav tm="0">
                                          <p:val>
                                            <p:clrVal>
                                              <a:schemeClr val="accent2"/>
                                            </p:clrVal>
                                          </p:val>
                                        </p:tav>
                                        <p:tav tm="50000">
                                          <p:val>
                                            <p:clrVal>
                                              <a:schemeClr val="hlink"/>
                                            </p:clrVal>
                                          </p:val>
                                        </p:tav>
                                      </p:tavLst>
                                    </p:anim>
                                    <p:set>
                                      <p:cBhvr>
                                        <p:cTn id="71" dur="80"/>
                                        <p:tgtEl>
                                          <p:spTgt spid="16"/>
                                        </p:tgtEl>
                                        <p:attrNameLst>
                                          <p:attrName>fill.type</p:attrName>
                                        </p:attrNameLst>
                                      </p:cBhvr>
                                      <p:to>
                                        <p:strVal val="solid"/>
                                      </p:to>
                                    </p:set>
                                  </p:childTnLst>
                                </p:cTn>
                              </p:par>
                            </p:childTnLst>
                          </p:cTn>
                        </p:par>
                      </p:childTnLst>
                    </p:cTn>
                  </p:par>
                  <p:par>
                    <p:cTn id="72" fill="hold">
                      <p:stCondLst>
                        <p:cond delay="indefinite"/>
                      </p:stCondLst>
                      <p:childTnLst>
                        <p:par>
                          <p:cTn id="73" fill="hold">
                            <p:stCondLst>
                              <p:cond delay="0"/>
                            </p:stCondLst>
                            <p:childTnLst>
                              <p:par>
                                <p:cTn id="74" presetID="40" presetClass="entr" presetSubtype="0" fill="hold" grpId="0" nodeType="clickEffect">
                                  <p:stCondLst>
                                    <p:cond delay="0"/>
                                  </p:stCondLst>
                                  <p:iterate type="lt">
                                    <p:tmPct val="10000"/>
                                  </p:iterate>
                                  <p:childTnLst>
                                    <p:set>
                                      <p:cBhvr>
                                        <p:cTn id="75" dur="1" fill="hold">
                                          <p:stCondLst>
                                            <p:cond delay="0"/>
                                          </p:stCondLst>
                                        </p:cTn>
                                        <p:tgtEl>
                                          <p:spTgt spid="17"/>
                                        </p:tgtEl>
                                        <p:attrNameLst>
                                          <p:attrName>style.visibility</p:attrName>
                                        </p:attrNameLst>
                                      </p:cBhvr>
                                      <p:to>
                                        <p:strVal val="visible"/>
                                      </p:to>
                                    </p:set>
                                    <p:animEffect transition="in" filter="fade">
                                      <p:cBhvr>
                                        <p:cTn id="76" dur="500"/>
                                        <p:tgtEl>
                                          <p:spTgt spid="17"/>
                                        </p:tgtEl>
                                      </p:cBhvr>
                                    </p:animEffect>
                                    <p:anim calcmode="lin" valueType="num">
                                      <p:cBhvr>
                                        <p:cTn id="77" dur="500" fill="hold"/>
                                        <p:tgtEl>
                                          <p:spTgt spid="17"/>
                                        </p:tgtEl>
                                        <p:attrNameLst>
                                          <p:attrName>ppt_x</p:attrName>
                                        </p:attrNameLst>
                                      </p:cBhvr>
                                      <p:tavLst>
                                        <p:tav tm="0">
                                          <p:val>
                                            <p:strVal val="#ppt_x-.1"/>
                                          </p:val>
                                        </p:tav>
                                        <p:tav tm="100000">
                                          <p:val>
                                            <p:strVal val="#ppt_x"/>
                                          </p:val>
                                        </p:tav>
                                      </p:tavLst>
                                    </p:anim>
                                    <p:anim calcmode="lin" valueType="num">
                                      <p:cBhvr>
                                        <p:cTn id="78" dur="500" fill="hold"/>
                                        <p:tgtEl>
                                          <p:spTgt spid="17"/>
                                        </p:tgtEl>
                                        <p:attrNameLst>
                                          <p:attrName>ppt_y</p:attrName>
                                        </p:attrNameLst>
                                      </p:cBhvr>
                                      <p:tavLst>
                                        <p:tav tm="0">
                                          <p:val>
                                            <p:strVal val="#ppt_y"/>
                                          </p:val>
                                        </p:tav>
                                        <p:tav tm="100000">
                                          <p:val>
                                            <p:strVal val="#ppt_y"/>
                                          </p:val>
                                        </p:tav>
                                      </p:tavLst>
                                    </p:anim>
                                  </p:childTnLst>
                                </p:cTn>
                              </p:par>
                            </p:childTnLst>
                          </p:cTn>
                        </p:par>
                        <p:par>
                          <p:cTn id="79" fill="hold">
                            <p:stCondLst>
                              <p:cond delay="900"/>
                            </p:stCondLst>
                            <p:childTnLst>
                              <p:par>
                                <p:cTn id="80" presetID="23" presetClass="entr" presetSubtype="32"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500" fill="hold"/>
                                        <p:tgtEl>
                                          <p:spTgt spid="19"/>
                                        </p:tgtEl>
                                        <p:attrNameLst>
                                          <p:attrName>ppt_w</p:attrName>
                                        </p:attrNameLst>
                                      </p:cBhvr>
                                      <p:tavLst>
                                        <p:tav tm="0">
                                          <p:val>
                                            <p:strVal val="4*#ppt_w"/>
                                          </p:val>
                                        </p:tav>
                                        <p:tav tm="100000">
                                          <p:val>
                                            <p:strVal val="#ppt_w"/>
                                          </p:val>
                                        </p:tav>
                                      </p:tavLst>
                                    </p:anim>
                                    <p:anim calcmode="lin" valueType="num">
                                      <p:cBhvr>
                                        <p:cTn id="83" dur="500" fill="hold"/>
                                        <p:tgtEl>
                                          <p:spTgt spid="19"/>
                                        </p:tgtEl>
                                        <p:attrNameLst>
                                          <p:attrName>ppt_h</p:attrName>
                                        </p:attrNameLst>
                                      </p:cBhvr>
                                      <p:tavLst>
                                        <p:tav tm="0">
                                          <p:val>
                                            <p:strVal val="4*#ppt_h"/>
                                          </p:val>
                                        </p:tav>
                                        <p:tav tm="100000">
                                          <p:val>
                                            <p:strVal val="#ppt_h"/>
                                          </p:val>
                                        </p:tav>
                                      </p:tavLst>
                                    </p:anim>
                                  </p:childTnLst>
                                </p:cTn>
                              </p:par>
                            </p:childTnLst>
                          </p:cTn>
                        </p:par>
                        <p:par>
                          <p:cTn id="84" fill="hold">
                            <p:stCondLst>
                              <p:cond delay="1400"/>
                            </p:stCondLst>
                            <p:childTnLst>
                              <p:par>
                                <p:cTn id="85" presetID="12" presetClass="entr" presetSubtype="1" fill="hold" grpId="0" nodeType="afterEffect">
                                  <p:stCondLst>
                                    <p:cond delay="0"/>
                                  </p:stCondLst>
                                  <p:childTnLst>
                                    <p:set>
                                      <p:cBhvr>
                                        <p:cTn id="86" dur="1" fill="hold">
                                          <p:stCondLst>
                                            <p:cond delay="0"/>
                                          </p:stCondLst>
                                        </p:cTn>
                                        <p:tgtEl>
                                          <p:spTgt spid="18"/>
                                        </p:tgtEl>
                                        <p:attrNameLst>
                                          <p:attrName>style.visibility</p:attrName>
                                        </p:attrNameLst>
                                      </p:cBhvr>
                                      <p:to>
                                        <p:strVal val="visible"/>
                                      </p:to>
                                    </p:set>
                                    <p:animEffect transition="in" filter="slide(fromTop)">
                                      <p:cBhvr>
                                        <p:cTn id="87" dur="500"/>
                                        <p:tgtEl>
                                          <p:spTgt spid="18"/>
                                        </p:tgtEl>
                                      </p:cBhvr>
                                    </p:animEffect>
                                  </p:childTnLst>
                                </p:cTn>
                              </p:par>
                            </p:childTnLst>
                          </p:cTn>
                        </p:par>
                        <p:par>
                          <p:cTn id="88" fill="hold">
                            <p:stCondLst>
                              <p:cond delay="1900"/>
                            </p:stCondLst>
                            <p:childTnLst>
                              <p:par>
                                <p:cTn id="89" presetID="18" presetClass="entr" presetSubtype="6" fill="hold" grpId="0" nodeType="after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strips(downRight)">
                                      <p:cBhvr>
                                        <p:cTn id="91" dur="500"/>
                                        <p:tgtEl>
                                          <p:spTgt spid="20"/>
                                        </p:tgtEl>
                                      </p:cBhvr>
                                    </p:animEffect>
                                  </p:childTnLst>
                                </p:cTn>
                              </p:par>
                            </p:childTnLst>
                          </p:cTn>
                        </p:par>
                        <p:par>
                          <p:cTn id="92" fill="hold">
                            <p:stCondLst>
                              <p:cond delay="2400"/>
                            </p:stCondLst>
                            <p:childTnLst>
                              <p:par>
                                <p:cTn id="93" presetID="18" presetClass="entr" presetSubtype="3" fill="hold" grpId="0" nodeType="afterEffect">
                                  <p:stCondLst>
                                    <p:cond delay="0"/>
                                  </p:stCondLst>
                                  <p:childTnLst>
                                    <p:set>
                                      <p:cBhvr>
                                        <p:cTn id="94" dur="1" fill="hold">
                                          <p:stCondLst>
                                            <p:cond delay="0"/>
                                          </p:stCondLst>
                                        </p:cTn>
                                        <p:tgtEl>
                                          <p:spTgt spid="21"/>
                                        </p:tgtEl>
                                        <p:attrNameLst>
                                          <p:attrName>style.visibility</p:attrName>
                                        </p:attrNameLst>
                                      </p:cBhvr>
                                      <p:to>
                                        <p:strVal val="visible"/>
                                      </p:to>
                                    </p:set>
                                    <p:animEffect transition="in" filter="strips(upRight)">
                                      <p:cBhvr>
                                        <p:cTn id="95" dur="500"/>
                                        <p:tgtEl>
                                          <p:spTgt spid="21"/>
                                        </p:tgtEl>
                                      </p:cBhvr>
                                    </p:animEffect>
                                  </p:childTnLst>
                                </p:cTn>
                              </p:par>
                            </p:childTnLst>
                          </p:cTn>
                        </p:par>
                      </p:childTnLst>
                    </p:cTn>
                  </p:par>
                  <p:par>
                    <p:cTn id="96" fill="hold">
                      <p:stCondLst>
                        <p:cond delay="indefinite"/>
                      </p:stCondLst>
                      <p:childTnLst>
                        <p:par>
                          <p:cTn id="97" fill="hold">
                            <p:stCondLst>
                              <p:cond delay="0"/>
                            </p:stCondLst>
                            <p:childTnLst>
                              <p:par>
                                <p:cTn id="98" presetID="23" presetClass="entr" presetSubtype="32" fill="hold" nodeType="clickEffect">
                                  <p:stCondLst>
                                    <p:cond delay="0"/>
                                  </p:stCondLst>
                                  <p:childTnLst>
                                    <p:set>
                                      <p:cBhvr>
                                        <p:cTn id="99" dur="1" fill="hold">
                                          <p:stCondLst>
                                            <p:cond delay="0"/>
                                          </p:stCondLst>
                                        </p:cTn>
                                        <p:tgtEl>
                                          <p:spTgt spid="22"/>
                                        </p:tgtEl>
                                        <p:attrNameLst>
                                          <p:attrName>style.visibility</p:attrName>
                                        </p:attrNameLst>
                                      </p:cBhvr>
                                      <p:to>
                                        <p:strVal val="visible"/>
                                      </p:to>
                                    </p:set>
                                    <p:anim calcmode="lin" valueType="num">
                                      <p:cBhvr>
                                        <p:cTn id="100" dur="500" fill="hold"/>
                                        <p:tgtEl>
                                          <p:spTgt spid="22"/>
                                        </p:tgtEl>
                                        <p:attrNameLst>
                                          <p:attrName>ppt_w</p:attrName>
                                        </p:attrNameLst>
                                      </p:cBhvr>
                                      <p:tavLst>
                                        <p:tav tm="0">
                                          <p:val>
                                            <p:strVal val="4*#ppt_w"/>
                                          </p:val>
                                        </p:tav>
                                        <p:tav tm="100000">
                                          <p:val>
                                            <p:strVal val="#ppt_w"/>
                                          </p:val>
                                        </p:tav>
                                      </p:tavLst>
                                    </p:anim>
                                    <p:anim calcmode="lin" valueType="num">
                                      <p:cBhvr>
                                        <p:cTn id="101" dur="500" fill="hold"/>
                                        <p:tgtEl>
                                          <p:spTgt spid="22"/>
                                        </p:tgtEl>
                                        <p:attrNameLst>
                                          <p:attrName>ppt_h</p:attrName>
                                        </p:attrNameLst>
                                      </p:cBhvr>
                                      <p:tavLst>
                                        <p:tav tm="0">
                                          <p:val>
                                            <p:strVal val="4*#ppt_h"/>
                                          </p:val>
                                        </p:tav>
                                        <p:tav tm="100000">
                                          <p:val>
                                            <p:strVal val="#ppt_h"/>
                                          </p:val>
                                        </p:tav>
                                      </p:tavLst>
                                    </p:anim>
                                  </p:childTnLst>
                                </p:cTn>
                              </p:par>
                            </p:childTnLst>
                          </p:cTn>
                        </p:par>
                      </p:childTnLst>
                    </p:cTn>
                  </p:par>
                  <p:par>
                    <p:cTn id="102" fill="hold">
                      <p:stCondLst>
                        <p:cond delay="indefinite"/>
                      </p:stCondLst>
                      <p:childTnLst>
                        <p:par>
                          <p:cTn id="103" fill="hold">
                            <p:stCondLst>
                              <p:cond delay="0"/>
                            </p:stCondLst>
                            <p:childTnLst>
                              <p:par>
                                <p:cTn id="104" presetID="27" presetClass="entr" presetSubtype="0" fill="hold" grpId="0" nodeType="clickEffect">
                                  <p:stCondLst>
                                    <p:cond delay="0"/>
                                  </p:stCondLst>
                                  <p:iterate type="lt">
                                    <p:tmPct val="50000"/>
                                  </p:iterate>
                                  <p:childTnLst>
                                    <p:set>
                                      <p:cBhvr>
                                        <p:cTn id="105" dur="1" fill="hold">
                                          <p:stCondLst>
                                            <p:cond delay="0"/>
                                          </p:stCondLst>
                                        </p:cTn>
                                        <p:tgtEl>
                                          <p:spTgt spid="23"/>
                                        </p:tgtEl>
                                        <p:attrNameLst>
                                          <p:attrName>style.visibility</p:attrName>
                                        </p:attrNameLst>
                                      </p:cBhvr>
                                      <p:to>
                                        <p:strVal val="visible"/>
                                      </p:to>
                                    </p:set>
                                    <p:anim calcmode="discrete" valueType="clr">
                                      <p:cBhvr override="childStyle">
                                        <p:cTn id="106" dur="80"/>
                                        <p:tgtEl>
                                          <p:spTgt spid="23"/>
                                        </p:tgtEl>
                                        <p:attrNameLst>
                                          <p:attrName>style.color</p:attrName>
                                        </p:attrNameLst>
                                      </p:cBhvr>
                                      <p:tavLst>
                                        <p:tav tm="0">
                                          <p:val>
                                            <p:clrVal>
                                              <a:schemeClr val="accent2"/>
                                            </p:clrVal>
                                          </p:val>
                                        </p:tav>
                                        <p:tav tm="50000">
                                          <p:val>
                                            <p:clrVal>
                                              <a:schemeClr val="hlink"/>
                                            </p:clrVal>
                                          </p:val>
                                        </p:tav>
                                      </p:tavLst>
                                    </p:anim>
                                    <p:anim calcmode="discrete" valueType="clr">
                                      <p:cBhvr>
                                        <p:cTn id="107" dur="80"/>
                                        <p:tgtEl>
                                          <p:spTgt spid="23"/>
                                        </p:tgtEl>
                                        <p:attrNameLst>
                                          <p:attrName>fillcolor</p:attrName>
                                        </p:attrNameLst>
                                      </p:cBhvr>
                                      <p:tavLst>
                                        <p:tav tm="0">
                                          <p:val>
                                            <p:clrVal>
                                              <a:schemeClr val="accent2"/>
                                            </p:clrVal>
                                          </p:val>
                                        </p:tav>
                                        <p:tav tm="50000">
                                          <p:val>
                                            <p:clrVal>
                                              <a:schemeClr val="hlink"/>
                                            </p:clrVal>
                                          </p:val>
                                        </p:tav>
                                      </p:tavLst>
                                    </p:anim>
                                    <p:set>
                                      <p:cBhvr>
                                        <p:cTn id="108" dur="80"/>
                                        <p:tgtEl>
                                          <p:spTgt spid="23"/>
                                        </p:tgtEl>
                                        <p:attrNameLst>
                                          <p:attrName>fill.type</p:attrName>
                                        </p:attrNameLst>
                                      </p:cBhvr>
                                      <p:to>
                                        <p:strVal val="solid"/>
                                      </p:to>
                                    </p:set>
                                  </p:childTnLst>
                                </p:cTn>
                              </p:par>
                            </p:childTnLst>
                          </p:cTn>
                        </p:par>
                      </p:childTnLst>
                    </p:cTn>
                  </p:par>
                  <p:par>
                    <p:cTn id="109" fill="hold">
                      <p:stCondLst>
                        <p:cond delay="indefinite"/>
                      </p:stCondLst>
                      <p:childTnLst>
                        <p:par>
                          <p:cTn id="110" fill="hold">
                            <p:stCondLst>
                              <p:cond delay="0"/>
                            </p:stCondLst>
                            <p:childTnLst>
                              <p:par>
                                <p:cTn id="111" presetID="40" presetClass="entr" presetSubtype="0" fill="hold" grpId="0" nodeType="clickEffect">
                                  <p:stCondLst>
                                    <p:cond delay="0"/>
                                  </p:stCondLst>
                                  <p:iterate type="lt">
                                    <p:tmPct val="10000"/>
                                  </p:iterate>
                                  <p:childTnLst>
                                    <p:set>
                                      <p:cBhvr>
                                        <p:cTn id="112" dur="1" fill="hold">
                                          <p:stCondLst>
                                            <p:cond delay="0"/>
                                          </p:stCondLst>
                                        </p:cTn>
                                        <p:tgtEl>
                                          <p:spTgt spid="24"/>
                                        </p:tgtEl>
                                        <p:attrNameLst>
                                          <p:attrName>style.visibility</p:attrName>
                                        </p:attrNameLst>
                                      </p:cBhvr>
                                      <p:to>
                                        <p:strVal val="visible"/>
                                      </p:to>
                                    </p:set>
                                    <p:animEffect transition="in" filter="fade">
                                      <p:cBhvr>
                                        <p:cTn id="113" dur="500"/>
                                        <p:tgtEl>
                                          <p:spTgt spid="24"/>
                                        </p:tgtEl>
                                      </p:cBhvr>
                                    </p:animEffect>
                                    <p:anim calcmode="lin" valueType="num">
                                      <p:cBhvr>
                                        <p:cTn id="114" dur="500" fill="hold"/>
                                        <p:tgtEl>
                                          <p:spTgt spid="24"/>
                                        </p:tgtEl>
                                        <p:attrNameLst>
                                          <p:attrName>ppt_x</p:attrName>
                                        </p:attrNameLst>
                                      </p:cBhvr>
                                      <p:tavLst>
                                        <p:tav tm="0">
                                          <p:val>
                                            <p:strVal val="#ppt_x-.1"/>
                                          </p:val>
                                        </p:tav>
                                        <p:tav tm="100000">
                                          <p:val>
                                            <p:strVal val="#ppt_x"/>
                                          </p:val>
                                        </p:tav>
                                      </p:tavLst>
                                    </p:anim>
                                    <p:anim calcmode="lin" valueType="num">
                                      <p:cBhvr>
                                        <p:cTn id="115" dur="500" fill="hold"/>
                                        <p:tgtEl>
                                          <p:spTgt spid="24"/>
                                        </p:tgtEl>
                                        <p:attrNameLst>
                                          <p:attrName>ppt_y</p:attrName>
                                        </p:attrNameLst>
                                      </p:cBhvr>
                                      <p:tavLst>
                                        <p:tav tm="0">
                                          <p:val>
                                            <p:strVal val="#ppt_y"/>
                                          </p:val>
                                        </p:tav>
                                        <p:tav tm="100000">
                                          <p:val>
                                            <p:strVal val="#ppt_y"/>
                                          </p:val>
                                        </p:tav>
                                      </p:tavLst>
                                    </p:anim>
                                  </p:childTnLst>
                                </p:cTn>
                              </p:par>
                            </p:childTnLst>
                          </p:cTn>
                        </p:par>
                        <p:par>
                          <p:cTn id="116" fill="hold">
                            <p:stCondLst>
                              <p:cond delay="950"/>
                            </p:stCondLst>
                            <p:childTnLst>
                              <p:par>
                                <p:cTn id="117" presetID="23" presetClass="entr" presetSubtype="32" fill="hold" grpId="0" nodeType="afterEffect">
                                  <p:stCondLst>
                                    <p:cond delay="0"/>
                                  </p:stCondLst>
                                  <p:childTnLst>
                                    <p:set>
                                      <p:cBhvr>
                                        <p:cTn id="118" dur="1" fill="hold">
                                          <p:stCondLst>
                                            <p:cond delay="0"/>
                                          </p:stCondLst>
                                        </p:cTn>
                                        <p:tgtEl>
                                          <p:spTgt spid="26"/>
                                        </p:tgtEl>
                                        <p:attrNameLst>
                                          <p:attrName>style.visibility</p:attrName>
                                        </p:attrNameLst>
                                      </p:cBhvr>
                                      <p:to>
                                        <p:strVal val="visible"/>
                                      </p:to>
                                    </p:set>
                                    <p:anim calcmode="lin" valueType="num">
                                      <p:cBhvr>
                                        <p:cTn id="119" dur="500" fill="hold"/>
                                        <p:tgtEl>
                                          <p:spTgt spid="26"/>
                                        </p:tgtEl>
                                        <p:attrNameLst>
                                          <p:attrName>ppt_w</p:attrName>
                                        </p:attrNameLst>
                                      </p:cBhvr>
                                      <p:tavLst>
                                        <p:tav tm="0">
                                          <p:val>
                                            <p:strVal val="4*#ppt_w"/>
                                          </p:val>
                                        </p:tav>
                                        <p:tav tm="100000">
                                          <p:val>
                                            <p:strVal val="#ppt_w"/>
                                          </p:val>
                                        </p:tav>
                                      </p:tavLst>
                                    </p:anim>
                                    <p:anim calcmode="lin" valueType="num">
                                      <p:cBhvr>
                                        <p:cTn id="120" dur="500" fill="hold"/>
                                        <p:tgtEl>
                                          <p:spTgt spid="26"/>
                                        </p:tgtEl>
                                        <p:attrNameLst>
                                          <p:attrName>ppt_h</p:attrName>
                                        </p:attrNameLst>
                                      </p:cBhvr>
                                      <p:tavLst>
                                        <p:tav tm="0">
                                          <p:val>
                                            <p:strVal val="4*#ppt_h"/>
                                          </p:val>
                                        </p:tav>
                                        <p:tav tm="100000">
                                          <p:val>
                                            <p:strVal val="#ppt_h"/>
                                          </p:val>
                                        </p:tav>
                                      </p:tavLst>
                                    </p:anim>
                                  </p:childTnLst>
                                </p:cTn>
                              </p:par>
                            </p:childTnLst>
                          </p:cTn>
                        </p:par>
                        <p:par>
                          <p:cTn id="121" fill="hold">
                            <p:stCondLst>
                              <p:cond delay="1450"/>
                            </p:stCondLst>
                            <p:childTnLst>
                              <p:par>
                                <p:cTn id="122" presetID="12" presetClass="entr" presetSubtype="1" fill="hold" grpId="0" nodeType="afterEffect">
                                  <p:stCondLst>
                                    <p:cond delay="0"/>
                                  </p:stCondLst>
                                  <p:childTnLst>
                                    <p:set>
                                      <p:cBhvr>
                                        <p:cTn id="123" dur="1" fill="hold">
                                          <p:stCondLst>
                                            <p:cond delay="0"/>
                                          </p:stCondLst>
                                        </p:cTn>
                                        <p:tgtEl>
                                          <p:spTgt spid="25"/>
                                        </p:tgtEl>
                                        <p:attrNameLst>
                                          <p:attrName>style.visibility</p:attrName>
                                        </p:attrNameLst>
                                      </p:cBhvr>
                                      <p:to>
                                        <p:strVal val="visible"/>
                                      </p:to>
                                    </p:set>
                                    <p:animEffect transition="in" filter="slide(fromTop)">
                                      <p:cBhvr>
                                        <p:cTn id="124" dur="500"/>
                                        <p:tgtEl>
                                          <p:spTgt spid="25"/>
                                        </p:tgtEl>
                                      </p:cBhvr>
                                    </p:animEffect>
                                  </p:childTnLst>
                                </p:cTn>
                              </p:par>
                            </p:childTnLst>
                          </p:cTn>
                        </p:par>
                        <p:par>
                          <p:cTn id="125" fill="hold">
                            <p:stCondLst>
                              <p:cond delay="1950"/>
                            </p:stCondLst>
                            <p:childTnLst>
                              <p:par>
                                <p:cTn id="126" presetID="18" presetClass="entr" presetSubtype="6" fill="hold" grpId="0" nodeType="afterEffect">
                                  <p:stCondLst>
                                    <p:cond delay="0"/>
                                  </p:stCondLst>
                                  <p:childTnLst>
                                    <p:set>
                                      <p:cBhvr>
                                        <p:cTn id="127" dur="1" fill="hold">
                                          <p:stCondLst>
                                            <p:cond delay="0"/>
                                          </p:stCondLst>
                                        </p:cTn>
                                        <p:tgtEl>
                                          <p:spTgt spid="27"/>
                                        </p:tgtEl>
                                        <p:attrNameLst>
                                          <p:attrName>style.visibility</p:attrName>
                                        </p:attrNameLst>
                                      </p:cBhvr>
                                      <p:to>
                                        <p:strVal val="visible"/>
                                      </p:to>
                                    </p:set>
                                    <p:animEffect transition="in" filter="strips(downRight)">
                                      <p:cBhvr>
                                        <p:cTn id="128" dur="500"/>
                                        <p:tgtEl>
                                          <p:spTgt spid="27"/>
                                        </p:tgtEl>
                                      </p:cBhvr>
                                    </p:animEffect>
                                  </p:childTnLst>
                                </p:cTn>
                              </p:par>
                            </p:childTnLst>
                          </p:cTn>
                        </p:par>
                        <p:par>
                          <p:cTn id="129" fill="hold">
                            <p:stCondLst>
                              <p:cond delay="2450"/>
                            </p:stCondLst>
                            <p:childTnLst>
                              <p:par>
                                <p:cTn id="130" presetID="18" presetClass="entr" presetSubtype="3" fill="hold" grpId="0" nodeType="afterEffect">
                                  <p:stCondLst>
                                    <p:cond delay="0"/>
                                  </p:stCondLst>
                                  <p:childTnLst>
                                    <p:set>
                                      <p:cBhvr>
                                        <p:cTn id="131" dur="1" fill="hold">
                                          <p:stCondLst>
                                            <p:cond delay="0"/>
                                          </p:stCondLst>
                                        </p:cTn>
                                        <p:tgtEl>
                                          <p:spTgt spid="28"/>
                                        </p:tgtEl>
                                        <p:attrNameLst>
                                          <p:attrName>style.visibility</p:attrName>
                                        </p:attrNameLst>
                                      </p:cBhvr>
                                      <p:to>
                                        <p:strVal val="visible"/>
                                      </p:to>
                                    </p:set>
                                    <p:animEffect transition="in" filter="strips(upRight)">
                                      <p:cBhvr>
                                        <p:cTn id="132" dur="500"/>
                                        <p:tgtEl>
                                          <p:spTgt spid="28"/>
                                        </p:tgtEl>
                                      </p:cBhvr>
                                    </p:animEffect>
                                  </p:childTnLst>
                                </p:cTn>
                              </p:par>
                            </p:childTnLst>
                          </p:cTn>
                        </p:par>
                      </p:childTnLst>
                    </p:cTn>
                  </p:par>
                  <p:par>
                    <p:cTn id="133" fill="hold">
                      <p:stCondLst>
                        <p:cond delay="indefinite"/>
                      </p:stCondLst>
                      <p:childTnLst>
                        <p:par>
                          <p:cTn id="134" fill="hold">
                            <p:stCondLst>
                              <p:cond delay="0"/>
                            </p:stCondLst>
                            <p:childTnLst>
                              <p:par>
                                <p:cTn id="135" presetID="23" presetClass="entr" presetSubtype="32" fill="hold" nodeType="clickEffect">
                                  <p:stCondLst>
                                    <p:cond delay="0"/>
                                  </p:stCondLst>
                                  <p:childTnLst>
                                    <p:set>
                                      <p:cBhvr>
                                        <p:cTn id="136" dur="1" fill="hold">
                                          <p:stCondLst>
                                            <p:cond delay="0"/>
                                          </p:stCondLst>
                                        </p:cTn>
                                        <p:tgtEl>
                                          <p:spTgt spid="29"/>
                                        </p:tgtEl>
                                        <p:attrNameLst>
                                          <p:attrName>style.visibility</p:attrName>
                                        </p:attrNameLst>
                                      </p:cBhvr>
                                      <p:to>
                                        <p:strVal val="visible"/>
                                      </p:to>
                                    </p:set>
                                    <p:anim calcmode="lin" valueType="num">
                                      <p:cBhvr>
                                        <p:cTn id="137" dur="500" fill="hold"/>
                                        <p:tgtEl>
                                          <p:spTgt spid="29"/>
                                        </p:tgtEl>
                                        <p:attrNameLst>
                                          <p:attrName>ppt_w</p:attrName>
                                        </p:attrNameLst>
                                      </p:cBhvr>
                                      <p:tavLst>
                                        <p:tav tm="0">
                                          <p:val>
                                            <p:strVal val="4*#ppt_w"/>
                                          </p:val>
                                        </p:tav>
                                        <p:tav tm="100000">
                                          <p:val>
                                            <p:strVal val="#ppt_w"/>
                                          </p:val>
                                        </p:tav>
                                      </p:tavLst>
                                    </p:anim>
                                    <p:anim calcmode="lin" valueType="num">
                                      <p:cBhvr>
                                        <p:cTn id="138" dur="500" fill="hold"/>
                                        <p:tgtEl>
                                          <p:spTgt spid="29"/>
                                        </p:tgtEl>
                                        <p:attrNameLst>
                                          <p:attrName>ppt_h</p:attrName>
                                        </p:attrNameLst>
                                      </p:cBhvr>
                                      <p:tavLst>
                                        <p:tav tm="0">
                                          <p:val>
                                            <p:strVal val="4*#ppt_h"/>
                                          </p:val>
                                        </p:tav>
                                        <p:tav tm="100000">
                                          <p:val>
                                            <p:strVal val="#ppt_h"/>
                                          </p:val>
                                        </p:tav>
                                      </p:tavLst>
                                    </p:anim>
                                  </p:childTnLst>
                                </p:cTn>
                              </p:par>
                              <p:par>
                                <p:cTn id="139" presetID="27" presetClass="entr" presetSubtype="0" fill="hold" grpId="0" nodeType="withEffect">
                                  <p:stCondLst>
                                    <p:cond delay="0"/>
                                  </p:stCondLst>
                                  <p:iterate type="lt">
                                    <p:tmPct val="50000"/>
                                  </p:iterate>
                                  <p:childTnLst>
                                    <p:set>
                                      <p:cBhvr>
                                        <p:cTn id="140" dur="1" fill="hold">
                                          <p:stCondLst>
                                            <p:cond delay="0"/>
                                          </p:stCondLst>
                                        </p:cTn>
                                        <p:tgtEl>
                                          <p:spTgt spid="30"/>
                                        </p:tgtEl>
                                        <p:attrNameLst>
                                          <p:attrName>style.visibility</p:attrName>
                                        </p:attrNameLst>
                                      </p:cBhvr>
                                      <p:to>
                                        <p:strVal val="visible"/>
                                      </p:to>
                                    </p:set>
                                    <p:anim calcmode="discrete" valueType="clr">
                                      <p:cBhvr override="childStyle">
                                        <p:cTn id="141" dur="80"/>
                                        <p:tgtEl>
                                          <p:spTgt spid="30"/>
                                        </p:tgtEl>
                                        <p:attrNameLst>
                                          <p:attrName>style.color</p:attrName>
                                        </p:attrNameLst>
                                      </p:cBhvr>
                                      <p:tavLst>
                                        <p:tav tm="0">
                                          <p:val>
                                            <p:clrVal>
                                              <a:schemeClr val="accent2"/>
                                            </p:clrVal>
                                          </p:val>
                                        </p:tav>
                                        <p:tav tm="50000">
                                          <p:val>
                                            <p:clrVal>
                                              <a:schemeClr val="hlink"/>
                                            </p:clrVal>
                                          </p:val>
                                        </p:tav>
                                      </p:tavLst>
                                    </p:anim>
                                    <p:anim calcmode="discrete" valueType="clr">
                                      <p:cBhvr>
                                        <p:cTn id="142" dur="80"/>
                                        <p:tgtEl>
                                          <p:spTgt spid="30"/>
                                        </p:tgtEl>
                                        <p:attrNameLst>
                                          <p:attrName>fillcolor</p:attrName>
                                        </p:attrNameLst>
                                      </p:cBhvr>
                                      <p:tavLst>
                                        <p:tav tm="0">
                                          <p:val>
                                            <p:clrVal>
                                              <a:schemeClr val="accent2"/>
                                            </p:clrVal>
                                          </p:val>
                                        </p:tav>
                                        <p:tav tm="50000">
                                          <p:val>
                                            <p:clrVal>
                                              <a:schemeClr val="hlink"/>
                                            </p:clrVal>
                                          </p:val>
                                        </p:tav>
                                      </p:tavLst>
                                    </p:anim>
                                    <p:set>
                                      <p:cBhvr>
                                        <p:cTn id="143" dur="80"/>
                                        <p:tgtEl>
                                          <p:spTgt spid="3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P spid="13" grpId="0"/>
      <p:bldP spid="14" grpId="0"/>
      <p:bldP spid="15" grpId="0"/>
      <p:bldP spid="16" grpId="0"/>
      <p:bldP spid="17" grpId="0"/>
      <p:bldP spid="18" grpId="0"/>
      <p:bldP spid="19" grpId="0"/>
      <p:bldP spid="20" grpId="0"/>
      <p:bldP spid="21" grpId="0"/>
      <p:bldP spid="23" grpId="0"/>
      <p:bldP spid="24" grpId="0"/>
      <p:bldP spid="25" grpId="0"/>
      <p:bldP spid="26" grpId="0"/>
      <p:bldP spid="27" grpId="0"/>
      <p:bldP spid="28" grpId="0"/>
      <p:bldP spid="3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a:t>
            </a:r>
            <a:r>
              <a:rPr lang="en-US" altLang="zh-CN" sz="2000" dirty="0">
                <a:solidFill>
                  <a:schemeClr val="tx1"/>
                </a:solidFill>
                <a:latin typeface="+mn-lt"/>
                <a:ea typeface="+mn-ea"/>
                <a:cs typeface="+mn-ea"/>
                <a:sym typeface="+mn-lt"/>
              </a:rPr>
              <a:t>3</a:t>
            </a:r>
            <a:r>
              <a:rPr lang="zh-CN" altLang="en-US" sz="2000" dirty="0">
                <a:solidFill>
                  <a:schemeClr val="tx1"/>
                </a:solidFill>
                <a:latin typeface="+mn-lt"/>
                <a:ea typeface="+mn-ea"/>
                <a:cs typeface="+mn-ea"/>
                <a:sym typeface="+mn-lt"/>
              </a:rPr>
              <a:t>月我国居民李某出版一部小说，取得稿酬</a:t>
            </a:r>
            <a:r>
              <a:rPr lang="en-US" altLang="zh-CN" sz="2000" dirty="0">
                <a:solidFill>
                  <a:schemeClr val="tx1"/>
                </a:solidFill>
                <a:latin typeface="+mn-lt"/>
                <a:ea typeface="+mn-ea"/>
                <a:cs typeface="+mn-ea"/>
                <a:sym typeface="+mn-lt"/>
              </a:rPr>
              <a:t>10000</a:t>
            </a:r>
            <a:r>
              <a:rPr lang="zh-CN" altLang="en-US" sz="2000" dirty="0">
                <a:solidFill>
                  <a:schemeClr val="tx1"/>
                </a:solidFill>
                <a:latin typeface="+mn-lt"/>
                <a:ea typeface="+mn-ea"/>
                <a:cs typeface="+mn-ea"/>
                <a:sym typeface="+mn-lt"/>
              </a:rPr>
              <a:t>元。计算李某当月稿酬所得应缴纳个人所得税税额。</a:t>
            </a:r>
          </a:p>
          <a:p>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99F6B7C4-F6A4-4C5D-907F-45CD4627B483}"/>
              </a:ext>
            </a:extLst>
          </p:cNvPr>
          <p:cNvSpPr>
            <a:spLocks noChangeArrowheads="1"/>
          </p:cNvSpPr>
          <p:nvPr/>
        </p:nvSpPr>
        <p:spPr bwMode="gray">
          <a:xfrm>
            <a:off x="588411" y="2782110"/>
            <a:ext cx="8123789" cy="1950227"/>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50000"/>
              </a:lnSpc>
              <a:buFont typeface="Wingdings" panose="05000000000000000000" pitchFamily="2" charset="2"/>
              <a:buChar char="ü"/>
            </a:pPr>
            <a:r>
              <a:rPr lang="zh-CN" altLang="en-US" sz="2000" b="1" dirty="0">
                <a:solidFill>
                  <a:srgbClr val="003399"/>
                </a:solidFill>
              </a:rPr>
              <a:t>①应纳税所得额＝</a:t>
            </a:r>
            <a:r>
              <a:rPr lang="en-US" altLang="zh-CN" sz="2000" b="1" dirty="0">
                <a:solidFill>
                  <a:srgbClr val="003399"/>
                </a:solidFill>
              </a:rPr>
              <a:t>10000×</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×70%</a:t>
            </a:r>
            <a:r>
              <a:rPr lang="zh-CN" altLang="en-US" sz="2000" b="1" dirty="0">
                <a:solidFill>
                  <a:srgbClr val="003399"/>
                </a:solidFill>
              </a:rPr>
              <a:t>＝</a:t>
            </a:r>
            <a:r>
              <a:rPr lang="en-US" altLang="zh-CN" sz="2000" b="1" dirty="0">
                <a:solidFill>
                  <a:srgbClr val="003399"/>
                </a:solidFill>
              </a:rPr>
              <a:t>5600</a:t>
            </a:r>
            <a:r>
              <a:rPr lang="zh-CN" altLang="en-US" sz="2000" b="1" dirty="0">
                <a:solidFill>
                  <a:srgbClr val="003399"/>
                </a:solidFill>
              </a:rPr>
              <a:t>（元）</a:t>
            </a:r>
          </a:p>
          <a:p>
            <a:pPr marL="342900" indent="-342900">
              <a:lnSpc>
                <a:spcPct val="150000"/>
              </a:lnSpc>
              <a:buFont typeface="Wingdings" panose="05000000000000000000" pitchFamily="2" charset="2"/>
              <a:buChar char="ü"/>
            </a:pPr>
            <a:r>
              <a:rPr lang="zh-CN" altLang="en-US" sz="2000" b="1" dirty="0">
                <a:solidFill>
                  <a:srgbClr val="003399"/>
                </a:solidFill>
              </a:rPr>
              <a:t>②应纳税额＝</a:t>
            </a:r>
            <a:r>
              <a:rPr lang="en-US" altLang="zh-CN" sz="2000" b="1" dirty="0">
                <a:solidFill>
                  <a:srgbClr val="003399"/>
                </a:solidFill>
              </a:rPr>
              <a:t>5600×20%</a:t>
            </a:r>
            <a:r>
              <a:rPr lang="zh-CN" altLang="en-US" sz="2000" b="1" dirty="0">
                <a:solidFill>
                  <a:srgbClr val="003399"/>
                </a:solidFill>
              </a:rPr>
              <a:t>＝</a:t>
            </a:r>
            <a:r>
              <a:rPr lang="en-US" altLang="zh-CN" sz="2000" b="1" dirty="0">
                <a:solidFill>
                  <a:srgbClr val="003399"/>
                </a:solidFill>
              </a:rPr>
              <a:t>1120</a:t>
            </a:r>
            <a:r>
              <a:rPr lang="zh-CN" altLang="en-US" sz="2000" b="1" dirty="0">
                <a:solidFill>
                  <a:srgbClr val="003399"/>
                </a:solidFill>
              </a:rPr>
              <a:t>（元）</a:t>
            </a:r>
          </a:p>
        </p:txBody>
      </p:sp>
    </p:spTree>
    <p:extLst>
      <p:ext uri="{BB962C8B-B14F-4D97-AF65-F5344CB8AC3E}">
        <p14:creationId xmlns:p14="http://schemas.microsoft.com/office/powerpoint/2010/main" val="2494587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a:t>
            </a:r>
            <a:r>
              <a:rPr lang="en-US" altLang="zh-CN" sz="2000" dirty="0">
                <a:solidFill>
                  <a:schemeClr val="tx1"/>
                </a:solidFill>
                <a:latin typeface="+mn-lt"/>
                <a:ea typeface="+mn-ea"/>
                <a:cs typeface="+mn-ea"/>
                <a:sym typeface="+mn-lt"/>
              </a:rPr>
              <a:t>5</a:t>
            </a:r>
            <a:r>
              <a:rPr lang="zh-CN" altLang="en-US" sz="2000" dirty="0">
                <a:solidFill>
                  <a:schemeClr val="tx1"/>
                </a:solidFill>
                <a:latin typeface="+mn-lt"/>
                <a:ea typeface="+mn-ea"/>
                <a:cs typeface="+mn-ea"/>
                <a:sym typeface="+mn-lt"/>
              </a:rPr>
              <a:t>月我国居民张某转让一项专利权，取得转让收入</a:t>
            </a:r>
            <a:r>
              <a:rPr lang="en-US" altLang="zh-CN" sz="2000" dirty="0">
                <a:solidFill>
                  <a:schemeClr val="tx1"/>
                </a:solidFill>
                <a:latin typeface="+mn-lt"/>
                <a:ea typeface="+mn-ea"/>
                <a:cs typeface="+mn-ea"/>
                <a:sym typeface="+mn-lt"/>
              </a:rPr>
              <a:t>150000</a:t>
            </a:r>
            <a:r>
              <a:rPr lang="zh-CN" altLang="en-US" sz="2000" dirty="0">
                <a:solidFill>
                  <a:schemeClr val="tx1"/>
                </a:solidFill>
                <a:latin typeface="+mn-lt"/>
                <a:ea typeface="+mn-ea"/>
                <a:cs typeface="+mn-ea"/>
                <a:sym typeface="+mn-lt"/>
              </a:rPr>
              <a:t>元，专利开发支出</a:t>
            </a:r>
            <a:r>
              <a:rPr lang="en-US" altLang="zh-CN" sz="2000" dirty="0">
                <a:solidFill>
                  <a:schemeClr val="tx1"/>
                </a:solidFill>
                <a:latin typeface="+mn-lt"/>
                <a:ea typeface="+mn-ea"/>
                <a:cs typeface="+mn-ea"/>
                <a:sym typeface="+mn-lt"/>
              </a:rPr>
              <a:t>10000</a:t>
            </a:r>
            <a:r>
              <a:rPr lang="zh-CN" altLang="en-US" sz="2000" dirty="0">
                <a:solidFill>
                  <a:schemeClr val="tx1"/>
                </a:solidFill>
                <a:latin typeface="+mn-lt"/>
                <a:ea typeface="+mn-ea"/>
                <a:cs typeface="+mn-ea"/>
                <a:sym typeface="+mn-lt"/>
              </a:rPr>
              <a:t>元。计算张某当月特许权使用费所得应缴纳个人所得税税额。</a:t>
            </a:r>
          </a:p>
          <a:p>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99F6B7C4-F6A4-4C5D-907F-45CD4627B483}"/>
              </a:ext>
            </a:extLst>
          </p:cNvPr>
          <p:cNvSpPr>
            <a:spLocks noChangeArrowheads="1"/>
          </p:cNvSpPr>
          <p:nvPr/>
        </p:nvSpPr>
        <p:spPr bwMode="gray">
          <a:xfrm>
            <a:off x="588411" y="2782110"/>
            <a:ext cx="8123789" cy="1950227"/>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50000"/>
              </a:lnSpc>
              <a:buFont typeface="Wingdings" panose="05000000000000000000" pitchFamily="2" charset="2"/>
              <a:buChar char="ü"/>
            </a:pPr>
            <a:r>
              <a:rPr lang="zh-CN" altLang="en-US" sz="2000" b="1" dirty="0">
                <a:solidFill>
                  <a:srgbClr val="003399"/>
                </a:solidFill>
              </a:rPr>
              <a:t>①应纳税所得额＝</a:t>
            </a:r>
            <a:r>
              <a:rPr lang="en-US" altLang="zh-CN" sz="2000" b="1" dirty="0">
                <a:solidFill>
                  <a:srgbClr val="003399"/>
                </a:solidFill>
              </a:rPr>
              <a:t>150000×</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120000</a:t>
            </a:r>
            <a:r>
              <a:rPr lang="zh-CN" altLang="en-US" sz="2000" b="1" dirty="0">
                <a:solidFill>
                  <a:srgbClr val="003399"/>
                </a:solidFill>
              </a:rPr>
              <a:t>（元）</a:t>
            </a:r>
          </a:p>
          <a:p>
            <a:pPr marL="342900" indent="-342900">
              <a:lnSpc>
                <a:spcPct val="150000"/>
              </a:lnSpc>
              <a:buFont typeface="Wingdings" panose="05000000000000000000" pitchFamily="2" charset="2"/>
              <a:buChar char="ü"/>
            </a:pPr>
            <a:r>
              <a:rPr lang="zh-CN" altLang="en-US" sz="2000" b="1" dirty="0">
                <a:solidFill>
                  <a:srgbClr val="003399"/>
                </a:solidFill>
              </a:rPr>
              <a:t>②应纳税额＝</a:t>
            </a:r>
            <a:r>
              <a:rPr lang="en-US" altLang="zh-CN" sz="2000" b="1" dirty="0">
                <a:solidFill>
                  <a:srgbClr val="003399"/>
                </a:solidFill>
              </a:rPr>
              <a:t>120000×20%</a:t>
            </a:r>
            <a:r>
              <a:rPr lang="zh-CN" altLang="en-US" sz="2000" b="1" dirty="0">
                <a:solidFill>
                  <a:srgbClr val="003399"/>
                </a:solidFill>
              </a:rPr>
              <a:t>＝</a:t>
            </a:r>
            <a:r>
              <a:rPr lang="en-US" altLang="zh-CN" sz="2000" b="1" dirty="0">
                <a:solidFill>
                  <a:srgbClr val="003399"/>
                </a:solidFill>
              </a:rPr>
              <a:t>24000</a:t>
            </a:r>
            <a:r>
              <a:rPr lang="zh-CN" altLang="en-US" sz="2000" b="1" dirty="0">
                <a:solidFill>
                  <a:srgbClr val="003399"/>
                </a:solidFill>
              </a:rPr>
              <a:t>（元）</a:t>
            </a:r>
          </a:p>
        </p:txBody>
      </p:sp>
    </p:spTree>
    <p:extLst>
      <p:ext uri="{BB962C8B-B14F-4D97-AF65-F5344CB8AC3E}">
        <p14:creationId xmlns:p14="http://schemas.microsoft.com/office/powerpoint/2010/main" val="58791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C7336F2-C870-49FF-9A60-23CB312BAD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a:t>
            </a:fld>
            <a:endParaRPr lang="en-US">
              <a:solidFill>
                <a:prstClr val="black">
                  <a:tint val="75000"/>
                </a:prstClr>
              </a:solidFill>
            </a:endParaRPr>
          </a:p>
        </p:txBody>
      </p:sp>
      <p:sp>
        <p:nvSpPr>
          <p:cNvPr id="4" name="文本框 3">
            <a:extLst>
              <a:ext uri="{FF2B5EF4-FFF2-40B4-BE49-F238E27FC236}">
                <a16:creationId xmlns:a16="http://schemas.microsoft.com/office/drawing/2014/main" id="{41614CC4-7242-4B00-B0B1-A7C5CA92A36E}"/>
              </a:ext>
            </a:extLst>
          </p:cNvPr>
          <p:cNvSpPr txBox="1"/>
          <p:nvPr/>
        </p:nvSpPr>
        <p:spPr>
          <a:xfrm>
            <a:off x="740639" y="745190"/>
            <a:ext cx="7990611" cy="534377"/>
          </a:xfrm>
          <a:prstGeom prst="rect">
            <a:avLst/>
          </a:prstGeom>
          <a:noFill/>
        </p:spPr>
        <p:txBody>
          <a:bodyPr wrap="square">
            <a:spAutoFit/>
          </a:bodyPr>
          <a:lstStyle/>
          <a:p>
            <a:pPr indent="457200">
              <a:lnSpc>
                <a:spcPct val="150000"/>
              </a:lnSpc>
            </a:pPr>
            <a:r>
              <a:rPr lang="zh-CN" altLang="en-US" sz="2200" b="1" dirty="0">
                <a:solidFill>
                  <a:srgbClr val="005392"/>
                </a:solidFill>
              </a:rPr>
              <a:t>（二）纳税义务</a:t>
            </a:r>
            <a:endParaRPr lang="en-US" altLang="zh-CN" sz="2200" b="1" dirty="0">
              <a:solidFill>
                <a:srgbClr val="005392"/>
              </a:solidFill>
            </a:endParaRPr>
          </a:p>
        </p:txBody>
      </p:sp>
      <p:grpSp>
        <p:nvGrpSpPr>
          <p:cNvPr id="12" name="组合 11">
            <a:extLst>
              <a:ext uri="{FF2B5EF4-FFF2-40B4-BE49-F238E27FC236}">
                <a16:creationId xmlns:a16="http://schemas.microsoft.com/office/drawing/2014/main" id="{2C71DE2C-B616-46A8-942A-577CB1433C84}"/>
              </a:ext>
            </a:extLst>
          </p:cNvPr>
          <p:cNvGrpSpPr/>
          <p:nvPr/>
        </p:nvGrpSpPr>
        <p:grpSpPr>
          <a:xfrm>
            <a:off x="3505200" y="765200"/>
            <a:ext cx="1855100" cy="498913"/>
            <a:chOff x="5127792" y="1388052"/>
            <a:chExt cx="1855100" cy="498913"/>
          </a:xfrm>
        </p:grpSpPr>
        <p:grpSp>
          <p:nvGrpSpPr>
            <p:cNvPr id="5" name="组合 11">
              <a:extLst>
                <a:ext uri="{FF2B5EF4-FFF2-40B4-BE49-F238E27FC236}">
                  <a16:creationId xmlns:a16="http://schemas.microsoft.com/office/drawing/2014/main" id="{6826745A-2BC5-4126-950E-6F67D9AE8ED8}"/>
                </a:ext>
              </a:extLst>
            </p:cNvPr>
            <p:cNvGrpSpPr/>
            <p:nvPr/>
          </p:nvGrpSpPr>
          <p:grpSpPr>
            <a:xfrm rot="16200000">
              <a:off x="5316326" y="1205988"/>
              <a:ext cx="492443" cy="869512"/>
              <a:chOff x="9429765" y="1520125"/>
              <a:chExt cx="656590" cy="2567012"/>
            </a:xfrm>
          </p:grpSpPr>
          <p:sp>
            <p:nvSpPr>
              <p:cNvPr id="6" name="Freeform 668">
                <a:extLst>
                  <a:ext uri="{FF2B5EF4-FFF2-40B4-BE49-F238E27FC236}">
                    <a16:creationId xmlns:a16="http://schemas.microsoft.com/office/drawing/2014/main" id="{BB47A02B-4421-4D3E-8A23-F652154C9781}"/>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1" i="0" u="none" strike="noStrike" kern="0" cap="none" spc="0" normalizeH="0" baseline="0" noProof="0">
                  <a:ln>
                    <a:noFill/>
                  </a:ln>
                  <a:solidFill>
                    <a:prstClr val="black"/>
                  </a:solidFill>
                  <a:effectLst/>
                  <a:uLnTx/>
                  <a:uFillTx/>
                  <a:latin typeface="+mn-ea"/>
                </a:endParaRPr>
              </a:p>
            </p:txBody>
          </p:sp>
          <p:sp>
            <p:nvSpPr>
              <p:cNvPr id="7" name="文本框 6">
                <a:extLst>
                  <a:ext uri="{FF2B5EF4-FFF2-40B4-BE49-F238E27FC236}">
                    <a16:creationId xmlns:a16="http://schemas.microsoft.com/office/drawing/2014/main" id="{69462D94-A5F3-4BAF-ACEE-4DE319FEE87A}"/>
                  </a:ext>
                </a:extLst>
              </p:cNvPr>
              <p:cNvSpPr txBox="1"/>
              <p:nvPr/>
            </p:nvSpPr>
            <p:spPr>
              <a:xfrm>
                <a:off x="9429765" y="1957837"/>
                <a:ext cx="656590" cy="1796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mn-ea"/>
                    <a:ea typeface="+mn-ea"/>
                  </a:rPr>
                  <a:t>属人</a:t>
                </a:r>
              </a:p>
            </p:txBody>
          </p:sp>
        </p:grpSp>
        <p:grpSp>
          <p:nvGrpSpPr>
            <p:cNvPr id="8" name="组合 14">
              <a:extLst>
                <a:ext uri="{FF2B5EF4-FFF2-40B4-BE49-F238E27FC236}">
                  <a16:creationId xmlns:a16="http://schemas.microsoft.com/office/drawing/2014/main" id="{A5CBFA52-5E2B-46C9-9444-F20085736296}"/>
                </a:ext>
              </a:extLst>
            </p:cNvPr>
            <p:cNvGrpSpPr/>
            <p:nvPr/>
          </p:nvGrpSpPr>
          <p:grpSpPr>
            <a:xfrm rot="16200000">
              <a:off x="6301914" y="1199518"/>
              <a:ext cx="492443" cy="869512"/>
              <a:chOff x="9429765" y="1520125"/>
              <a:chExt cx="656590" cy="2567012"/>
            </a:xfrm>
          </p:grpSpPr>
          <p:sp>
            <p:nvSpPr>
              <p:cNvPr id="9" name="Freeform 668">
                <a:extLst>
                  <a:ext uri="{FF2B5EF4-FFF2-40B4-BE49-F238E27FC236}">
                    <a16:creationId xmlns:a16="http://schemas.microsoft.com/office/drawing/2014/main" id="{4D0F0622-7FE5-459D-9C4D-2701AB64D6ED}"/>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1" i="0" u="none" strike="noStrike" kern="0" cap="none" spc="0" normalizeH="0" baseline="0" noProof="0">
                  <a:ln>
                    <a:noFill/>
                  </a:ln>
                  <a:solidFill>
                    <a:prstClr val="black"/>
                  </a:solidFill>
                  <a:effectLst/>
                  <a:uLnTx/>
                  <a:uFillTx/>
                  <a:latin typeface="+mn-ea"/>
                </a:endParaRPr>
              </a:p>
            </p:txBody>
          </p:sp>
          <p:sp>
            <p:nvSpPr>
              <p:cNvPr id="10" name="文本框 9">
                <a:extLst>
                  <a:ext uri="{FF2B5EF4-FFF2-40B4-BE49-F238E27FC236}">
                    <a16:creationId xmlns:a16="http://schemas.microsoft.com/office/drawing/2014/main" id="{8DB28595-76B5-43C9-9CE7-9C60D2BA59D2}"/>
                  </a:ext>
                </a:extLst>
              </p:cNvPr>
              <p:cNvSpPr txBox="1"/>
              <p:nvPr/>
            </p:nvSpPr>
            <p:spPr>
              <a:xfrm>
                <a:off x="9429765" y="1957837"/>
                <a:ext cx="656590" cy="1796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mn-ea"/>
                    <a:ea typeface="+mn-ea"/>
                  </a:rPr>
                  <a:t>属地</a:t>
                </a:r>
              </a:p>
            </p:txBody>
          </p:sp>
        </p:grpSp>
      </p:grpSp>
      <p:sp>
        <p:nvSpPr>
          <p:cNvPr id="14" name="文本框 13">
            <a:extLst>
              <a:ext uri="{FF2B5EF4-FFF2-40B4-BE49-F238E27FC236}">
                <a16:creationId xmlns:a16="http://schemas.microsoft.com/office/drawing/2014/main" id="{E7F9BF64-ABA1-4399-B4AA-D87AA02D7BDA}"/>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pic>
        <p:nvPicPr>
          <p:cNvPr id="11" name="图片 10">
            <a:extLst>
              <a:ext uri="{FF2B5EF4-FFF2-40B4-BE49-F238E27FC236}">
                <a16:creationId xmlns:a16="http://schemas.microsoft.com/office/drawing/2014/main" id="{AB1149A6-7449-353C-7324-8B43C4A2FB66}"/>
              </a:ext>
            </a:extLst>
          </p:cNvPr>
          <p:cNvPicPr>
            <a:picLocks noChangeAspect="1"/>
          </p:cNvPicPr>
          <p:nvPr/>
        </p:nvPicPr>
        <p:blipFill>
          <a:blip r:embed="rId2"/>
          <a:stretch>
            <a:fillRect/>
          </a:stretch>
        </p:blipFill>
        <p:spPr>
          <a:xfrm>
            <a:off x="67051" y="1476930"/>
            <a:ext cx="9144000" cy="3122876"/>
          </a:xfrm>
          <a:prstGeom prst="rect">
            <a:avLst/>
          </a:prstGeom>
        </p:spPr>
      </p:pic>
    </p:spTree>
    <p:extLst>
      <p:ext uri="{BB962C8B-B14F-4D97-AF65-F5344CB8AC3E}">
        <p14:creationId xmlns:p14="http://schemas.microsoft.com/office/powerpoint/2010/main" val="385850544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2018</a:t>
            </a:r>
            <a:r>
              <a:rPr lang="zh-CN" altLang="en-US" dirty="0">
                <a:solidFill>
                  <a:schemeClr val="tx1"/>
                </a:solidFill>
                <a:latin typeface="+mn-lt"/>
                <a:ea typeface="+mn-ea"/>
                <a:cs typeface="+mn-ea"/>
                <a:sym typeface="+mn-lt"/>
              </a:rPr>
              <a:t>年改）</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月王某为李某提供一个月的钢琴培训，分两次取得劳务报酬，分别为</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元，共计</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元。已知劳务报酬所得个人所得税预扣率为</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，每次收入不超过</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元的，减除费用</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元。王某当月钢琴培训劳务报酬应预缴个人所得税税额的下列算式中，正确的是（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384</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480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512</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64533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·2021-8】2020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8 </a:t>
            </a:r>
            <a:r>
              <a:rPr lang="zh-CN" altLang="en-US" dirty="0">
                <a:solidFill>
                  <a:schemeClr val="tx1"/>
                </a:solidFill>
                <a:latin typeface="+mn-lt"/>
                <a:ea typeface="+mn-ea"/>
                <a:cs typeface="+mn-ea"/>
                <a:sym typeface="+mn-lt"/>
              </a:rPr>
              <a:t>月李某为甲公司提供咨询服务，取得劳务报酬 </a:t>
            </a:r>
            <a:r>
              <a:rPr lang="en-US" altLang="zh-CN" dirty="0">
                <a:solidFill>
                  <a:schemeClr val="tx1"/>
                </a:solidFill>
                <a:latin typeface="+mn-lt"/>
                <a:ea typeface="+mn-ea"/>
                <a:cs typeface="+mn-ea"/>
                <a:sym typeface="+mn-lt"/>
              </a:rPr>
              <a:t>3 000 </a:t>
            </a:r>
            <a:r>
              <a:rPr lang="zh-CN" altLang="en-US" dirty="0">
                <a:solidFill>
                  <a:schemeClr val="tx1"/>
                </a:solidFill>
                <a:latin typeface="+mn-lt"/>
                <a:ea typeface="+mn-ea"/>
                <a:cs typeface="+mn-ea"/>
                <a:sym typeface="+mn-lt"/>
              </a:rPr>
              <a:t>元。已知劳务报酬所得预扣预缴个人所得税适用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％的预扣率。每次收入不超过 </a:t>
            </a:r>
            <a:r>
              <a:rPr lang="en-US" altLang="zh-CN" dirty="0">
                <a:solidFill>
                  <a:schemeClr val="tx1"/>
                </a:solidFill>
                <a:latin typeface="+mn-lt"/>
                <a:ea typeface="+mn-ea"/>
                <a:cs typeface="+mn-ea"/>
                <a:sym typeface="+mn-lt"/>
              </a:rPr>
              <a:t>4 000 </a:t>
            </a:r>
            <a:r>
              <a:rPr lang="zh-CN" altLang="en-US" dirty="0">
                <a:solidFill>
                  <a:schemeClr val="tx1"/>
                </a:solidFill>
                <a:latin typeface="+mn-lt"/>
                <a:ea typeface="+mn-ea"/>
                <a:cs typeface="+mn-ea"/>
                <a:sym typeface="+mn-lt"/>
              </a:rPr>
              <a:t>元的，减除费用按 </a:t>
            </a:r>
            <a:r>
              <a:rPr lang="en-US" altLang="zh-CN" dirty="0">
                <a:solidFill>
                  <a:schemeClr val="tx1"/>
                </a:solidFill>
                <a:latin typeface="+mn-lt"/>
                <a:ea typeface="+mn-ea"/>
                <a:cs typeface="+mn-ea"/>
                <a:sym typeface="+mn-lt"/>
              </a:rPr>
              <a:t>800 </a:t>
            </a:r>
            <a:r>
              <a:rPr lang="zh-CN" altLang="en-US" dirty="0">
                <a:solidFill>
                  <a:schemeClr val="tx1"/>
                </a:solidFill>
                <a:latin typeface="+mn-lt"/>
                <a:ea typeface="+mn-ea"/>
                <a:cs typeface="+mn-ea"/>
                <a:sym typeface="+mn-lt"/>
              </a:rPr>
              <a:t>元计算。计算李某该笔劳务报酬所得应预扣预缴个人所得税税额的下列算式中，正确的是（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352</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B.3 000×20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440</a:t>
            </a:r>
            <a:r>
              <a:rPr lang="zh-CN" altLang="en-US" dirty="0">
                <a:solidFill>
                  <a:schemeClr val="tx1"/>
                </a:solidFill>
                <a:latin typeface="+mn-lt"/>
                <a:ea typeface="+mn-ea"/>
                <a:cs typeface="+mn-ea"/>
                <a:sym typeface="+mn-lt"/>
              </a:rPr>
              <a:t>（元）</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 D.3 000×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480</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84209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2018</a:t>
            </a:r>
            <a:r>
              <a:rPr lang="zh-CN" altLang="en-US" dirty="0">
                <a:solidFill>
                  <a:schemeClr val="tx1"/>
                </a:solidFill>
                <a:latin typeface="+mn-lt"/>
                <a:ea typeface="+mn-ea"/>
                <a:cs typeface="+mn-ea"/>
                <a:sym typeface="+mn-lt"/>
              </a:rPr>
              <a:t>年改）</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月李某出版一部小说，取得稿酬</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元，已知稿酬所得个人所得税预扣率为</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；每次收入超过</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元的，减除</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的费用。李某当月稿酬所得应预缴个人所得税税额的下列算式中，正确的是（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1-30%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1 400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1 600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C.10 000×20%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1-30%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1 120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06680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·2021-3】2019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月李某出版小说取得稿酬 </a:t>
            </a:r>
            <a:r>
              <a:rPr lang="en-US" altLang="zh-CN" dirty="0">
                <a:solidFill>
                  <a:schemeClr val="tx1"/>
                </a:solidFill>
                <a:latin typeface="+mn-lt"/>
                <a:ea typeface="+mn-ea"/>
                <a:cs typeface="+mn-ea"/>
                <a:sym typeface="+mn-lt"/>
              </a:rPr>
              <a:t>40 000 </a:t>
            </a:r>
            <a:r>
              <a:rPr lang="zh-CN" altLang="en-US" dirty="0">
                <a:solidFill>
                  <a:schemeClr val="tx1"/>
                </a:solidFill>
                <a:latin typeface="+mn-lt"/>
                <a:ea typeface="+mn-ea"/>
                <a:cs typeface="+mn-ea"/>
                <a:sym typeface="+mn-lt"/>
              </a:rPr>
              <a:t>元。为创作该小说，李某发生资料购买费等各种费用 </a:t>
            </a:r>
            <a:r>
              <a:rPr lang="en-US" altLang="zh-CN" dirty="0">
                <a:solidFill>
                  <a:schemeClr val="tx1"/>
                </a:solidFill>
                <a:latin typeface="+mn-lt"/>
                <a:ea typeface="+mn-ea"/>
                <a:cs typeface="+mn-ea"/>
                <a:sym typeface="+mn-lt"/>
              </a:rPr>
              <a:t>5 000 </a:t>
            </a:r>
            <a:r>
              <a:rPr lang="zh-CN" altLang="en-US" dirty="0">
                <a:solidFill>
                  <a:schemeClr val="tx1"/>
                </a:solidFill>
                <a:latin typeface="+mn-lt"/>
                <a:ea typeface="+mn-ea"/>
                <a:cs typeface="+mn-ea"/>
                <a:sym typeface="+mn-lt"/>
              </a:rPr>
              <a:t>元。已知稿酬所得个人所得税预扣率为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％；每次收入 </a:t>
            </a:r>
            <a:r>
              <a:rPr lang="en-US" altLang="zh-CN" dirty="0">
                <a:solidFill>
                  <a:schemeClr val="tx1"/>
                </a:solidFill>
                <a:latin typeface="+mn-lt"/>
                <a:ea typeface="+mn-ea"/>
                <a:cs typeface="+mn-ea"/>
                <a:sym typeface="+mn-lt"/>
              </a:rPr>
              <a:t>4 000 </a:t>
            </a:r>
            <a:r>
              <a:rPr lang="zh-CN" altLang="en-US" dirty="0">
                <a:solidFill>
                  <a:schemeClr val="tx1"/>
                </a:solidFill>
                <a:latin typeface="+mn-lt"/>
                <a:ea typeface="+mn-ea"/>
                <a:cs typeface="+mn-ea"/>
                <a:sym typeface="+mn-lt"/>
              </a:rPr>
              <a:t>元以上的，减除费用按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％计算，收入额减按 </a:t>
            </a:r>
            <a:r>
              <a:rPr lang="en-US" altLang="zh-CN" dirty="0">
                <a:solidFill>
                  <a:schemeClr val="tx1"/>
                </a:solidFill>
                <a:latin typeface="+mn-lt"/>
                <a:ea typeface="+mn-ea"/>
                <a:cs typeface="+mn-ea"/>
                <a:sym typeface="+mn-lt"/>
              </a:rPr>
              <a:t>70</a:t>
            </a:r>
            <a:r>
              <a:rPr lang="zh-CN" altLang="en-US" dirty="0">
                <a:solidFill>
                  <a:schemeClr val="tx1"/>
                </a:solidFill>
                <a:latin typeface="+mn-lt"/>
                <a:ea typeface="+mn-ea"/>
                <a:cs typeface="+mn-ea"/>
                <a:sym typeface="+mn-lt"/>
              </a:rPr>
              <a:t>％计算。计算李某该笔稿酬所得应预扣预缴个人所得税税额的下列算式中，正确的是（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5 600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B.40 000×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6 400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3 920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D.40 000×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4 480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888289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2015</a:t>
            </a:r>
            <a:r>
              <a:rPr lang="zh-CN" altLang="en-US" dirty="0">
                <a:solidFill>
                  <a:schemeClr val="tx1"/>
                </a:solidFill>
                <a:latin typeface="+mn-lt"/>
                <a:ea typeface="+mn-ea"/>
                <a:cs typeface="+mn-ea"/>
                <a:sym typeface="+mn-lt"/>
              </a:rPr>
              <a:t>年改）</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5</a:t>
            </a:r>
            <a:r>
              <a:rPr lang="zh-CN" altLang="en-US" dirty="0">
                <a:solidFill>
                  <a:schemeClr val="tx1"/>
                </a:solidFill>
                <a:latin typeface="+mn-lt"/>
                <a:ea typeface="+mn-ea"/>
                <a:cs typeface="+mn-ea"/>
                <a:sym typeface="+mn-lt"/>
              </a:rPr>
              <a:t>月，张某转让一项专利权，取得转让收入</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元，专利开发支出</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元。已知特许权使用费所得个人所得税预扣率为</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；每次收入超过</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元的，减除</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的费用。张某当月该笔收入应预缴个人所得税税额的下列计算中，正确的是（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22 400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28 000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22 000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24 000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54499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·2021-4】2019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月中国居民张某将一项专利权的使用权提供给甲公司，取得收入 </a:t>
            </a:r>
            <a:r>
              <a:rPr lang="en-US" altLang="zh-CN" dirty="0">
                <a:solidFill>
                  <a:schemeClr val="tx1"/>
                </a:solidFill>
                <a:latin typeface="+mn-lt"/>
                <a:ea typeface="+mn-ea"/>
                <a:cs typeface="+mn-ea"/>
                <a:sym typeface="+mn-lt"/>
              </a:rPr>
              <a:t>50 000</a:t>
            </a:r>
            <a:r>
              <a:rPr lang="zh-CN" altLang="en-US" dirty="0">
                <a:solidFill>
                  <a:schemeClr val="tx1"/>
                </a:solidFill>
                <a:latin typeface="+mn-lt"/>
                <a:ea typeface="+mn-ea"/>
                <a:cs typeface="+mn-ea"/>
                <a:sym typeface="+mn-lt"/>
              </a:rPr>
              <a:t>元。已知特许权使用费所得个人所得税预扣率为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％。每次收入 </a:t>
            </a:r>
            <a:r>
              <a:rPr lang="en-US" altLang="zh-CN" dirty="0">
                <a:solidFill>
                  <a:schemeClr val="tx1"/>
                </a:solidFill>
                <a:latin typeface="+mn-lt"/>
                <a:ea typeface="+mn-ea"/>
                <a:cs typeface="+mn-ea"/>
                <a:sym typeface="+mn-lt"/>
              </a:rPr>
              <a:t>4 000 </a:t>
            </a:r>
            <a:r>
              <a:rPr lang="zh-CN" altLang="en-US" dirty="0">
                <a:solidFill>
                  <a:schemeClr val="tx1"/>
                </a:solidFill>
                <a:latin typeface="+mn-lt"/>
                <a:ea typeface="+mn-ea"/>
                <a:cs typeface="+mn-ea"/>
                <a:sym typeface="+mn-lt"/>
              </a:rPr>
              <a:t>元以上的，减除费用按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％计算。张某该笔所得应预扣预缴个人所得税税额为（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A.12 500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B.8 000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C.7 360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D.9 200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057121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8499BEC-18EA-4D29-9347-E973B5EF1CB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136</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582ED7EF-F655-41CC-B227-2CC81FC4A35D}"/>
              </a:ext>
            </a:extLst>
          </p:cNvPr>
          <p:cNvGraphicFramePr>
            <a:graphicFrameLocks noGrp="1"/>
          </p:cNvGraphicFramePr>
          <p:nvPr>
            <p:extLst>
              <p:ext uri="{D42A27DB-BD31-4B8C-83A1-F6EECF244321}">
                <p14:modId xmlns:p14="http://schemas.microsoft.com/office/powerpoint/2010/main" val="3736172826"/>
              </p:ext>
            </p:extLst>
          </p:nvPr>
        </p:nvGraphicFramePr>
        <p:xfrm>
          <a:off x="677165" y="931068"/>
          <a:ext cx="7763450" cy="3630884"/>
        </p:xfrm>
        <a:graphic>
          <a:graphicData uri="http://schemas.openxmlformats.org/drawingml/2006/table">
            <a:tbl>
              <a:tblPr>
                <a:tableStyleId>{BDBED569-4797-4DF1-A0F4-6AAB3CD982D8}</a:tableStyleId>
              </a:tblPr>
              <a:tblGrid>
                <a:gridCol w="1351382">
                  <a:extLst>
                    <a:ext uri="{9D8B030D-6E8A-4147-A177-3AD203B41FA5}">
                      <a16:colId xmlns:a16="http://schemas.microsoft.com/office/drawing/2014/main" val="20000"/>
                    </a:ext>
                  </a:extLst>
                </a:gridCol>
                <a:gridCol w="6412068">
                  <a:extLst>
                    <a:ext uri="{9D8B030D-6E8A-4147-A177-3AD203B41FA5}">
                      <a16:colId xmlns:a16="http://schemas.microsoft.com/office/drawing/2014/main" val="20001"/>
                    </a:ext>
                  </a:extLst>
                </a:gridCol>
              </a:tblGrid>
              <a:tr h="380008">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20000"/>
                        </a:lnSpc>
                        <a:spcAft>
                          <a:spcPts val="0"/>
                        </a:spcAft>
                      </a:pPr>
                      <a:r>
                        <a:rPr lang="zh-CN" sz="2000" b="1" kern="100" dirty="0">
                          <a:solidFill>
                            <a:schemeClr val="tx1"/>
                          </a:solidFill>
                          <a:latin typeface="+mn-ea"/>
                          <a:ea typeface="+mn-ea"/>
                        </a:rPr>
                        <a:t>所得项目</a:t>
                      </a:r>
                      <a:endParaRPr lang="zh-CN" sz="2000" b="1" kern="100" dirty="0">
                        <a:solidFill>
                          <a:schemeClr val="tx1"/>
                        </a:solidFill>
                        <a:latin typeface="+mn-ea"/>
                        <a:ea typeface="+mn-ea"/>
                        <a:cs typeface="Times New Roman"/>
                      </a:endParaRPr>
                    </a:p>
                  </a:txBody>
                  <a:tcPr marL="64717" marR="64717"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20000"/>
                        </a:lnSpc>
                        <a:spcAft>
                          <a:spcPts val="0"/>
                        </a:spcAft>
                      </a:pPr>
                      <a:r>
                        <a:rPr lang="zh-CN" sz="2000" b="1" kern="100" dirty="0">
                          <a:solidFill>
                            <a:schemeClr val="tx1"/>
                          </a:solidFill>
                          <a:latin typeface="+mn-ea"/>
                          <a:ea typeface="+mn-ea"/>
                        </a:rPr>
                        <a:t>税务处理</a:t>
                      </a:r>
                      <a:endParaRPr lang="zh-CN" sz="2000" b="1" kern="100" dirty="0">
                        <a:solidFill>
                          <a:schemeClr val="tx1"/>
                        </a:solidFill>
                        <a:latin typeface="+mn-ea"/>
                        <a:ea typeface="+mn-ea"/>
                        <a:cs typeface="Times New Roman"/>
                      </a:endParaRPr>
                    </a:p>
                  </a:txBody>
                  <a:tcPr marL="64717" marR="64717" marT="0" marB="0" anchor="ctr"/>
                </a:tc>
                <a:extLst>
                  <a:ext uri="{0D108BD9-81ED-4DB2-BD59-A6C34878D82A}">
                    <a16:rowId xmlns:a16="http://schemas.microsoft.com/office/drawing/2014/main" val="10000"/>
                  </a:ext>
                </a:extLst>
              </a:tr>
              <a:tr h="795151">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en-US" sz="2000" b="1" kern="100" dirty="0">
                          <a:solidFill>
                            <a:schemeClr val="tx1"/>
                          </a:solidFill>
                          <a:latin typeface="+mn-ea"/>
                          <a:ea typeface="+mn-ea"/>
                        </a:rPr>
                        <a:t>1.</a:t>
                      </a:r>
                      <a:r>
                        <a:rPr lang="zh-CN" sz="2000" b="1" kern="100" dirty="0">
                          <a:solidFill>
                            <a:schemeClr val="tx1"/>
                          </a:solidFill>
                          <a:latin typeface="+mn-ea"/>
                          <a:ea typeface="+mn-ea"/>
                        </a:rPr>
                        <a:t>工资、薪金所得</a:t>
                      </a:r>
                      <a:endParaRPr lang="zh-CN" sz="2000" b="1" kern="100" dirty="0">
                        <a:solidFill>
                          <a:schemeClr val="tx1"/>
                        </a:solidFill>
                        <a:latin typeface="+mn-ea"/>
                        <a:ea typeface="+mn-ea"/>
                        <a:cs typeface="Times New Roman"/>
                      </a:endParaRPr>
                    </a:p>
                  </a:txBody>
                  <a:tcPr marL="64717" marR="64717"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zh-CN" sz="2000" b="1" kern="100" dirty="0">
                          <a:solidFill>
                            <a:schemeClr val="tx1"/>
                          </a:solidFill>
                          <a:latin typeface="+mn-ea"/>
                          <a:ea typeface="+mn-ea"/>
                        </a:rPr>
                        <a:t>扣缴义务人支付时，按“累计预扣法”计算预扣税款，并按月办理全员全额扣缴申报。</a:t>
                      </a:r>
                      <a:endParaRPr lang="zh-CN" sz="2000" b="1" kern="100" dirty="0">
                        <a:solidFill>
                          <a:schemeClr val="tx1"/>
                        </a:solidFill>
                        <a:latin typeface="+mn-ea"/>
                        <a:ea typeface="+mn-ea"/>
                        <a:cs typeface="Times New Roman"/>
                      </a:endParaRPr>
                    </a:p>
                  </a:txBody>
                  <a:tcPr marL="64717" marR="64717" marT="0" marB="0" anchor="ctr"/>
                </a:tc>
                <a:extLst>
                  <a:ext uri="{0D108BD9-81ED-4DB2-BD59-A6C34878D82A}">
                    <a16:rowId xmlns:a16="http://schemas.microsoft.com/office/drawing/2014/main" val="10001"/>
                  </a:ext>
                </a:extLst>
              </a:tr>
              <a:tr h="2455725">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en-US" sz="2000" b="1" kern="100">
                          <a:solidFill>
                            <a:schemeClr val="tx1"/>
                          </a:solidFill>
                          <a:latin typeface="+mn-ea"/>
                          <a:ea typeface="+mn-ea"/>
                        </a:rPr>
                        <a:t>2.</a:t>
                      </a:r>
                      <a:r>
                        <a:rPr lang="zh-CN" sz="2000" b="1" kern="100">
                          <a:solidFill>
                            <a:schemeClr val="tx1"/>
                          </a:solidFill>
                          <a:latin typeface="+mn-ea"/>
                          <a:ea typeface="+mn-ea"/>
                        </a:rPr>
                        <a:t>劳务报酬所得</a:t>
                      </a:r>
                      <a:endParaRPr lang="zh-CN" sz="2000" b="1" kern="100">
                        <a:solidFill>
                          <a:schemeClr val="tx1"/>
                        </a:solidFill>
                        <a:latin typeface="+mn-ea"/>
                        <a:ea typeface="+mn-ea"/>
                        <a:cs typeface="Times New Roman"/>
                      </a:endParaRPr>
                    </a:p>
                  </a:txBody>
                  <a:tcPr marL="64717" marR="64717"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zh-CN" sz="2000" b="1" kern="100" dirty="0">
                          <a:solidFill>
                            <a:schemeClr val="tx1"/>
                          </a:solidFill>
                          <a:latin typeface="+mn-ea"/>
                          <a:ea typeface="+mn-ea"/>
                        </a:rPr>
                        <a:t>扣缴义务人支付时，按以下方法按次或按月预扣预缴税款：（</a:t>
                      </a:r>
                      <a:r>
                        <a:rPr lang="en-US" sz="2000" b="1" kern="100" dirty="0">
                          <a:solidFill>
                            <a:schemeClr val="tx1"/>
                          </a:solidFill>
                          <a:latin typeface="+mn-ea"/>
                          <a:ea typeface="+mn-ea"/>
                        </a:rPr>
                        <a:t>3</a:t>
                      </a:r>
                      <a:r>
                        <a:rPr lang="zh-CN" sz="2000" b="1" kern="100" dirty="0">
                          <a:solidFill>
                            <a:schemeClr val="tx1"/>
                          </a:solidFill>
                          <a:latin typeface="+mn-ea"/>
                          <a:ea typeface="+mn-ea"/>
                        </a:rPr>
                        <a:t>级累进）</a:t>
                      </a:r>
                    </a:p>
                    <a:p>
                      <a:pPr>
                        <a:lnSpc>
                          <a:spcPct val="120000"/>
                        </a:lnSpc>
                        <a:spcAft>
                          <a:spcPts val="0"/>
                        </a:spcAft>
                      </a:pPr>
                      <a:r>
                        <a:rPr lang="zh-CN" sz="2000" b="1" kern="100" dirty="0">
                          <a:solidFill>
                            <a:schemeClr val="tx1"/>
                          </a:solidFill>
                          <a:latin typeface="+mn-ea"/>
                          <a:ea typeface="+mn-ea"/>
                        </a:rPr>
                        <a:t>（</a:t>
                      </a:r>
                      <a:r>
                        <a:rPr lang="en-US" sz="2000" b="1" kern="100" dirty="0">
                          <a:solidFill>
                            <a:schemeClr val="tx1"/>
                          </a:solidFill>
                          <a:latin typeface="+mn-ea"/>
                          <a:ea typeface="+mn-ea"/>
                        </a:rPr>
                        <a:t>1</a:t>
                      </a:r>
                      <a:r>
                        <a:rPr lang="zh-CN" sz="2000" b="1" kern="100" dirty="0">
                          <a:solidFill>
                            <a:schemeClr val="tx1"/>
                          </a:solidFill>
                          <a:latin typeface="+mn-ea"/>
                          <a:ea typeface="+mn-ea"/>
                        </a:rPr>
                        <a:t>）每次收入不超过</a:t>
                      </a:r>
                      <a:r>
                        <a:rPr lang="en-US" sz="2000" b="1" kern="100" dirty="0">
                          <a:solidFill>
                            <a:schemeClr val="tx1"/>
                          </a:solidFill>
                          <a:latin typeface="+mn-ea"/>
                          <a:ea typeface="+mn-ea"/>
                        </a:rPr>
                        <a:t>4 000</a:t>
                      </a:r>
                      <a:r>
                        <a:rPr lang="zh-CN" sz="2000" b="1" kern="100" dirty="0">
                          <a:solidFill>
                            <a:schemeClr val="tx1"/>
                          </a:solidFill>
                          <a:latin typeface="+mn-ea"/>
                          <a:ea typeface="+mn-ea"/>
                        </a:rPr>
                        <a:t>元的，预扣预缴税额＝（收入－</a:t>
                      </a:r>
                      <a:r>
                        <a:rPr lang="en-US" sz="2000" b="1" kern="100" dirty="0">
                          <a:solidFill>
                            <a:schemeClr val="tx1"/>
                          </a:solidFill>
                          <a:latin typeface="+mn-ea"/>
                          <a:ea typeface="+mn-ea"/>
                        </a:rPr>
                        <a:t>800</a:t>
                      </a:r>
                      <a:r>
                        <a:rPr lang="zh-CN" sz="2000" b="1" kern="100" dirty="0">
                          <a:solidFill>
                            <a:schemeClr val="tx1"/>
                          </a:solidFill>
                          <a:latin typeface="+mn-ea"/>
                          <a:ea typeface="+mn-ea"/>
                        </a:rPr>
                        <a:t>）×预扣率</a:t>
                      </a:r>
                    </a:p>
                    <a:p>
                      <a:pPr>
                        <a:lnSpc>
                          <a:spcPct val="120000"/>
                        </a:lnSpc>
                        <a:spcAft>
                          <a:spcPts val="0"/>
                        </a:spcAft>
                      </a:pPr>
                      <a:r>
                        <a:rPr lang="zh-CN" sz="2000" b="1" kern="100" dirty="0">
                          <a:solidFill>
                            <a:schemeClr val="tx1"/>
                          </a:solidFill>
                          <a:latin typeface="+mn-ea"/>
                          <a:ea typeface="+mn-ea"/>
                        </a:rPr>
                        <a:t>（</a:t>
                      </a:r>
                      <a:r>
                        <a:rPr lang="en-US" sz="2000" b="1" kern="100" dirty="0">
                          <a:solidFill>
                            <a:schemeClr val="tx1"/>
                          </a:solidFill>
                          <a:latin typeface="+mn-ea"/>
                          <a:ea typeface="+mn-ea"/>
                        </a:rPr>
                        <a:t>2</a:t>
                      </a:r>
                      <a:r>
                        <a:rPr lang="zh-CN" sz="2000" b="1" kern="100" dirty="0">
                          <a:solidFill>
                            <a:schemeClr val="tx1"/>
                          </a:solidFill>
                          <a:latin typeface="+mn-ea"/>
                          <a:ea typeface="+mn-ea"/>
                        </a:rPr>
                        <a:t>）每次收入</a:t>
                      </a:r>
                      <a:r>
                        <a:rPr lang="en-US" sz="2000" b="1" kern="100" dirty="0">
                          <a:solidFill>
                            <a:schemeClr val="tx1"/>
                          </a:solidFill>
                          <a:latin typeface="+mn-ea"/>
                          <a:ea typeface="+mn-ea"/>
                        </a:rPr>
                        <a:t>4 000</a:t>
                      </a:r>
                      <a:r>
                        <a:rPr lang="zh-CN" sz="2000" b="1" kern="100" dirty="0">
                          <a:solidFill>
                            <a:schemeClr val="tx1"/>
                          </a:solidFill>
                          <a:latin typeface="+mn-ea"/>
                          <a:ea typeface="+mn-ea"/>
                        </a:rPr>
                        <a:t>元以上的，预扣预缴税额＝收入×（</a:t>
                      </a:r>
                      <a:r>
                        <a:rPr lang="en-US" sz="2000" b="1" kern="100" dirty="0">
                          <a:solidFill>
                            <a:schemeClr val="tx1"/>
                          </a:solidFill>
                          <a:latin typeface="+mn-ea"/>
                          <a:ea typeface="+mn-ea"/>
                        </a:rPr>
                        <a:t>1</a:t>
                      </a:r>
                      <a:r>
                        <a:rPr lang="zh-CN" sz="2000" b="1" kern="100" dirty="0">
                          <a:solidFill>
                            <a:schemeClr val="tx1"/>
                          </a:solidFill>
                          <a:latin typeface="+mn-ea"/>
                          <a:ea typeface="+mn-ea"/>
                        </a:rPr>
                        <a:t>－</a:t>
                      </a:r>
                      <a:r>
                        <a:rPr lang="en-US" sz="2000" b="1" kern="100" dirty="0">
                          <a:solidFill>
                            <a:schemeClr val="tx1"/>
                          </a:solidFill>
                          <a:latin typeface="+mn-ea"/>
                          <a:ea typeface="+mn-ea"/>
                        </a:rPr>
                        <a:t>20%</a:t>
                      </a:r>
                      <a:r>
                        <a:rPr lang="zh-CN" sz="2000" b="1" kern="100" dirty="0">
                          <a:solidFill>
                            <a:schemeClr val="tx1"/>
                          </a:solidFill>
                          <a:latin typeface="+mn-ea"/>
                          <a:ea typeface="+mn-ea"/>
                        </a:rPr>
                        <a:t>）×预扣率—速算扣除数</a:t>
                      </a:r>
                      <a:endParaRPr lang="zh-CN" sz="2000" b="1" kern="100" dirty="0">
                        <a:solidFill>
                          <a:schemeClr val="tx1"/>
                        </a:solidFill>
                        <a:latin typeface="+mn-ea"/>
                        <a:ea typeface="+mn-ea"/>
                        <a:cs typeface="Times New Roman"/>
                      </a:endParaRPr>
                    </a:p>
                  </a:txBody>
                  <a:tcPr marL="64717" marR="64717" marT="0" marB="0" anchor="ctr"/>
                </a:tc>
                <a:extLst>
                  <a:ext uri="{0D108BD9-81ED-4DB2-BD59-A6C34878D82A}">
                    <a16:rowId xmlns:a16="http://schemas.microsoft.com/office/drawing/2014/main" val="10002"/>
                  </a:ext>
                </a:extLst>
              </a:tr>
            </a:tbl>
          </a:graphicData>
        </a:graphic>
      </p:graphicFrame>
      <p:sp>
        <p:nvSpPr>
          <p:cNvPr id="4" name="文本框 3">
            <a:extLst>
              <a:ext uri="{FF2B5EF4-FFF2-40B4-BE49-F238E27FC236}">
                <a16:creationId xmlns:a16="http://schemas.microsoft.com/office/drawing/2014/main" id="{B53541A9-42A2-4ED9-A1C1-6D426B4644F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90392335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CBB4C06-0DC6-4D97-BB20-A72CD81BF51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137</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28AFDF65-48BC-4B38-86C9-F54F95C128F0}"/>
              </a:ext>
            </a:extLst>
          </p:cNvPr>
          <p:cNvGraphicFramePr>
            <a:graphicFrameLocks noGrp="1"/>
          </p:cNvGraphicFramePr>
          <p:nvPr>
            <p:extLst>
              <p:ext uri="{D42A27DB-BD31-4B8C-83A1-F6EECF244321}">
                <p14:modId xmlns:p14="http://schemas.microsoft.com/office/powerpoint/2010/main" val="3591194319"/>
              </p:ext>
            </p:extLst>
          </p:nvPr>
        </p:nvGraphicFramePr>
        <p:xfrm>
          <a:off x="494332" y="919541"/>
          <a:ext cx="8155336" cy="3877629"/>
        </p:xfrm>
        <a:graphic>
          <a:graphicData uri="http://schemas.openxmlformats.org/drawingml/2006/table">
            <a:tbl>
              <a:tblPr>
                <a:tableStyleId>{BDBED569-4797-4DF1-A0F4-6AAB3CD982D8}</a:tableStyleId>
              </a:tblPr>
              <a:tblGrid>
                <a:gridCol w="1419597">
                  <a:extLst>
                    <a:ext uri="{9D8B030D-6E8A-4147-A177-3AD203B41FA5}">
                      <a16:colId xmlns:a16="http://schemas.microsoft.com/office/drawing/2014/main" val="20000"/>
                    </a:ext>
                  </a:extLst>
                </a:gridCol>
                <a:gridCol w="6735739">
                  <a:extLst>
                    <a:ext uri="{9D8B030D-6E8A-4147-A177-3AD203B41FA5}">
                      <a16:colId xmlns:a16="http://schemas.microsoft.com/office/drawing/2014/main" val="20001"/>
                    </a:ext>
                  </a:extLst>
                </a:gridCol>
              </a:tblGrid>
              <a:tr h="292583">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20000"/>
                        </a:lnSpc>
                        <a:spcAft>
                          <a:spcPts val="0"/>
                        </a:spcAft>
                      </a:pPr>
                      <a:r>
                        <a:rPr lang="zh-CN" sz="2000" b="1" kern="100" dirty="0">
                          <a:solidFill>
                            <a:schemeClr val="tx1"/>
                          </a:solidFill>
                          <a:latin typeface="+mj-ea"/>
                          <a:ea typeface="+mj-ea"/>
                        </a:rPr>
                        <a:t>所得项目</a:t>
                      </a:r>
                      <a:endParaRPr lang="zh-CN" sz="2000" b="1" kern="100" dirty="0">
                        <a:solidFill>
                          <a:schemeClr val="tx1"/>
                        </a:solidFill>
                        <a:latin typeface="+mj-ea"/>
                        <a:ea typeface="+mj-ea"/>
                        <a:cs typeface="Times New Roman"/>
                      </a:endParaRPr>
                    </a:p>
                  </a:txBody>
                  <a:tcPr marL="64717" marR="64717"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20000"/>
                        </a:lnSpc>
                        <a:spcAft>
                          <a:spcPts val="0"/>
                        </a:spcAft>
                      </a:pPr>
                      <a:r>
                        <a:rPr lang="zh-CN" sz="2000" b="1" kern="100" dirty="0">
                          <a:solidFill>
                            <a:schemeClr val="tx1"/>
                          </a:solidFill>
                          <a:latin typeface="+mj-ea"/>
                          <a:ea typeface="+mj-ea"/>
                        </a:rPr>
                        <a:t>税务处理</a:t>
                      </a:r>
                      <a:endParaRPr lang="zh-CN" sz="2000" b="1" kern="100" dirty="0">
                        <a:solidFill>
                          <a:schemeClr val="tx1"/>
                        </a:solidFill>
                        <a:latin typeface="+mj-ea"/>
                        <a:ea typeface="+mj-ea"/>
                        <a:cs typeface="Times New Roman"/>
                      </a:endParaRPr>
                    </a:p>
                  </a:txBody>
                  <a:tcPr marL="64717" marR="64717" marT="0" marB="0" anchor="ctr"/>
                </a:tc>
                <a:extLst>
                  <a:ext uri="{0D108BD9-81ED-4DB2-BD59-A6C34878D82A}">
                    <a16:rowId xmlns:a16="http://schemas.microsoft.com/office/drawing/2014/main" val="10000"/>
                  </a:ext>
                </a:extLst>
              </a:tr>
              <a:tr h="1571130">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en-US" sz="2000" b="1" kern="100" dirty="0">
                          <a:solidFill>
                            <a:schemeClr val="tx1"/>
                          </a:solidFill>
                          <a:latin typeface="+mj-ea"/>
                          <a:ea typeface="+mj-ea"/>
                        </a:rPr>
                        <a:t>3.</a:t>
                      </a:r>
                      <a:r>
                        <a:rPr lang="zh-CN" sz="2000" b="1" kern="100" dirty="0">
                          <a:solidFill>
                            <a:schemeClr val="tx1"/>
                          </a:solidFill>
                          <a:latin typeface="+mj-ea"/>
                          <a:ea typeface="+mj-ea"/>
                        </a:rPr>
                        <a:t>稿酬所得</a:t>
                      </a:r>
                      <a:endParaRPr lang="zh-CN" sz="2000" b="1" kern="100" dirty="0">
                        <a:solidFill>
                          <a:schemeClr val="tx1"/>
                        </a:solidFill>
                        <a:latin typeface="+mj-ea"/>
                        <a:ea typeface="+mj-ea"/>
                        <a:cs typeface="Times New Roman"/>
                      </a:endParaRPr>
                    </a:p>
                  </a:txBody>
                  <a:tcPr marL="64717" marR="64717"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zh-CN" sz="2000" b="1" kern="100">
                          <a:solidFill>
                            <a:schemeClr val="tx1"/>
                          </a:solidFill>
                          <a:latin typeface="+mj-ea"/>
                          <a:ea typeface="+mj-ea"/>
                        </a:rPr>
                        <a:t>扣缴义务人支付时，按以下方法按次或按月预扣预缴税款：</a:t>
                      </a:r>
                    </a:p>
                    <a:p>
                      <a:pPr>
                        <a:lnSpc>
                          <a:spcPct val="120000"/>
                        </a:lnSpc>
                        <a:spcAft>
                          <a:spcPts val="0"/>
                        </a:spcAft>
                      </a:pPr>
                      <a:r>
                        <a:rPr lang="zh-CN" sz="2000" b="1" kern="100">
                          <a:solidFill>
                            <a:schemeClr val="tx1"/>
                          </a:solidFill>
                          <a:latin typeface="+mj-ea"/>
                          <a:ea typeface="+mj-ea"/>
                        </a:rPr>
                        <a:t>（</a:t>
                      </a:r>
                      <a:r>
                        <a:rPr lang="en-US" sz="2000" b="1" kern="100">
                          <a:solidFill>
                            <a:schemeClr val="tx1"/>
                          </a:solidFill>
                          <a:latin typeface="+mj-ea"/>
                          <a:ea typeface="+mj-ea"/>
                        </a:rPr>
                        <a:t>1</a:t>
                      </a:r>
                      <a:r>
                        <a:rPr lang="zh-CN" sz="2000" b="1" kern="100">
                          <a:solidFill>
                            <a:schemeClr val="tx1"/>
                          </a:solidFill>
                          <a:latin typeface="+mj-ea"/>
                          <a:ea typeface="+mj-ea"/>
                        </a:rPr>
                        <a:t>）每次收入不超过</a:t>
                      </a:r>
                      <a:r>
                        <a:rPr lang="en-US" sz="2000" b="1" kern="100">
                          <a:solidFill>
                            <a:schemeClr val="tx1"/>
                          </a:solidFill>
                          <a:latin typeface="+mj-ea"/>
                          <a:ea typeface="+mj-ea"/>
                        </a:rPr>
                        <a:t>4 000</a:t>
                      </a:r>
                      <a:r>
                        <a:rPr lang="zh-CN" sz="2000" b="1" kern="100">
                          <a:solidFill>
                            <a:schemeClr val="tx1"/>
                          </a:solidFill>
                          <a:latin typeface="+mj-ea"/>
                          <a:ea typeface="+mj-ea"/>
                        </a:rPr>
                        <a:t>元的，预扣预缴税额＝（收入－</a:t>
                      </a:r>
                      <a:r>
                        <a:rPr lang="en-US" sz="2000" b="1" kern="100">
                          <a:solidFill>
                            <a:schemeClr val="tx1"/>
                          </a:solidFill>
                          <a:latin typeface="+mj-ea"/>
                          <a:ea typeface="+mj-ea"/>
                        </a:rPr>
                        <a:t>800</a:t>
                      </a:r>
                      <a:r>
                        <a:rPr lang="zh-CN" sz="2000" b="1" kern="100">
                          <a:solidFill>
                            <a:schemeClr val="tx1"/>
                          </a:solidFill>
                          <a:latin typeface="+mj-ea"/>
                          <a:ea typeface="+mj-ea"/>
                        </a:rPr>
                        <a:t>）×</a:t>
                      </a:r>
                      <a:r>
                        <a:rPr lang="en-US" sz="2000" b="1" kern="100">
                          <a:solidFill>
                            <a:schemeClr val="tx1"/>
                          </a:solidFill>
                          <a:latin typeface="+mj-ea"/>
                          <a:ea typeface="+mj-ea"/>
                        </a:rPr>
                        <a:t>70%</a:t>
                      </a:r>
                      <a:r>
                        <a:rPr lang="zh-CN" sz="2000" b="1" kern="100">
                          <a:solidFill>
                            <a:schemeClr val="tx1"/>
                          </a:solidFill>
                          <a:latin typeface="+mj-ea"/>
                          <a:ea typeface="+mj-ea"/>
                        </a:rPr>
                        <a:t>×</a:t>
                      </a:r>
                      <a:r>
                        <a:rPr lang="en-US" sz="2000" b="1" kern="100">
                          <a:solidFill>
                            <a:schemeClr val="tx1"/>
                          </a:solidFill>
                          <a:latin typeface="+mj-ea"/>
                          <a:ea typeface="+mj-ea"/>
                        </a:rPr>
                        <a:t>20%</a:t>
                      </a:r>
                      <a:endParaRPr lang="zh-CN" sz="2000" b="1" kern="100">
                        <a:solidFill>
                          <a:schemeClr val="tx1"/>
                        </a:solidFill>
                        <a:latin typeface="+mj-ea"/>
                        <a:ea typeface="+mj-ea"/>
                      </a:endParaRPr>
                    </a:p>
                    <a:p>
                      <a:pPr>
                        <a:lnSpc>
                          <a:spcPct val="120000"/>
                        </a:lnSpc>
                        <a:spcAft>
                          <a:spcPts val="0"/>
                        </a:spcAft>
                      </a:pPr>
                      <a:r>
                        <a:rPr lang="zh-CN" sz="2000" b="1" kern="100">
                          <a:solidFill>
                            <a:schemeClr val="tx1"/>
                          </a:solidFill>
                          <a:latin typeface="+mj-ea"/>
                          <a:ea typeface="+mj-ea"/>
                        </a:rPr>
                        <a:t>（</a:t>
                      </a:r>
                      <a:r>
                        <a:rPr lang="en-US" sz="2000" b="1" kern="100">
                          <a:solidFill>
                            <a:schemeClr val="tx1"/>
                          </a:solidFill>
                          <a:latin typeface="+mj-ea"/>
                          <a:ea typeface="+mj-ea"/>
                        </a:rPr>
                        <a:t>2</a:t>
                      </a:r>
                      <a:r>
                        <a:rPr lang="zh-CN" sz="2000" b="1" kern="100">
                          <a:solidFill>
                            <a:schemeClr val="tx1"/>
                          </a:solidFill>
                          <a:latin typeface="+mj-ea"/>
                          <a:ea typeface="+mj-ea"/>
                        </a:rPr>
                        <a:t>）每次收入</a:t>
                      </a:r>
                      <a:r>
                        <a:rPr lang="en-US" sz="2000" b="1" kern="100">
                          <a:solidFill>
                            <a:schemeClr val="tx1"/>
                          </a:solidFill>
                          <a:latin typeface="+mj-ea"/>
                          <a:ea typeface="+mj-ea"/>
                        </a:rPr>
                        <a:t>4 000</a:t>
                      </a:r>
                      <a:r>
                        <a:rPr lang="zh-CN" sz="2000" b="1" kern="100">
                          <a:solidFill>
                            <a:schemeClr val="tx1"/>
                          </a:solidFill>
                          <a:latin typeface="+mj-ea"/>
                          <a:ea typeface="+mj-ea"/>
                        </a:rPr>
                        <a:t>元以上的，预扣预缴税额＝收入×（</a:t>
                      </a:r>
                      <a:r>
                        <a:rPr lang="en-US" sz="2000" b="1" kern="100">
                          <a:solidFill>
                            <a:schemeClr val="tx1"/>
                          </a:solidFill>
                          <a:latin typeface="+mj-ea"/>
                          <a:ea typeface="+mj-ea"/>
                        </a:rPr>
                        <a:t>1</a:t>
                      </a:r>
                      <a:r>
                        <a:rPr lang="zh-CN" sz="2000" b="1" kern="100">
                          <a:solidFill>
                            <a:schemeClr val="tx1"/>
                          </a:solidFill>
                          <a:latin typeface="+mj-ea"/>
                          <a:ea typeface="+mj-ea"/>
                        </a:rPr>
                        <a:t>－</a:t>
                      </a:r>
                      <a:r>
                        <a:rPr lang="en-US" sz="2000" b="1" kern="100">
                          <a:solidFill>
                            <a:schemeClr val="tx1"/>
                          </a:solidFill>
                          <a:latin typeface="+mj-ea"/>
                          <a:ea typeface="+mj-ea"/>
                        </a:rPr>
                        <a:t>20%</a:t>
                      </a:r>
                      <a:r>
                        <a:rPr lang="zh-CN" sz="2000" b="1" kern="100">
                          <a:solidFill>
                            <a:schemeClr val="tx1"/>
                          </a:solidFill>
                          <a:latin typeface="+mj-ea"/>
                          <a:ea typeface="+mj-ea"/>
                        </a:rPr>
                        <a:t>）×</a:t>
                      </a:r>
                      <a:r>
                        <a:rPr lang="en-US" sz="2000" b="1" kern="100">
                          <a:solidFill>
                            <a:schemeClr val="tx1"/>
                          </a:solidFill>
                          <a:latin typeface="+mj-ea"/>
                          <a:ea typeface="+mj-ea"/>
                        </a:rPr>
                        <a:t>70%</a:t>
                      </a:r>
                      <a:r>
                        <a:rPr lang="zh-CN" sz="2000" b="1" kern="100">
                          <a:solidFill>
                            <a:schemeClr val="tx1"/>
                          </a:solidFill>
                          <a:latin typeface="+mj-ea"/>
                          <a:ea typeface="+mj-ea"/>
                        </a:rPr>
                        <a:t>×</a:t>
                      </a:r>
                      <a:r>
                        <a:rPr lang="en-US" sz="2000" b="1" kern="100">
                          <a:solidFill>
                            <a:schemeClr val="tx1"/>
                          </a:solidFill>
                          <a:latin typeface="+mj-ea"/>
                          <a:ea typeface="+mj-ea"/>
                        </a:rPr>
                        <a:t>20%</a:t>
                      </a:r>
                      <a:endParaRPr lang="zh-CN" sz="2000" b="1" kern="100">
                        <a:solidFill>
                          <a:schemeClr val="tx1"/>
                        </a:solidFill>
                        <a:latin typeface="+mj-ea"/>
                        <a:ea typeface="+mj-ea"/>
                        <a:cs typeface="Times New Roman"/>
                      </a:endParaRPr>
                    </a:p>
                  </a:txBody>
                  <a:tcPr marL="64717" marR="64717" marT="0" marB="0" anchor="ctr"/>
                </a:tc>
                <a:extLst>
                  <a:ext uri="{0D108BD9-81ED-4DB2-BD59-A6C34878D82A}">
                    <a16:rowId xmlns:a16="http://schemas.microsoft.com/office/drawing/2014/main" val="10001"/>
                  </a:ext>
                </a:extLst>
              </a:tr>
              <a:tr h="1571130">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en-US" sz="2000" b="1" kern="100" dirty="0">
                          <a:solidFill>
                            <a:schemeClr val="tx1"/>
                          </a:solidFill>
                          <a:latin typeface="+mj-ea"/>
                          <a:ea typeface="+mj-ea"/>
                        </a:rPr>
                        <a:t>4.</a:t>
                      </a:r>
                      <a:r>
                        <a:rPr lang="zh-CN" sz="2000" b="1" kern="100" dirty="0">
                          <a:solidFill>
                            <a:schemeClr val="tx1"/>
                          </a:solidFill>
                          <a:latin typeface="+mj-ea"/>
                          <a:ea typeface="+mj-ea"/>
                        </a:rPr>
                        <a:t>特许权使用费所得</a:t>
                      </a:r>
                      <a:endParaRPr lang="zh-CN" sz="2000" b="1" kern="100" dirty="0">
                        <a:solidFill>
                          <a:schemeClr val="tx1"/>
                        </a:solidFill>
                        <a:latin typeface="+mj-ea"/>
                        <a:ea typeface="+mj-ea"/>
                        <a:cs typeface="Times New Roman"/>
                      </a:endParaRPr>
                    </a:p>
                  </a:txBody>
                  <a:tcPr marL="64717" marR="64717"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20000"/>
                        </a:lnSpc>
                        <a:spcAft>
                          <a:spcPts val="0"/>
                        </a:spcAft>
                      </a:pPr>
                      <a:r>
                        <a:rPr lang="zh-CN" sz="2000" b="1" kern="100" dirty="0">
                          <a:solidFill>
                            <a:schemeClr val="tx1"/>
                          </a:solidFill>
                          <a:latin typeface="+mj-ea"/>
                          <a:ea typeface="+mj-ea"/>
                        </a:rPr>
                        <a:t>扣缴义务人支付时，按以下方法按次或按月预扣预缴税款：</a:t>
                      </a:r>
                    </a:p>
                    <a:p>
                      <a:pPr>
                        <a:lnSpc>
                          <a:spcPct val="120000"/>
                        </a:lnSpc>
                        <a:spcAft>
                          <a:spcPts val="0"/>
                        </a:spcAft>
                      </a:pPr>
                      <a:r>
                        <a:rPr lang="zh-CN" sz="2000" b="1" kern="100" dirty="0">
                          <a:solidFill>
                            <a:schemeClr val="tx1"/>
                          </a:solidFill>
                          <a:latin typeface="+mj-ea"/>
                          <a:ea typeface="+mj-ea"/>
                        </a:rPr>
                        <a:t>（</a:t>
                      </a:r>
                      <a:r>
                        <a:rPr lang="en-US" sz="2000" b="1" kern="100" dirty="0">
                          <a:solidFill>
                            <a:schemeClr val="tx1"/>
                          </a:solidFill>
                          <a:latin typeface="+mj-ea"/>
                          <a:ea typeface="+mj-ea"/>
                        </a:rPr>
                        <a:t>1</a:t>
                      </a:r>
                      <a:r>
                        <a:rPr lang="zh-CN" sz="2000" b="1" kern="100" dirty="0">
                          <a:solidFill>
                            <a:schemeClr val="tx1"/>
                          </a:solidFill>
                          <a:latin typeface="+mj-ea"/>
                          <a:ea typeface="+mj-ea"/>
                        </a:rPr>
                        <a:t>）每次收入不超过</a:t>
                      </a:r>
                      <a:r>
                        <a:rPr lang="en-US" sz="2000" b="1" kern="100" dirty="0">
                          <a:solidFill>
                            <a:schemeClr val="tx1"/>
                          </a:solidFill>
                          <a:latin typeface="+mj-ea"/>
                          <a:ea typeface="+mj-ea"/>
                        </a:rPr>
                        <a:t>4 000</a:t>
                      </a:r>
                      <a:r>
                        <a:rPr lang="zh-CN" sz="2000" b="1" kern="100" dirty="0">
                          <a:solidFill>
                            <a:schemeClr val="tx1"/>
                          </a:solidFill>
                          <a:latin typeface="+mj-ea"/>
                          <a:ea typeface="+mj-ea"/>
                        </a:rPr>
                        <a:t>元的，预扣预缴税额＝（收入－</a:t>
                      </a:r>
                      <a:r>
                        <a:rPr lang="en-US" sz="2000" b="1" kern="100" dirty="0">
                          <a:solidFill>
                            <a:schemeClr val="tx1"/>
                          </a:solidFill>
                          <a:latin typeface="+mj-ea"/>
                          <a:ea typeface="+mj-ea"/>
                        </a:rPr>
                        <a:t>800</a:t>
                      </a:r>
                      <a:r>
                        <a:rPr lang="zh-CN" sz="2000" b="1" kern="100" dirty="0">
                          <a:solidFill>
                            <a:schemeClr val="tx1"/>
                          </a:solidFill>
                          <a:latin typeface="+mj-ea"/>
                          <a:ea typeface="+mj-ea"/>
                        </a:rPr>
                        <a:t>）×</a:t>
                      </a:r>
                      <a:r>
                        <a:rPr lang="en-US" sz="2000" b="1" kern="100" dirty="0">
                          <a:solidFill>
                            <a:schemeClr val="tx1"/>
                          </a:solidFill>
                          <a:latin typeface="+mj-ea"/>
                          <a:ea typeface="+mj-ea"/>
                        </a:rPr>
                        <a:t>20%</a:t>
                      </a:r>
                      <a:endParaRPr lang="zh-CN" sz="2000" b="1" kern="100" dirty="0">
                        <a:solidFill>
                          <a:schemeClr val="tx1"/>
                        </a:solidFill>
                        <a:latin typeface="+mj-ea"/>
                        <a:ea typeface="+mj-ea"/>
                      </a:endParaRPr>
                    </a:p>
                    <a:p>
                      <a:pPr>
                        <a:lnSpc>
                          <a:spcPct val="120000"/>
                        </a:lnSpc>
                        <a:spcAft>
                          <a:spcPts val="0"/>
                        </a:spcAft>
                      </a:pPr>
                      <a:r>
                        <a:rPr lang="zh-CN" sz="2000" b="1" kern="100" dirty="0">
                          <a:solidFill>
                            <a:schemeClr val="tx1"/>
                          </a:solidFill>
                          <a:latin typeface="+mj-ea"/>
                          <a:ea typeface="+mj-ea"/>
                        </a:rPr>
                        <a:t>（</a:t>
                      </a:r>
                      <a:r>
                        <a:rPr lang="en-US" sz="2000" b="1" kern="100" dirty="0">
                          <a:solidFill>
                            <a:schemeClr val="tx1"/>
                          </a:solidFill>
                          <a:latin typeface="+mj-ea"/>
                          <a:ea typeface="+mj-ea"/>
                        </a:rPr>
                        <a:t>2</a:t>
                      </a:r>
                      <a:r>
                        <a:rPr lang="zh-CN" sz="2000" b="1" kern="100" dirty="0">
                          <a:solidFill>
                            <a:schemeClr val="tx1"/>
                          </a:solidFill>
                          <a:latin typeface="+mj-ea"/>
                          <a:ea typeface="+mj-ea"/>
                        </a:rPr>
                        <a:t>）每次收入</a:t>
                      </a:r>
                      <a:r>
                        <a:rPr lang="en-US" sz="2000" b="1" kern="100" dirty="0">
                          <a:solidFill>
                            <a:schemeClr val="tx1"/>
                          </a:solidFill>
                          <a:latin typeface="+mj-ea"/>
                          <a:ea typeface="+mj-ea"/>
                        </a:rPr>
                        <a:t>4 000</a:t>
                      </a:r>
                      <a:r>
                        <a:rPr lang="zh-CN" sz="2000" b="1" kern="100" dirty="0">
                          <a:solidFill>
                            <a:schemeClr val="tx1"/>
                          </a:solidFill>
                          <a:latin typeface="+mj-ea"/>
                          <a:ea typeface="+mj-ea"/>
                        </a:rPr>
                        <a:t>元以上的，预扣预缴税额＝收入×（</a:t>
                      </a:r>
                      <a:r>
                        <a:rPr lang="en-US" sz="2000" b="1" kern="100" dirty="0">
                          <a:solidFill>
                            <a:schemeClr val="tx1"/>
                          </a:solidFill>
                          <a:latin typeface="+mj-ea"/>
                          <a:ea typeface="+mj-ea"/>
                        </a:rPr>
                        <a:t>1</a:t>
                      </a:r>
                      <a:r>
                        <a:rPr lang="zh-CN" sz="2000" b="1" kern="100" dirty="0">
                          <a:solidFill>
                            <a:schemeClr val="tx1"/>
                          </a:solidFill>
                          <a:latin typeface="+mj-ea"/>
                          <a:ea typeface="+mj-ea"/>
                        </a:rPr>
                        <a:t>－</a:t>
                      </a:r>
                      <a:r>
                        <a:rPr lang="en-US" sz="2000" b="1" kern="100" dirty="0">
                          <a:solidFill>
                            <a:schemeClr val="tx1"/>
                          </a:solidFill>
                          <a:latin typeface="+mj-ea"/>
                          <a:ea typeface="+mj-ea"/>
                        </a:rPr>
                        <a:t>20%</a:t>
                      </a:r>
                      <a:r>
                        <a:rPr lang="zh-CN" sz="2000" b="1" kern="100" dirty="0">
                          <a:solidFill>
                            <a:schemeClr val="tx1"/>
                          </a:solidFill>
                          <a:latin typeface="+mj-ea"/>
                          <a:ea typeface="+mj-ea"/>
                        </a:rPr>
                        <a:t>）×</a:t>
                      </a:r>
                      <a:r>
                        <a:rPr lang="en-US" sz="2000" b="1" kern="100" dirty="0">
                          <a:solidFill>
                            <a:schemeClr val="tx1"/>
                          </a:solidFill>
                          <a:latin typeface="+mj-ea"/>
                          <a:ea typeface="+mj-ea"/>
                        </a:rPr>
                        <a:t>20%</a:t>
                      </a:r>
                      <a:endParaRPr lang="zh-CN" sz="2000" b="1" kern="100" dirty="0">
                        <a:solidFill>
                          <a:schemeClr val="tx1"/>
                        </a:solidFill>
                        <a:latin typeface="+mj-ea"/>
                        <a:ea typeface="+mj-ea"/>
                        <a:cs typeface="Times New Roman"/>
                      </a:endParaRPr>
                    </a:p>
                  </a:txBody>
                  <a:tcPr marL="64717" marR="64717" marT="0" marB="0" anchor="ctr"/>
                </a:tc>
                <a:extLst>
                  <a:ext uri="{0D108BD9-81ED-4DB2-BD59-A6C34878D82A}">
                    <a16:rowId xmlns:a16="http://schemas.microsoft.com/office/drawing/2014/main" val="10002"/>
                  </a:ext>
                </a:extLst>
              </a:tr>
            </a:tbl>
          </a:graphicData>
        </a:graphic>
      </p:graphicFrame>
      <p:sp>
        <p:nvSpPr>
          <p:cNvPr id="4" name="文本框 3">
            <a:extLst>
              <a:ext uri="{FF2B5EF4-FFF2-40B4-BE49-F238E27FC236}">
                <a16:creationId xmlns:a16="http://schemas.microsoft.com/office/drawing/2014/main" id="{EF8BEFCF-48D5-4363-B720-6B6FCE05918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28290554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D0FF73-03D6-56D0-5880-8C34EF7469E2}"/>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73A3584-32A6-438C-050A-00A2EA526358}"/>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138</a:t>
            </a:fld>
            <a:endParaRPr lang="en-US">
              <a:solidFill>
                <a:prstClr val="black">
                  <a:tint val="75000"/>
                </a:prstClr>
              </a:solidFill>
            </a:endParaRPr>
          </a:p>
        </p:txBody>
      </p:sp>
      <p:sp>
        <p:nvSpPr>
          <p:cNvPr id="3" name="副标题 1">
            <a:extLst>
              <a:ext uri="{FF2B5EF4-FFF2-40B4-BE49-F238E27FC236}">
                <a16:creationId xmlns:a16="http://schemas.microsoft.com/office/drawing/2014/main" id="{AE9690FE-67CE-B85C-8F2F-CB566329ECF2}"/>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a:t>
            </a:r>
            <a:r>
              <a:rPr lang="en-US" altLang="zh-CN" sz="2000" dirty="0"/>
              <a:t>5</a:t>
            </a:r>
            <a:r>
              <a:rPr lang="zh-CN" altLang="en-US" sz="2000" dirty="0"/>
              <a:t>）综合所得汇算清缴收入额的确定</a:t>
            </a:r>
          </a:p>
          <a:p>
            <a:pPr lvl="0"/>
            <a:r>
              <a:rPr lang="zh-CN" altLang="en-US" sz="2000" dirty="0">
                <a:solidFill>
                  <a:schemeClr val="tx1"/>
                </a:solidFill>
              </a:rPr>
              <a:t>①工资薪金所得以</a:t>
            </a:r>
            <a:r>
              <a:rPr lang="zh-CN" altLang="en-US" sz="2000" dirty="0">
                <a:solidFill>
                  <a:srgbClr val="C00000"/>
                </a:solidFill>
              </a:rPr>
              <a:t>全额</a:t>
            </a:r>
            <a:r>
              <a:rPr lang="zh-CN" altLang="en-US" sz="2000" dirty="0">
                <a:solidFill>
                  <a:schemeClr val="tx1"/>
                </a:solidFill>
              </a:rPr>
              <a:t>为收入额。</a:t>
            </a:r>
          </a:p>
          <a:p>
            <a:pPr lvl="0"/>
            <a:r>
              <a:rPr lang="zh-CN" altLang="en-US" sz="2000" dirty="0">
                <a:solidFill>
                  <a:schemeClr val="tx1"/>
                </a:solidFill>
              </a:rPr>
              <a:t>②劳务报酬所得、特许权使用费所得以</a:t>
            </a:r>
            <a:r>
              <a:rPr lang="zh-CN" altLang="en-US" sz="2000" dirty="0">
                <a:solidFill>
                  <a:srgbClr val="C00000"/>
                </a:solidFill>
              </a:rPr>
              <a:t>减除</a:t>
            </a:r>
            <a:r>
              <a:rPr lang="en-US" altLang="zh-CN" sz="2000" dirty="0">
                <a:solidFill>
                  <a:srgbClr val="C00000"/>
                </a:solidFill>
              </a:rPr>
              <a:t>20%</a:t>
            </a:r>
            <a:r>
              <a:rPr lang="zh-CN" altLang="en-US" sz="2000" dirty="0">
                <a:solidFill>
                  <a:srgbClr val="C00000"/>
                </a:solidFill>
              </a:rPr>
              <a:t>的费用</a:t>
            </a:r>
            <a:r>
              <a:rPr lang="zh-CN" altLang="en-US" sz="2000" dirty="0">
                <a:solidFill>
                  <a:schemeClr val="tx1"/>
                </a:solidFill>
              </a:rPr>
              <a:t>后的余额为收入额。 </a:t>
            </a:r>
          </a:p>
          <a:p>
            <a:pPr lvl="0"/>
            <a:r>
              <a:rPr lang="zh-CN" altLang="en-US" sz="2000" dirty="0">
                <a:solidFill>
                  <a:schemeClr val="tx1"/>
                </a:solidFill>
              </a:rPr>
              <a:t>劳务报酬所得、特许权使用费所得收入额</a:t>
            </a:r>
            <a:r>
              <a:rPr lang="zh-CN" altLang="en-US" sz="2000" dirty="0">
                <a:solidFill>
                  <a:srgbClr val="C00000"/>
                </a:solidFill>
              </a:rPr>
              <a:t>＝所得</a:t>
            </a:r>
            <a:r>
              <a:rPr lang="en-US" altLang="zh-CN" sz="2000" dirty="0">
                <a:solidFill>
                  <a:srgbClr val="C00000"/>
                </a:solidFill>
              </a:rPr>
              <a:t>×</a:t>
            </a:r>
            <a:r>
              <a:rPr lang="zh-CN" altLang="en-US" sz="2000" dirty="0">
                <a:solidFill>
                  <a:srgbClr val="C00000"/>
                </a:solidFill>
              </a:rPr>
              <a:t>（</a:t>
            </a:r>
            <a:r>
              <a:rPr lang="en-US" altLang="zh-CN" sz="2000" dirty="0">
                <a:solidFill>
                  <a:srgbClr val="C00000"/>
                </a:solidFill>
              </a:rPr>
              <a:t>1</a:t>
            </a:r>
            <a:r>
              <a:rPr lang="zh-CN" altLang="en-US" sz="2000" dirty="0">
                <a:solidFill>
                  <a:srgbClr val="C00000"/>
                </a:solidFill>
              </a:rPr>
              <a:t>－</a:t>
            </a:r>
            <a:r>
              <a:rPr lang="en-US" altLang="zh-CN" sz="2000" dirty="0">
                <a:solidFill>
                  <a:srgbClr val="C00000"/>
                </a:solidFill>
              </a:rPr>
              <a:t>20%</a:t>
            </a:r>
            <a:r>
              <a:rPr lang="zh-CN" altLang="en-US" sz="2000" dirty="0">
                <a:solidFill>
                  <a:srgbClr val="C00000"/>
                </a:solidFill>
              </a:rPr>
              <a:t>） </a:t>
            </a:r>
          </a:p>
          <a:p>
            <a:pPr lvl="0"/>
            <a:r>
              <a:rPr lang="zh-CN" altLang="en-US" sz="2000" dirty="0">
                <a:solidFill>
                  <a:schemeClr val="tx1"/>
                </a:solidFill>
              </a:rPr>
              <a:t>③稿酬所得得以减除</a:t>
            </a:r>
            <a:r>
              <a:rPr lang="en-US" altLang="zh-CN" sz="2000" dirty="0">
                <a:solidFill>
                  <a:schemeClr val="tx1"/>
                </a:solidFill>
              </a:rPr>
              <a:t>20%</a:t>
            </a:r>
            <a:r>
              <a:rPr lang="zh-CN" altLang="en-US" sz="2000" dirty="0">
                <a:solidFill>
                  <a:schemeClr val="tx1"/>
                </a:solidFill>
              </a:rPr>
              <a:t>的费用后的余额为收入额，并减按</a:t>
            </a:r>
            <a:r>
              <a:rPr lang="en-US" altLang="zh-CN" sz="2000" dirty="0">
                <a:solidFill>
                  <a:schemeClr val="tx1"/>
                </a:solidFill>
              </a:rPr>
              <a:t>70%</a:t>
            </a:r>
            <a:r>
              <a:rPr lang="zh-CN" altLang="en-US" sz="2000" dirty="0">
                <a:solidFill>
                  <a:schemeClr val="tx1"/>
                </a:solidFill>
              </a:rPr>
              <a:t>计算。 </a:t>
            </a:r>
          </a:p>
          <a:p>
            <a:pPr lvl="0"/>
            <a:r>
              <a:rPr lang="zh-CN" altLang="en-US" sz="2000" dirty="0">
                <a:solidFill>
                  <a:schemeClr val="tx1"/>
                </a:solidFill>
              </a:rPr>
              <a:t>稿酬所得收入额＝</a:t>
            </a:r>
            <a:r>
              <a:rPr lang="zh-CN" altLang="en-US" sz="2000" dirty="0">
                <a:solidFill>
                  <a:srgbClr val="C00000"/>
                </a:solidFill>
              </a:rPr>
              <a:t>所得</a:t>
            </a:r>
            <a:r>
              <a:rPr lang="en-US" altLang="zh-CN" sz="2000" dirty="0">
                <a:solidFill>
                  <a:srgbClr val="C00000"/>
                </a:solidFill>
              </a:rPr>
              <a:t>×</a:t>
            </a:r>
            <a:r>
              <a:rPr lang="zh-CN" altLang="en-US" sz="2000" dirty="0">
                <a:solidFill>
                  <a:srgbClr val="C00000"/>
                </a:solidFill>
              </a:rPr>
              <a:t>（</a:t>
            </a:r>
            <a:r>
              <a:rPr lang="en-US" altLang="zh-CN" sz="2000" dirty="0">
                <a:solidFill>
                  <a:srgbClr val="C00000"/>
                </a:solidFill>
              </a:rPr>
              <a:t>1</a:t>
            </a:r>
            <a:r>
              <a:rPr lang="zh-CN" altLang="en-US" sz="2000" dirty="0">
                <a:solidFill>
                  <a:srgbClr val="C00000"/>
                </a:solidFill>
              </a:rPr>
              <a:t>－</a:t>
            </a:r>
            <a:r>
              <a:rPr lang="en-US" altLang="zh-CN" sz="2000" dirty="0">
                <a:solidFill>
                  <a:srgbClr val="C00000"/>
                </a:solidFill>
              </a:rPr>
              <a:t>20%</a:t>
            </a:r>
            <a:r>
              <a:rPr lang="zh-CN" altLang="en-US" sz="2000" dirty="0">
                <a:solidFill>
                  <a:srgbClr val="C00000"/>
                </a:solidFill>
              </a:rPr>
              <a:t>）</a:t>
            </a:r>
            <a:r>
              <a:rPr lang="en-US" altLang="zh-CN" sz="2000" dirty="0">
                <a:solidFill>
                  <a:srgbClr val="C00000"/>
                </a:solidFill>
              </a:rPr>
              <a:t>×70% </a:t>
            </a:r>
          </a:p>
        </p:txBody>
      </p:sp>
      <p:sp>
        <p:nvSpPr>
          <p:cNvPr id="4" name="文本框 3">
            <a:extLst>
              <a:ext uri="{FF2B5EF4-FFF2-40B4-BE49-F238E27FC236}">
                <a16:creationId xmlns:a16="http://schemas.microsoft.com/office/drawing/2014/main" id="{8FD1C295-0D6C-D821-4AD0-2393240C6EDD}"/>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16362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370924-9A7A-8E96-A9F8-0D56E9D087D2}"/>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F84AF41-5832-4D0E-A8C7-D035B3A635E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139</a:t>
            </a:fld>
            <a:endParaRPr lang="en-US">
              <a:solidFill>
                <a:prstClr val="black">
                  <a:tint val="75000"/>
                </a:prstClr>
              </a:solidFill>
            </a:endParaRPr>
          </a:p>
        </p:txBody>
      </p:sp>
      <p:sp>
        <p:nvSpPr>
          <p:cNvPr id="3" name="副标题 1">
            <a:extLst>
              <a:ext uri="{FF2B5EF4-FFF2-40B4-BE49-F238E27FC236}">
                <a16:creationId xmlns:a16="http://schemas.microsoft.com/office/drawing/2014/main" id="{605765D9-888E-2517-3FCF-69E4A314C13C}"/>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sz="2000" dirty="0"/>
              <a:t>3.</a:t>
            </a:r>
            <a:r>
              <a:rPr lang="zh-CN" altLang="en-US" sz="2000" dirty="0"/>
              <a:t>应纳税额</a:t>
            </a:r>
          </a:p>
          <a:p>
            <a:pPr lvl="0"/>
            <a:r>
              <a:rPr lang="zh-CN" altLang="en-US" sz="2000" dirty="0">
                <a:solidFill>
                  <a:srgbClr val="C00000"/>
                </a:solidFill>
              </a:rPr>
              <a:t>应纳税额＝应纳税所得额</a:t>
            </a:r>
            <a:r>
              <a:rPr lang="en-US" altLang="zh-CN" sz="2000" dirty="0">
                <a:solidFill>
                  <a:srgbClr val="C00000"/>
                </a:solidFill>
              </a:rPr>
              <a:t>×</a:t>
            </a:r>
            <a:r>
              <a:rPr lang="zh-CN" altLang="en-US" sz="2000" dirty="0">
                <a:solidFill>
                  <a:srgbClr val="C00000"/>
                </a:solidFill>
              </a:rPr>
              <a:t>适用税率－速算扣除数</a:t>
            </a:r>
          </a:p>
        </p:txBody>
      </p:sp>
      <p:sp>
        <p:nvSpPr>
          <p:cNvPr id="4" name="文本框 3">
            <a:extLst>
              <a:ext uri="{FF2B5EF4-FFF2-40B4-BE49-F238E27FC236}">
                <a16:creationId xmlns:a16="http://schemas.microsoft.com/office/drawing/2014/main" id="{6707FD55-C0EA-D530-955D-C41F61744828}"/>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983674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C7336F2-C870-49FF-9A60-23CB312BAD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a:t>
            </a:fld>
            <a:endParaRPr lang="en-US">
              <a:solidFill>
                <a:prstClr val="black">
                  <a:tint val="75000"/>
                </a:prstClr>
              </a:solidFill>
            </a:endParaRPr>
          </a:p>
        </p:txBody>
      </p:sp>
      <p:sp>
        <p:nvSpPr>
          <p:cNvPr id="4" name="文本框 3">
            <a:extLst>
              <a:ext uri="{FF2B5EF4-FFF2-40B4-BE49-F238E27FC236}">
                <a16:creationId xmlns:a16="http://schemas.microsoft.com/office/drawing/2014/main" id="{41614CC4-7242-4B00-B0B1-A7C5CA92A36E}"/>
              </a:ext>
            </a:extLst>
          </p:cNvPr>
          <p:cNvSpPr txBox="1"/>
          <p:nvPr/>
        </p:nvSpPr>
        <p:spPr>
          <a:xfrm>
            <a:off x="740639" y="745190"/>
            <a:ext cx="7990611" cy="4089196"/>
          </a:xfrm>
          <a:prstGeom prst="rect">
            <a:avLst/>
          </a:prstGeom>
          <a:noFill/>
        </p:spPr>
        <p:txBody>
          <a:bodyPr wrap="square">
            <a:spAutoFit/>
          </a:bodyPr>
          <a:lstStyle/>
          <a:p>
            <a:pPr indent="457200">
              <a:lnSpc>
                <a:spcPct val="150000"/>
              </a:lnSpc>
            </a:pPr>
            <a:r>
              <a:rPr lang="zh-CN" altLang="en-US" sz="2200" b="1" dirty="0">
                <a:solidFill>
                  <a:srgbClr val="005392"/>
                </a:solidFill>
              </a:rPr>
              <a:t>（二）纳税义务</a:t>
            </a:r>
            <a:endParaRPr lang="en-US" altLang="zh-CN" sz="2200" b="1" dirty="0">
              <a:solidFill>
                <a:srgbClr val="005392"/>
              </a:solidFill>
            </a:endParaRPr>
          </a:p>
          <a:p>
            <a:pPr indent="457200">
              <a:lnSpc>
                <a:spcPct val="150000"/>
              </a:lnSpc>
            </a:pPr>
            <a:r>
              <a:rPr lang="zh-CN" altLang="en-US" sz="2200" b="1" dirty="0"/>
              <a:t> </a:t>
            </a:r>
            <a:r>
              <a:rPr lang="en-US" altLang="zh-CN" sz="2200" b="1" dirty="0">
                <a:solidFill>
                  <a:srgbClr val="C00000"/>
                </a:solidFill>
              </a:rPr>
              <a:t>【</a:t>
            </a:r>
            <a:r>
              <a:rPr lang="zh-CN" altLang="en-US" sz="2200" b="1" dirty="0">
                <a:solidFill>
                  <a:srgbClr val="C00000"/>
                </a:solidFill>
              </a:rPr>
              <a:t>提示 </a:t>
            </a:r>
            <a:r>
              <a:rPr lang="en-US" altLang="zh-CN" sz="2200" b="1" dirty="0">
                <a:solidFill>
                  <a:srgbClr val="C00000"/>
                </a:solidFill>
              </a:rPr>
              <a:t>1】</a:t>
            </a:r>
            <a:r>
              <a:rPr lang="zh-CN" altLang="en-US" sz="2200" b="1" dirty="0"/>
              <a:t>中国境内有住所，是指因户籍、家庭、经济利益关系而在中国境内习惯性居住 </a:t>
            </a:r>
            <a:r>
              <a:rPr lang="zh-CN" altLang="en-US" sz="2200" b="1" dirty="0">
                <a:solidFill>
                  <a:srgbClr val="C00000"/>
                </a:solidFill>
              </a:rPr>
              <a:t>（住所≠住房＝习惯性居住地）</a:t>
            </a:r>
          </a:p>
          <a:p>
            <a:pPr indent="457200">
              <a:lnSpc>
                <a:spcPct val="150000"/>
              </a:lnSpc>
            </a:pPr>
            <a:r>
              <a:rPr lang="zh-CN" altLang="en-US" sz="2200" b="1" dirty="0"/>
              <a:t> </a:t>
            </a:r>
            <a:r>
              <a:rPr lang="en-US" altLang="zh-CN" sz="2200" b="1" dirty="0">
                <a:solidFill>
                  <a:srgbClr val="C00000"/>
                </a:solidFill>
              </a:rPr>
              <a:t>【</a:t>
            </a:r>
            <a:r>
              <a:rPr lang="zh-CN" altLang="en-US" sz="2200" b="1" dirty="0">
                <a:solidFill>
                  <a:srgbClr val="C00000"/>
                </a:solidFill>
              </a:rPr>
              <a:t>提示 </a:t>
            </a:r>
            <a:r>
              <a:rPr lang="en-US" altLang="zh-CN" sz="2200" b="1" dirty="0">
                <a:solidFill>
                  <a:srgbClr val="C00000"/>
                </a:solidFill>
              </a:rPr>
              <a:t>2】 </a:t>
            </a:r>
            <a:r>
              <a:rPr lang="zh-CN" altLang="en-US" sz="2200" b="1" dirty="0"/>
              <a:t>纳税年度自公历 </a:t>
            </a:r>
            <a:r>
              <a:rPr lang="en-US" altLang="zh-CN" sz="2200" b="1" u="sng" dirty="0">
                <a:solidFill>
                  <a:srgbClr val="C00000"/>
                </a:solidFill>
              </a:rPr>
              <a:t>1 </a:t>
            </a:r>
            <a:r>
              <a:rPr lang="zh-CN" altLang="en-US" sz="2200" b="1" u="sng" dirty="0">
                <a:solidFill>
                  <a:srgbClr val="C00000"/>
                </a:solidFill>
              </a:rPr>
              <a:t>月 </a:t>
            </a:r>
            <a:r>
              <a:rPr lang="en-US" altLang="zh-CN" sz="2200" b="1" u="sng" dirty="0">
                <a:solidFill>
                  <a:srgbClr val="C00000"/>
                </a:solidFill>
              </a:rPr>
              <a:t>1 </a:t>
            </a:r>
            <a:r>
              <a:rPr lang="zh-CN" altLang="en-US" sz="2200" b="1" u="sng" dirty="0">
                <a:solidFill>
                  <a:srgbClr val="C00000"/>
                </a:solidFill>
              </a:rPr>
              <a:t>日至 </a:t>
            </a:r>
            <a:r>
              <a:rPr lang="en-US" altLang="zh-CN" sz="2200" b="1" u="sng" dirty="0">
                <a:solidFill>
                  <a:srgbClr val="C00000"/>
                </a:solidFill>
              </a:rPr>
              <a:t>12 </a:t>
            </a:r>
            <a:r>
              <a:rPr lang="zh-CN" altLang="en-US" sz="2200" b="1" u="sng" dirty="0">
                <a:solidFill>
                  <a:srgbClr val="C00000"/>
                </a:solidFill>
              </a:rPr>
              <a:t>月 </a:t>
            </a:r>
            <a:r>
              <a:rPr lang="en-US" altLang="zh-CN" sz="2200" b="1" u="sng" dirty="0">
                <a:solidFill>
                  <a:srgbClr val="C00000"/>
                </a:solidFill>
              </a:rPr>
              <a:t>31 </a:t>
            </a:r>
            <a:r>
              <a:rPr lang="zh-CN" altLang="en-US" sz="2200" b="1" u="sng" dirty="0">
                <a:solidFill>
                  <a:srgbClr val="C00000"/>
                </a:solidFill>
              </a:rPr>
              <a:t>日。</a:t>
            </a:r>
          </a:p>
          <a:p>
            <a:pPr indent="457200">
              <a:lnSpc>
                <a:spcPct val="150000"/>
              </a:lnSpc>
            </a:pPr>
            <a:r>
              <a:rPr lang="zh-CN" altLang="en-US" sz="2200" b="1" dirty="0"/>
              <a:t> </a:t>
            </a:r>
            <a:r>
              <a:rPr lang="en-US" altLang="zh-CN" sz="2200" b="1" dirty="0">
                <a:solidFill>
                  <a:srgbClr val="C00000"/>
                </a:solidFill>
              </a:rPr>
              <a:t>【</a:t>
            </a:r>
            <a:r>
              <a:rPr lang="zh-CN" altLang="en-US" sz="2200" b="1" dirty="0">
                <a:solidFill>
                  <a:srgbClr val="C00000"/>
                </a:solidFill>
              </a:rPr>
              <a:t>提示 </a:t>
            </a:r>
            <a:r>
              <a:rPr lang="en-US" altLang="zh-CN" sz="2200" b="1" dirty="0">
                <a:solidFill>
                  <a:srgbClr val="C00000"/>
                </a:solidFill>
              </a:rPr>
              <a:t>3】</a:t>
            </a:r>
            <a:r>
              <a:rPr lang="zh-CN" altLang="en-US" sz="2200" b="1" dirty="0"/>
              <a:t>无住所个人一个纳税年度内在中国境内累计居住天数，按照个人在中国境内累计停留的天数计算。在中国境内停留的当天</a:t>
            </a:r>
            <a:r>
              <a:rPr lang="zh-CN" altLang="en-US" sz="2200" b="1" dirty="0">
                <a:solidFill>
                  <a:srgbClr val="C00000"/>
                </a:solidFill>
              </a:rPr>
              <a:t>满 </a:t>
            </a:r>
            <a:r>
              <a:rPr lang="en-US" altLang="zh-CN" sz="2200" b="1" dirty="0">
                <a:solidFill>
                  <a:srgbClr val="C00000"/>
                </a:solidFill>
              </a:rPr>
              <a:t>24 </a:t>
            </a:r>
            <a:r>
              <a:rPr lang="zh-CN" altLang="en-US" sz="2200" b="1" dirty="0">
                <a:solidFill>
                  <a:srgbClr val="C00000"/>
                </a:solidFill>
              </a:rPr>
              <a:t>小时</a:t>
            </a:r>
            <a:r>
              <a:rPr lang="zh-CN" altLang="en-US" sz="2200" b="1" dirty="0"/>
              <a:t>的，</a:t>
            </a:r>
            <a:r>
              <a:rPr lang="zh-CN" altLang="en-US" sz="2200" b="1" dirty="0">
                <a:solidFill>
                  <a:srgbClr val="C00000"/>
                </a:solidFill>
              </a:rPr>
              <a:t>计入</a:t>
            </a:r>
            <a:r>
              <a:rPr lang="zh-CN" altLang="en-US" sz="2200" b="1" dirty="0"/>
              <a:t>中国境内居住天数，在中国境内停留的当天</a:t>
            </a:r>
            <a:r>
              <a:rPr lang="zh-CN" altLang="en-US" sz="2200" b="1" dirty="0">
                <a:solidFill>
                  <a:srgbClr val="C00000"/>
                </a:solidFill>
              </a:rPr>
              <a:t>不足 </a:t>
            </a:r>
            <a:r>
              <a:rPr lang="en-US" altLang="zh-CN" sz="2200" b="1" dirty="0">
                <a:solidFill>
                  <a:srgbClr val="C00000"/>
                </a:solidFill>
              </a:rPr>
              <a:t>24 </a:t>
            </a:r>
            <a:r>
              <a:rPr lang="zh-CN" altLang="en-US" sz="2200" b="1" dirty="0">
                <a:solidFill>
                  <a:srgbClr val="C00000"/>
                </a:solidFill>
              </a:rPr>
              <a:t>小时</a:t>
            </a:r>
            <a:r>
              <a:rPr lang="zh-CN" altLang="en-US" sz="2200" b="1" dirty="0"/>
              <a:t>的，</a:t>
            </a:r>
            <a:r>
              <a:rPr lang="zh-CN" altLang="en-US" sz="2200" b="1" dirty="0">
                <a:solidFill>
                  <a:srgbClr val="C00000"/>
                </a:solidFill>
              </a:rPr>
              <a:t>不计入</a:t>
            </a:r>
            <a:r>
              <a:rPr lang="zh-CN" altLang="en-US" sz="2200" b="1" dirty="0"/>
              <a:t>中国境内居住天数。</a:t>
            </a:r>
            <a:endParaRPr lang="en-US" altLang="zh-CN" sz="2200" b="1" dirty="0">
              <a:solidFill>
                <a:srgbClr val="005392"/>
              </a:solidFill>
            </a:endParaRPr>
          </a:p>
        </p:txBody>
      </p:sp>
      <p:sp>
        <p:nvSpPr>
          <p:cNvPr id="5" name="文本框 4">
            <a:extLst>
              <a:ext uri="{FF2B5EF4-FFF2-40B4-BE49-F238E27FC236}">
                <a16:creationId xmlns:a16="http://schemas.microsoft.com/office/drawing/2014/main" id="{4EF2FC40-7633-4E54-B9E2-3AD8A413388F}"/>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05532252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23ABF9-48F9-6B53-03C4-96555656FB2F}"/>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C880B1B-ADBC-2085-62C4-4A5A479A3D35}"/>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0FB9966A-C427-8A43-887E-57C3236DA00E}"/>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E4120737-E150-9E3B-A778-549A9098F68E}"/>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赵某是我国公民，独生子、单身、父母均已年满 </a:t>
            </a:r>
            <a:r>
              <a:rPr lang="en-US" altLang="zh-CN" sz="2000" dirty="0">
                <a:solidFill>
                  <a:schemeClr val="tx1"/>
                </a:solidFill>
                <a:latin typeface="+mn-lt"/>
                <a:ea typeface="+mn-ea"/>
                <a:cs typeface="+mn-ea"/>
                <a:sym typeface="+mn-lt"/>
              </a:rPr>
              <a:t>60 </a:t>
            </a:r>
            <a:r>
              <a:rPr lang="zh-CN" altLang="en-US" sz="2000" dirty="0">
                <a:solidFill>
                  <a:schemeClr val="tx1"/>
                </a:solidFill>
                <a:latin typeface="+mn-lt"/>
                <a:ea typeface="+mn-ea"/>
                <a:cs typeface="+mn-ea"/>
                <a:sym typeface="+mn-lt"/>
              </a:rPr>
              <a:t>周岁，在甲公司工作。</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年取得工资收入 </a:t>
            </a:r>
            <a:r>
              <a:rPr lang="en-US" altLang="zh-CN" sz="2000" dirty="0">
                <a:solidFill>
                  <a:schemeClr val="tx1"/>
                </a:solidFill>
                <a:latin typeface="+mn-lt"/>
                <a:ea typeface="+mn-ea"/>
                <a:cs typeface="+mn-ea"/>
                <a:sym typeface="+mn-lt"/>
              </a:rPr>
              <a:t>80 000 </a:t>
            </a:r>
            <a:r>
              <a:rPr lang="zh-CN" altLang="en-US" sz="2000" dirty="0">
                <a:solidFill>
                  <a:schemeClr val="tx1"/>
                </a:solidFill>
                <a:latin typeface="+mn-lt"/>
                <a:ea typeface="+mn-ea"/>
                <a:cs typeface="+mn-ea"/>
                <a:sym typeface="+mn-lt"/>
              </a:rPr>
              <a:t>元，在某大学授课取得收入 </a:t>
            </a:r>
            <a:r>
              <a:rPr lang="en-US" altLang="zh-CN" sz="2000" dirty="0">
                <a:solidFill>
                  <a:schemeClr val="tx1"/>
                </a:solidFill>
                <a:latin typeface="+mn-lt"/>
                <a:ea typeface="+mn-ea"/>
                <a:cs typeface="+mn-ea"/>
                <a:sym typeface="+mn-lt"/>
              </a:rPr>
              <a:t>40 000 </a:t>
            </a:r>
            <a:r>
              <a:rPr lang="zh-CN" altLang="en-US" sz="2000" dirty="0">
                <a:solidFill>
                  <a:schemeClr val="tx1"/>
                </a:solidFill>
                <a:latin typeface="+mn-lt"/>
                <a:ea typeface="+mn-ea"/>
                <a:cs typeface="+mn-ea"/>
                <a:sym typeface="+mn-lt"/>
              </a:rPr>
              <a:t>元，出版著作一部，取得稿酬 </a:t>
            </a:r>
            <a:r>
              <a:rPr lang="en-US" altLang="zh-CN" sz="2000" dirty="0">
                <a:solidFill>
                  <a:schemeClr val="tx1"/>
                </a:solidFill>
                <a:latin typeface="+mn-lt"/>
                <a:ea typeface="+mn-ea"/>
                <a:cs typeface="+mn-ea"/>
                <a:sym typeface="+mn-lt"/>
              </a:rPr>
              <a:t>60 000 </a:t>
            </a:r>
            <a:r>
              <a:rPr lang="zh-CN" altLang="en-US" sz="2000" dirty="0">
                <a:solidFill>
                  <a:schemeClr val="tx1"/>
                </a:solidFill>
                <a:latin typeface="+mn-lt"/>
                <a:ea typeface="+mn-ea"/>
                <a:cs typeface="+mn-ea"/>
                <a:sym typeface="+mn-lt"/>
              </a:rPr>
              <a:t>元，转让商标使用权，取得特许权使用费收入 </a:t>
            </a:r>
            <a:r>
              <a:rPr lang="en-US" altLang="zh-CN" sz="2000" dirty="0">
                <a:solidFill>
                  <a:schemeClr val="tx1"/>
                </a:solidFill>
                <a:latin typeface="+mn-lt"/>
                <a:ea typeface="+mn-ea"/>
                <a:cs typeface="+mn-ea"/>
                <a:sym typeface="+mn-lt"/>
              </a:rPr>
              <a:t>20 000 </a:t>
            </a:r>
            <a:r>
              <a:rPr lang="zh-CN" altLang="en-US" sz="2000" dirty="0">
                <a:solidFill>
                  <a:schemeClr val="tx1"/>
                </a:solidFill>
                <a:latin typeface="+mn-lt"/>
                <a:ea typeface="+mn-ea"/>
                <a:cs typeface="+mn-ea"/>
                <a:sym typeface="+mn-lt"/>
              </a:rPr>
              <a:t>元。已知：赵某个人缴纳“三险一金”</a:t>
            </a:r>
            <a:r>
              <a:rPr lang="en-US" altLang="zh-CN" sz="2000" dirty="0">
                <a:solidFill>
                  <a:schemeClr val="tx1"/>
                </a:solidFill>
                <a:latin typeface="+mn-lt"/>
                <a:ea typeface="+mn-ea"/>
                <a:cs typeface="+mn-ea"/>
                <a:sym typeface="+mn-lt"/>
              </a:rPr>
              <a:t>20 000 </a:t>
            </a:r>
            <a:r>
              <a:rPr lang="zh-CN" altLang="en-US" sz="2000" dirty="0">
                <a:solidFill>
                  <a:schemeClr val="tx1"/>
                </a:solidFill>
                <a:latin typeface="+mn-lt"/>
                <a:ea typeface="+mn-ea"/>
                <a:cs typeface="+mn-ea"/>
                <a:sym typeface="+mn-lt"/>
              </a:rPr>
              <a:t>元，赡养老人支出税法规定的扣除金额为 </a:t>
            </a:r>
            <a:r>
              <a:rPr lang="en-US" altLang="zh-CN" sz="2000" dirty="0">
                <a:solidFill>
                  <a:schemeClr val="tx1"/>
                </a:solidFill>
                <a:latin typeface="+mn-lt"/>
                <a:ea typeface="+mn-ea"/>
                <a:cs typeface="+mn-ea"/>
                <a:sym typeface="+mn-lt"/>
              </a:rPr>
              <a:t>36 000 </a:t>
            </a:r>
            <a:r>
              <a:rPr lang="zh-CN" altLang="en-US" sz="2000" dirty="0">
                <a:solidFill>
                  <a:schemeClr val="tx1"/>
                </a:solidFill>
                <a:latin typeface="+mn-lt"/>
                <a:ea typeface="+mn-ea"/>
                <a:cs typeface="+mn-ea"/>
                <a:sym typeface="+mn-lt"/>
              </a:rPr>
              <a:t>元，假设无其他扣除项目，计算赵某本年应缴纳的个人所得税。</a:t>
            </a:r>
            <a:endParaRPr lang="en-US" altLang="zh-CN" sz="2000" dirty="0">
              <a:solidFill>
                <a:schemeClr val="tx1"/>
              </a:solidFill>
              <a:latin typeface="+mn-lt"/>
              <a:ea typeface="+mn-ea"/>
              <a:cs typeface="+mn-ea"/>
              <a:sym typeface="+mn-lt"/>
            </a:endParaRPr>
          </a:p>
        </p:txBody>
      </p:sp>
    </p:spTree>
    <p:extLst>
      <p:ext uri="{BB962C8B-B14F-4D97-AF65-F5344CB8AC3E}">
        <p14:creationId xmlns:p14="http://schemas.microsoft.com/office/powerpoint/2010/main" val="299982804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34666D-8233-851F-9A67-9D5795092E9C}"/>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2EB7E69-9E52-720C-BFC9-C7322A5979A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7262DC57-2C51-6EBF-4A9B-A55DAD524D51}"/>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12" name="文本2">
            <a:extLst>
              <a:ext uri="{FF2B5EF4-FFF2-40B4-BE49-F238E27FC236}">
                <a16:creationId xmlns:a16="http://schemas.microsoft.com/office/drawing/2014/main" id="{57D36753-9D83-8581-2D0E-8009E3DE9744}"/>
              </a:ext>
            </a:extLst>
          </p:cNvPr>
          <p:cNvSpPr>
            <a:spLocks noChangeArrowheads="1"/>
          </p:cNvSpPr>
          <p:nvPr/>
        </p:nvSpPr>
        <p:spPr bwMode="gray">
          <a:xfrm>
            <a:off x="588411" y="1032388"/>
            <a:ext cx="8123789" cy="3511632"/>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lnSpc>
                <a:spcPct val="150000"/>
              </a:lnSpc>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）工资薪金、劳务报酬、稿酬、特许权使用费为综合所得；</a:t>
            </a:r>
          </a:p>
          <a:p>
            <a:pPr marL="342900" indent="-342900">
              <a:lnSpc>
                <a:spcPct val="150000"/>
              </a:lnSpc>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2</a:t>
            </a:r>
            <a:r>
              <a:rPr lang="zh-CN" altLang="en-US" sz="2000" b="1" dirty="0">
                <a:solidFill>
                  <a:srgbClr val="003399"/>
                </a:solidFill>
              </a:rPr>
              <a:t>）劳务报酬所得、稿酬所得、特许权使用费所得以收入减除</a:t>
            </a:r>
            <a:r>
              <a:rPr lang="en-US" altLang="zh-CN" sz="2000" b="1" dirty="0">
                <a:solidFill>
                  <a:srgbClr val="003399"/>
                </a:solidFill>
              </a:rPr>
              <a:t>20%</a:t>
            </a:r>
            <a:r>
              <a:rPr lang="zh-CN" altLang="en-US" sz="2000" b="1" dirty="0">
                <a:solidFill>
                  <a:srgbClr val="003399"/>
                </a:solidFill>
              </a:rPr>
              <a:t>的费用后的余额为收入额。稿酬所得的收入额减按</a:t>
            </a:r>
            <a:r>
              <a:rPr lang="en-US" altLang="zh-CN" sz="2000" b="1" dirty="0">
                <a:solidFill>
                  <a:srgbClr val="003399"/>
                </a:solidFill>
              </a:rPr>
              <a:t>70%</a:t>
            </a:r>
            <a:r>
              <a:rPr lang="zh-CN" altLang="en-US" sz="2000" b="1" dirty="0">
                <a:solidFill>
                  <a:srgbClr val="003399"/>
                </a:solidFill>
              </a:rPr>
              <a:t>计算；</a:t>
            </a:r>
          </a:p>
          <a:p>
            <a:pPr marL="342900" indent="-342900">
              <a:lnSpc>
                <a:spcPct val="150000"/>
              </a:lnSpc>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3</a:t>
            </a:r>
            <a:r>
              <a:rPr lang="zh-CN" altLang="en-US" sz="2000" b="1" dirty="0">
                <a:solidFill>
                  <a:srgbClr val="003399"/>
                </a:solidFill>
              </a:rPr>
              <a:t>）应纳税所得额＝</a:t>
            </a:r>
            <a:r>
              <a:rPr lang="en-US" altLang="zh-CN" sz="2000" b="1" dirty="0">
                <a:solidFill>
                  <a:srgbClr val="003399"/>
                </a:solidFill>
              </a:rPr>
              <a:t>80 000</a:t>
            </a:r>
            <a:r>
              <a:rPr lang="zh-CN" altLang="en-US" sz="2000" b="1" dirty="0">
                <a:solidFill>
                  <a:srgbClr val="003399"/>
                </a:solidFill>
              </a:rPr>
              <a:t>＋</a:t>
            </a:r>
            <a:r>
              <a:rPr lang="en-US" altLang="zh-CN" sz="2000" b="1" dirty="0">
                <a:solidFill>
                  <a:srgbClr val="003399"/>
                </a:solidFill>
              </a:rPr>
              <a:t>40 000×</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60 000×</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×70</a:t>
            </a:r>
            <a:r>
              <a:rPr lang="zh-CN" altLang="en-US" sz="2000" b="1" dirty="0">
                <a:solidFill>
                  <a:srgbClr val="003399"/>
                </a:solidFill>
              </a:rPr>
              <a:t>％＋</a:t>
            </a:r>
            <a:r>
              <a:rPr lang="en-US" altLang="zh-CN" sz="2000" b="1" dirty="0">
                <a:solidFill>
                  <a:srgbClr val="003399"/>
                </a:solidFill>
              </a:rPr>
              <a:t>20 000×</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60 000</a:t>
            </a:r>
            <a:r>
              <a:rPr lang="zh-CN" altLang="en-US" sz="2000" b="1" dirty="0">
                <a:solidFill>
                  <a:srgbClr val="003399"/>
                </a:solidFill>
              </a:rPr>
              <a:t>－</a:t>
            </a:r>
            <a:r>
              <a:rPr lang="en-US" altLang="zh-CN" sz="2000" b="1" dirty="0">
                <a:solidFill>
                  <a:srgbClr val="003399"/>
                </a:solidFill>
              </a:rPr>
              <a:t>20 000</a:t>
            </a:r>
            <a:r>
              <a:rPr lang="zh-CN" altLang="en-US" sz="2000" b="1" dirty="0">
                <a:solidFill>
                  <a:srgbClr val="003399"/>
                </a:solidFill>
              </a:rPr>
              <a:t>－</a:t>
            </a:r>
            <a:r>
              <a:rPr lang="en-US" altLang="zh-CN" sz="2000" b="1" dirty="0">
                <a:solidFill>
                  <a:srgbClr val="003399"/>
                </a:solidFill>
              </a:rPr>
              <a:t>36 000</a:t>
            </a:r>
            <a:r>
              <a:rPr lang="zh-CN" altLang="en-US" sz="2000" b="1" dirty="0">
                <a:solidFill>
                  <a:srgbClr val="003399"/>
                </a:solidFill>
              </a:rPr>
              <a:t>＝</a:t>
            </a:r>
            <a:r>
              <a:rPr lang="en-US" altLang="zh-CN" sz="2000" b="1" dirty="0">
                <a:solidFill>
                  <a:srgbClr val="003399"/>
                </a:solidFill>
              </a:rPr>
              <a:t>45 600</a:t>
            </a:r>
            <a:r>
              <a:rPr lang="zh-CN" altLang="en-US" sz="2000" b="1" dirty="0">
                <a:solidFill>
                  <a:srgbClr val="003399"/>
                </a:solidFill>
              </a:rPr>
              <a:t>（元）。</a:t>
            </a:r>
            <a:endParaRPr lang="en-US" altLang="zh-CN" sz="2000" b="1" dirty="0">
              <a:solidFill>
                <a:srgbClr val="003399"/>
              </a:solidFill>
            </a:endParaRPr>
          </a:p>
          <a:p>
            <a:pPr marL="342900" indent="-342900">
              <a:lnSpc>
                <a:spcPct val="15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4</a:t>
            </a:r>
            <a:r>
              <a:rPr lang="zh-CN" altLang="en-US" sz="2000" b="1" dirty="0">
                <a:solidFill>
                  <a:srgbClr val="003399"/>
                </a:solidFill>
              </a:rPr>
              <a:t>）查表可知：适用税率为 </a:t>
            </a:r>
            <a:r>
              <a:rPr lang="en-US" altLang="zh-CN" sz="2000" b="1" dirty="0">
                <a:solidFill>
                  <a:srgbClr val="003399"/>
                </a:solidFill>
              </a:rPr>
              <a:t>10</a:t>
            </a:r>
            <a:r>
              <a:rPr lang="zh-CN" altLang="en-US" sz="2000" b="1" dirty="0">
                <a:solidFill>
                  <a:srgbClr val="003399"/>
                </a:solidFill>
              </a:rPr>
              <a:t>％，速算扣除数 </a:t>
            </a:r>
            <a:r>
              <a:rPr lang="en-US" altLang="zh-CN" sz="2000" b="1" dirty="0">
                <a:solidFill>
                  <a:srgbClr val="003399"/>
                </a:solidFill>
              </a:rPr>
              <a:t>2 520</a:t>
            </a:r>
            <a:r>
              <a:rPr lang="zh-CN" altLang="en-US" sz="2000" b="1" dirty="0">
                <a:solidFill>
                  <a:srgbClr val="003399"/>
                </a:solidFill>
              </a:rPr>
              <a:t>。</a:t>
            </a:r>
          </a:p>
          <a:p>
            <a:pPr marL="342900" indent="-342900">
              <a:lnSpc>
                <a:spcPct val="150000"/>
              </a:lnSpc>
              <a:buFont typeface="Wingdings" panose="05000000000000000000" pitchFamily="2" charset="2"/>
              <a:buChar char="ü"/>
            </a:pPr>
            <a:r>
              <a:rPr lang="zh-CN" altLang="en-US" sz="2000" b="1" dirty="0">
                <a:solidFill>
                  <a:srgbClr val="003399"/>
                </a:solidFill>
              </a:rPr>
              <a:t>　（</a:t>
            </a:r>
            <a:r>
              <a:rPr lang="en-US" altLang="zh-CN" sz="2000" b="1" dirty="0">
                <a:solidFill>
                  <a:srgbClr val="003399"/>
                </a:solidFill>
              </a:rPr>
              <a:t>5</a:t>
            </a:r>
            <a:r>
              <a:rPr lang="zh-CN" altLang="en-US" sz="2000" b="1" dirty="0">
                <a:solidFill>
                  <a:srgbClr val="003399"/>
                </a:solidFill>
              </a:rPr>
              <a:t>）应纳税额＝</a:t>
            </a:r>
            <a:r>
              <a:rPr lang="en-US" altLang="zh-CN" sz="2000" b="1" dirty="0">
                <a:solidFill>
                  <a:srgbClr val="003399"/>
                </a:solidFill>
              </a:rPr>
              <a:t>45 600×10</a:t>
            </a:r>
            <a:r>
              <a:rPr lang="zh-CN" altLang="en-US" sz="2000" b="1" dirty="0">
                <a:solidFill>
                  <a:srgbClr val="003399"/>
                </a:solidFill>
              </a:rPr>
              <a:t>％－</a:t>
            </a:r>
            <a:r>
              <a:rPr lang="en-US" altLang="zh-CN" sz="2000" b="1" dirty="0">
                <a:solidFill>
                  <a:srgbClr val="003399"/>
                </a:solidFill>
              </a:rPr>
              <a:t>2 520</a:t>
            </a:r>
            <a:r>
              <a:rPr lang="zh-CN" altLang="en-US" sz="2000" b="1" dirty="0">
                <a:solidFill>
                  <a:srgbClr val="003399"/>
                </a:solidFill>
              </a:rPr>
              <a:t>＝</a:t>
            </a:r>
            <a:r>
              <a:rPr lang="en-US" altLang="zh-CN" sz="2000" b="1" dirty="0">
                <a:solidFill>
                  <a:srgbClr val="003399"/>
                </a:solidFill>
              </a:rPr>
              <a:t>2 040</a:t>
            </a:r>
            <a:r>
              <a:rPr lang="zh-CN" altLang="en-US" sz="2000" b="1" dirty="0">
                <a:solidFill>
                  <a:srgbClr val="003399"/>
                </a:solidFill>
              </a:rPr>
              <a:t>（元）。</a:t>
            </a:r>
          </a:p>
          <a:p>
            <a:pPr marL="342900" indent="-342900">
              <a:lnSpc>
                <a:spcPct val="150000"/>
              </a:lnSpc>
              <a:buFont typeface="Wingdings" panose="05000000000000000000" pitchFamily="2" charset="2"/>
              <a:buChar char="ü"/>
            </a:pPr>
            <a:endParaRPr lang="zh-CN" altLang="en-US" sz="2000" b="1" dirty="0">
              <a:solidFill>
                <a:srgbClr val="003399"/>
              </a:solidFill>
            </a:endParaRPr>
          </a:p>
          <a:p>
            <a:pPr marL="342900" indent="-342900">
              <a:lnSpc>
                <a:spcPct val="150000"/>
              </a:lnSpc>
              <a:buFont typeface="Wingdings" panose="05000000000000000000" pitchFamily="2" charset="2"/>
              <a:buChar char="ü"/>
            </a:pPr>
            <a:endParaRPr lang="zh-CN" altLang="en-US" sz="2000" b="1" dirty="0">
              <a:solidFill>
                <a:srgbClr val="003399"/>
              </a:solidFill>
            </a:endParaRPr>
          </a:p>
        </p:txBody>
      </p:sp>
    </p:spTree>
    <p:extLst>
      <p:ext uri="{BB962C8B-B14F-4D97-AF65-F5344CB8AC3E}">
        <p14:creationId xmlns:p14="http://schemas.microsoft.com/office/powerpoint/2010/main" val="781199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2">
                                            <p:txEl>
                                              <p:pRg st="3" end="3"/>
                                            </p:txEl>
                                          </p:spTgt>
                                        </p:tgtEl>
                                        <p:attrNameLst>
                                          <p:attrName>style.visibility</p:attrName>
                                        </p:attrNameLst>
                                      </p:cBhvr>
                                      <p:to>
                                        <p:strVal val="visible"/>
                                      </p:to>
                                    </p:set>
                                    <p:anim calcmode="lin" valueType="num">
                                      <p:cBhvr additive="base">
                                        <p:cTn id="3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xEl>
                                              <p:pRg st="4" end="4"/>
                                            </p:txEl>
                                          </p:spTgt>
                                        </p:tgtEl>
                                        <p:attrNameLst>
                                          <p:attrName>style.visibility</p:attrName>
                                        </p:attrNameLst>
                                      </p:cBhvr>
                                      <p:to>
                                        <p:strVal val="visible"/>
                                      </p:to>
                                    </p:set>
                                    <p:anim calcmode="lin" valueType="num">
                                      <p:cBhvr additive="base">
                                        <p:cTn id="36"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409338" cy="436401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年）中国居民马某 </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年度从任职单位甲公司取得工资 </a:t>
            </a:r>
            <a:r>
              <a:rPr lang="en-US" altLang="zh-CN" sz="2000" dirty="0">
                <a:solidFill>
                  <a:schemeClr val="tx1"/>
                </a:solidFill>
                <a:latin typeface="+mn-lt"/>
                <a:ea typeface="+mn-ea"/>
                <a:cs typeface="+mn-ea"/>
                <a:sym typeface="+mn-lt"/>
              </a:rPr>
              <a:t>198 700 </a:t>
            </a:r>
            <a:r>
              <a:rPr lang="zh-CN" altLang="en-US" sz="2000" dirty="0">
                <a:solidFill>
                  <a:schemeClr val="tx1"/>
                </a:solidFill>
                <a:latin typeface="+mn-lt"/>
                <a:ea typeface="+mn-ea"/>
                <a:cs typeface="+mn-ea"/>
                <a:sym typeface="+mn-lt"/>
              </a:rPr>
              <a:t>元；出版专业书籍一本，取得报酬 </a:t>
            </a:r>
            <a:r>
              <a:rPr lang="en-US" altLang="zh-CN" sz="2000" dirty="0">
                <a:solidFill>
                  <a:schemeClr val="tx1"/>
                </a:solidFill>
                <a:latin typeface="+mn-lt"/>
                <a:ea typeface="+mn-ea"/>
                <a:cs typeface="+mn-ea"/>
                <a:sym typeface="+mn-lt"/>
              </a:rPr>
              <a:t>7 000 </a:t>
            </a:r>
            <a:r>
              <a:rPr lang="zh-CN" altLang="en-US" sz="2000" dirty="0">
                <a:solidFill>
                  <a:schemeClr val="tx1"/>
                </a:solidFill>
                <a:latin typeface="+mn-lt"/>
                <a:ea typeface="+mn-ea"/>
                <a:cs typeface="+mn-ea"/>
                <a:sym typeface="+mn-lt"/>
              </a:rPr>
              <a:t>元；全年按照国家规定的标准和范围缴纳社会保险费、住房公积金合计为 </a:t>
            </a:r>
            <a:r>
              <a:rPr lang="en-US" altLang="zh-CN" sz="2000" dirty="0">
                <a:solidFill>
                  <a:schemeClr val="tx1"/>
                </a:solidFill>
                <a:latin typeface="+mn-lt"/>
                <a:ea typeface="+mn-ea"/>
                <a:cs typeface="+mn-ea"/>
                <a:sym typeface="+mn-lt"/>
              </a:rPr>
              <a:t>47 688 </a:t>
            </a:r>
            <a:r>
              <a:rPr lang="zh-CN" altLang="en-US" sz="2000" dirty="0">
                <a:solidFill>
                  <a:schemeClr val="tx1"/>
                </a:solidFill>
                <a:latin typeface="+mn-lt"/>
                <a:ea typeface="+mn-ea"/>
                <a:cs typeface="+mn-ea"/>
                <a:sym typeface="+mn-lt"/>
              </a:rPr>
              <a:t>元。已知个人所得税综合所得减除费用为每年 </a:t>
            </a:r>
            <a:r>
              <a:rPr lang="en-US" altLang="zh-CN" sz="2000" dirty="0">
                <a:solidFill>
                  <a:schemeClr val="tx1"/>
                </a:solidFill>
                <a:latin typeface="+mn-lt"/>
                <a:ea typeface="+mn-ea"/>
                <a:cs typeface="+mn-ea"/>
                <a:sym typeface="+mn-lt"/>
              </a:rPr>
              <a:t>60 000 </a:t>
            </a:r>
            <a:r>
              <a:rPr lang="zh-CN" altLang="en-US" sz="2000" dirty="0">
                <a:solidFill>
                  <a:schemeClr val="tx1"/>
                </a:solidFill>
                <a:latin typeface="+mn-lt"/>
                <a:ea typeface="+mn-ea"/>
                <a:cs typeface="+mn-ea"/>
                <a:sym typeface="+mn-lt"/>
              </a:rPr>
              <a:t>元；稿酬所得以收入减除 </a:t>
            </a:r>
            <a:r>
              <a:rPr lang="en-US" altLang="zh-CN" sz="2000" dirty="0">
                <a:solidFill>
                  <a:schemeClr val="tx1"/>
                </a:solidFill>
                <a:latin typeface="+mn-lt"/>
                <a:ea typeface="+mn-ea"/>
                <a:cs typeface="+mn-ea"/>
                <a:sym typeface="+mn-lt"/>
              </a:rPr>
              <a:t>20</a:t>
            </a:r>
            <a:r>
              <a:rPr lang="zh-CN" altLang="en-US" sz="2000" dirty="0">
                <a:solidFill>
                  <a:schemeClr val="tx1"/>
                </a:solidFill>
                <a:latin typeface="+mn-lt"/>
                <a:ea typeface="+mn-ea"/>
                <a:cs typeface="+mn-ea"/>
                <a:sym typeface="+mn-lt"/>
              </a:rPr>
              <a:t>％的费用后的余额为收入额，稿酬所得的收入额减按 </a:t>
            </a:r>
            <a:r>
              <a:rPr lang="en-US" altLang="zh-CN" sz="2000" dirty="0">
                <a:solidFill>
                  <a:schemeClr val="tx1"/>
                </a:solidFill>
                <a:latin typeface="+mn-lt"/>
                <a:ea typeface="+mn-ea"/>
                <a:cs typeface="+mn-ea"/>
                <a:sym typeface="+mn-lt"/>
              </a:rPr>
              <a:t>70</a:t>
            </a:r>
            <a:r>
              <a:rPr lang="zh-CN" altLang="en-US" sz="2000" dirty="0">
                <a:solidFill>
                  <a:schemeClr val="tx1"/>
                </a:solidFill>
                <a:latin typeface="+mn-lt"/>
                <a:ea typeface="+mn-ea"/>
                <a:cs typeface="+mn-ea"/>
                <a:sym typeface="+mn-lt"/>
              </a:rPr>
              <a:t>％计算；全年应纳税所得额超过 </a:t>
            </a:r>
            <a:r>
              <a:rPr lang="en-US" altLang="zh-CN" sz="2000" dirty="0">
                <a:solidFill>
                  <a:schemeClr val="tx1"/>
                </a:solidFill>
                <a:latin typeface="+mn-lt"/>
                <a:ea typeface="+mn-ea"/>
                <a:cs typeface="+mn-ea"/>
                <a:sym typeface="+mn-lt"/>
              </a:rPr>
              <a:t>36 000 </a:t>
            </a:r>
            <a:r>
              <a:rPr lang="zh-CN" altLang="en-US" sz="2000" dirty="0">
                <a:solidFill>
                  <a:schemeClr val="tx1"/>
                </a:solidFill>
                <a:latin typeface="+mn-lt"/>
                <a:ea typeface="+mn-ea"/>
                <a:cs typeface="+mn-ea"/>
                <a:sym typeface="+mn-lt"/>
              </a:rPr>
              <a:t>元至 </a:t>
            </a:r>
            <a:r>
              <a:rPr lang="en-US" altLang="zh-CN" sz="2000" dirty="0">
                <a:solidFill>
                  <a:schemeClr val="tx1"/>
                </a:solidFill>
                <a:latin typeface="+mn-lt"/>
                <a:ea typeface="+mn-ea"/>
                <a:cs typeface="+mn-ea"/>
                <a:sym typeface="+mn-lt"/>
              </a:rPr>
              <a:t>144 000 </a:t>
            </a:r>
            <a:r>
              <a:rPr lang="zh-CN" altLang="en-US" sz="2000" dirty="0">
                <a:solidFill>
                  <a:schemeClr val="tx1"/>
                </a:solidFill>
                <a:latin typeface="+mn-lt"/>
                <a:ea typeface="+mn-ea"/>
                <a:cs typeface="+mn-ea"/>
                <a:sym typeface="+mn-lt"/>
              </a:rPr>
              <a:t>元的部分，税率为 </a:t>
            </a:r>
            <a:r>
              <a:rPr lang="en-US" altLang="zh-CN" sz="2000" dirty="0">
                <a:solidFill>
                  <a:schemeClr val="tx1"/>
                </a:solidFill>
                <a:latin typeface="+mn-lt"/>
                <a:ea typeface="+mn-ea"/>
                <a:cs typeface="+mn-ea"/>
                <a:sym typeface="+mn-lt"/>
              </a:rPr>
              <a:t>10</a:t>
            </a:r>
            <a:r>
              <a:rPr lang="zh-CN" altLang="en-US" sz="2000" dirty="0">
                <a:solidFill>
                  <a:schemeClr val="tx1"/>
                </a:solidFill>
                <a:latin typeface="+mn-lt"/>
                <a:ea typeface="+mn-ea"/>
                <a:cs typeface="+mn-ea"/>
                <a:sym typeface="+mn-lt"/>
              </a:rPr>
              <a:t>％，速算扣除数为 </a:t>
            </a:r>
            <a:r>
              <a:rPr lang="en-US" altLang="zh-CN" sz="2000" dirty="0">
                <a:solidFill>
                  <a:schemeClr val="tx1"/>
                </a:solidFill>
                <a:latin typeface="+mn-lt"/>
                <a:ea typeface="+mn-ea"/>
                <a:cs typeface="+mn-ea"/>
                <a:sym typeface="+mn-lt"/>
              </a:rPr>
              <a:t>2 520</a:t>
            </a:r>
            <a:r>
              <a:rPr lang="zh-CN" altLang="en-US" sz="2000" dirty="0">
                <a:solidFill>
                  <a:schemeClr val="tx1"/>
                </a:solidFill>
                <a:latin typeface="+mn-lt"/>
                <a:ea typeface="+mn-ea"/>
                <a:cs typeface="+mn-ea"/>
                <a:sym typeface="+mn-lt"/>
              </a:rPr>
              <a:t>。马某 </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年度已预扣预缴个人所得税税额 </a:t>
            </a:r>
            <a:r>
              <a:rPr lang="en-US" altLang="zh-CN" sz="2000" dirty="0">
                <a:solidFill>
                  <a:schemeClr val="tx1"/>
                </a:solidFill>
                <a:latin typeface="+mn-lt"/>
                <a:ea typeface="+mn-ea"/>
                <a:cs typeface="+mn-ea"/>
                <a:sym typeface="+mn-lt"/>
              </a:rPr>
              <a:t>7 365.2 </a:t>
            </a:r>
            <a:r>
              <a:rPr lang="zh-CN" altLang="en-US" sz="2000" dirty="0">
                <a:solidFill>
                  <a:schemeClr val="tx1"/>
                </a:solidFill>
                <a:latin typeface="+mn-lt"/>
                <a:ea typeface="+mn-ea"/>
                <a:cs typeface="+mn-ea"/>
                <a:sym typeface="+mn-lt"/>
              </a:rPr>
              <a:t>元。计算马某 </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年度综合所得汇算清缴应退（补）个人所得税税额</a:t>
            </a:r>
          </a:p>
        </p:txBody>
      </p:sp>
    </p:spTree>
    <p:extLst>
      <p:ext uri="{BB962C8B-B14F-4D97-AF65-F5344CB8AC3E}">
        <p14:creationId xmlns:p14="http://schemas.microsoft.com/office/powerpoint/2010/main" val="295510819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937261-28EB-5A04-7DC0-41C469BD56F8}"/>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2A36AE7-9F93-3985-83D5-8A60D7EC8DCC}"/>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04D4471-1AE8-F16D-81EE-0CB77EC99B20}"/>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93EFF89F-3EC3-88EC-4192-4BE7315D5B7D}"/>
              </a:ext>
            </a:extLst>
          </p:cNvPr>
          <p:cNvSpPr txBox="1">
            <a:spLocks/>
          </p:cNvSpPr>
          <p:nvPr/>
        </p:nvSpPr>
        <p:spPr>
          <a:xfrm>
            <a:off x="490822" y="779487"/>
            <a:ext cx="8409338" cy="436401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sz="2000" dirty="0">
                <a:solidFill>
                  <a:schemeClr val="tx1"/>
                </a:solidFill>
                <a:latin typeface="+mn-lt"/>
                <a:ea typeface="+mn-ea"/>
                <a:cs typeface="+mn-ea"/>
                <a:sym typeface="+mn-lt"/>
              </a:rPr>
              <a:t>应纳个人所得税</a:t>
            </a:r>
            <a:r>
              <a:rPr lang="en-US" altLang="zh-CN" sz="2000" dirty="0">
                <a:solidFill>
                  <a:schemeClr val="tx1"/>
                </a:solidFill>
                <a:latin typeface="+mn-lt"/>
                <a:ea typeface="+mn-ea"/>
                <a:cs typeface="+mn-ea"/>
                <a:sym typeface="+mn-lt"/>
              </a:rPr>
              <a:t>=[198 700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7 000×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)×70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60 000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47 688]×10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2 520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7 365.2</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392</a:t>
            </a:r>
            <a:r>
              <a:rPr lang="zh-CN" altLang="en-US" sz="2000" dirty="0">
                <a:solidFill>
                  <a:schemeClr val="tx1"/>
                </a:solidFill>
                <a:latin typeface="+mn-lt"/>
                <a:ea typeface="+mn-ea"/>
                <a:cs typeface="+mn-ea"/>
                <a:sym typeface="+mn-lt"/>
              </a:rPr>
              <a:t>（元）</a:t>
            </a:r>
          </a:p>
        </p:txBody>
      </p:sp>
    </p:spTree>
    <p:extLst>
      <p:ext uri="{BB962C8B-B14F-4D97-AF65-F5344CB8AC3E}">
        <p14:creationId xmlns:p14="http://schemas.microsoft.com/office/powerpoint/2010/main" val="362056438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0693AF-1112-A4AA-06BE-147193818E6F}"/>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BF277C8-54F0-86D9-95A2-CEAA24C984D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1EA74AFA-C80C-8EF1-B0BB-94F4BE17830A}"/>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A5307233-DDE8-512C-C17A-4C4814AD8F73}"/>
              </a:ext>
            </a:extLst>
          </p:cNvPr>
          <p:cNvSpPr txBox="1">
            <a:spLocks/>
          </p:cNvSpPr>
          <p:nvPr/>
        </p:nvSpPr>
        <p:spPr>
          <a:xfrm>
            <a:off x="490822" y="779487"/>
            <a:ext cx="8409338" cy="436401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sz="1400" dirty="0">
                <a:solidFill>
                  <a:schemeClr val="tx1"/>
                </a:solidFill>
                <a:latin typeface="+mn-lt"/>
                <a:ea typeface="+mn-ea"/>
                <a:cs typeface="+mn-ea"/>
                <a:sym typeface="+mn-lt"/>
              </a:rPr>
              <a:t> </a:t>
            </a:r>
            <a:r>
              <a:rPr lang="en-US" altLang="zh-CN" sz="1400" dirty="0">
                <a:solidFill>
                  <a:schemeClr val="tx1"/>
                </a:solidFill>
                <a:latin typeface="+mn-lt"/>
                <a:ea typeface="+mn-ea"/>
                <a:cs typeface="+mn-ea"/>
                <a:sym typeface="+mn-lt"/>
              </a:rPr>
              <a:t>【</a:t>
            </a:r>
            <a:r>
              <a:rPr lang="zh-CN" altLang="en-US" sz="1400" dirty="0">
                <a:solidFill>
                  <a:schemeClr val="tx1"/>
                </a:solidFill>
                <a:latin typeface="+mn-lt"/>
                <a:ea typeface="+mn-ea"/>
                <a:cs typeface="+mn-ea"/>
                <a:sym typeface="+mn-lt"/>
              </a:rPr>
              <a:t>例题</a:t>
            </a:r>
            <a:r>
              <a:rPr lang="en-US" altLang="zh-CN" sz="1400" dirty="0">
                <a:solidFill>
                  <a:schemeClr val="tx1"/>
                </a:solidFill>
                <a:latin typeface="+mn-lt"/>
                <a:ea typeface="+mn-ea"/>
                <a:cs typeface="+mn-ea"/>
                <a:sym typeface="+mn-lt"/>
              </a:rPr>
              <a:t>·</a:t>
            </a:r>
            <a:r>
              <a:rPr lang="zh-CN" altLang="en-US" sz="1400" dirty="0">
                <a:solidFill>
                  <a:schemeClr val="tx1"/>
                </a:solidFill>
                <a:latin typeface="+mn-lt"/>
                <a:ea typeface="+mn-ea"/>
                <a:cs typeface="+mn-ea"/>
                <a:sym typeface="+mn-lt"/>
              </a:rPr>
              <a:t>单选题</a:t>
            </a:r>
            <a:r>
              <a:rPr lang="en-US" altLang="zh-CN" sz="1400" dirty="0">
                <a:solidFill>
                  <a:schemeClr val="tx1"/>
                </a:solidFill>
                <a:latin typeface="+mn-lt"/>
                <a:ea typeface="+mn-ea"/>
                <a:cs typeface="+mn-ea"/>
                <a:sym typeface="+mn-lt"/>
              </a:rPr>
              <a:t>】</a:t>
            </a:r>
            <a:r>
              <a:rPr lang="zh-CN" altLang="en-US" sz="1400" dirty="0">
                <a:solidFill>
                  <a:schemeClr val="tx1"/>
                </a:solidFill>
                <a:latin typeface="+mn-lt"/>
                <a:ea typeface="+mn-ea"/>
                <a:cs typeface="+mn-ea"/>
                <a:sym typeface="+mn-lt"/>
              </a:rPr>
              <a:t>赵某是我国公民，独生子单身，在甲公司工作。</a:t>
            </a:r>
            <a:r>
              <a:rPr lang="en-US" altLang="zh-CN" sz="1400" dirty="0">
                <a:solidFill>
                  <a:schemeClr val="tx1"/>
                </a:solidFill>
                <a:latin typeface="+mn-lt"/>
                <a:ea typeface="+mn-ea"/>
                <a:cs typeface="+mn-ea"/>
                <a:sym typeface="+mn-lt"/>
              </a:rPr>
              <a:t>2019</a:t>
            </a:r>
            <a:r>
              <a:rPr lang="zh-CN" altLang="en-US" sz="1400" dirty="0">
                <a:solidFill>
                  <a:schemeClr val="tx1"/>
                </a:solidFill>
                <a:latin typeface="+mn-lt"/>
                <a:ea typeface="+mn-ea"/>
                <a:cs typeface="+mn-ea"/>
                <a:sym typeface="+mn-lt"/>
              </a:rPr>
              <a:t>年取得工资收入</a:t>
            </a:r>
            <a:r>
              <a:rPr lang="en-US" altLang="zh-CN" sz="1400" dirty="0">
                <a:solidFill>
                  <a:schemeClr val="tx1"/>
                </a:solidFill>
                <a:latin typeface="+mn-lt"/>
                <a:ea typeface="+mn-ea"/>
                <a:cs typeface="+mn-ea"/>
                <a:sym typeface="+mn-lt"/>
              </a:rPr>
              <a:t>80 000</a:t>
            </a:r>
            <a:r>
              <a:rPr lang="zh-CN" altLang="en-US" sz="1400" dirty="0">
                <a:solidFill>
                  <a:schemeClr val="tx1"/>
                </a:solidFill>
                <a:latin typeface="+mn-lt"/>
                <a:ea typeface="+mn-ea"/>
                <a:cs typeface="+mn-ea"/>
                <a:sym typeface="+mn-lt"/>
              </a:rPr>
              <a:t>元，在某大学授课取得收入</a:t>
            </a:r>
            <a:r>
              <a:rPr lang="en-US" altLang="zh-CN" sz="1400" dirty="0">
                <a:solidFill>
                  <a:schemeClr val="tx1"/>
                </a:solidFill>
                <a:latin typeface="+mn-lt"/>
                <a:ea typeface="+mn-ea"/>
                <a:cs typeface="+mn-ea"/>
                <a:sym typeface="+mn-lt"/>
              </a:rPr>
              <a:t>40 000</a:t>
            </a:r>
            <a:r>
              <a:rPr lang="zh-CN" altLang="en-US" sz="1400" dirty="0">
                <a:solidFill>
                  <a:schemeClr val="tx1"/>
                </a:solidFill>
                <a:latin typeface="+mn-lt"/>
                <a:ea typeface="+mn-ea"/>
                <a:cs typeface="+mn-ea"/>
                <a:sym typeface="+mn-lt"/>
              </a:rPr>
              <a:t>元，出版著作一部，取得稿酬</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元，转让商标使用权，取得特许权使用费收入</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元。已知：赵某个人缴纳“三险一金”</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元，赡养老人支出等专项附加扣除为</a:t>
            </a:r>
            <a:r>
              <a:rPr lang="en-US" altLang="zh-CN" sz="1400" dirty="0">
                <a:solidFill>
                  <a:schemeClr val="tx1"/>
                </a:solidFill>
                <a:latin typeface="+mn-lt"/>
                <a:ea typeface="+mn-ea"/>
                <a:cs typeface="+mn-ea"/>
                <a:sym typeface="+mn-lt"/>
              </a:rPr>
              <a:t>24 000</a:t>
            </a:r>
            <a:r>
              <a:rPr lang="zh-CN" altLang="en-US" sz="1400" dirty="0">
                <a:solidFill>
                  <a:schemeClr val="tx1"/>
                </a:solidFill>
                <a:latin typeface="+mn-lt"/>
                <a:ea typeface="+mn-ea"/>
                <a:cs typeface="+mn-ea"/>
                <a:sym typeface="+mn-lt"/>
              </a:rPr>
              <a:t>元，假设无其他扣除项目，已知全年综合所得应纳税所得额超过</a:t>
            </a:r>
            <a:r>
              <a:rPr lang="en-US" altLang="zh-CN" sz="1400" dirty="0">
                <a:solidFill>
                  <a:schemeClr val="tx1"/>
                </a:solidFill>
                <a:latin typeface="+mn-lt"/>
                <a:ea typeface="+mn-ea"/>
                <a:cs typeface="+mn-ea"/>
                <a:sym typeface="+mn-lt"/>
              </a:rPr>
              <a:t>36 000</a:t>
            </a:r>
            <a:r>
              <a:rPr lang="zh-CN" altLang="en-US" sz="1400" dirty="0">
                <a:solidFill>
                  <a:schemeClr val="tx1"/>
                </a:solidFill>
                <a:latin typeface="+mn-lt"/>
                <a:ea typeface="+mn-ea"/>
                <a:cs typeface="+mn-ea"/>
                <a:sym typeface="+mn-lt"/>
              </a:rPr>
              <a:t>元至</a:t>
            </a:r>
            <a:r>
              <a:rPr lang="en-US" altLang="zh-CN" sz="1400" dirty="0">
                <a:solidFill>
                  <a:schemeClr val="tx1"/>
                </a:solidFill>
                <a:latin typeface="+mn-lt"/>
                <a:ea typeface="+mn-ea"/>
                <a:cs typeface="+mn-ea"/>
                <a:sym typeface="+mn-lt"/>
              </a:rPr>
              <a:t>14 4000</a:t>
            </a:r>
            <a:r>
              <a:rPr lang="zh-CN" altLang="en-US" sz="1400" dirty="0">
                <a:solidFill>
                  <a:schemeClr val="tx1"/>
                </a:solidFill>
                <a:latin typeface="+mn-lt"/>
                <a:ea typeface="+mn-ea"/>
                <a:cs typeface="+mn-ea"/>
                <a:sym typeface="+mn-lt"/>
              </a:rPr>
              <a:t>元的，适用的税率为</a:t>
            </a:r>
            <a:r>
              <a:rPr lang="en-US" altLang="zh-CN" sz="1400" dirty="0">
                <a:solidFill>
                  <a:schemeClr val="tx1"/>
                </a:solidFill>
                <a:latin typeface="+mn-lt"/>
                <a:ea typeface="+mn-ea"/>
                <a:cs typeface="+mn-ea"/>
                <a:sym typeface="+mn-lt"/>
              </a:rPr>
              <a:t>10%</a:t>
            </a:r>
            <a:r>
              <a:rPr lang="zh-CN" altLang="en-US" sz="1400" dirty="0">
                <a:solidFill>
                  <a:schemeClr val="tx1"/>
                </a:solidFill>
                <a:latin typeface="+mn-lt"/>
                <a:ea typeface="+mn-ea"/>
                <a:cs typeface="+mn-ea"/>
                <a:sym typeface="+mn-lt"/>
              </a:rPr>
              <a:t>，速算扣除数为</a:t>
            </a:r>
            <a:r>
              <a:rPr lang="en-US" altLang="zh-CN" sz="1400" dirty="0">
                <a:solidFill>
                  <a:schemeClr val="tx1"/>
                </a:solidFill>
                <a:latin typeface="+mn-lt"/>
                <a:ea typeface="+mn-ea"/>
                <a:cs typeface="+mn-ea"/>
                <a:sym typeface="+mn-lt"/>
              </a:rPr>
              <a:t>2 520</a:t>
            </a:r>
            <a:r>
              <a:rPr lang="zh-CN" altLang="en-US" sz="1400" dirty="0">
                <a:solidFill>
                  <a:schemeClr val="tx1"/>
                </a:solidFill>
                <a:latin typeface="+mn-lt"/>
                <a:ea typeface="+mn-ea"/>
                <a:cs typeface="+mn-ea"/>
                <a:sym typeface="+mn-lt"/>
              </a:rPr>
              <a:t>，赵某全年已预缴个人所得税</a:t>
            </a:r>
            <a:r>
              <a:rPr lang="en-US" altLang="zh-CN" sz="1400" dirty="0">
                <a:solidFill>
                  <a:schemeClr val="tx1"/>
                </a:solidFill>
                <a:latin typeface="+mn-lt"/>
                <a:ea typeface="+mn-ea"/>
                <a:cs typeface="+mn-ea"/>
                <a:sym typeface="+mn-lt"/>
              </a:rPr>
              <a:t>23 000</a:t>
            </a:r>
            <a:r>
              <a:rPr lang="zh-CN" altLang="en-US" sz="1400" dirty="0">
                <a:solidFill>
                  <a:schemeClr val="tx1"/>
                </a:solidFill>
                <a:latin typeface="+mn-lt"/>
                <a:ea typeface="+mn-ea"/>
                <a:cs typeface="+mn-ea"/>
                <a:sym typeface="+mn-lt"/>
              </a:rPr>
              <a:t>元，赵某</a:t>
            </a:r>
            <a:r>
              <a:rPr lang="en-US" altLang="zh-CN" sz="1400" dirty="0">
                <a:solidFill>
                  <a:schemeClr val="tx1"/>
                </a:solidFill>
                <a:latin typeface="+mn-lt"/>
                <a:ea typeface="+mn-ea"/>
                <a:cs typeface="+mn-ea"/>
                <a:sym typeface="+mn-lt"/>
              </a:rPr>
              <a:t>2019</a:t>
            </a:r>
            <a:r>
              <a:rPr lang="zh-CN" altLang="en-US" sz="1400" dirty="0">
                <a:solidFill>
                  <a:schemeClr val="tx1"/>
                </a:solidFill>
                <a:latin typeface="+mn-lt"/>
                <a:ea typeface="+mn-ea"/>
                <a:cs typeface="+mn-ea"/>
                <a:sym typeface="+mn-lt"/>
              </a:rPr>
              <a:t>年汇算清缴应补或应退个人所得税的下列计算列式中，正确的是（　）。</a:t>
            </a:r>
          </a:p>
          <a:p>
            <a:r>
              <a:rPr lang="zh-CN" altLang="en-US" sz="1400" dirty="0">
                <a:solidFill>
                  <a:schemeClr val="tx1"/>
                </a:solidFill>
                <a:latin typeface="+mn-lt"/>
                <a:ea typeface="+mn-ea"/>
                <a:cs typeface="+mn-ea"/>
                <a:sym typeface="+mn-lt"/>
              </a:rPr>
              <a:t>　　</a:t>
            </a:r>
            <a:r>
              <a:rPr lang="en-US" altLang="zh-CN" sz="1400" dirty="0">
                <a:solidFill>
                  <a:schemeClr val="tx1"/>
                </a:solidFill>
                <a:latin typeface="+mn-lt"/>
                <a:ea typeface="+mn-ea"/>
                <a:cs typeface="+mn-ea"/>
                <a:sym typeface="+mn-lt"/>
              </a:rPr>
              <a:t>A.[80 000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40 000×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×70%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24 000]×10%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2 520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23 000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19 760</a:t>
            </a:r>
            <a:r>
              <a:rPr lang="zh-CN" altLang="en-US" sz="1400" dirty="0">
                <a:solidFill>
                  <a:schemeClr val="tx1"/>
                </a:solidFill>
                <a:latin typeface="+mn-lt"/>
                <a:ea typeface="+mn-ea"/>
                <a:cs typeface="+mn-ea"/>
                <a:sym typeface="+mn-lt"/>
              </a:rPr>
              <a:t>（元）</a:t>
            </a:r>
          </a:p>
          <a:p>
            <a:r>
              <a:rPr lang="zh-CN" altLang="en-US" sz="1400" dirty="0">
                <a:solidFill>
                  <a:schemeClr val="tx1"/>
                </a:solidFill>
                <a:latin typeface="+mn-lt"/>
                <a:ea typeface="+mn-ea"/>
                <a:cs typeface="+mn-ea"/>
                <a:sym typeface="+mn-lt"/>
              </a:rPr>
              <a:t>　　</a:t>
            </a:r>
            <a:r>
              <a:rPr lang="en-US" altLang="zh-CN" sz="1400" dirty="0">
                <a:solidFill>
                  <a:schemeClr val="tx1"/>
                </a:solidFill>
                <a:latin typeface="+mn-lt"/>
                <a:ea typeface="+mn-ea"/>
                <a:cs typeface="+mn-ea"/>
                <a:sym typeface="+mn-lt"/>
              </a:rPr>
              <a:t>B.[80 000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40 000×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×70%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24 000]×10%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2 520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3 240</a:t>
            </a:r>
            <a:r>
              <a:rPr lang="zh-CN" altLang="en-US" sz="1400" dirty="0">
                <a:solidFill>
                  <a:schemeClr val="tx1"/>
                </a:solidFill>
                <a:latin typeface="+mn-lt"/>
                <a:ea typeface="+mn-ea"/>
                <a:cs typeface="+mn-ea"/>
                <a:sym typeface="+mn-lt"/>
              </a:rPr>
              <a:t>（元）</a:t>
            </a:r>
          </a:p>
          <a:p>
            <a:r>
              <a:rPr lang="zh-CN" altLang="en-US" sz="1400" dirty="0">
                <a:solidFill>
                  <a:schemeClr val="tx1"/>
                </a:solidFill>
                <a:latin typeface="+mn-lt"/>
                <a:ea typeface="+mn-ea"/>
                <a:cs typeface="+mn-ea"/>
                <a:sym typeface="+mn-lt"/>
              </a:rPr>
              <a:t>　　</a:t>
            </a:r>
            <a:r>
              <a:rPr lang="en-US" altLang="zh-CN" sz="1400" dirty="0">
                <a:solidFill>
                  <a:schemeClr val="tx1"/>
                </a:solidFill>
                <a:latin typeface="+mn-lt"/>
                <a:ea typeface="+mn-ea"/>
                <a:cs typeface="+mn-ea"/>
                <a:sym typeface="+mn-lt"/>
              </a:rPr>
              <a:t>C.</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80 000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40 000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24 000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2 520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7 080</a:t>
            </a:r>
            <a:r>
              <a:rPr lang="zh-CN" altLang="en-US" sz="1400" dirty="0">
                <a:solidFill>
                  <a:schemeClr val="tx1"/>
                </a:solidFill>
                <a:latin typeface="+mn-lt"/>
                <a:ea typeface="+mn-ea"/>
                <a:cs typeface="+mn-ea"/>
                <a:sym typeface="+mn-lt"/>
              </a:rPr>
              <a:t>（元）</a:t>
            </a:r>
          </a:p>
          <a:p>
            <a:r>
              <a:rPr lang="zh-CN" altLang="en-US" sz="1400" dirty="0">
                <a:solidFill>
                  <a:schemeClr val="tx1"/>
                </a:solidFill>
                <a:latin typeface="+mn-lt"/>
                <a:ea typeface="+mn-ea"/>
                <a:cs typeface="+mn-ea"/>
                <a:sym typeface="+mn-lt"/>
              </a:rPr>
              <a:t>　　</a:t>
            </a:r>
            <a:r>
              <a:rPr lang="en-US" altLang="zh-CN" sz="1400" dirty="0">
                <a:solidFill>
                  <a:schemeClr val="tx1"/>
                </a:solidFill>
                <a:latin typeface="+mn-lt"/>
                <a:ea typeface="+mn-ea"/>
                <a:cs typeface="+mn-ea"/>
                <a:sym typeface="+mn-lt"/>
              </a:rPr>
              <a:t>D.</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80 000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40 000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60 000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20 000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24 000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2 520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23 000</a:t>
            </a:r>
            <a:r>
              <a:rPr lang="zh-CN" altLang="en-US" sz="1400" dirty="0">
                <a:solidFill>
                  <a:schemeClr val="tx1"/>
                </a:solidFill>
                <a:latin typeface="+mn-lt"/>
                <a:ea typeface="+mn-ea"/>
                <a:cs typeface="+mn-ea"/>
                <a:sym typeface="+mn-lt"/>
              </a:rPr>
              <a:t>＝－</a:t>
            </a:r>
            <a:r>
              <a:rPr lang="en-US" altLang="zh-CN" sz="1400" dirty="0">
                <a:solidFill>
                  <a:schemeClr val="tx1"/>
                </a:solidFill>
                <a:latin typeface="+mn-lt"/>
                <a:ea typeface="+mn-ea"/>
                <a:cs typeface="+mn-ea"/>
                <a:sym typeface="+mn-lt"/>
              </a:rPr>
              <a:t>15 920</a:t>
            </a:r>
            <a:r>
              <a:rPr lang="zh-CN" altLang="en-US" sz="1400"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267E657E-FFC5-76C3-F6F6-E9EFC3EA3DDB}"/>
              </a:ext>
            </a:extLst>
          </p:cNvPr>
          <p:cNvGrpSpPr/>
          <p:nvPr/>
        </p:nvGrpSpPr>
        <p:grpSpPr>
          <a:xfrm rot="16200000">
            <a:off x="1905837" y="3924171"/>
            <a:ext cx="677108" cy="1428693"/>
            <a:chOff x="9306650" y="1903595"/>
            <a:chExt cx="902810" cy="1904924"/>
          </a:xfrm>
        </p:grpSpPr>
        <p:sp>
          <p:nvSpPr>
            <p:cNvPr id="10" name="Freeform 668">
              <a:extLst>
                <a:ext uri="{FF2B5EF4-FFF2-40B4-BE49-F238E27FC236}">
                  <a16:creationId xmlns:a16="http://schemas.microsoft.com/office/drawing/2014/main" id="{42E76A51-7E70-A7E5-0C5D-569EDD312807}"/>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B098BB7B-3B9F-3107-7A59-40C637C4D1AF}"/>
                </a:ext>
              </a:extLst>
            </p:cNvPr>
            <p:cNvSpPr txBox="1"/>
            <p:nvPr/>
          </p:nvSpPr>
          <p:spPr>
            <a:xfrm>
              <a:off x="9306650"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976674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0AA7881-0A90-4719-8575-40749ADE97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145</a:t>
            </a:fld>
            <a:endParaRPr lang="en-US">
              <a:solidFill>
                <a:prstClr val="black">
                  <a:tint val="75000"/>
                </a:prstClr>
              </a:solidFill>
            </a:endParaRPr>
          </a:p>
        </p:txBody>
      </p:sp>
      <p:sp>
        <p:nvSpPr>
          <p:cNvPr id="4" name="文本框 3">
            <a:extLst>
              <a:ext uri="{FF2B5EF4-FFF2-40B4-BE49-F238E27FC236}">
                <a16:creationId xmlns:a16="http://schemas.microsoft.com/office/drawing/2014/main" id="{4D662FC2-B25A-4476-AEAF-C295307611E2}"/>
              </a:ext>
            </a:extLst>
          </p:cNvPr>
          <p:cNvSpPr txBox="1"/>
          <p:nvPr/>
        </p:nvSpPr>
        <p:spPr>
          <a:xfrm>
            <a:off x="492368" y="971813"/>
            <a:ext cx="7968343" cy="2552174"/>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一</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）非居民个人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出卖劳动力</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所得</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应纳税额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计税方法</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工资、薪金</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所得：按</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月</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计征；</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劳务报酬</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所得、</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稿酬</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所得、</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特许权使用费</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所得：按</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次</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计征。</a:t>
            </a:r>
          </a:p>
        </p:txBody>
      </p:sp>
      <p:sp>
        <p:nvSpPr>
          <p:cNvPr id="5" name="文本框 4">
            <a:extLst>
              <a:ext uri="{FF2B5EF4-FFF2-40B4-BE49-F238E27FC236}">
                <a16:creationId xmlns:a16="http://schemas.microsoft.com/office/drawing/2014/main" id="{C07D95FA-C534-4BEB-91D8-F6E72DA9C080}"/>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二、非居民个人应纳税额的计算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36523145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D58308A-ADED-4100-88E7-E36F0A34A87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146</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1B2E594E-5258-4EE1-B155-6CC7087A2959}"/>
              </a:ext>
            </a:extLst>
          </p:cNvPr>
          <p:cNvSpPr txBox="1">
            <a:spLocks/>
          </p:cNvSpPr>
          <p:nvPr/>
        </p:nvSpPr>
        <p:spPr>
          <a:xfrm>
            <a:off x="1714837" y="964502"/>
            <a:ext cx="2857163"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关于“次”的规定</a:t>
            </a:r>
          </a:p>
        </p:txBody>
      </p:sp>
      <p:graphicFrame>
        <p:nvGraphicFramePr>
          <p:cNvPr id="4" name="表格 3">
            <a:extLst>
              <a:ext uri="{FF2B5EF4-FFF2-40B4-BE49-F238E27FC236}">
                <a16:creationId xmlns:a16="http://schemas.microsoft.com/office/drawing/2014/main" id="{70D203A5-2E68-4B00-B147-C63AA712CD78}"/>
              </a:ext>
            </a:extLst>
          </p:cNvPr>
          <p:cNvGraphicFramePr>
            <a:graphicFrameLocks noGrp="1"/>
          </p:cNvGraphicFramePr>
          <p:nvPr>
            <p:extLst>
              <p:ext uri="{D42A27DB-BD31-4B8C-83A1-F6EECF244321}">
                <p14:modId xmlns:p14="http://schemas.microsoft.com/office/powerpoint/2010/main" val="3847576351"/>
              </p:ext>
            </p:extLst>
          </p:nvPr>
        </p:nvGraphicFramePr>
        <p:xfrm>
          <a:off x="719522" y="1475820"/>
          <a:ext cx="7510078" cy="1147344"/>
        </p:xfrm>
        <a:graphic>
          <a:graphicData uri="http://schemas.openxmlformats.org/drawingml/2006/table">
            <a:tbl>
              <a:tblPr firstRow="1" firstCol="1" bandRow="1"/>
              <a:tblGrid>
                <a:gridCol w="3621366">
                  <a:extLst>
                    <a:ext uri="{9D8B030D-6E8A-4147-A177-3AD203B41FA5}">
                      <a16:colId xmlns:a16="http://schemas.microsoft.com/office/drawing/2014/main" val="2048497708"/>
                    </a:ext>
                  </a:extLst>
                </a:gridCol>
                <a:gridCol w="3888712">
                  <a:extLst>
                    <a:ext uri="{9D8B030D-6E8A-4147-A177-3AD203B41FA5}">
                      <a16:colId xmlns:a16="http://schemas.microsoft.com/office/drawing/2014/main" val="2109370717"/>
                    </a:ext>
                  </a:extLst>
                </a:gridCol>
              </a:tblGrid>
              <a:tr h="38244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收入类型</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计次规定</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2228352296"/>
                  </a:ext>
                </a:extLst>
              </a:tr>
              <a:tr h="38244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属于“一次性”收入</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以取得该项收入为一次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765343056"/>
                  </a:ext>
                </a:extLst>
              </a:tr>
              <a:tr h="38244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属于同一项目“连续性”收入</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以“</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个月“内取得的收入为一次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272612028"/>
                  </a:ext>
                </a:extLst>
              </a:tr>
            </a:tbl>
          </a:graphicData>
        </a:graphic>
      </p:graphicFrame>
      <p:sp>
        <p:nvSpPr>
          <p:cNvPr id="5" name="矩形 4">
            <a:extLst>
              <a:ext uri="{FF2B5EF4-FFF2-40B4-BE49-F238E27FC236}">
                <a16:creationId xmlns:a16="http://schemas.microsoft.com/office/drawing/2014/main" id="{67B483FB-A6BE-4323-BE58-8700EDC57839}"/>
              </a:ext>
            </a:extLst>
          </p:cNvPr>
          <p:cNvSpPr/>
          <p:nvPr/>
        </p:nvSpPr>
        <p:spPr>
          <a:xfrm>
            <a:off x="749639" y="2687996"/>
            <a:ext cx="7801507" cy="2044342"/>
          </a:xfrm>
          <a:prstGeom prst="rect">
            <a:avLst/>
          </a:prstGeom>
        </p:spPr>
        <p:txBody>
          <a:bodyPr wrap="square">
            <a:spAutoFit/>
          </a:bodyPr>
          <a:lstStyle/>
          <a:p>
            <a:pPr indent="457200" algn="just">
              <a:lnSpc>
                <a:spcPct val="150000"/>
              </a:lnSpc>
            </a:pPr>
            <a:r>
              <a:rPr lang="zh-CN" altLang="zh-CN" sz="2200" b="1" kern="100" dirty="0">
                <a:solidFill>
                  <a:srgbClr val="C00000"/>
                </a:solidFill>
                <a:latin typeface="楷体" panose="02010609060101010101" pitchFamily="49" charset="-122"/>
                <a:cs typeface="Times New Roman" panose="02020603050405020304" pitchFamily="18" charset="0"/>
              </a:rPr>
              <a:t>【举例】</a:t>
            </a:r>
            <a:r>
              <a:rPr lang="zh-CN" altLang="zh-CN" sz="2200" b="1" kern="100" dirty="0">
                <a:solidFill>
                  <a:srgbClr val="004DA1"/>
                </a:solidFill>
                <a:latin typeface="楷体" panose="02010609060101010101" pitchFamily="49" charset="-122"/>
                <a:cs typeface="Times New Roman" panose="02020603050405020304" pitchFamily="18" charset="0"/>
              </a:rPr>
              <a:t>非居民个人汤姆赵的职业为歌手，每周去闪亮酒吧演唱</a:t>
            </a:r>
            <a:r>
              <a:rPr lang="en-US" altLang="zh-CN" sz="2200" b="1" kern="100" dirty="0">
                <a:solidFill>
                  <a:srgbClr val="004DA1"/>
                </a:solidFill>
                <a:latin typeface="楷体" panose="02010609060101010101" pitchFamily="49" charset="-122"/>
                <a:cs typeface="Times New Roman" panose="02020603050405020304" pitchFamily="18" charset="0"/>
              </a:rPr>
              <a:t>2</a:t>
            </a:r>
            <a:r>
              <a:rPr lang="zh-CN" altLang="zh-CN" sz="2200" b="1" kern="100" dirty="0">
                <a:solidFill>
                  <a:srgbClr val="004DA1"/>
                </a:solidFill>
                <a:latin typeface="楷体" panose="02010609060101010101" pitchFamily="49" charset="-122"/>
                <a:cs typeface="Times New Roman" panose="02020603050405020304" pitchFamily="18" charset="0"/>
              </a:rPr>
              <a:t>次，属于同一事项连续取得收入，以</a:t>
            </a:r>
            <a:r>
              <a:rPr lang="en-US" altLang="zh-CN" sz="2200" b="1" kern="100" dirty="0">
                <a:solidFill>
                  <a:srgbClr val="004DA1"/>
                </a:solidFill>
                <a:latin typeface="楷体" panose="02010609060101010101" pitchFamily="49" charset="-122"/>
                <a:cs typeface="Times New Roman" panose="02020603050405020304" pitchFamily="18" charset="0"/>
              </a:rPr>
              <a:t>1</a:t>
            </a:r>
            <a:r>
              <a:rPr lang="zh-CN" altLang="zh-CN" sz="2200" b="1" kern="100" dirty="0">
                <a:solidFill>
                  <a:srgbClr val="004DA1"/>
                </a:solidFill>
                <a:latin typeface="楷体" panose="02010609060101010101" pitchFamily="49" charset="-122"/>
                <a:cs typeface="Times New Roman" panose="02020603050405020304" pitchFamily="18" charset="0"/>
              </a:rPr>
              <a:t>个月内取得的收入为一次。</a:t>
            </a:r>
          </a:p>
          <a:p>
            <a:pPr indent="457200" algn="just">
              <a:lnSpc>
                <a:spcPct val="150000"/>
              </a:lnSpc>
            </a:pPr>
            <a:r>
              <a:rPr lang="zh-CN" altLang="zh-CN" sz="2200" b="1" kern="100" dirty="0">
                <a:solidFill>
                  <a:srgbClr val="C00000"/>
                </a:solidFill>
                <a:latin typeface="楷体" panose="02010609060101010101" pitchFamily="49" charset="-122"/>
                <a:cs typeface="Times New Roman" panose="02020603050405020304" pitchFamily="18" charset="0"/>
              </a:rPr>
              <a:t>【注意】</a:t>
            </a:r>
            <a:r>
              <a:rPr lang="zh-CN" altLang="zh-CN" sz="2200" b="1" kern="100" dirty="0">
                <a:solidFill>
                  <a:srgbClr val="004DA1"/>
                </a:solidFill>
                <a:latin typeface="楷体" panose="02010609060101010101" pitchFamily="49" charset="-122"/>
                <a:cs typeface="Times New Roman" panose="02020603050405020304" pitchFamily="18" charset="0"/>
              </a:rPr>
              <a:t>分次支付的，应当合并计税。</a:t>
            </a:r>
          </a:p>
        </p:txBody>
      </p:sp>
      <p:sp>
        <p:nvSpPr>
          <p:cNvPr id="7" name="文本框 6">
            <a:extLst>
              <a:ext uri="{FF2B5EF4-FFF2-40B4-BE49-F238E27FC236}">
                <a16:creationId xmlns:a16="http://schemas.microsoft.com/office/drawing/2014/main" id="{19DF1626-75F5-4967-A642-2183D3B4BFA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二、非居民个人应纳税额的计算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878454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p:tgtEl>
                                          <p:spTgt spid="5">
                                            <p:txEl>
                                              <p:pRg st="0" end="0"/>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5">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1"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500"/>
                                        <p:tgtEl>
                                          <p:spTgt spid="5">
                                            <p:txEl>
                                              <p:pRg st="1" end="1"/>
                                            </p:txEl>
                                          </p:spTgt>
                                        </p:tgtEl>
                                        <p:attrNameLst>
                                          <p:attrName>ppt_y</p:attrName>
                                        </p:attrNameLst>
                                      </p:cBhvr>
                                      <p:tavLst>
                                        <p:tav tm="0">
                                          <p:val>
                                            <p:strVal val="#ppt_y-#ppt_h*1.125000"/>
                                          </p:val>
                                        </p:tav>
                                        <p:tav tm="100000">
                                          <p:val>
                                            <p:strVal val="#ppt_y"/>
                                          </p:val>
                                        </p:tav>
                                      </p:tavLst>
                                    </p:anim>
                                    <p:animEffect transition="in" filter="wipe(down)">
                                      <p:cBhvr>
                                        <p:cTn id="26"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0AA7881-0A90-4719-8575-40749ADE97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147</a:t>
            </a:fld>
            <a:endParaRPr lang="en-US">
              <a:solidFill>
                <a:prstClr val="black">
                  <a:tint val="75000"/>
                </a:prstClr>
              </a:solidFill>
            </a:endParaRPr>
          </a:p>
        </p:txBody>
      </p:sp>
      <p:sp>
        <p:nvSpPr>
          <p:cNvPr id="4" name="文本框 3">
            <a:extLst>
              <a:ext uri="{FF2B5EF4-FFF2-40B4-BE49-F238E27FC236}">
                <a16:creationId xmlns:a16="http://schemas.microsoft.com/office/drawing/2014/main" id="{4D662FC2-B25A-4476-AEAF-C295307611E2}"/>
              </a:ext>
            </a:extLst>
          </p:cNvPr>
          <p:cNvSpPr txBox="1"/>
          <p:nvPr/>
        </p:nvSpPr>
        <p:spPr>
          <a:xfrm>
            <a:off x="492368" y="971813"/>
            <a:ext cx="7968343" cy="204434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适用税率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执行</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45</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％七级超额累进税率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适用税率表：“综合所得”个人所得税税率表（二）（按月）</a:t>
            </a:r>
          </a:p>
        </p:txBody>
      </p:sp>
      <p:sp>
        <p:nvSpPr>
          <p:cNvPr id="6" name="文本框 5">
            <a:extLst>
              <a:ext uri="{FF2B5EF4-FFF2-40B4-BE49-F238E27FC236}">
                <a16:creationId xmlns:a16="http://schemas.microsoft.com/office/drawing/2014/main" id="{F623E5D0-1E7F-43DB-B387-862CC8A59500}"/>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二、非居民个人应纳税额的计算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3496135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0AA7881-0A90-4719-8575-40749ADE97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148</a:t>
            </a:fld>
            <a:endParaRPr lang="en-US">
              <a:solidFill>
                <a:prstClr val="black">
                  <a:tint val="75000"/>
                </a:prstClr>
              </a:solidFill>
            </a:endParaRPr>
          </a:p>
        </p:txBody>
      </p:sp>
      <p:sp>
        <p:nvSpPr>
          <p:cNvPr id="4" name="文本框 3">
            <a:extLst>
              <a:ext uri="{FF2B5EF4-FFF2-40B4-BE49-F238E27FC236}">
                <a16:creationId xmlns:a16="http://schemas.microsoft.com/office/drawing/2014/main" id="{4D662FC2-B25A-4476-AEAF-C295307611E2}"/>
              </a:ext>
            </a:extLst>
          </p:cNvPr>
          <p:cNvSpPr txBox="1"/>
          <p:nvPr/>
        </p:nvSpPr>
        <p:spPr>
          <a:xfrm>
            <a:off x="492368" y="971813"/>
            <a:ext cx="7968343" cy="204434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应纳税所得额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）工资、薪金所得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以每月收入额减除“</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5000</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元”后的余额为应纳税所得额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应纳税所得额＝每月收入额－</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5000</a:t>
            </a:r>
          </a:p>
        </p:txBody>
      </p:sp>
      <p:sp>
        <p:nvSpPr>
          <p:cNvPr id="6" name="文本框 5">
            <a:extLst>
              <a:ext uri="{FF2B5EF4-FFF2-40B4-BE49-F238E27FC236}">
                <a16:creationId xmlns:a16="http://schemas.microsoft.com/office/drawing/2014/main" id="{9AA8D992-BE0B-4787-B9EB-BC82E06D839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二、非居民个人应纳税额的计算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85246908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0AA7881-0A90-4719-8575-40749ADE97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149</a:t>
            </a:fld>
            <a:endParaRPr lang="en-US">
              <a:solidFill>
                <a:prstClr val="black">
                  <a:tint val="75000"/>
                </a:prstClr>
              </a:solidFill>
            </a:endParaRPr>
          </a:p>
        </p:txBody>
      </p:sp>
      <p:sp>
        <p:nvSpPr>
          <p:cNvPr id="4" name="文本框 3">
            <a:extLst>
              <a:ext uri="{FF2B5EF4-FFF2-40B4-BE49-F238E27FC236}">
                <a16:creationId xmlns:a16="http://schemas.microsoft.com/office/drawing/2014/main" id="{4D662FC2-B25A-4476-AEAF-C295307611E2}"/>
              </a:ext>
            </a:extLst>
          </p:cNvPr>
          <p:cNvSpPr txBox="1"/>
          <p:nvPr/>
        </p:nvSpPr>
        <p:spPr>
          <a:xfrm>
            <a:off x="492368" y="971813"/>
            <a:ext cx="7968343" cy="3567836"/>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）劳务报酬所得、稿酬所得、特许权使用费所得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①以收入减除“</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20%”</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的费用后的余额为收入额。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②以每次“收入额”为应纳税所得额。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③“稿酬所得”的收入额减按“</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70%”</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计算。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劳务报酬所得、特许权使用费所得应纳税所得额＝每次收入</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20%</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稿酬所得应纳税所得额＝每次收入</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20%</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×70%</a:t>
            </a:r>
          </a:p>
        </p:txBody>
      </p:sp>
      <p:sp>
        <p:nvSpPr>
          <p:cNvPr id="6" name="文本框 5">
            <a:extLst>
              <a:ext uri="{FF2B5EF4-FFF2-40B4-BE49-F238E27FC236}">
                <a16:creationId xmlns:a16="http://schemas.microsoft.com/office/drawing/2014/main" id="{B81B2A1A-05F7-424D-A835-ED3FCDACFD0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二、非居民个人应纳税额的计算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7524010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a:t>
            </a:fld>
            <a:endParaRPr lang="en-US">
              <a:solidFill>
                <a:prstClr val="black">
                  <a:tint val="75000"/>
                </a:prstClr>
              </a:solidFill>
              <a:latin typeface="+mn-lt"/>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·2021-7】</a:t>
            </a:r>
            <a:r>
              <a:rPr lang="zh-CN" altLang="en-US" dirty="0">
                <a:solidFill>
                  <a:schemeClr val="tx1"/>
                </a:solidFill>
                <a:latin typeface="+mn-lt"/>
                <a:ea typeface="+mn-ea"/>
                <a:cs typeface="+mn-ea"/>
                <a:sym typeface="+mn-lt"/>
              </a:rPr>
              <a:t>根据个人所得税法律制度的规定，下列各项中，属于个人所得税纳税人的有（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合伙企业自然人合伙人</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一人有限责任公司</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个体工商户</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个人独资企业投资人</a:t>
            </a:r>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
        <p:nvSpPr>
          <p:cNvPr id="12" name="文本框 11">
            <a:extLst>
              <a:ext uri="{FF2B5EF4-FFF2-40B4-BE49-F238E27FC236}">
                <a16:creationId xmlns:a16="http://schemas.microsoft.com/office/drawing/2014/main" id="{53E688ED-9A2F-4103-98AC-DB9ED2949F52}"/>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195877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0AA7881-0A90-4719-8575-40749ADE97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150</a:t>
            </a:fld>
            <a:endParaRPr lang="en-US">
              <a:solidFill>
                <a:prstClr val="black">
                  <a:tint val="75000"/>
                </a:prstClr>
              </a:solidFill>
            </a:endParaRPr>
          </a:p>
        </p:txBody>
      </p:sp>
      <p:sp>
        <p:nvSpPr>
          <p:cNvPr id="4" name="文本框 3">
            <a:extLst>
              <a:ext uri="{FF2B5EF4-FFF2-40B4-BE49-F238E27FC236}">
                <a16:creationId xmlns:a16="http://schemas.microsoft.com/office/drawing/2014/main" id="{4D662FC2-B25A-4476-AEAF-C295307611E2}"/>
              </a:ext>
            </a:extLst>
          </p:cNvPr>
          <p:cNvSpPr txBox="1"/>
          <p:nvPr/>
        </p:nvSpPr>
        <p:spPr>
          <a:xfrm>
            <a:off x="492368" y="971813"/>
            <a:ext cx="7968343" cy="1536511"/>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4.</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应纳税额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应纳税额＝应纳税所得额</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适用税率－速算扣除数</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
        <p:nvSpPr>
          <p:cNvPr id="6" name="文本框 5">
            <a:extLst>
              <a:ext uri="{FF2B5EF4-FFF2-40B4-BE49-F238E27FC236}">
                <a16:creationId xmlns:a16="http://schemas.microsoft.com/office/drawing/2014/main" id="{B8E4B1C5-B03E-4254-AE5A-ECD5959DF57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二、非居民个人应纳税额的计算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93817186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典型例题</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假如某非居民个人取得劳务报酬所得 </a:t>
            </a:r>
            <a:r>
              <a:rPr lang="en-US" altLang="zh-CN" sz="2000" dirty="0">
                <a:solidFill>
                  <a:schemeClr val="tx1"/>
                </a:solidFill>
                <a:latin typeface="+mn-lt"/>
                <a:ea typeface="+mn-ea"/>
                <a:cs typeface="+mn-ea"/>
                <a:sym typeface="+mn-lt"/>
              </a:rPr>
              <a:t>20 000 </a:t>
            </a:r>
            <a:r>
              <a:rPr lang="zh-CN" altLang="en-US" sz="2000" dirty="0">
                <a:solidFill>
                  <a:schemeClr val="tx1"/>
                </a:solidFill>
                <a:latin typeface="+mn-lt"/>
                <a:ea typeface="+mn-ea"/>
                <a:cs typeface="+mn-ea"/>
                <a:sym typeface="+mn-lt"/>
              </a:rPr>
              <a:t>元。</a:t>
            </a:r>
            <a:endParaRPr lang="en-US" altLang="zh-CN" sz="2000" dirty="0">
              <a:solidFill>
                <a:schemeClr val="tx1"/>
              </a:solidFill>
              <a:latin typeface="+mn-lt"/>
              <a:ea typeface="+mn-ea"/>
              <a:cs typeface="+mn-ea"/>
              <a:sym typeface="+mn-lt"/>
            </a:endParaRPr>
          </a:p>
          <a:p>
            <a:r>
              <a:rPr lang="zh-CN" altLang="en-US" sz="2000" dirty="0">
                <a:solidFill>
                  <a:schemeClr val="tx1"/>
                </a:solidFill>
                <a:latin typeface="+mn-lt"/>
                <a:ea typeface="+mn-ea"/>
                <a:cs typeface="+mn-ea"/>
                <a:sym typeface="+mn-lt"/>
              </a:rPr>
              <a:t>应扣缴税额＝（</a:t>
            </a:r>
            <a:r>
              <a:rPr lang="en-US" altLang="zh-CN" sz="2000" dirty="0">
                <a:solidFill>
                  <a:schemeClr val="tx1"/>
                </a:solidFill>
                <a:latin typeface="+mn-lt"/>
                <a:ea typeface="+mn-ea"/>
                <a:cs typeface="+mn-ea"/>
                <a:sym typeface="+mn-lt"/>
              </a:rPr>
              <a:t>20 000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20 000×20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1 410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1 790 </a:t>
            </a:r>
            <a:r>
              <a:rPr lang="zh-CN" altLang="en-US" sz="2000" dirty="0">
                <a:solidFill>
                  <a:schemeClr val="tx1"/>
                </a:solidFill>
                <a:latin typeface="+mn-lt"/>
                <a:ea typeface="+mn-ea"/>
                <a:cs typeface="+mn-ea"/>
                <a:sym typeface="+mn-lt"/>
              </a:rPr>
              <a:t>元</a:t>
            </a:r>
          </a:p>
          <a:p>
            <a:endParaRPr lang="en-US" altLang="zh-CN" sz="2000" dirty="0">
              <a:solidFill>
                <a:schemeClr val="tx1"/>
              </a:solidFill>
              <a:latin typeface="+mn-lt"/>
              <a:ea typeface="+mn-ea"/>
              <a:cs typeface="+mn-ea"/>
              <a:sym typeface="+mn-lt"/>
            </a:endParaRPr>
          </a:p>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典型例题</a:t>
            </a:r>
            <a:r>
              <a:rPr lang="en-US" altLang="zh-CN" sz="2000" dirty="0">
                <a:solidFill>
                  <a:schemeClr val="tx1"/>
                </a:solidFill>
                <a:latin typeface="+mn-lt"/>
                <a:ea typeface="+mn-ea"/>
                <a:cs typeface="+mn-ea"/>
                <a:sym typeface="+mn-lt"/>
              </a:rPr>
              <a:t>2 】</a:t>
            </a:r>
            <a:r>
              <a:rPr lang="zh-CN" altLang="en-US" sz="2000" dirty="0">
                <a:solidFill>
                  <a:schemeClr val="tx1"/>
                </a:solidFill>
                <a:latin typeface="+mn-lt"/>
                <a:ea typeface="+mn-ea"/>
                <a:cs typeface="+mn-ea"/>
                <a:sym typeface="+mn-lt"/>
              </a:rPr>
              <a:t>假如某非居民个人取得稿酬所得 </a:t>
            </a:r>
            <a:r>
              <a:rPr lang="en-US" altLang="zh-CN" sz="2000" dirty="0">
                <a:solidFill>
                  <a:schemeClr val="tx1"/>
                </a:solidFill>
                <a:latin typeface="+mn-lt"/>
                <a:ea typeface="+mn-ea"/>
                <a:cs typeface="+mn-ea"/>
                <a:sym typeface="+mn-lt"/>
              </a:rPr>
              <a:t>10 000 </a:t>
            </a:r>
            <a:r>
              <a:rPr lang="zh-CN" altLang="en-US" sz="2000" dirty="0">
                <a:solidFill>
                  <a:schemeClr val="tx1"/>
                </a:solidFill>
                <a:latin typeface="+mn-lt"/>
                <a:ea typeface="+mn-ea"/>
                <a:cs typeface="+mn-ea"/>
                <a:sym typeface="+mn-lt"/>
              </a:rPr>
              <a:t>元</a:t>
            </a:r>
            <a:endParaRPr lang="en-US" altLang="zh-CN" sz="2000" dirty="0">
              <a:solidFill>
                <a:schemeClr val="tx1"/>
              </a:solidFill>
              <a:latin typeface="+mn-lt"/>
              <a:ea typeface="+mn-ea"/>
              <a:cs typeface="+mn-ea"/>
              <a:sym typeface="+mn-lt"/>
            </a:endParaRPr>
          </a:p>
          <a:p>
            <a:r>
              <a:rPr lang="zh-CN" altLang="en-US" sz="2000" dirty="0">
                <a:solidFill>
                  <a:schemeClr val="tx1"/>
                </a:solidFill>
                <a:latin typeface="+mn-lt"/>
                <a:ea typeface="+mn-ea"/>
                <a:cs typeface="+mn-ea"/>
                <a:sym typeface="+mn-lt"/>
              </a:rPr>
              <a:t>应扣缴税额（</a:t>
            </a:r>
            <a:r>
              <a:rPr lang="en-US" altLang="zh-CN" sz="2000" dirty="0">
                <a:solidFill>
                  <a:schemeClr val="tx1"/>
                </a:solidFill>
                <a:latin typeface="+mn-lt"/>
                <a:ea typeface="+mn-ea"/>
                <a:cs typeface="+mn-ea"/>
                <a:sym typeface="+mn-lt"/>
              </a:rPr>
              <a:t>10 000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10 000×20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×70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350 </a:t>
            </a:r>
            <a:r>
              <a:rPr lang="zh-CN" altLang="en-US" sz="2000" dirty="0">
                <a:solidFill>
                  <a:schemeClr val="tx1"/>
                </a:solidFill>
                <a:latin typeface="+mn-lt"/>
                <a:ea typeface="+mn-ea"/>
                <a:cs typeface="+mn-ea"/>
                <a:sym typeface="+mn-lt"/>
              </a:rPr>
              <a:t>元</a:t>
            </a:r>
            <a:endParaRPr lang="en-US" altLang="zh-CN" sz="2000" dirty="0">
              <a:solidFill>
                <a:schemeClr val="tx1"/>
              </a:solidFill>
              <a:latin typeface="+mn-lt"/>
              <a:ea typeface="+mn-ea"/>
              <a:cs typeface="+mn-ea"/>
              <a:sym typeface="+mn-lt"/>
            </a:endParaRPr>
          </a:p>
        </p:txBody>
      </p:sp>
    </p:spTree>
    <p:extLst>
      <p:ext uri="{BB962C8B-B14F-4D97-AF65-F5344CB8AC3E}">
        <p14:creationId xmlns:p14="http://schemas.microsoft.com/office/powerpoint/2010/main" val="425417039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月“非居民个人”汤姆赵从本单位取得工资</a:t>
            </a:r>
            <a:r>
              <a:rPr lang="en-US" altLang="zh-CN" dirty="0">
                <a:solidFill>
                  <a:schemeClr val="tx1"/>
                </a:solidFill>
                <a:latin typeface="+mn-lt"/>
                <a:ea typeface="+mn-ea"/>
                <a:cs typeface="+mn-ea"/>
                <a:sym typeface="+mn-lt"/>
              </a:rPr>
              <a:t>7 000</a:t>
            </a:r>
            <a:r>
              <a:rPr lang="zh-CN" altLang="en-US" dirty="0">
                <a:solidFill>
                  <a:schemeClr val="tx1"/>
                </a:solidFill>
                <a:latin typeface="+mn-lt"/>
                <a:ea typeface="+mn-ea"/>
                <a:cs typeface="+mn-ea"/>
                <a:sym typeface="+mn-lt"/>
              </a:rPr>
              <a:t>元，加班费</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元，奖金</a:t>
            </a:r>
            <a:r>
              <a:rPr lang="en-US" altLang="zh-CN" dirty="0">
                <a:solidFill>
                  <a:schemeClr val="tx1"/>
                </a:solidFill>
                <a:latin typeface="+mn-lt"/>
                <a:ea typeface="+mn-ea"/>
                <a:cs typeface="+mn-ea"/>
                <a:sym typeface="+mn-lt"/>
              </a:rPr>
              <a:t>2 100</a:t>
            </a:r>
            <a:r>
              <a:rPr lang="zh-CN" altLang="en-US" dirty="0">
                <a:solidFill>
                  <a:schemeClr val="tx1"/>
                </a:solidFill>
                <a:latin typeface="+mn-lt"/>
                <a:ea typeface="+mn-ea"/>
                <a:cs typeface="+mn-ea"/>
                <a:sym typeface="+mn-lt"/>
              </a:rPr>
              <a:t>元。已知工资、薪金所得减除费用标准为每月</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元，全月应纳税所得额不超过</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，超过</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元至</a:t>
            </a:r>
            <a:r>
              <a:rPr lang="en-US" altLang="zh-CN" dirty="0">
                <a:solidFill>
                  <a:schemeClr val="tx1"/>
                </a:solidFill>
                <a:latin typeface="+mn-lt"/>
                <a:ea typeface="+mn-ea"/>
                <a:cs typeface="+mn-ea"/>
                <a:sym typeface="+mn-lt"/>
              </a:rPr>
              <a:t>12 000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，速算扣除数为</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。“非居民”汤姆赵当月工资、薪金所得应缴纳个人所得税税额的下列算式中，正确的是（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2 100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2 100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609792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77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月“非居民个人”汤姆赵为李某提供一个月的钢琴培训，分两次取得劳务报酬，分别为</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元，共计</a:t>
            </a:r>
            <a:r>
              <a:rPr lang="en-US" altLang="zh-CN" dirty="0">
                <a:solidFill>
                  <a:schemeClr val="tx1"/>
                </a:solidFill>
                <a:latin typeface="+mn-lt"/>
                <a:ea typeface="+mn-ea"/>
                <a:cs typeface="+mn-ea"/>
                <a:sym typeface="+mn-lt"/>
              </a:rPr>
              <a:t>4 000</a:t>
            </a:r>
            <a:r>
              <a:rPr lang="zh-CN" altLang="en-US" dirty="0">
                <a:solidFill>
                  <a:schemeClr val="tx1"/>
                </a:solidFill>
                <a:latin typeface="+mn-lt"/>
                <a:ea typeface="+mn-ea"/>
                <a:cs typeface="+mn-ea"/>
                <a:sym typeface="+mn-lt"/>
              </a:rPr>
              <a:t>元。已知劳务报酬所得每次应纳税所得额不超过</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，超过</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元至</a:t>
            </a:r>
            <a:r>
              <a:rPr lang="en-US" altLang="zh-CN" dirty="0">
                <a:solidFill>
                  <a:schemeClr val="tx1"/>
                </a:solidFill>
                <a:latin typeface="+mn-lt"/>
                <a:ea typeface="+mn-ea"/>
                <a:cs typeface="+mn-ea"/>
                <a:sym typeface="+mn-lt"/>
              </a:rPr>
              <a:t>12 000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，速算扣除数</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。“非居民个人”汤姆赵当月钢琴培训劳务报酬应缴纳个人所得税税额的下列算式中，正确的是（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76.8</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96</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C.4000×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110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D.4000×10%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190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158978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月“非居民个人”汤姆赵出版一部小说，取得稿酬</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元，已知稿酬所得每次应纳税所得额超过</a:t>
            </a:r>
            <a:r>
              <a:rPr lang="en-US" altLang="zh-CN" dirty="0">
                <a:solidFill>
                  <a:schemeClr val="tx1"/>
                </a:solidFill>
                <a:latin typeface="+mn-lt"/>
                <a:ea typeface="+mn-ea"/>
                <a:cs typeface="+mn-ea"/>
                <a:sym typeface="+mn-lt"/>
              </a:rPr>
              <a:t>3 000</a:t>
            </a:r>
            <a:r>
              <a:rPr lang="zh-CN" altLang="en-US" dirty="0">
                <a:solidFill>
                  <a:schemeClr val="tx1"/>
                </a:solidFill>
                <a:latin typeface="+mn-lt"/>
                <a:ea typeface="+mn-ea"/>
                <a:cs typeface="+mn-ea"/>
                <a:sym typeface="+mn-lt"/>
              </a:rPr>
              <a:t>元至</a:t>
            </a:r>
            <a:r>
              <a:rPr lang="en-US" altLang="zh-CN" dirty="0">
                <a:solidFill>
                  <a:schemeClr val="tx1"/>
                </a:solidFill>
                <a:latin typeface="+mn-lt"/>
                <a:ea typeface="+mn-ea"/>
                <a:cs typeface="+mn-ea"/>
                <a:sym typeface="+mn-lt"/>
              </a:rPr>
              <a:t>12 000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，速算扣除数为</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。“非居民”汤姆赵当月稿酬所得应缴纳个人所得税税额的下列算式中，正确的是（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A.10 000×70%×10%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490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590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C.10 000×10%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790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350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19864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5</a:t>
            </a:r>
            <a:r>
              <a:rPr lang="zh-CN" altLang="en-US" dirty="0">
                <a:solidFill>
                  <a:schemeClr val="tx1"/>
                </a:solidFill>
                <a:latin typeface="+mn-lt"/>
                <a:ea typeface="+mn-ea"/>
                <a:cs typeface="+mn-ea"/>
                <a:sym typeface="+mn-lt"/>
              </a:rPr>
              <a:t>月，“非居民个人”汤姆赵转让一项专利权，取得转让收入</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元，专利开发支出</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元。已知特许权使用费所得每次应纳税所得额超过</a:t>
            </a:r>
            <a:r>
              <a:rPr lang="en-US" altLang="zh-CN" dirty="0">
                <a:solidFill>
                  <a:schemeClr val="tx1"/>
                </a:solidFill>
                <a:latin typeface="+mn-lt"/>
                <a:ea typeface="+mn-ea"/>
                <a:cs typeface="+mn-ea"/>
                <a:sym typeface="+mn-lt"/>
              </a:rPr>
              <a:t>80 000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45%</a:t>
            </a:r>
            <a:r>
              <a:rPr lang="zh-CN" altLang="en-US" dirty="0">
                <a:solidFill>
                  <a:schemeClr val="tx1"/>
                </a:solidFill>
                <a:latin typeface="+mn-lt"/>
                <a:ea typeface="+mn-ea"/>
                <a:cs typeface="+mn-ea"/>
                <a:sym typeface="+mn-lt"/>
              </a:rPr>
              <a:t>，速算扣除数为</a:t>
            </a:r>
            <a:r>
              <a:rPr lang="en-US" altLang="zh-CN" dirty="0">
                <a:solidFill>
                  <a:schemeClr val="tx1"/>
                </a:solidFill>
                <a:latin typeface="+mn-lt"/>
                <a:ea typeface="+mn-ea"/>
                <a:cs typeface="+mn-ea"/>
                <a:sym typeface="+mn-lt"/>
              </a:rPr>
              <a:t>15 160</a:t>
            </a:r>
            <a:r>
              <a:rPr lang="zh-CN" altLang="en-US" dirty="0">
                <a:solidFill>
                  <a:schemeClr val="tx1"/>
                </a:solidFill>
                <a:latin typeface="+mn-lt"/>
                <a:ea typeface="+mn-ea"/>
                <a:cs typeface="+mn-ea"/>
                <a:sym typeface="+mn-lt"/>
              </a:rPr>
              <a:t>。“非居民”汤姆赵当月该笔收入应缴纳个人所得税税额的下列计算中，正确的是（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15 160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35 240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15 160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47 840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10000]×45%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15 160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34 340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D.150 000×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15 160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38 840</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311415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5B9F64C-86B5-4467-8C30-41E1A71F78C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156</a:t>
            </a:fld>
            <a:endParaRPr lang="en-US">
              <a:solidFill>
                <a:prstClr val="black">
                  <a:tint val="75000"/>
                </a:prstClr>
              </a:solidFill>
            </a:endParaRPr>
          </a:p>
        </p:txBody>
      </p:sp>
      <p:pic>
        <p:nvPicPr>
          <p:cNvPr id="4" name="Picture 19" descr="Cover">
            <a:extLst>
              <a:ext uri="{FF2B5EF4-FFF2-40B4-BE49-F238E27FC236}">
                <a16:creationId xmlns:a16="http://schemas.microsoft.com/office/drawing/2014/main" id="{FC6CFBBD-CE28-41D4-BD94-D4CB187E134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38192" y="2316970"/>
            <a:ext cx="1323294" cy="116512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8" descr="Cover">
            <a:extLst>
              <a:ext uri="{FF2B5EF4-FFF2-40B4-BE49-F238E27FC236}">
                <a16:creationId xmlns:a16="http://schemas.microsoft.com/office/drawing/2014/main" id="{94DB4AC8-B802-4EDB-9DAA-08F88F65A27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38192" y="2316970"/>
            <a:ext cx="4899567" cy="1372796"/>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7" descr="Cover">
            <a:extLst>
              <a:ext uri="{FF2B5EF4-FFF2-40B4-BE49-F238E27FC236}">
                <a16:creationId xmlns:a16="http://schemas.microsoft.com/office/drawing/2014/main" id="{F8132AFD-9BB8-448A-8E46-06CD1D47383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62623" y="1634797"/>
            <a:ext cx="881391" cy="63267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6" descr="Cover">
            <a:extLst>
              <a:ext uri="{FF2B5EF4-FFF2-40B4-BE49-F238E27FC236}">
                <a16:creationId xmlns:a16="http://schemas.microsoft.com/office/drawing/2014/main" id="{1E598FE8-73FF-4EEB-8EB3-B87E68D6A1CD}"/>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128248" y="1144599"/>
            <a:ext cx="757031" cy="61576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5" descr="Cover">
            <a:extLst>
              <a:ext uri="{FF2B5EF4-FFF2-40B4-BE49-F238E27FC236}">
                <a16:creationId xmlns:a16="http://schemas.microsoft.com/office/drawing/2014/main" id="{1849F9C9-8BBF-46B2-866A-6E577A5A5F6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46076" y="1634797"/>
            <a:ext cx="1272583" cy="125568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4" descr="Cover">
            <a:extLst>
              <a:ext uri="{FF2B5EF4-FFF2-40B4-BE49-F238E27FC236}">
                <a16:creationId xmlns:a16="http://schemas.microsoft.com/office/drawing/2014/main" id="{85E01261-3291-4AAE-A91B-C5A1314B3A3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54527" y="1634797"/>
            <a:ext cx="4559084" cy="146455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3" descr="Cover">
            <a:extLst>
              <a:ext uri="{FF2B5EF4-FFF2-40B4-BE49-F238E27FC236}">
                <a16:creationId xmlns:a16="http://schemas.microsoft.com/office/drawing/2014/main" id="{86CE0D2B-19FA-4C34-A949-56957E599DD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54172" y="1634797"/>
            <a:ext cx="4674993" cy="89829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2" descr="Cover">
            <a:extLst>
              <a:ext uri="{FF2B5EF4-FFF2-40B4-BE49-F238E27FC236}">
                <a16:creationId xmlns:a16="http://schemas.microsoft.com/office/drawing/2014/main" id="{4ABEA3AC-991D-4248-965F-7EE810DAC73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128248" y="1168747"/>
            <a:ext cx="4367110" cy="59041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descr="Cover">
            <a:extLst>
              <a:ext uri="{FF2B5EF4-FFF2-40B4-BE49-F238E27FC236}">
                <a16:creationId xmlns:a16="http://schemas.microsoft.com/office/drawing/2014/main" id="{00CEE4C6-727D-4A86-89CD-A4D2C1987C9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56090" y="1343818"/>
            <a:ext cx="1231532" cy="110596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0" descr="Cover">
            <a:extLst>
              <a:ext uri="{FF2B5EF4-FFF2-40B4-BE49-F238E27FC236}">
                <a16:creationId xmlns:a16="http://schemas.microsoft.com/office/drawing/2014/main" id="{38B57098-A412-4F21-A798-AAF30AB6919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65822" y="1901630"/>
            <a:ext cx="1372796" cy="158891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9" descr="Cover">
            <a:extLst>
              <a:ext uri="{FF2B5EF4-FFF2-40B4-BE49-F238E27FC236}">
                <a16:creationId xmlns:a16="http://schemas.microsoft.com/office/drawing/2014/main" id="{D775A086-5033-4655-A2E4-C38BCF7D031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362766" y="4271725"/>
            <a:ext cx="1314842" cy="49140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Cover">
            <a:extLst>
              <a:ext uri="{FF2B5EF4-FFF2-40B4-BE49-F238E27FC236}">
                <a16:creationId xmlns:a16="http://schemas.microsoft.com/office/drawing/2014/main" id="{63C5ED90-C701-4794-A155-9A3224ED57D4}"/>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62766" y="4288629"/>
            <a:ext cx="3802054" cy="78238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7" descr="Cover">
            <a:extLst>
              <a:ext uri="{FF2B5EF4-FFF2-40B4-BE49-F238E27FC236}">
                <a16:creationId xmlns:a16="http://schemas.microsoft.com/office/drawing/2014/main" id="{1F43A2EC-0C8A-4D72-8C1D-CB105301F2FA}"/>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313264" y="3698218"/>
            <a:ext cx="3569029" cy="81498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6" descr="Cover">
            <a:extLst>
              <a:ext uri="{FF2B5EF4-FFF2-40B4-BE49-F238E27FC236}">
                <a16:creationId xmlns:a16="http://schemas.microsoft.com/office/drawing/2014/main" id="{021C75F2-9DF0-4DAB-B505-AB00CDCC474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313264" y="3672863"/>
            <a:ext cx="1306390" cy="84034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5" descr="Cover">
            <a:extLst>
              <a:ext uri="{FF2B5EF4-FFF2-40B4-BE49-F238E27FC236}">
                <a16:creationId xmlns:a16="http://schemas.microsoft.com/office/drawing/2014/main" id="{8420537C-228B-40FE-8E72-A942DC108EB0}"/>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066035" y="3148858"/>
            <a:ext cx="1497157" cy="1447655"/>
          </a:xfrm>
          <a:prstGeom prst="rect">
            <a:avLst/>
          </a:prstGeom>
          <a:noFill/>
          <a:extLst>
            <a:ext uri="{909E8E84-426E-40DD-AFC4-6F175D3DCCD1}">
              <a14:hiddenFill xmlns:a14="http://schemas.microsoft.com/office/drawing/2010/main">
                <a:solidFill>
                  <a:srgbClr val="FFFFFF"/>
                </a:solidFill>
              </a14:hiddenFill>
            </a:ext>
          </a:extLst>
        </p:spPr>
      </p:pic>
      <p:sp>
        <p:nvSpPr>
          <p:cNvPr id="20" name="文本框 19">
            <a:extLst>
              <a:ext uri="{FF2B5EF4-FFF2-40B4-BE49-F238E27FC236}">
                <a16:creationId xmlns:a16="http://schemas.microsoft.com/office/drawing/2014/main" id="{68103A39-EB97-49B9-896E-F66A1F80B1F4}"/>
              </a:ext>
            </a:extLst>
          </p:cNvPr>
          <p:cNvSpPr txBox="1"/>
          <p:nvPr/>
        </p:nvSpPr>
        <p:spPr>
          <a:xfrm>
            <a:off x="6249866" y="3833330"/>
            <a:ext cx="1211686" cy="1077218"/>
          </a:xfrm>
          <a:prstGeom prst="rect">
            <a:avLst/>
          </a:prstGeom>
          <a:noFill/>
          <a:ln w="19050">
            <a:solidFill>
              <a:srgbClr val="004DA1"/>
            </a:solidFill>
          </a:ln>
        </p:spPr>
        <p:txBody>
          <a:bodyPr wrap="square" rtlCol="0">
            <a:spAutoFit/>
          </a:bodyPr>
          <a:lstStyle/>
          <a:p>
            <a:r>
              <a:rPr lang="zh-CN" altLang="en-US" sz="1600" b="1" dirty="0">
                <a:solidFill>
                  <a:srgbClr val="C00000"/>
                </a:solidFill>
                <a:latin typeface="楷体" pitchFamily="49" charset="-122"/>
              </a:rPr>
              <a:t>全年一次性奖金</a:t>
            </a:r>
            <a:r>
              <a:rPr lang="zh-CN" altLang="en-US" sz="1600" b="1" dirty="0">
                <a:solidFill>
                  <a:srgbClr val="004DA1"/>
                </a:solidFill>
                <a:latin typeface="楷体" pitchFamily="49" charset="-122"/>
              </a:rPr>
              <a:t>选择不并入综合所得单独计算</a:t>
            </a:r>
          </a:p>
        </p:txBody>
      </p:sp>
    </p:spTree>
    <p:extLst>
      <p:ext uri="{BB962C8B-B14F-4D97-AF65-F5344CB8AC3E}">
        <p14:creationId xmlns:p14="http://schemas.microsoft.com/office/powerpoint/2010/main" val="2255789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par>
                                <p:cTn id="8" presetID="22" presetClass="entr" presetSubtype="8"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par>
                                <p:cTn id="16" presetID="22" presetClass="entr" presetSubtype="8"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500"/>
                                        <p:tgtEl>
                                          <p:spTgt spid="5"/>
                                        </p:tgtEl>
                                      </p:cBhvr>
                                    </p:animEffect>
                                  </p:childTnLst>
                                </p:cTn>
                              </p:par>
                              <p:par>
                                <p:cTn id="19" presetID="22" presetClass="entr" presetSubtype="8"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500"/>
                            </p:stCondLst>
                            <p:childTnLst>
                              <p:par>
                                <p:cTn id="23" presetID="22" presetClass="entr" presetSubtype="8"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500"/>
                                        <p:tgtEl>
                                          <p:spTgt spid="6"/>
                                        </p:tgtEl>
                                      </p:cBhvr>
                                    </p:animEffect>
                                  </p:childTnLst>
                                </p:cTn>
                              </p:par>
                              <p:par>
                                <p:cTn id="26" presetID="22" presetClass="entr" presetSubtype="8" fill="hold"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left)">
                                      <p:cBhvr>
                                        <p:cTn id="28" dur="500"/>
                                        <p:tgtEl>
                                          <p:spTgt spid="7"/>
                                        </p:tgtEl>
                                      </p:cBhvr>
                                    </p:animEffect>
                                  </p:childTnLst>
                                </p:cTn>
                              </p:par>
                              <p:par>
                                <p:cTn id="29" presetID="22"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par>
                                <p:cTn id="32" presetID="22" presetClass="entr" presetSubtype="8"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par>
                                <p:cTn id="35" presetID="22" presetClass="entr" presetSubtype="8"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par>
                                <p:cTn id="38" presetID="22" presetClass="entr" presetSubtype="8" fill="hold"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left)">
                                      <p:cBhvr>
                                        <p:cTn id="40" dur="500"/>
                                        <p:tgtEl>
                                          <p:spTgt spid="11"/>
                                        </p:tgtEl>
                                      </p:cBhvr>
                                    </p:animEffect>
                                  </p:childTnLst>
                                </p:cTn>
                              </p:par>
                            </p:childTnLst>
                          </p:cTn>
                        </p:par>
                        <p:par>
                          <p:cTn id="41" fill="hold">
                            <p:stCondLst>
                              <p:cond delay="1000"/>
                            </p:stCondLst>
                            <p:childTnLst>
                              <p:par>
                                <p:cTn id="42" presetID="22" presetClass="entr" presetSubtype="8" fill="hold"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wipe(left)">
                                      <p:cBhvr>
                                        <p:cTn id="44" dur="500"/>
                                        <p:tgtEl>
                                          <p:spTgt spid="14"/>
                                        </p:tgtEl>
                                      </p:cBhvr>
                                    </p:animEffect>
                                  </p:childTnLst>
                                </p:cTn>
                              </p:par>
                              <p:par>
                                <p:cTn id="45" presetID="22" presetClass="entr" presetSubtype="8" fill="hold"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left)">
                                      <p:cBhvr>
                                        <p:cTn id="47" dur="500"/>
                                        <p:tgtEl>
                                          <p:spTgt spid="15"/>
                                        </p:tgtEl>
                                      </p:cBhvr>
                                    </p:animEffect>
                                  </p:childTnLst>
                                </p:cTn>
                              </p:par>
                              <p:par>
                                <p:cTn id="48" presetID="22" presetClass="entr" presetSubtype="8" fill="hold" nodeType="with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par>
                                <p:cTn id="51" presetID="22" presetClass="entr" presetSubtype="8" fill="hold"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23" presetClass="entr" presetSubtype="32" fill="hold" grpId="0" nodeType="click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500" fill="hold"/>
                                        <p:tgtEl>
                                          <p:spTgt spid="20"/>
                                        </p:tgtEl>
                                        <p:attrNameLst>
                                          <p:attrName>ppt_w</p:attrName>
                                        </p:attrNameLst>
                                      </p:cBhvr>
                                      <p:tavLst>
                                        <p:tav tm="0">
                                          <p:val>
                                            <p:strVal val="4*#ppt_w"/>
                                          </p:val>
                                        </p:tav>
                                        <p:tav tm="100000">
                                          <p:val>
                                            <p:strVal val="#ppt_w"/>
                                          </p:val>
                                        </p:tav>
                                      </p:tavLst>
                                    </p:anim>
                                    <p:anim calcmode="lin" valueType="num">
                                      <p:cBhvr>
                                        <p:cTn id="59" dur="500" fill="hold"/>
                                        <p:tgtEl>
                                          <p:spTgt spid="2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2B07965-2E41-48E7-B373-4B29A89FBED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157</a:t>
            </a:fld>
            <a:endParaRPr lang="en-US">
              <a:solidFill>
                <a:prstClr val="black">
                  <a:tint val="75000"/>
                </a:prstClr>
              </a:solidFill>
            </a:endParaRPr>
          </a:p>
        </p:txBody>
      </p:sp>
      <p:sp>
        <p:nvSpPr>
          <p:cNvPr id="3" name="文本框 2">
            <a:extLst>
              <a:ext uri="{FF2B5EF4-FFF2-40B4-BE49-F238E27FC236}">
                <a16:creationId xmlns:a16="http://schemas.microsoft.com/office/drawing/2014/main" id="{12DB5037-5C37-46CF-B4A1-72451BB9C60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807D68FB-E5E7-4BE5-98B6-8D0ED3B08DDA}"/>
              </a:ext>
            </a:extLst>
          </p:cNvPr>
          <p:cNvSpPr txBox="1">
            <a:spLocks/>
          </p:cNvSpPr>
          <p:nvPr/>
        </p:nvSpPr>
        <p:spPr>
          <a:xfrm>
            <a:off x="441152" y="677356"/>
            <a:ext cx="826169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（一）税目</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基本规定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个体工商户</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从事生产、经营活动取得的所得，</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个人独资企业投资人</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合伙企业的个人合伙人</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来源于境内注册的个人独资企业、合伙企业生产、经营的所得；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）个人依法取得执照，从事办学、医疗、咨询以及其他有偿服务活动取得的所得；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）个人对企业、事业单位</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承包</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经营、</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承租</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经营以及</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转包、转租</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取得的所得。</a:t>
            </a:r>
          </a:p>
        </p:txBody>
      </p:sp>
    </p:spTree>
    <p:extLst>
      <p:ext uri="{BB962C8B-B14F-4D97-AF65-F5344CB8AC3E}">
        <p14:creationId xmlns:p14="http://schemas.microsoft.com/office/powerpoint/2010/main" val="4220582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p:tgtEl>
                                          <p:spTgt spid="4">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2B07965-2E41-48E7-B373-4B29A89FBED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158</a:t>
            </a:fld>
            <a:endParaRPr lang="en-US">
              <a:solidFill>
                <a:prstClr val="black">
                  <a:tint val="75000"/>
                </a:prstClr>
              </a:solidFill>
            </a:endParaRPr>
          </a:p>
        </p:txBody>
      </p:sp>
      <p:sp>
        <p:nvSpPr>
          <p:cNvPr id="3" name="文本框 2">
            <a:extLst>
              <a:ext uri="{FF2B5EF4-FFF2-40B4-BE49-F238E27FC236}">
                <a16:creationId xmlns:a16="http://schemas.microsoft.com/office/drawing/2014/main" id="{12DB5037-5C37-46CF-B4A1-72451BB9C60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
        <p:nvSpPr>
          <p:cNvPr id="5" name="文本占位符 1">
            <a:extLst>
              <a:ext uri="{FF2B5EF4-FFF2-40B4-BE49-F238E27FC236}">
                <a16:creationId xmlns:a16="http://schemas.microsoft.com/office/drawing/2014/main" id="{2F4AA0C6-D462-4337-8B59-A0DEAC0A9179}"/>
              </a:ext>
            </a:extLst>
          </p:cNvPr>
          <p:cNvSpPr txBox="1">
            <a:spLocks/>
          </p:cNvSpPr>
          <p:nvPr/>
        </p:nvSpPr>
        <p:spPr>
          <a:xfrm>
            <a:off x="1672349" y="1016256"/>
            <a:ext cx="2830077"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经营所得征税范围</a:t>
            </a:r>
          </a:p>
        </p:txBody>
      </p:sp>
      <p:graphicFrame>
        <p:nvGraphicFramePr>
          <p:cNvPr id="6" name="表格 5">
            <a:extLst>
              <a:ext uri="{FF2B5EF4-FFF2-40B4-BE49-F238E27FC236}">
                <a16:creationId xmlns:a16="http://schemas.microsoft.com/office/drawing/2014/main" id="{FEC7A2AF-047A-4F1F-AA2E-B05775CD2AEA}"/>
              </a:ext>
            </a:extLst>
          </p:cNvPr>
          <p:cNvGraphicFramePr>
            <a:graphicFrameLocks noGrp="1"/>
          </p:cNvGraphicFramePr>
          <p:nvPr>
            <p:extLst>
              <p:ext uri="{D42A27DB-BD31-4B8C-83A1-F6EECF244321}">
                <p14:modId xmlns:p14="http://schemas.microsoft.com/office/powerpoint/2010/main" val="2175757525"/>
              </p:ext>
            </p:extLst>
          </p:nvPr>
        </p:nvGraphicFramePr>
        <p:xfrm>
          <a:off x="690374" y="1527574"/>
          <a:ext cx="7430941" cy="3114000"/>
        </p:xfrm>
        <a:graphic>
          <a:graphicData uri="http://schemas.openxmlformats.org/drawingml/2006/table">
            <a:tbl>
              <a:tblPr firstRow="1" firstCol="1" bandRow="1"/>
              <a:tblGrid>
                <a:gridCol w="1016218">
                  <a:extLst>
                    <a:ext uri="{9D8B030D-6E8A-4147-A177-3AD203B41FA5}">
                      <a16:colId xmlns:a16="http://schemas.microsoft.com/office/drawing/2014/main" val="706080199"/>
                    </a:ext>
                  </a:extLst>
                </a:gridCol>
                <a:gridCol w="3689789">
                  <a:extLst>
                    <a:ext uri="{9D8B030D-6E8A-4147-A177-3AD203B41FA5}">
                      <a16:colId xmlns:a16="http://schemas.microsoft.com/office/drawing/2014/main" val="832078801"/>
                    </a:ext>
                  </a:extLst>
                </a:gridCol>
                <a:gridCol w="2724934">
                  <a:extLst>
                    <a:ext uri="{9D8B030D-6E8A-4147-A177-3AD203B41FA5}">
                      <a16:colId xmlns:a16="http://schemas.microsoft.com/office/drawing/2014/main" val="2319037701"/>
                    </a:ext>
                  </a:extLst>
                </a:gridCol>
              </a:tblGrid>
              <a:tr h="311400">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所得项目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所属税目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467288479"/>
                  </a:ext>
                </a:extLst>
              </a:tr>
              <a:tr h="311400">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与生产经营无关的所得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按有关规定计征</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59473481"/>
                  </a:ext>
                </a:extLst>
              </a:tr>
              <a:tr h="311400">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出租车司机</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出租车属于个人所有</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经营所得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501131768"/>
                  </a:ext>
                </a:extLst>
              </a:tr>
              <a:tr h="622800">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单车承包或承租方式运营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工资、薪金所得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496367044"/>
                  </a:ext>
                </a:extLst>
              </a:tr>
              <a:tr h="622800">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企业为个人购买资产</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个人独资企业、合伙企业投资者＋家庭成员</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经营所得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151928846"/>
                  </a:ext>
                </a:extLst>
              </a:tr>
              <a:tr h="622800">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“非”个人独资企业、合伙企业投资者＋家庭成员</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利息、股息、红利所得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276669471"/>
                  </a:ext>
                </a:extLst>
              </a:tr>
              <a:tr h="311400">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企业其他成员</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工资、薪金所得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529978090"/>
                  </a:ext>
                </a:extLst>
              </a:tr>
            </a:tbl>
          </a:graphicData>
        </a:graphic>
      </p:graphicFrame>
    </p:spTree>
    <p:extLst>
      <p:ext uri="{BB962C8B-B14F-4D97-AF65-F5344CB8AC3E}">
        <p14:creationId xmlns:p14="http://schemas.microsoft.com/office/powerpoint/2010/main" val="939596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1000"/>
                                        <p:tgtEl>
                                          <p:spTgt spid="5"/>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460212-533C-9C6A-3F8B-587E8902AC70}"/>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90C18C4-07DF-E419-9577-5D7E35EC032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646DFE94-0838-D722-F12B-94F98E0819DE}"/>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6496C789-BD24-2142-B561-EBDF808C4961}"/>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年）从事个体出租车运营的出租车驾驶员取得的收入，应按“经营所得”项目缴纳个人所得税。（　）</a:t>
            </a:r>
          </a:p>
        </p:txBody>
      </p:sp>
      <p:grpSp>
        <p:nvGrpSpPr>
          <p:cNvPr id="9" name="组合 8">
            <a:extLst>
              <a:ext uri="{FF2B5EF4-FFF2-40B4-BE49-F238E27FC236}">
                <a16:creationId xmlns:a16="http://schemas.microsoft.com/office/drawing/2014/main" id="{7DB315D3-A2D8-6CB1-FFEE-6D6274EEBB93}"/>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9C83F9B5-A0B0-7562-1CC6-C4D34BC5AA6D}"/>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236771CA-25AE-AE4C-3339-4FD34FF3176E}"/>
                </a:ext>
              </a:extLst>
            </p:cNvPr>
            <p:cNvSpPr txBox="1"/>
            <p:nvPr/>
          </p:nvSpPr>
          <p:spPr>
            <a:xfrm>
              <a:off x="9306653"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2201025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年）根据个人所得税法律制度的规定，下列外籍人员中，属于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年度居民个人的有（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在中国境内无住所但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年度在中国境内居住累计 </a:t>
            </a:r>
            <a:r>
              <a:rPr lang="en-US" altLang="zh-CN" dirty="0">
                <a:solidFill>
                  <a:schemeClr val="tx1"/>
                </a:solidFill>
                <a:latin typeface="+mn-lt"/>
                <a:ea typeface="+mn-ea"/>
                <a:cs typeface="+mn-ea"/>
                <a:sym typeface="+mn-lt"/>
              </a:rPr>
              <a:t>180 </a:t>
            </a:r>
            <a:r>
              <a:rPr lang="zh-CN" altLang="en-US" dirty="0">
                <a:solidFill>
                  <a:schemeClr val="tx1"/>
                </a:solidFill>
                <a:latin typeface="+mn-lt"/>
                <a:ea typeface="+mn-ea"/>
                <a:cs typeface="+mn-ea"/>
                <a:sym typeface="+mn-lt"/>
              </a:rPr>
              <a:t>天的乔治</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在中国境内无住所又不居住的佩琪</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在中国境内有住所的汤姆</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在中国境内无住所但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年度在中国境内居住累计 </a:t>
            </a:r>
            <a:r>
              <a:rPr lang="en-US" altLang="zh-CN" dirty="0">
                <a:solidFill>
                  <a:schemeClr val="tx1"/>
                </a:solidFill>
                <a:latin typeface="+mn-lt"/>
                <a:ea typeface="+mn-ea"/>
                <a:cs typeface="+mn-ea"/>
                <a:sym typeface="+mn-lt"/>
              </a:rPr>
              <a:t>270 </a:t>
            </a:r>
            <a:r>
              <a:rPr lang="zh-CN" altLang="en-US" dirty="0">
                <a:solidFill>
                  <a:schemeClr val="tx1"/>
                </a:solidFill>
                <a:latin typeface="+mn-lt"/>
                <a:ea typeface="+mn-ea"/>
                <a:cs typeface="+mn-ea"/>
                <a:sym typeface="+mn-lt"/>
              </a:rPr>
              <a:t>天的杰瑞</a:t>
            </a:r>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3536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2E1E0D-94D4-BEEE-E5D8-B12FE9F13D08}"/>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EAACA02-ABFC-6082-5E11-1774A14792B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75AAC0BE-94AE-129D-A754-4F565D556D48}"/>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4424638D-9A0B-EA55-BEB8-771C6FCAB460}"/>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2022 </a:t>
            </a:r>
            <a:r>
              <a:rPr lang="zh-CN" altLang="en-US" dirty="0">
                <a:solidFill>
                  <a:schemeClr val="tx1"/>
                </a:solidFill>
                <a:latin typeface="+mn-lt"/>
                <a:ea typeface="+mn-ea"/>
                <a:cs typeface="+mn-ea"/>
                <a:sym typeface="+mn-lt"/>
              </a:rPr>
              <a:t>年）甲公司出资购买房屋，将所有权登记在股东李某名下。关于上述业务个人所得税税务处理的下列表述中，正确的是（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李某不需要缴纳个人所得税</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李某应按照“综合所得”项目缴纳个人所得税</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李某应按照“利息、股息、红利所得”项目缴纳个人所得税</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李某应按照“经营所得”项目缴纳个人所得税</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26D71D12-20D1-7696-173B-1866C2A91CF9}"/>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3BAF09C2-67F1-60C2-B39F-75913B3297EF}"/>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D2E88DD9-D187-FFAB-BEA5-7BD2EBB7EFF5}"/>
                </a:ext>
              </a:extLst>
            </p:cNvPr>
            <p:cNvSpPr txBox="1"/>
            <p:nvPr/>
          </p:nvSpPr>
          <p:spPr>
            <a:xfrm>
              <a:off x="9306653" y="2611756"/>
              <a:ext cx="902810" cy="48859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5615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2B07965-2E41-48E7-B373-4B29A89FBED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161</a:t>
            </a:fld>
            <a:endParaRPr lang="en-US">
              <a:solidFill>
                <a:prstClr val="black">
                  <a:tint val="75000"/>
                </a:prstClr>
              </a:solidFill>
            </a:endParaRPr>
          </a:p>
        </p:txBody>
      </p:sp>
      <p:sp>
        <p:nvSpPr>
          <p:cNvPr id="3" name="文本框 2">
            <a:extLst>
              <a:ext uri="{FF2B5EF4-FFF2-40B4-BE49-F238E27FC236}">
                <a16:creationId xmlns:a16="http://schemas.microsoft.com/office/drawing/2014/main" id="{12DB5037-5C37-46CF-B4A1-72451BB9C60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807D68FB-E5E7-4BE5-98B6-8D0ED3B08DDA}"/>
              </a:ext>
            </a:extLst>
          </p:cNvPr>
          <p:cNvSpPr txBox="1">
            <a:spLocks/>
          </p:cNvSpPr>
          <p:nvPr/>
        </p:nvSpPr>
        <p:spPr>
          <a:xfrm>
            <a:off x="441152" y="677356"/>
            <a:ext cx="826169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solidFill>
                  <a:schemeClr val="tx1"/>
                </a:solidFill>
              </a:rPr>
              <a:t>（二）应纳税额计算</a:t>
            </a:r>
          </a:p>
          <a:p>
            <a:pPr lvl="0"/>
            <a:r>
              <a:rPr lang="en-US" altLang="zh-CN" sz="2000" dirty="0">
                <a:solidFill>
                  <a:schemeClr val="tx1"/>
                </a:solidFill>
              </a:rPr>
              <a:t>1.</a:t>
            </a:r>
            <a:r>
              <a:rPr lang="zh-CN" altLang="en-US" sz="2000" dirty="0">
                <a:solidFill>
                  <a:schemeClr val="tx1"/>
                </a:solidFill>
              </a:rPr>
              <a:t>计税方法：按</a:t>
            </a:r>
            <a:r>
              <a:rPr lang="zh-CN" altLang="en-US" sz="2000" dirty="0">
                <a:solidFill>
                  <a:srgbClr val="C00000"/>
                </a:solidFill>
              </a:rPr>
              <a:t>“年”</a:t>
            </a:r>
            <a:r>
              <a:rPr lang="zh-CN" altLang="en-US" sz="2000" dirty="0">
                <a:solidFill>
                  <a:schemeClr val="tx1"/>
                </a:solidFill>
              </a:rPr>
              <a:t>计征</a:t>
            </a:r>
          </a:p>
          <a:p>
            <a:pPr lvl="0"/>
            <a:r>
              <a:rPr lang="en-US" altLang="zh-CN" sz="2000" dirty="0">
                <a:solidFill>
                  <a:schemeClr val="tx1"/>
                </a:solidFill>
              </a:rPr>
              <a:t>2.</a:t>
            </a:r>
            <a:r>
              <a:rPr lang="zh-CN" altLang="en-US" sz="2000" dirty="0">
                <a:solidFill>
                  <a:schemeClr val="tx1"/>
                </a:solidFill>
              </a:rPr>
              <a:t>税率：五级超额累进税率</a:t>
            </a:r>
          </a:p>
        </p:txBody>
      </p:sp>
      <p:sp>
        <p:nvSpPr>
          <p:cNvPr id="5" name="文本占位符 1">
            <a:extLst>
              <a:ext uri="{FF2B5EF4-FFF2-40B4-BE49-F238E27FC236}">
                <a16:creationId xmlns:a16="http://schemas.microsoft.com/office/drawing/2014/main" id="{A159B3DE-78EE-426E-B1F7-F67637FF7181}"/>
              </a:ext>
            </a:extLst>
          </p:cNvPr>
          <p:cNvSpPr txBox="1">
            <a:spLocks/>
          </p:cNvSpPr>
          <p:nvPr/>
        </p:nvSpPr>
        <p:spPr>
          <a:xfrm>
            <a:off x="2406394" y="2126062"/>
            <a:ext cx="4331210"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000" b="1" dirty="0">
                <a:solidFill>
                  <a:srgbClr val="004DA1"/>
                </a:solidFill>
                <a:latin typeface="楷体" panose="02010609060101010101" pitchFamily="49" charset="-122"/>
                <a:ea typeface="楷体" panose="02010609060101010101" pitchFamily="49" charset="-122"/>
              </a:rPr>
              <a:t>个人所得税税率表（经营所得适用）</a:t>
            </a:r>
          </a:p>
        </p:txBody>
      </p:sp>
      <p:graphicFrame>
        <p:nvGraphicFramePr>
          <p:cNvPr id="6" name="表格 5">
            <a:extLst>
              <a:ext uri="{FF2B5EF4-FFF2-40B4-BE49-F238E27FC236}">
                <a16:creationId xmlns:a16="http://schemas.microsoft.com/office/drawing/2014/main" id="{1E02621B-56B4-4231-8DAD-359D3E107E91}"/>
              </a:ext>
            </a:extLst>
          </p:cNvPr>
          <p:cNvGraphicFramePr>
            <a:graphicFrameLocks noGrp="1"/>
          </p:cNvGraphicFramePr>
          <p:nvPr>
            <p:extLst>
              <p:ext uri="{D42A27DB-BD31-4B8C-83A1-F6EECF244321}">
                <p14:modId xmlns:p14="http://schemas.microsoft.com/office/powerpoint/2010/main" val="1802328494"/>
              </p:ext>
            </p:extLst>
          </p:nvPr>
        </p:nvGraphicFramePr>
        <p:xfrm>
          <a:off x="945066" y="2663570"/>
          <a:ext cx="6551612" cy="2133600"/>
        </p:xfrm>
        <a:graphic>
          <a:graphicData uri="http://schemas.openxmlformats.org/drawingml/2006/table">
            <a:tbl>
              <a:tblPr firstRow="1" firstCol="1" bandRow="1"/>
              <a:tblGrid>
                <a:gridCol w="912002">
                  <a:extLst>
                    <a:ext uri="{9D8B030D-6E8A-4147-A177-3AD203B41FA5}">
                      <a16:colId xmlns:a16="http://schemas.microsoft.com/office/drawing/2014/main" val="229933957"/>
                    </a:ext>
                  </a:extLst>
                </a:gridCol>
                <a:gridCol w="3938305">
                  <a:extLst>
                    <a:ext uri="{9D8B030D-6E8A-4147-A177-3AD203B41FA5}">
                      <a16:colId xmlns:a16="http://schemas.microsoft.com/office/drawing/2014/main" val="849918671"/>
                    </a:ext>
                  </a:extLst>
                </a:gridCol>
                <a:gridCol w="780176">
                  <a:extLst>
                    <a:ext uri="{9D8B030D-6E8A-4147-A177-3AD203B41FA5}">
                      <a16:colId xmlns:a16="http://schemas.microsoft.com/office/drawing/2014/main" val="3554429640"/>
                    </a:ext>
                  </a:extLst>
                </a:gridCol>
                <a:gridCol w="921129">
                  <a:extLst>
                    <a:ext uri="{9D8B030D-6E8A-4147-A177-3AD203B41FA5}">
                      <a16:colId xmlns:a16="http://schemas.microsoft.com/office/drawing/2014/main" val="4232321598"/>
                    </a:ext>
                  </a:extLst>
                </a:gridCol>
              </a:tblGrid>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级数</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全年应纳税所得额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速算扣除数</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861468802"/>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1</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不超过</a:t>
                      </a:r>
                      <a:r>
                        <a:rPr lang="en-US" sz="2000" b="1" kern="100" dirty="0">
                          <a:solidFill>
                            <a:srgbClr val="004DA1"/>
                          </a:solidFill>
                          <a:effectLst/>
                          <a:latin typeface="楷体" panose="02010609060101010101" pitchFamily="49" charset="-122"/>
                          <a:ea typeface="楷体" panose="02010609060101010101" pitchFamily="49" charset="-122"/>
                        </a:rPr>
                        <a:t>30000</a:t>
                      </a:r>
                      <a:r>
                        <a:rPr lang="zh-CN" sz="2000" b="1" kern="100" dirty="0">
                          <a:solidFill>
                            <a:srgbClr val="004DA1"/>
                          </a:solidFill>
                          <a:effectLst/>
                          <a:latin typeface="楷体" panose="02010609060101010101" pitchFamily="49" charset="-122"/>
                          <a:ea typeface="楷体" panose="02010609060101010101" pitchFamily="49" charset="-122"/>
                        </a:rPr>
                        <a:t>元的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5</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936263014"/>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2</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a:t>
                      </a:r>
                      <a:r>
                        <a:rPr lang="en-US" sz="2000" b="1" kern="100" dirty="0">
                          <a:solidFill>
                            <a:srgbClr val="004DA1"/>
                          </a:solidFill>
                          <a:effectLst/>
                          <a:latin typeface="楷体" panose="02010609060101010101" pitchFamily="49" charset="-122"/>
                          <a:ea typeface="楷体" panose="02010609060101010101" pitchFamily="49" charset="-122"/>
                        </a:rPr>
                        <a:t>30000</a:t>
                      </a:r>
                      <a:r>
                        <a:rPr lang="zh-CN" sz="2000" b="1" kern="100" dirty="0">
                          <a:solidFill>
                            <a:srgbClr val="004DA1"/>
                          </a:solidFill>
                          <a:effectLst/>
                          <a:latin typeface="楷体" panose="02010609060101010101" pitchFamily="49" charset="-122"/>
                          <a:ea typeface="楷体" panose="02010609060101010101" pitchFamily="49" charset="-122"/>
                        </a:rPr>
                        <a:t>元至</a:t>
                      </a:r>
                      <a:r>
                        <a:rPr lang="en-US" sz="2000" b="1" kern="100" dirty="0">
                          <a:solidFill>
                            <a:srgbClr val="004DA1"/>
                          </a:solidFill>
                          <a:effectLst/>
                          <a:latin typeface="楷体" panose="02010609060101010101" pitchFamily="49" charset="-122"/>
                          <a:ea typeface="楷体" panose="02010609060101010101" pitchFamily="49" charset="-122"/>
                        </a:rPr>
                        <a:t>90000</a:t>
                      </a:r>
                      <a:r>
                        <a:rPr lang="zh-CN" sz="2000" b="1" kern="100" dirty="0">
                          <a:solidFill>
                            <a:srgbClr val="004DA1"/>
                          </a:solidFill>
                          <a:effectLst/>
                          <a:latin typeface="楷体" panose="02010609060101010101" pitchFamily="49" charset="-122"/>
                          <a:ea typeface="楷体" panose="02010609060101010101" pitchFamily="49" charset="-122"/>
                        </a:rPr>
                        <a:t>元的部分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10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1500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356720016"/>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3</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a:t>
                      </a:r>
                      <a:r>
                        <a:rPr lang="en-US" sz="2000" b="1" kern="100" dirty="0">
                          <a:solidFill>
                            <a:srgbClr val="004DA1"/>
                          </a:solidFill>
                          <a:effectLst/>
                          <a:latin typeface="楷体" panose="02010609060101010101" pitchFamily="49" charset="-122"/>
                          <a:ea typeface="楷体" panose="02010609060101010101" pitchFamily="49" charset="-122"/>
                        </a:rPr>
                        <a:t>90000</a:t>
                      </a:r>
                      <a:r>
                        <a:rPr lang="zh-CN" sz="2000" b="1" kern="100" dirty="0">
                          <a:solidFill>
                            <a:srgbClr val="004DA1"/>
                          </a:solidFill>
                          <a:effectLst/>
                          <a:latin typeface="楷体" panose="02010609060101010101" pitchFamily="49" charset="-122"/>
                          <a:ea typeface="楷体" panose="02010609060101010101" pitchFamily="49" charset="-122"/>
                        </a:rPr>
                        <a:t>元至</a:t>
                      </a:r>
                      <a:r>
                        <a:rPr lang="en-US" sz="2000" b="1" kern="100" dirty="0">
                          <a:solidFill>
                            <a:srgbClr val="004DA1"/>
                          </a:solidFill>
                          <a:effectLst/>
                          <a:latin typeface="楷体" panose="02010609060101010101" pitchFamily="49" charset="-122"/>
                          <a:ea typeface="楷体" panose="02010609060101010101" pitchFamily="49" charset="-122"/>
                        </a:rPr>
                        <a:t>300000</a:t>
                      </a:r>
                      <a:r>
                        <a:rPr lang="zh-CN" sz="2000" b="1" kern="100" dirty="0">
                          <a:solidFill>
                            <a:srgbClr val="004DA1"/>
                          </a:solidFill>
                          <a:effectLst/>
                          <a:latin typeface="楷体" panose="02010609060101010101" pitchFamily="49" charset="-122"/>
                          <a:ea typeface="楷体" panose="02010609060101010101" pitchFamily="49" charset="-122"/>
                        </a:rPr>
                        <a:t>元的部分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10500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23527929"/>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4</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a:t>
                      </a:r>
                      <a:r>
                        <a:rPr lang="en-US" sz="2000" b="1" kern="100" dirty="0">
                          <a:solidFill>
                            <a:srgbClr val="004DA1"/>
                          </a:solidFill>
                          <a:effectLst/>
                          <a:latin typeface="楷体" panose="02010609060101010101" pitchFamily="49" charset="-122"/>
                          <a:ea typeface="楷体" panose="02010609060101010101" pitchFamily="49" charset="-122"/>
                        </a:rPr>
                        <a:t>300000</a:t>
                      </a:r>
                      <a:r>
                        <a:rPr lang="zh-CN" sz="2000" b="1" kern="100" dirty="0">
                          <a:solidFill>
                            <a:srgbClr val="004DA1"/>
                          </a:solidFill>
                          <a:effectLst/>
                          <a:latin typeface="楷体" panose="02010609060101010101" pitchFamily="49" charset="-122"/>
                          <a:ea typeface="楷体" panose="02010609060101010101" pitchFamily="49" charset="-122"/>
                        </a:rPr>
                        <a:t>元至</a:t>
                      </a:r>
                      <a:r>
                        <a:rPr lang="en-US" sz="2000" b="1" kern="100" dirty="0">
                          <a:solidFill>
                            <a:srgbClr val="004DA1"/>
                          </a:solidFill>
                          <a:effectLst/>
                          <a:latin typeface="楷体" panose="02010609060101010101" pitchFamily="49" charset="-122"/>
                          <a:ea typeface="楷体" panose="02010609060101010101" pitchFamily="49" charset="-122"/>
                        </a:rPr>
                        <a:t>500000</a:t>
                      </a:r>
                      <a:r>
                        <a:rPr lang="zh-CN" sz="2000" b="1" kern="100" dirty="0">
                          <a:solidFill>
                            <a:srgbClr val="004DA1"/>
                          </a:solidFill>
                          <a:effectLst/>
                          <a:latin typeface="楷体" panose="02010609060101010101" pitchFamily="49" charset="-122"/>
                          <a:ea typeface="楷体" panose="02010609060101010101" pitchFamily="49" charset="-122"/>
                        </a:rPr>
                        <a:t>元的部分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30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40500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83247736"/>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5</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a:t>
                      </a:r>
                      <a:r>
                        <a:rPr lang="en-US" sz="2000" b="1" kern="100" dirty="0">
                          <a:solidFill>
                            <a:srgbClr val="004DA1"/>
                          </a:solidFill>
                          <a:effectLst/>
                          <a:latin typeface="楷体" panose="02010609060101010101" pitchFamily="49" charset="-122"/>
                          <a:ea typeface="楷体" panose="02010609060101010101" pitchFamily="49" charset="-122"/>
                        </a:rPr>
                        <a:t>500000</a:t>
                      </a:r>
                      <a:r>
                        <a:rPr lang="zh-CN" sz="2000" b="1" kern="100" dirty="0">
                          <a:solidFill>
                            <a:srgbClr val="004DA1"/>
                          </a:solidFill>
                          <a:effectLst/>
                          <a:latin typeface="楷体" panose="02010609060101010101" pitchFamily="49" charset="-122"/>
                          <a:ea typeface="楷体" panose="02010609060101010101" pitchFamily="49" charset="-122"/>
                        </a:rPr>
                        <a:t>元的部分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35</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65500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867322006"/>
                  </a:ext>
                </a:extLst>
              </a:tr>
            </a:tbl>
          </a:graphicData>
        </a:graphic>
      </p:graphicFrame>
    </p:spTree>
    <p:extLst>
      <p:ext uri="{BB962C8B-B14F-4D97-AF65-F5344CB8AC3E}">
        <p14:creationId xmlns:p14="http://schemas.microsoft.com/office/powerpoint/2010/main" val="800717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6" presetClass="entr" presetSubtype="16"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circle(in)">
                                      <p:cBhvr>
                                        <p:cTn id="22" dur="1000"/>
                                        <p:tgtEl>
                                          <p:spTgt spid="5"/>
                                        </p:tgtEl>
                                      </p:cBhvr>
                                    </p:animEffect>
                                  </p:childTnLst>
                                </p:cTn>
                              </p:par>
                            </p:childTnLst>
                          </p:cTn>
                        </p:par>
                        <p:par>
                          <p:cTn id="23" fill="hold">
                            <p:stCondLst>
                              <p:cond delay="2500"/>
                            </p:stCondLst>
                            <p:childTnLst>
                              <p:par>
                                <p:cTn id="24" presetID="37" presetClass="entr" presetSubtype="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900" decel="100000" fill="hold"/>
                                        <p:tgtEl>
                                          <p:spTgt spid="6"/>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2B07965-2E41-48E7-B373-4B29A89FBED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162</a:t>
            </a:fld>
            <a:endParaRPr lang="en-US">
              <a:solidFill>
                <a:prstClr val="black">
                  <a:tint val="75000"/>
                </a:prstClr>
              </a:solidFill>
            </a:endParaRPr>
          </a:p>
        </p:txBody>
      </p:sp>
      <p:sp>
        <p:nvSpPr>
          <p:cNvPr id="3" name="文本框 2">
            <a:extLst>
              <a:ext uri="{FF2B5EF4-FFF2-40B4-BE49-F238E27FC236}">
                <a16:creationId xmlns:a16="http://schemas.microsoft.com/office/drawing/2014/main" id="{12DB5037-5C37-46CF-B4A1-72451BB9C60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807D68FB-E5E7-4BE5-98B6-8D0ED3B08DDA}"/>
              </a:ext>
            </a:extLst>
          </p:cNvPr>
          <p:cNvSpPr txBox="1">
            <a:spLocks/>
          </p:cNvSpPr>
          <p:nvPr/>
        </p:nvSpPr>
        <p:spPr>
          <a:xfrm>
            <a:off x="441152" y="677356"/>
            <a:ext cx="826169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sz="2000" dirty="0">
                <a:solidFill>
                  <a:schemeClr val="tx1"/>
                </a:solidFill>
              </a:rPr>
              <a:t>3.</a:t>
            </a:r>
            <a:r>
              <a:rPr lang="zh-CN" altLang="en-US" sz="2000" dirty="0">
                <a:solidFill>
                  <a:schemeClr val="tx1"/>
                </a:solidFill>
              </a:rPr>
              <a:t>应纳税所得额</a:t>
            </a:r>
          </a:p>
          <a:p>
            <a:pPr lvl="0"/>
            <a:r>
              <a:rPr lang="zh-CN" altLang="en-US" sz="2000" dirty="0">
                <a:solidFill>
                  <a:schemeClr val="tx1"/>
                </a:solidFill>
              </a:rPr>
              <a:t>以每一纳税年度的收入总额，减除成本、费用以及损失后的余额，为应纳税所得额。</a:t>
            </a:r>
          </a:p>
          <a:p>
            <a:pPr lvl="0"/>
            <a:r>
              <a:rPr lang="en-US" altLang="zh-CN" sz="2000" dirty="0">
                <a:solidFill>
                  <a:schemeClr val="tx1"/>
                </a:solidFill>
              </a:rPr>
              <a:t>【</a:t>
            </a:r>
            <a:r>
              <a:rPr lang="zh-CN" altLang="en-US" sz="2000" dirty="0">
                <a:solidFill>
                  <a:schemeClr val="tx1"/>
                </a:solidFill>
              </a:rPr>
              <a:t>说明</a:t>
            </a:r>
            <a:r>
              <a:rPr lang="en-US" altLang="zh-CN" sz="2000" dirty="0">
                <a:solidFill>
                  <a:schemeClr val="tx1"/>
                </a:solidFill>
              </a:rPr>
              <a:t>】“</a:t>
            </a:r>
            <a:r>
              <a:rPr lang="zh-CN" altLang="en-US" sz="2000" dirty="0">
                <a:solidFill>
                  <a:schemeClr val="tx1"/>
                </a:solidFill>
              </a:rPr>
              <a:t>经营所得”的计税依据与企业所得税的应纳税所得额计算类似，以下内容仅列示“经营所得”的特殊扣除规定</a:t>
            </a:r>
          </a:p>
        </p:txBody>
      </p:sp>
    </p:spTree>
    <p:extLst>
      <p:ext uri="{BB962C8B-B14F-4D97-AF65-F5344CB8AC3E}">
        <p14:creationId xmlns:p14="http://schemas.microsoft.com/office/powerpoint/2010/main" val="2061410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427DEDF-4761-4D11-B8A1-8DDC0706089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163</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DA078A11-C3D2-4AA8-9806-27CBA33439AF}"/>
              </a:ext>
            </a:extLst>
          </p:cNvPr>
          <p:cNvGraphicFramePr>
            <a:graphicFrameLocks noGrp="1"/>
          </p:cNvGraphicFramePr>
          <p:nvPr>
            <p:extLst>
              <p:ext uri="{D42A27DB-BD31-4B8C-83A1-F6EECF244321}">
                <p14:modId xmlns:p14="http://schemas.microsoft.com/office/powerpoint/2010/main" val="429973304"/>
              </p:ext>
            </p:extLst>
          </p:nvPr>
        </p:nvGraphicFramePr>
        <p:xfrm>
          <a:off x="488191" y="1306212"/>
          <a:ext cx="8129035" cy="3657600"/>
        </p:xfrm>
        <a:graphic>
          <a:graphicData uri="http://schemas.openxmlformats.org/drawingml/2006/table">
            <a:tbl>
              <a:tblPr firstRow="1" firstCol="1" bandRow="1"/>
              <a:tblGrid>
                <a:gridCol w="1708867">
                  <a:extLst>
                    <a:ext uri="{9D8B030D-6E8A-4147-A177-3AD203B41FA5}">
                      <a16:colId xmlns:a16="http://schemas.microsoft.com/office/drawing/2014/main" val="1381372241"/>
                    </a:ext>
                  </a:extLst>
                </a:gridCol>
                <a:gridCol w="2019306">
                  <a:extLst>
                    <a:ext uri="{9D8B030D-6E8A-4147-A177-3AD203B41FA5}">
                      <a16:colId xmlns:a16="http://schemas.microsoft.com/office/drawing/2014/main" val="262260048"/>
                    </a:ext>
                  </a:extLst>
                </a:gridCol>
                <a:gridCol w="4400862">
                  <a:extLst>
                    <a:ext uri="{9D8B030D-6E8A-4147-A177-3AD203B41FA5}">
                      <a16:colId xmlns:a16="http://schemas.microsoft.com/office/drawing/2014/main" val="2049642553"/>
                    </a:ext>
                  </a:extLst>
                </a:gridCol>
              </a:tblGrid>
              <a:tr h="7092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税前扣除规定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extLst>
                  <a:ext uri="{0D108BD9-81ED-4DB2-BD59-A6C34878D82A}">
                    <a16:rowId xmlns:a16="http://schemas.microsoft.com/office/drawing/2014/main" val="3575692247"/>
                  </a:ext>
                </a:extLst>
              </a:tr>
              <a:tr h="70920">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生产经营费用和个人、家庭费用</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划分清晰</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128987541"/>
                  </a:ext>
                </a:extLst>
              </a:tr>
              <a:tr h="212759">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混用，难以分清的费用</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a:t>
                      </a:r>
                      <a:r>
                        <a:rPr lang="en-US" sz="2000" b="1" kern="100" dirty="0">
                          <a:solidFill>
                            <a:srgbClr val="C00000"/>
                          </a:solidFill>
                          <a:effectLst/>
                          <a:latin typeface="楷体" panose="02010609060101010101" pitchFamily="49" charset="-122"/>
                          <a:ea typeface="楷体" panose="02010609060101010101" pitchFamily="49" charset="-122"/>
                        </a:rPr>
                        <a:t>40</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视为与生产经营有关的费用，准予扣除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025363866"/>
                  </a:ext>
                </a:extLst>
              </a:tr>
              <a:tr h="70920">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工资</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职工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据实扣除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90327441"/>
                  </a:ext>
                </a:extLst>
              </a:tr>
              <a:tr h="851038">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业主本人</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不得扣除：</a:t>
                      </a:r>
                      <a:r>
                        <a:rPr lang="zh-CN" sz="2000" b="1" kern="100" dirty="0">
                          <a:solidFill>
                            <a:srgbClr val="C00000"/>
                          </a:solidFill>
                          <a:effectLst/>
                          <a:latin typeface="楷体" panose="02010609060101010101" pitchFamily="49" charset="-122"/>
                          <a:ea typeface="楷体" panose="02010609060101010101" pitchFamily="49" charset="-122"/>
                        </a:rPr>
                        <a:t>实发工资</a:t>
                      </a:r>
                    </a:p>
                    <a:p>
                      <a:pPr algn="just">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(2)</a:t>
                      </a:r>
                      <a:r>
                        <a:rPr lang="zh-CN" sz="2000" b="1" kern="100" dirty="0">
                          <a:solidFill>
                            <a:srgbClr val="004DA1"/>
                          </a:solidFill>
                          <a:effectLst/>
                          <a:latin typeface="楷体" panose="02010609060101010101" pitchFamily="49" charset="-122"/>
                          <a:ea typeface="楷体" panose="02010609060101010101" pitchFamily="49" charset="-122"/>
                        </a:rPr>
                        <a:t>可以扣除：</a:t>
                      </a:r>
                      <a:r>
                        <a:rPr lang="en-US" sz="2000" b="1" kern="100" dirty="0">
                          <a:solidFill>
                            <a:srgbClr val="C00000"/>
                          </a:solidFill>
                          <a:effectLst/>
                          <a:latin typeface="楷体" panose="02010609060101010101" pitchFamily="49" charset="-122"/>
                          <a:ea typeface="楷体" panose="02010609060101010101" pitchFamily="49" charset="-122"/>
                        </a:rPr>
                        <a:t>6</a:t>
                      </a:r>
                      <a:r>
                        <a:rPr lang="zh-CN" sz="2000" b="1" kern="100" dirty="0">
                          <a:solidFill>
                            <a:srgbClr val="C00000"/>
                          </a:solidFill>
                          <a:effectLst/>
                          <a:latin typeface="楷体" panose="02010609060101010101" pitchFamily="49" charset="-122"/>
                          <a:ea typeface="楷体" panose="02010609060101010101" pitchFamily="49" charset="-122"/>
                        </a:rPr>
                        <a:t>万元</a:t>
                      </a:r>
                      <a:r>
                        <a:rPr lang="en-US"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C00000"/>
                          </a:solidFill>
                          <a:effectLst/>
                          <a:latin typeface="楷体" panose="02010609060101010101" pitchFamily="49" charset="-122"/>
                          <a:ea typeface="楷体" panose="02010609060101010101" pitchFamily="49" charset="-122"/>
                        </a:rPr>
                        <a:t>专项扣除</a:t>
                      </a:r>
                      <a:r>
                        <a:rPr lang="en-US"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C00000"/>
                          </a:solidFill>
                          <a:effectLst/>
                          <a:latin typeface="楷体" panose="02010609060101010101" pitchFamily="49" charset="-122"/>
                          <a:ea typeface="楷体" panose="02010609060101010101" pitchFamily="49" charset="-122"/>
                        </a:rPr>
                        <a:t>专项附加扣除</a:t>
                      </a:r>
                      <a:r>
                        <a:rPr lang="en-US"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C00000"/>
                          </a:solidFill>
                          <a:effectLst/>
                          <a:latin typeface="楷体" panose="02010609060101010101" pitchFamily="49" charset="-122"/>
                          <a:ea typeface="楷体" panose="02010609060101010101" pitchFamily="49" charset="-122"/>
                        </a:rPr>
                        <a:t>其他扣除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1</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扣除前提是该业主无综合所得</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2</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专项附加扣除在办理汇算清缴时减除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682721571"/>
                  </a:ext>
                </a:extLst>
              </a:tr>
            </a:tbl>
          </a:graphicData>
        </a:graphic>
      </p:graphicFrame>
      <p:sp>
        <p:nvSpPr>
          <p:cNvPr id="4" name="文本占位符 1">
            <a:extLst>
              <a:ext uri="{FF2B5EF4-FFF2-40B4-BE49-F238E27FC236}">
                <a16:creationId xmlns:a16="http://schemas.microsoft.com/office/drawing/2014/main" id="{E237913F-CE50-45EC-841B-F9E502BDBC50}"/>
              </a:ext>
            </a:extLst>
          </p:cNvPr>
          <p:cNvSpPr txBox="1">
            <a:spLocks/>
          </p:cNvSpPr>
          <p:nvPr/>
        </p:nvSpPr>
        <p:spPr>
          <a:xfrm>
            <a:off x="1483506" y="788578"/>
            <a:ext cx="3416485"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经营所得应纳税所得额</a:t>
            </a:r>
          </a:p>
        </p:txBody>
      </p:sp>
      <p:sp>
        <p:nvSpPr>
          <p:cNvPr id="5" name="文本框 4">
            <a:extLst>
              <a:ext uri="{FF2B5EF4-FFF2-40B4-BE49-F238E27FC236}">
                <a16:creationId xmlns:a16="http://schemas.microsoft.com/office/drawing/2014/main" id="{116921C9-C365-4E40-8F63-47F8D84C882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522178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427DEDF-4761-4D11-B8A1-8DDC0706089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164</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DA078A11-C3D2-4AA8-9806-27CBA33439AF}"/>
              </a:ext>
            </a:extLst>
          </p:cNvPr>
          <p:cNvGraphicFramePr>
            <a:graphicFrameLocks noGrp="1"/>
          </p:cNvGraphicFramePr>
          <p:nvPr>
            <p:extLst>
              <p:ext uri="{D42A27DB-BD31-4B8C-83A1-F6EECF244321}">
                <p14:modId xmlns:p14="http://schemas.microsoft.com/office/powerpoint/2010/main" val="1906159592"/>
              </p:ext>
            </p:extLst>
          </p:nvPr>
        </p:nvGraphicFramePr>
        <p:xfrm>
          <a:off x="488191" y="1306211"/>
          <a:ext cx="8129035" cy="3255849"/>
        </p:xfrm>
        <a:graphic>
          <a:graphicData uri="http://schemas.openxmlformats.org/drawingml/2006/table">
            <a:tbl>
              <a:tblPr firstRow="1" firstCol="1" bandRow="1"/>
              <a:tblGrid>
                <a:gridCol w="1708867">
                  <a:extLst>
                    <a:ext uri="{9D8B030D-6E8A-4147-A177-3AD203B41FA5}">
                      <a16:colId xmlns:a16="http://schemas.microsoft.com/office/drawing/2014/main" val="1381372241"/>
                    </a:ext>
                  </a:extLst>
                </a:gridCol>
                <a:gridCol w="2019306">
                  <a:extLst>
                    <a:ext uri="{9D8B030D-6E8A-4147-A177-3AD203B41FA5}">
                      <a16:colId xmlns:a16="http://schemas.microsoft.com/office/drawing/2014/main" val="262260048"/>
                    </a:ext>
                  </a:extLst>
                </a:gridCol>
                <a:gridCol w="4400862">
                  <a:extLst>
                    <a:ext uri="{9D8B030D-6E8A-4147-A177-3AD203B41FA5}">
                      <a16:colId xmlns:a16="http://schemas.microsoft.com/office/drawing/2014/main" val="2049642553"/>
                    </a:ext>
                  </a:extLst>
                </a:gridCol>
              </a:tblGrid>
              <a:tr h="36176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税前扣除规定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extLst>
                  <a:ext uri="{0D108BD9-81ED-4DB2-BD59-A6C34878D82A}">
                    <a16:rowId xmlns:a16="http://schemas.microsoft.com/office/drawing/2014/main" val="3575692247"/>
                  </a:ext>
                </a:extLst>
              </a:tr>
              <a:tr h="361761">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三项经费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职工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以</a:t>
                      </a:r>
                      <a:r>
                        <a:rPr lang="zh-CN" sz="2000" b="1" kern="100" dirty="0">
                          <a:solidFill>
                            <a:srgbClr val="C00000"/>
                          </a:solidFill>
                          <a:effectLst/>
                          <a:latin typeface="楷体" panose="02010609060101010101" pitchFamily="49" charset="-122"/>
                          <a:ea typeface="楷体" panose="02010609060101010101" pitchFamily="49" charset="-122"/>
                        </a:rPr>
                        <a:t>“实发工资薪金总额”</a:t>
                      </a:r>
                      <a:r>
                        <a:rPr lang="zh-CN" sz="2000" b="1" kern="100" dirty="0">
                          <a:solidFill>
                            <a:srgbClr val="004DA1"/>
                          </a:solidFill>
                          <a:effectLst/>
                          <a:latin typeface="楷体" panose="02010609060101010101" pitchFamily="49" charset="-122"/>
                          <a:ea typeface="楷体" panose="02010609060101010101" pitchFamily="49" charset="-122"/>
                        </a:rPr>
                        <a:t>为计算依据</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09632527"/>
                  </a:ext>
                </a:extLst>
              </a:tr>
              <a:tr h="723522">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业主本人</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以</a:t>
                      </a:r>
                      <a:r>
                        <a:rPr lang="zh-CN" sz="2000" b="1" kern="100" dirty="0">
                          <a:solidFill>
                            <a:srgbClr val="C00000"/>
                          </a:solidFill>
                          <a:effectLst/>
                          <a:latin typeface="楷体" panose="02010609060101010101" pitchFamily="49" charset="-122"/>
                          <a:ea typeface="楷体" panose="02010609060101010101" pitchFamily="49" charset="-122"/>
                        </a:rPr>
                        <a:t>“当地上年度社会平均工资</a:t>
                      </a:r>
                      <a:r>
                        <a:rPr lang="en-US" sz="2000" b="1" kern="100" dirty="0">
                          <a:solidFill>
                            <a:srgbClr val="C00000"/>
                          </a:solidFill>
                          <a:effectLst/>
                          <a:latin typeface="楷体" panose="02010609060101010101" pitchFamily="49" charset="-122"/>
                          <a:ea typeface="楷体" panose="02010609060101010101" pitchFamily="49" charset="-122"/>
                        </a:rPr>
                        <a:t>3</a:t>
                      </a:r>
                      <a:r>
                        <a:rPr lang="zh-CN" sz="2000" b="1" kern="100" dirty="0">
                          <a:solidFill>
                            <a:srgbClr val="C00000"/>
                          </a:solidFill>
                          <a:effectLst/>
                          <a:latin typeface="楷体" panose="02010609060101010101" pitchFamily="49" charset="-122"/>
                          <a:ea typeface="楷体" panose="02010609060101010101" pitchFamily="49" charset="-122"/>
                        </a:rPr>
                        <a:t>倍”</a:t>
                      </a:r>
                      <a:r>
                        <a:rPr lang="zh-CN" sz="2000" b="1" kern="100" dirty="0">
                          <a:solidFill>
                            <a:srgbClr val="004DA1"/>
                          </a:solidFill>
                          <a:effectLst/>
                          <a:latin typeface="楷体" panose="02010609060101010101" pitchFamily="49" charset="-122"/>
                          <a:ea typeface="楷体" panose="02010609060101010101" pitchFamily="49" charset="-122"/>
                        </a:rPr>
                        <a:t>为计算依据</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629179351"/>
                  </a:ext>
                </a:extLst>
              </a:tr>
              <a:tr h="361761">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职工教育经费</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扣除比例为</a:t>
                      </a:r>
                      <a:r>
                        <a:rPr lang="en-US" sz="2000" b="1" kern="100" dirty="0">
                          <a:solidFill>
                            <a:srgbClr val="C00000"/>
                          </a:solidFill>
                          <a:effectLst/>
                          <a:latin typeface="楷体" panose="02010609060101010101" pitchFamily="49" charset="-122"/>
                          <a:ea typeface="楷体" panose="02010609060101010101" pitchFamily="49" charset="-122"/>
                        </a:rPr>
                        <a:t>2.5%</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685368837"/>
                  </a:ext>
                </a:extLst>
              </a:tr>
              <a:tr h="723522">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补充养老、补充医疗保险</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职工</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分别不超过实发工资薪金总额的</a:t>
                      </a:r>
                      <a:r>
                        <a:rPr lang="en-US" sz="2000" b="1" kern="100" dirty="0">
                          <a:solidFill>
                            <a:srgbClr val="C00000"/>
                          </a:solidFill>
                          <a:effectLst/>
                          <a:latin typeface="楷体" panose="02010609060101010101" pitchFamily="49" charset="-122"/>
                          <a:ea typeface="楷体" panose="02010609060101010101" pitchFamily="49" charset="-122"/>
                        </a:rPr>
                        <a:t>5</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的部分准予扣除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714464589"/>
                  </a:ext>
                </a:extLst>
              </a:tr>
              <a:tr h="723522">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业主本人</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分别不超过</a:t>
                      </a:r>
                      <a:r>
                        <a:rPr lang="zh-CN" sz="2000" b="1" kern="100" dirty="0">
                          <a:solidFill>
                            <a:srgbClr val="C00000"/>
                          </a:solidFill>
                          <a:effectLst/>
                          <a:latin typeface="楷体" panose="02010609060101010101" pitchFamily="49" charset="-122"/>
                          <a:ea typeface="楷体" panose="02010609060101010101" pitchFamily="49" charset="-122"/>
                        </a:rPr>
                        <a:t>“当地上年度社会平均工资</a:t>
                      </a:r>
                      <a:r>
                        <a:rPr lang="en-US" sz="2000" b="1" kern="100" dirty="0">
                          <a:solidFill>
                            <a:srgbClr val="C00000"/>
                          </a:solidFill>
                          <a:effectLst/>
                          <a:latin typeface="楷体" panose="02010609060101010101" pitchFamily="49" charset="-122"/>
                          <a:ea typeface="楷体" panose="02010609060101010101" pitchFamily="49" charset="-122"/>
                        </a:rPr>
                        <a:t>3</a:t>
                      </a:r>
                      <a:r>
                        <a:rPr lang="zh-CN" sz="2000" b="1" kern="100" dirty="0">
                          <a:solidFill>
                            <a:srgbClr val="C00000"/>
                          </a:solidFill>
                          <a:effectLst/>
                          <a:latin typeface="楷体" panose="02010609060101010101" pitchFamily="49" charset="-122"/>
                          <a:ea typeface="楷体" panose="02010609060101010101" pitchFamily="49" charset="-122"/>
                        </a:rPr>
                        <a:t>倍”的</a:t>
                      </a:r>
                      <a:r>
                        <a:rPr lang="en-US" sz="2000" b="1" kern="100" dirty="0">
                          <a:solidFill>
                            <a:srgbClr val="C00000"/>
                          </a:solidFill>
                          <a:effectLst/>
                          <a:latin typeface="楷体" panose="02010609060101010101" pitchFamily="49" charset="-122"/>
                          <a:ea typeface="楷体" panose="02010609060101010101" pitchFamily="49" charset="-122"/>
                        </a:rPr>
                        <a:t>5</a:t>
                      </a:r>
                      <a:r>
                        <a:rPr lang="zh-CN" sz="2000" b="1" kern="100" dirty="0">
                          <a:solidFill>
                            <a:srgbClr val="C00000"/>
                          </a:solidFill>
                          <a:effectLst/>
                          <a:latin typeface="楷体" panose="02010609060101010101" pitchFamily="49" charset="-122"/>
                          <a:ea typeface="楷体" panose="02010609060101010101" pitchFamily="49" charset="-122"/>
                        </a:rPr>
                        <a:t>％的</a:t>
                      </a:r>
                      <a:r>
                        <a:rPr lang="zh-CN" sz="2000" b="1" kern="100" dirty="0">
                          <a:solidFill>
                            <a:srgbClr val="004DA1"/>
                          </a:solidFill>
                          <a:effectLst/>
                          <a:latin typeface="楷体" panose="02010609060101010101" pitchFamily="49" charset="-122"/>
                          <a:ea typeface="楷体" panose="02010609060101010101" pitchFamily="49" charset="-122"/>
                        </a:rPr>
                        <a:t>部分准予扣除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585638582"/>
                  </a:ext>
                </a:extLst>
              </a:tr>
            </a:tbl>
          </a:graphicData>
        </a:graphic>
      </p:graphicFrame>
      <p:sp>
        <p:nvSpPr>
          <p:cNvPr id="4" name="文本占位符 1">
            <a:extLst>
              <a:ext uri="{FF2B5EF4-FFF2-40B4-BE49-F238E27FC236}">
                <a16:creationId xmlns:a16="http://schemas.microsoft.com/office/drawing/2014/main" id="{E237913F-CE50-45EC-841B-F9E502BDBC50}"/>
              </a:ext>
            </a:extLst>
          </p:cNvPr>
          <p:cNvSpPr txBox="1">
            <a:spLocks/>
          </p:cNvSpPr>
          <p:nvPr/>
        </p:nvSpPr>
        <p:spPr>
          <a:xfrm>
            <a:off x="1483506" y="788578"/>
            <a:ext cx="3416485"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经营所得应纳税所得额</a:t>
            </a:r>
          </a:p>
        </p:txBody>
      </p:sp>
      <p:sp>
        <p:nvSpPr>
          <p:cNvPr id="5" name="文本框 4">
            <a:extLst>
              <a:ext uri="{FF2B5EF4-FFF2-40B4-BE49-F238E27FC236}">
                <a16:creationId xmlns:a16="http://schemas.microsoft.com/office/drawing/2014/main" id="{95E78EDD-4E12-4823-89BA-3D89033F88A3}"/>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58342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427DEDF-4761-4D11-B8A1-8DDC0706089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165</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DA078A11-C3D2-4AA8-9806-27CBA33439AF}"/>
              </a:ext>
            </a:extLst>
          </p:cNvPr>
          <p:cNvGraphicFramePr>
            <a:graphicFrameLocks noGrp="1"/>
          </p:cNvGraphicFramePr>
          <p:nvPr>
            <p:extLst>
              <p:ext uri="{D42A27DB-BD31-4B8C-83A1-F6EECF244321}">
                <p14:modId xmlns:p14="http://schemas.microsoft.com/office/powerpoint/2010/main" val="4150647915"/>
              </p:ext>
            </p:extLst>
          </p:nvPr>
        </p:nvGraphicFramePr>
        <p:xfrm>
          <a:off x="488191" y="1306211"/>
          <a:ext cx="8129035" cy="3345300"/>
        </p:xfrm>
        <a:graphic>
          <a:graphicData uri="http://schemas.openxmlformats.org/drawingml/2006/table">
            <a:tbl>
              <a:tblPr firstRow="1" firstCol="1" bandRow="1"/>
              <a:tblGrid>
                <a:gridCol w="1708867">
                  <a:extLst>
                    <a:ext uri="{9D8B030D-6E8A-4147-A177-3AD203B41FA5}">
                      <a16:colId xmlns:a16="http://schemas.microsoft.com/office/drawing/2014/main" val="1381372241"/>
                    </a:ext>
                  </a:extLst>
                </a:gridCol>
                <a:gridCol w="2019306">
                  <a:extLst>
                    <a:ext uri="{9D8B030D-6E8A-4147-A177-3AD203B41FA5}">
                      <a16:colId xmlns:a16="http://schemas.microsoft.com/office/drawing/2014/main" val="262260048"/>
                    </a:ext>
                  </a:extLst>
                </a:gridCol>
                <a:gridCol w="4400862">
                  <a:extLst>
                    <a:ext uri="{9D8B030D-6E8A-4147-A177-3AD203B41FA5}">
                      <a16:colId xmlns:a16="http://schemas.microsoft.com/office/drawing/2014/main" val="2049642553"/>
                    </a:ext>
                  </a:extLst>
                </a:gridCol>
              </a:tblGrid>
              <a:tr h="37170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税前扣除规定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extLst>
                  <a:ext uri="{0D108BD9-81ED-4DB2-BD59-A6C34878D82A}">
                    <a16:rowId xmlns:a16="http://schemas.microsoft.com/office/drawing/2014/main" val="3575692247"/>
                  </a:ext>
                </a:extLst>
              </a:tr>
              <a:tr h="743400">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捐赠</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公益性捐赠</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不超过</a:t>
                      </a:r>
                      <a:r>
                        <a:rPr lang="zh-CN" sz="2000" b="1" kern="100" dirty="0">
                          <a:solidFill>
                            <a:srgbClr val="C00000"/>
                          </a:solidFill>
                          <a:effectLst/>
                          <a:latin typeface="楷体" panose="02010609060101010101" pitchFamily="49" charset="-122"/>
                          <a:ea typeface="楷体" panose="02010609060101010101" pitchFamily="49" charset="-122"/>
                        </a:rPr>
                        <a:t>“应纳税所得额</a:t>
                      </a:r>
                      <a:r>
                        <a:rPr lang="en-US" sz="2000" b="1" kern="100" dirty="0">
                          <a:solidFill>
                            <a:srgbClr val="C00000"/>
                          </a:solidFill>
                          <a:effectLst/>
                          <a:latin typeface="楷体" panose="02010609060101010101" pitchFamily="49" charset="-122"/>
                          <a:ea typeface="楷体" panose="02010609060101010101" pitchFamily="49" charset="-122"/>
                        </a:rPr>
                        <a:t>30</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的部分可以扣除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134638199"/>
                  </a:ext>
                </a:extLst>
              </a:tr>
              <a:tr h="371700">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符合法定条件的准予“全额扣除”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527050717"/>
                  </a:ext>
                </a:extLst>
              </a:tr>
              <a:tr h="371700">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非公益性捐赠</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不得扣除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152835557"/>
                  </a:ext>
                </a:extLst>
              </a:tr>
              <a:tr h="371700">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购置研发专用设备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单价＜</a:t>
                      </a:r>
                      <a:r>
                        <a:rPr lang="en-US" sz="2000" b="1" kern="100" dirty="0">
                          <a:solidFill>
                            <a:srgbClr val="004DA1"/>
                          </a:solidFill>
                          <a:effectLst/>
                          <a:latin typeface="楷体" panose="02010609060101010101" pitchFamily="49" charset="-122"/>
                          <a:ea typeface="楷体" panose="02010609060101010101" pitchFamily="49" charset="-122"/>
                        </a:rPr>
                        <a:t>10</a:t>
                      </a:r>
                      <a:r>
                        <a:rPr lang="zh-CN" sz="2000" b="1" kern="100" dirty="0">
                          <a:solidFill>
                            <a:srgbClr val="004DA1"/>
                          </a:solidFill>
                          <a:effectLst/>
                          <a:latin typeface="楷体" panose="02010609060101010101" pitchFamily="49" charset="-122"/>
                          <a:ea typeface="楷体" panose="02010609060101010101" pitchFamily="49" charset="-122"/>
                        </a:rPr>
                        <a:t>万元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准予一次性全额扣除</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95924554"/>
                  </a:ext>
                </a:extLst>
              </a:tr>
              <a:tr h="371700">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单价≥</a:t>
                      </a:r>
                      <a:r>
                        <a:rPr lang="en-US" sz="2000" b="1" kern="100" dirty="0">
                          <a:solidFill>
                            <a:srgbClr val="004DA1"/>
                          </a:solidFill>
                          <a:effectLst/>
                          <a:latin typeface="楷体" panose="02010609060101010101" pitchFamily="49" charset="-122"/>
                          <a:ea typeface="楷体" panose="02010609060101010101" pitchFamily="49" charset="-122"/>
                        </a:rPr>
                        <a:t>10</a:t>
                      </a:r>
                      <a:r>
                        <a:rPr lang="zh-CN" sz="2000" b="1" kern="100" dirty="0">
                          <a:solidFill>
                            <a:srgbClr val="004DA1"/>
                          </a:solidFill>
                          <a:effectLst/>
                          <a:latin typeface="楷体" panose="02010609060101010101" pitchFamily="49" charset="-122"/>
                          <a:ea typeface="楷体" panose="02010609060101010101" pitchFamily="49" charset="-122"/>
                        </a:rPr>
                        <a:t>万元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按固定资产管理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01526775"/>
                  </a:ext>
                </a:extLst>
              </a:tr>
              <a:tr h="743400">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【说明】其他扣除项目和不得扣除项目，如业务招待费、广告和业务宣传费、借款费用、社会保险等与企业所得税完全一致，此处不再赘述</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0394" marR="303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25793933"/>
                  </a:ext>
                </a:extLst>
              </a:tr>
            </a:tbl>
          </a:graphicData>
        </a:graphic>
      </p:graphicFrame>
      <p:sp>
        <p:nvSpPr>
          <p:cNvPr id="4" name="文本占位符 1">
            <a:extLst>
              <a:ext uri="{FF2B5EF4-FFF2-40B4-BE49-F238E27FC236}">
                <a16:creationId xmlns:a16="http://schemas.microsoft.com/office/drawing/2014/main" id="{E237913F-CE50-45EC-841B-F9E502BDBC50}"/>
              </a:ext>
            </a:extLst>
          </p:cNvPr>
          <p:cNvSpPr txBox="1">
            <a:spLocks/>
          </p:cNvSpPr>
          <p:nvPr/>
        </p:nvSpPr>
        <p:spPr>
          <a:xfrm>
            <a:off x="1483506" y="788578"/>
            <a:ext cx="3416485"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经营所得应纳税所得额</a:t>
            </a:r>
          </a:p>
        </p:txBody>
      </p:sp>
      <p:sp>
        <p:nvSpPr>
          <p:cNvPr id="5" name="文本框 4">
            <a:extLst>
              <a:ext uri="{FF2B5EF4-FFF2-40B4-BE49-F238E27FC236}">
                <a16:creationId xmlns:a16="http://schemas.microsoft.com/office/drawing/2014/main" id="{FE217357-449E-42FB-BB16-DBFB9BCC5BB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760339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6B6461E-66A3-4EF9-B4D3-EFB9FACFA28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166</a:t>
            </a:fld>
            <a:endParaRPr lang="en-US">
              <a:solidFill>
                <a:prstClr val="black">
                  <a:tint val="75000"/>
                </a:prstClr>
              </a:solidFill>
            </a:endParaRPr>
          </a:p>
        </p:txBody>
      </p:sp>
      <p:sp>
        <p:nvSpPr>
          <p:cNvPr id="4" name="文本框 3">
            <a:extLst>
              <a:ext uri="{FF2B5EF4-FFF2-40B4-BE49-F238E27FC236}">
                <a16:creationId xmlns:a16="http://schemas.microsoft.com/office/drawing/2014/main" id="{F6ABBF1B-4790-45A4-A710-1B390F568486}"/>
              </a:ext>
            </a:extLst>
          </p:cNvPr>
          <p:cNvSpPr txBox="1"/>
          <p:nvPr/>
        </p:nvSpPr>
        <p:spPr>
          <a:xfrm>
            <a:off x="884581" y="992329"/>
            <a:ext cx="7384776" cy="1417568"/>
          </a:xfrm>
          <a:prstGeom prst="rect">
            <a:avLst/>
          </a:prstGeom>
          <a:noFill/>
        </p:spPr>
        <p:txBody>
          <a:bodyPr wrap="square">
            <a:spAutoFit/>
          </a:bodyPr>
          <a:lstStyle/>
          <a:p>
            <a:pPr indent="457200">
              <a:lnSpc>
                <a:spcPct val="150000"/>
              </a:lnSpc>
            </a:pPr>
            <a:r>
              <a:rPr lang="en-US" altLang="zh-CN" sz="2000" b="1" dirty="0"/>
              <a:t>4.</a:t>
            </a:r>
            <a:r>
              <a:rPr lang="zh-CN" altLang="en-US" sz="2000" b="1" dirty="0"/>
              <a:t>税收优惠（</a:t>
            </a:r>
            <a:r>
              <a:rPr lang="en-US" altLang="zh-CN" sz="2000" b="1" dirty="0"/>
              <a:t>2024</a:t>
            </a:r>
            <a:r>
              <a:rPr lang="zh-CN" altLang="en-US" sz="2000" b="1" dirty="0"/>
              <a:t>年调整） </a:t>
            </a:r>
            <a:endParaRPr lang="en-US" altLang="zh-CN" sz="2000" b="1" dirty="0"/>
          </a:p>
          <a:p>
            <a:pPr indent="457200">
              <a:lnSpc>
                <a:spcPct val="150000"/>
              </a:lnSpc>
            </a:pPr>
            <a:r>
              <a:rPr lang="zh-CN" altLang="en-US" sz="2000" b="1" dirty="0">
                <a:solidFill>
                  <a:srgbClr val="C00000"/>
                </a:solidFill>
              </a:rPr>
              <a:t>对个体工商户经营所得年应纳税所得额不超过 </a:t>
            </a:r>
            <a:r>
              <a:rPr lang="en-US" altLang="zh-CN" sz="2000" b="1" dirty="0">
                <a:solidFill>
                  <a:srgbClr val="C00000"/>
                </a:solidFill>
              </a:rPr>
              <a:t>200 </a:t>
            </a:r>
            <a:r>
              <a:rPr lang="zh-CN" altLang="en-US" sz="2000" b="1" dirty="0">
                <a:solidFill>
                  <a:srgbClr val="C00000"/>
                </a:solidFill>
              </a:rPr>
              <a:t>万元的部分在现行优惠政策基础上，再减半征收个 人所得税。 </a:t>
            </a:r>
          </a:p>
        </p:txBody>
      </p:sp>
      <p:sp>
        <p:nvSpPr>
          <p:cNvPr id="5" name="文本框 4">
            <a:extLst>
              <a:ext uri="{FF2B5EF4-FFF2-40B4-BE49-F238E27FC236}">
                <a16:creationId xmlns:a16="http://schemas.microsoft.com/office/drawing/2014/main" id="{F0E0989A-FE9B-46FC-A6A9-B1ABAD8AEC7C}"/>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a:solidFill>
                  <a:srgbClr val="003399"/>
                </a:solidFill>
                <a:cs typeface="+mn-ea"/>
                <a:sym typeface="+mn-lt"/>
              </a:rPr>
              <a:t>三、经营所得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40785053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福瑞酒家为个体经营户，</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a:t>
            </a:r>
            <a:r>
              <a:rPr lang="en-US" altLang="zh-CN" sz="2000" dirty="0">
                <a:solidFill>
                  <a:schemeClr val="tx1"/>
                </a:solidFill>
                <a:latin typeface="+mn-lt"/>
                <a:ea typeface="+mn-ea"/>
                <a:cs typeface="+mn-ea"/>
                <a:sym typeface="+mn-lt"/>
              </a:rPr>
              <a:t>12</a:t>
            </a:r>
            <a:r>
              <a:rPr lang="zh-CN" altLang="en-US" sz="2000" dirty="0">
                <a:solidFill>
                  <a:schemeClr val="tx1"/>
                </a:solidFill>
                <a:latin typeface="+mn-lt"/>
                <a:ea typeface="+mn-ea"/>
                <a:cs typeface="+mn-ea"/>
                <a:sym typeface="+mn-lt"/>
              </a:rPr>
              <a:t>月取得营业额</a:t>
            </a:r>
            <a:r>
              <a:rPr lang="en-US" altLang="zh-CN" sz="2000" dirty="0">
                <a:solidFill>
                  <a:schemeClr val="tx1"/>
                </a:solidFill>
                <a:latin typeface="+mn-lt"/>
                <a:ea typeface="+mn-ea"/>
                <a:cs typeface="+mn-ea"/>
                <a:sym typeface="+mn-lt"/>
              </a:rPr>
              <a:t>120000</a:t>
            </a:r>
            <a:r>
              <a:rPr lang="zh-CN" altLang="en-US" sz="2000" dirty="0">
                <a:solidFill>
                  <a:schemeClr val="tx1"/>
                </a:solidFill>
                <a:latin typeface="+mn-lt"/>
                <a:ea typeface="+mn-ea"/>
                <a:cs typeface="+mn-ea"/>
                <a:sym typeface="+mn-lt"/>
              </a:rPr>
              <a:t>元，购进米、面等原材料</a:t>
            </a:r>
            <a:r>
              <a:rPr lang="en-US" altLang="zh-CN" sz="2000" dirty="0">
                <a:solidFill>
                  <a:schemeClr val="tx1"/>
                </a:solidFill>
                <a:latin typeface="+mn-lt"/>
                <a:ea typeface="+mn-ea"/>
                <a:cs typeface="+mn-ea"/>
                <a:sym typeface="+mn-lt"/>
              </a:rPr>
              <a:t>60000</a:t>
            </a:r>
            <a:r>
              <a:rPr lang="zh-CN" altLang="en-US" sz="2000" dirty="0">
                <a:solidFill>
                  <a:schemeClr val="tx1"/>
                </a:solidFill>
                <a:latin typeface="+mn-lt"/>
                <a:ea typeface="+mn-ea"/>
                <a:cs typeface="+mn-ea"/>
                <a:sym typeface="+mn-lt"/>
              </a:rPr>
              <a:t>元，缴纳水电等各项费用</a:t>
            </a:r>
            <a:r>
              <a:rPr lang="en-US" altLang="zh-CN" sz="2000" dirty="0">
                <a:solidFill>
                  <a:schemeClr val="tx1"/>
                </a:solidFill>
                <a:latin typeface="+mn-lt"/>
                <a:ea typeface="+mn-ea"/>
                <a:cs typeface="+mn-ea"/>
                <a:sym typeface="+mn-lt"/>
              </a:rPr>
              <a:t>15000</a:t>
            </a:r>
            <a:r>
              <a:rPr lang="zh-CN" altLang="en-US" sz="2000" dirty="0">
                <a:solidFill>
                  <a:schemeClr val="tx1"/>
                </a:solidFill>
                <a:latin typeface="+mn-lt"/>
                <a:ea typeface="+mn-ea"/>
                <a:cs typeface="+mn-ea"/>
                <a:sym typeface="+mn-lt"/>
              </a:rPr>
              <a:t>元，缴纳其他税费合计</a:t>
            </a:r>
            <a:r>
              <a:rPr lang="en-US" altLang="zh-CN" sz="2000" dirty="0">
                <a:solidFill>
                  <a:schemeClr val="tx1"/>
                </a:solidFill>
                <a:latin typeface="+mn-lt"/>
                <a:ea typeface="+mn-ea"/>
                <a:cs typeface="+mn-ea"/>
                <a:sym typeface="+mn-lt"/>
              </a:rPr>
              <a:t>6600</a:t>
            </a:r>
            <a:r>
              <a:rPr lang="zh-CN" altLang="en-US" sz="2000" dirty="0">
                <a:solidFill>
                  <a:schemeClr val="tx1"/>
                </a:solidFill>
                <a:latin typeface="+mn-lt"/>
                <a:ea typeface="+mn-ea"/>
                <a:cs typeface="+mn-ea"/>
                <a:sym typeface="+mn-lt"/>
              </a:rPr>
              <a:t>元。该饭店共有</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名雇工，当月共支付工资费用</a:t>
            </a:r>
            <a:r>
              <a:rPr lang="en-US" altLang="zh-CN" sz="2000" dirty="0">
                <a:solidFill>
                  <a:schemeClr val="tx1"/>
                </a:solidFill>
                <a:latin typeface="+mn-lt"/>
                <a:ea typeface="+mn-ea"/>
                <a:cs typeface="+mn-ea"/>
                <a:sym typeface="+mn-lt"/>
              </a:rPr>
              <a:t>4800</a:t>
            </a:r>
            <a:r>
              <a:rPr lang="zh-CN" altLang="en-US" sz="2000" dirty="0">
                <a:solidFill>
                  <a:schemeClr val="tx1"/>
                </a:solidFill>
                <a:latin typeface="+mn-lt"/>
                <a:ea typeface="+mn-ea"/>
                <a:cs typeface="+mn-ea"/>
                <a:sym typeface="+mn-lt"/>
              </a:rPr>
              <a:t>元；业主个人月工资</a:t>
            </a:r>
            <a:r>
              <a:rPr lang="en-US" altLang="zh-CN" sz="2000" dirty="0">
                <a:solidFill>
                  <a:schemeClr val="tx1"/>
                </a:solidFill>
                <a:latin typeface="+mn-lt"/>
                <a:ea typeface="+mn-ea"/>
                <a:cs typeface="+mn-ea"/>
                <a:sym typeface="+mn-lt"/>
              </a:rPr>
              <a:t>6000</a:t>
            </a:r>
            <a:r>
              <a:rPr lang="zh-CN" altLang="en-US" sz="2000" dirty="0">
                <a:solidFill>
                  <a:schemeClr val="tx1"/>
                </a:solidFill>
                <a:latin typeface="+mn-lt"/>
                <a:ea typeface="+mn-ea"/>
                <a:cs typeface="+mn-ea"/>
                <a:sym typeface="+mn-lt"/>
              </a:rPr>
              <a:t>元。该饭店</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11</a:t>
            </a:r>
            <a:r>
              <a:rPr lang="zh-CN" altLang="en-US" sz="2000" dirty="0">
                <a:solidFill>
                  <a:schemeClr val="tx1"/>
                </a:solidFill>
                <a:latin typeface="+mn-lt"/>
                <a:ea typeface="+mn-ea"/>
                <a:cs typeface="+mn-ea"/>
                <a:sym typeface="+mn-lt"/>
              </a:rPr>
              <a:t>月累计应纳税所得额</a:t>
            </a:r>
            <a:r>
              <a:rPr lang="en-US" altLang="zh-CN" sz="2000" dirty="0">
                <a:solidFill>
                  <a:schemeClr val="tx1"/>
                </a:solidFill>
                <a:latin typeface="+mn-lt"/>
                <a:ea typeface="+mn-ea"/>
                <a:cs typeface="+mn-ea"/>
                <a:sym typeface="+mn-lt"/>
              </a:rPr>
              <a:t>55600</a:t>
            </a:r>
            <a:r>
              <a:rPr lang="zh-CN" altLang="en-US" sz="2000" dirty="0">
                <a:solidFill>
                  <a:schemeClr val="tx1"/>
                </a:solidFill>
                <a:latin typeface="+mn-lt"/>
                <a:ea typeface="+mn-ea"/>
                <a:cs typeface="+mn-ea"/>
                <a:sym typeface="+mn-lt"/>
              </a:rPr>
              <a:t>元，已累计预缴个人所得税</a:t>
            </a:r>
            <a:r>
              <a:rPr lang="en-US" altLang="zh-CN" sz="2000" dirty="0">
                <a:solidFill>
                  <a:schemeClr val="tx1"/>
                </a:solidFill>
                <a:latin typeface="+mn-lt"/>
                <a:ea typeface="+mn-ea"/>
                <a:cs typeface="+mn-ea"/>
                <a:sym typeface="+mn-lt"/>
              </a:rPr>
              <a:t>5439.75</a:t>
            </a:r>
            <a:r>
              <a:rPr lang="zh-CN" altLang="en-US" sz="2000" dirty="0">
                <a:solidFill>
                  <a:schemeClr val="tx1"/>
                </a:solidFill>
                <a:latin typeface="+mn-lt"/>
                <a:ea typeface="+mn-ea"/>
                <a:cs typeface="+mn-ea"/>
                <a:sym typeface="+mn-lt"/>
              </a:rPr>
              <a:t>元。计算该业主</a:t>
            </a:r>
            <a:r>
              <a:rPr lang="en-US" altLang="zh-CN" sz="2000" dirty="0">
                <a:solidFill>
                  <a:schemeClr val="tx1"/>
                </a:solidFill>
                <a:latin typeface="+mn-lt"/>
                <a:ea typeface="+mn-ea"/>
                <a:cs typeface="+mn-ea"/>
                <a:sym typeface="+mn-lt"/>
              </a:rPr>
              <a:t>12</a:t>
            </a:r>
            <a:r>
              <a:rPr lang="zh-CN" altLang="en-US" sz="2000" dirty="0">
                <a:solidFill>
                  <a:schemeClr val="tx1"/>
                </a:solidFill>
                <a:latin typeface="+mn-lt"/>
                <a:ea typeface="+mn-ea"/>
                <a:cs typeface="+mn-ea"/>
                <a:sym typeface="+mn-lt"/>
              </a:rPr>
              <a:t>月份应缴纳个人所得税税额。</a:t>
            </a:r>
          </a:p>
          <a:p>
            <a:endParaRPr lang="en-US" altLang="zh-CN" sz="2000" dirty="0">
              <a:solidFill>
                <a:schemeClr val="tx1"/>
              </a:solidFill>
              <a:latin typeface="+mn-lt"/>
              <a:ea typeface="+mn-ea"/>
              <a:cs typeface="+mn-ea"/>
              <a:sym typeface="+mn-lt"/>
            </a:endParaRPr>
          </a:p>
        </p:txBody>
      </p:sp>
    </p:spTree>
    <p:extLst>
      <p:ext uri="{BB962C8B-B14F-4D97-AF65-F5344CB8AC3E}">
        <p14:creationId xmlns:p14="http://schemas.microsoft.com/office/powerpoint/2010/main" val="120851935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439324" y="1176549"/>
            <a:ext cx="8123789" cy="3335816"/>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3399"/>
                </a:solidFill>
              </a:rPr>
              <a:t>业主个人工资不得扣除。</a:t>
            </a:r>
          </a:p>
          <a:p>
            <a:pPr marL="342900" indent="-342900">
              <a:buFont typeface="Wingdings" panose="05000000000000000000" pitchFamily="2" charset="2"/>
              <a:buChar char="ü"/>
            </a:pPr>
            <a:r>
              <a:rPr lang="en-US" altLang="zh-CN" sz="2000" b="1" dirty="0">
                <a:solidFill>
                  <a:srgbClr val="003399"/>
                </a:solidFill>
              </a:rPr>
              <a:t>12</a:t>
            </a:r>
            <a:r>
              <a:rPr lang="zh-CN" altLang="en-US" sz="2000" b="1" dirty="0">
                <a:solidFill>
                  <a:srgbClr val="003399"/>
                </a:solidFill>
              </a:rPr>
              <a:t>月份应纳税所得额</a:t>
            </a:r>
            <a:r>
              <a:rPr lang="en-US" altLang="zh-CN" sz="2000" b="1" dirty="0">
                <a:solidFill>
                  <a:srgbClr val="003399"/>
                </a:solidFill>
              </a:rPr>
              <a:t>=120000</a:t>
            </a:r>
            <a:r>
              <a:rPr lang="zh-CN" altLang="en-US" sz="2000" b="1" dirty="0">
                <a:solidFill>
                  <a:srgbClr val="003399"/>
                </a:solidFill>
              </a:rPr>
              <a:t>－</a:t>
            </a:r>
            <a:r>
              <a:rPr lang="en-US" altLang="zh-CN" sz="2000" b="1" dirty="0">
                <a:solidFill>
                  <a:srgbClr val="003399"/>
                </a:solidFill>
              </a:rPr>
              <a:t>60000</a:t>
            </a:r>
            <a:r>
              <a:rPr lang="zh-CN" altLang="en-US" sz="2000" b="1" dirty="0">
                <a:solidFill>
                  <a:srgbClr val="003399"/>
                </a:solidFill>
              </a:rPr>
              <a:t>－</a:t>
            </a:r>
            <a:r>
              <a:rPr lang="en-US" altLang="zh-CN" sz="2000" b="1" dirty="0">
                <a:solidFill>
                  <a:srgbClr val="003399"/>
                </a:solidFill>
              </a:rPr>
              <a:t>15000</a:t>
            </a:r>
            <a:r>
              <a:rPr lang="zh-CN" altLang="en-US" sz="2000" b="1" dirty="0">
                <a:solidFill>
                  <a:srgbClr val="003399"/>
                </a:solidFill>
              </a:rPr>
              <a:t>－</a:t>
            </a:r>
            <a:r>
              <a:rPr lang="en-US" altLang="zh-CN" sz="2000" b="1" dirty="0">
                <a:solidFill>
                  <a:srgbClr val="003399"/>
                </a:solidFill>
              </a:rPr>
              <a:t>6600</a:t>
            </a:r>
            <a:r>
              <a:rPr lang="zh-CN" altLang="en-US" sz="2000" b="1" dirty="0">
                <a:solidFill>
                  <a:srgbClr val="003399"/>
                </a:solidFill>
              </a:rPr>
              <a:t>－</a:t>
            </a:r>
            <a:r>
              <a:rPr lang="en-US" altLang="zh-CN" sz="2000" b="1" dirty="0">
                <a:solidFill>
                  <a:srgbClr val="003399"/>
                </a:solidFill>
              </a:rPr>
              <a:t>4800-5000=28600</a:t>
            </a:r>
            <a:r>
              <a:rPr lang="zh-CN" altLang="en-US" sz="2000" b="1" dirty="0">
                <a:solidFill>
                  <a:srgbClr val="003399"/>
                </a:solidFill>
              </a:rPr>
              <a:t>（元）</a:t>
            </a:r>
          </a:p>
          <a:p>
            <a:pPr marL="342900" indent="-342900">
              <a:buFont typeface="Wingdings" panose="05000000000000000000" pitchFamily="2" charset="2"/>
              <a:buChar char="ü"/>
            </a:pPr>
            <a:r>
              <a:rPr lang="zh-CN" altLang="en-US" sz="2000" b="1" dirty="0">
                <a:solidFill>
                  <a:srgbClr val="003399"/>
                </a:solidFill>
              </a:rPr>
              <a:t>全年累计应纳税所得额</a:t>
            </a:r>
            <a:r>
              <a:rPr lang="en-US" altLang="zh-CN" sz="2000" b="1" dirty="0">
                <a:solidFill>
                  <a:srgbClr val="003399"/>
                </a:solidFill>
              </a:rPr>
              <a:t>=55600+28600=84200</a:t>
            </a:r>
            <a:r>
              <a:rPr lang="zh-CN" altLang="en-US" sz="2000" b="1" dirty="0">
                <a:solidFill>
                  <a:srgbClr val="003399"/>
                </a:solidFill>
              </a:rPr>
              <a:t>（元）</a:t>
            </a:r>
          </a:p>
          <a:p>
            <a:pPr marL="342900" indent="-342900">
              <a:buFont typeface="Wingdings" panose="05000000000000000000" pitchFamily="2" charset="2"/>
              <a:buChar char="ü"/>
            </a:pPr>
            <a:r>
              <a:rPr lang="zh-CN" altLang="en-US" sz="2000" b="1" dirty="0">
                <a:solidFill>
                  <a:srgbClr val="003399"/>
                </a:solidFill>
              </a:rPr>
              <a:t>全年累计应纳个人所得税金额</a:t>
            </a:r>
            <a:r>
              <a:rPr lang="en-US" altLang="zh-CN" sz="2000" b="1" dirty="0">
                <a:solidFill>
                  <a:srgbClr val="003399"/>
                </a:solidFill>
              </a:rPr>
              <a:t>=84200×10%</a:t>
            </a:r>
            <a:r>
              <a:rPr lang="zh-CN" altLang="en-US" sz="2000" b="1" dirty="0">
                <a:solidFill>
                  <a:srgbClr val="003399"/>
                </a:solidFill>
              </a:rPr>
              <a:t>－</a:t>
            </a:r>
            <a:r>
              <a:rPr lang="en-US" altLang="zh-CN" sz="2000" b="1" dirty="0">
                <a:solidFill>
                  <a:srgbClr val="003399"/>
                </a:solidFill>
              </a:rPr>
              <a:t>1500=6920</a:t>
            </a:r>
            <a:r>
              <a:rPr lang="zh-CN" altLang="en-US" sz="2000" b="1" dirty="0">
                <a:solidFill>
                  <a:srgbClr val="003399"/>
                </a:solidFill>
              </a:rPr>
              <a:t>（元）</a:t>
            </a:r>
          </a:p>
          <a:p>
            <a:pPr marL="342900" indent="-342900">
              <a:buFont typeface="Wingdings" panose="05000000000000000000" pitchFamily="2" charset="2"/>
              <a:buChar char="ü"/>
            </a:pPr>
            <a:r>
              <a:rPr lang="en-US" altLang="zh-CN" sz="2000" b="1" dirty="0">
                <a:solidFill>
                  <a:srgbClr val="003399"/>
                </a:solidFill>
              </a:rPr>
              <a:t>12</a:t>
            </a:r>
            <a:r>
              <a:rPr lang="zh-CN" altLang="en-US" sz="2000" b="1" dirty="0">
                <a:solidFill>
                  <a:srgbClr val="003399"/>
                </a:solidFill>
              </a:rPr>
              <a:t>月份应缴纳个人所得税金额</a:t>
            </a:r>
            <a:r>
              <a:rPr lang="en-US" altLang="zh-CN" sz="2000" b="1" dirty="0">
                <a:solidFill>
                  <a:srgbClr val="003399"/>
                </a:solidFill>
              </a:rPr>
              <a:t>=6920</a:t>
            </a:r>
            <a:r>
              <a:rPr lang="zh-CN" altLang="en-US" sz="2000" b="1" dirty="0">
                <a:solidFill>
                  <a:srgbClr val="003399"/>
                </a:solidFill>
              </a:rPr>
              <a:t>－</a:t>
            </a:r>
            <a:r>
              <a:rPr lang="en-US" altLang="zh-CN" sz="2000" b="1" dirty="0">
                <a:solidFill>
                  <a:srgbClr val="003399"/>
                </a:solidFill>
              </a:rPr>
              <a:t>5439.75=1480.25</a:t>
            </a:r>
            <a:r>
              <a:rPr lang="zh-CN" altLang="en-US" sz="2000" b="1" dirty="0">
                <a:solidFill>
                  <a:srgbClr val="003399"/>
                </a:solidFill>
              </a:rPr>
              <a:t>（元）</a:t>
            </a:r>
          </a:p>
        </p:txBody>
      </p:sp>
    </p:spTree>
    <p:extLst>
      <p:ext uri="{BB962C8B-B14F-4D97-AF65-F5344CB8AC3E}">
        <p14:creationId xmlns:p14="http://schemas.microsoft.com/office/powerpoint/2010/main" val="4039147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2">
                                            <p:txEl>
                                              <p:pRg st="3" end="3"/>
                                            </p:txEl>
                                          </p:spTgt>
                                        </p:tgtEl>
                                        <p:attrNameLst>
                                          <p:attrName>style.visibility</p:attrName>
                                        </p:attrNameLst>
                                      </p:cBhvr>
                                      <p:to>
                                        <p:strVal val="visible"/>
                                      </p:to>
                                    </p:set>
                                    <p:anim calcmode="lin" valueType="num">
                                      <p:cBhvr additive="base">
                                        <p:cTn id="3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xEl>
                                              <p:pRg st="4" end="4"/>
                                            </p:txEl>
                                          </p:spTgt>
                                        </p:tgtEl>
                                        <p:attrNameLst>
                                          <p:attrName>style.visibility</p:attrName>
                                        </p:attrNameLst>
                                      </p:cBhvr>
                                      <p:to>
                                        <p:strVal val="visible"/>
                                      </p:to>
                                    </p:set>
                                    <p:anim calcmode="lin" valueType="num">
                                      <p:cBhvr additive="base">
                                        <p:cTn id="36"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年）根据个人所得税法律制度的规定，下列各项中，属于“劳务报酬所得”的有（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教师出版专著取得的收入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律师以个人名义应邀到某中学作法制讲座取得的报酬</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证券经纪人取得的佣金收入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个体工商户从事经营活动取得的收入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089197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40428" cy="3887763"/>
          </a:xfrm>
          <a:prstGeom prst="rect">
            <a:avLst/>
          </a:prstGeom>
        </p:spPr>
        <p:txBody>
          <a:bodyPr vert="horz" lIns="91440" tIns="45720" rIns="91440" bIns="45720" rtlCol="0">
            <a:no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例题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单选题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年）根据个人所得税法律制度的规定，在中国境内无住所的下列外籍个人中，属于 </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年度非居民个人的是（　）。</a:t>
            </a:r>
          </a:p>
          <a:p>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迪克 </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6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7 </a:t>
            </a:r>
            <a:r>
              <a:rPr lang="zh-CN" altLang="en-US" sz="2000" dirty="0">
                <a:solidFill>
                  <a:schemeClr val="tx1"/>
                </a:solidFill>
                <a:latin typeface="+mn-lt"/>
                <a:ea typeface="+mn-ea"/>
                <a:cs typeface="+mn-ea"/>
                <a:sym typeface="+mn-lt"/>
              </a:rPr>
              <a:t>日入境，</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12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20 </a:t>
            </a:r>
            <a:r>
              <a:rPr lang="zh-CN" altLang="en-US" sz="2000" dirty="0">
                <a:solidFill>
                  <a:schemeClr val="tx1"/>
                </a:solidFill>
                <a:latin typeface="+mn-lt"/>
                <a:ea typeface="+mn-ea"/>
                <a:cs typeface="+mn-ea"/>
                <a:sym typeface="+mn-lt"/>
              </a:rPr>
              <a:t>日离境，期间回国 </a:t>
            </a:r>
            <a:r>
              <a:rPr lang="en-US" altLang="zh-CN" sz="2000" dirty="0">
                <a:solidFill>
                  <a:schemeClr val="tx1"/>
                </a:solidFill>
                <a:latin typeface="+mn-lt"/>
                <a:ea typeface="+mn-ea"/>
                <a:cs typeface="+mn-ea"/>
                <a:sym typeface="+mn-lt"/>
              </a:rPr>
              <a:t>5 </a:t>
            </a:r>
            <a:r>
              <a:rPr lang="zh-CN" altLang="en-US" sz="2000" dirty="0">
                <a:solidFill>
                  <a:schemeClr val="tx1"/>
                </a:solidFill>
                <a:latin typeface="+mn-lt"/>
                <a:ea typeface="+mn-ea"/>
                <a:cs typeface="+mn-ea"/>
                <a:sym typeface="+mn-lt"/>
              </a:rPr>
              <a:t>天</a:t>
            </a:r>
          </a:p>
          <a:p>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温蒂 </a:t>
            </a:r>
            <a:r>
              <a:rPr lang="en-US" altLang="zh-CN" sz="2000" dirty="0">
                <a:solidFill>
                  <a:schemeClr val="tx1"/>
                </a:solidFill>
                <a:latin typeface="+mn-lt"/>
                <a:ea typeface="+mn-ea"/>
                <a:cs typeface="+mn-ea"/>
                <a:sym typeface="+mn-lt"/>
              </a:rPr>
              <a:t>2021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10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11 </a:t>
            </a:r>
            <a:r>
              <a:rPr lang="zh-CN" altLang="en-US" sz="2000" dirty="0">
                <a:solidFill>
                  <a:schemeClr val="tx1"/>
                </a:solidFill>
                <a:latin typeface="+mn-lt"/>
                <a:ea typeface="+mn-ea"/>
                <a:cs typeface="+mn-ea"/>
                <a:sym typeface="+mn-lt"/>
              </a:rPr>
              <a:t>日入境，</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7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20 </a:t>
            </a:r>
            <a:r>
              <a:rPr lang="zh-CN" altLang="en-US" sz="2000" dirty="0">
                <a:solidFill>
                  <a:schemeClr val="tx1"/>
                </a:solidFill>
                <a:latin typeface="+mn-lt"/>
                <a:ea typeface="+mn-ea"/>
                <a:cs typeface="+mn-ea"/>
                <a:sym typeface="+mn-lt"/>
              </a:rPr>
              <a:t>日离境</a:t>
            </a:r>
          </a:p>
          <a:p>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C.</a:t>
            </a:r>
            <a:r>
              <a:rPr lang="zh-CN" altLang="en-US" sz="2000" dirty="0">
                <a:solidFill>
                  <a:schemeClr val="tx1"/>
                </a:solidFill>
                <a:latin typeface="+mn-lt"/>
                <a:ea typeface="+mn-ea"/>
                <a:cs typeface="+mn-ea"/>
                <a:sym typeface="+mn-lt"/>
              </a:rPr>
              <a:t>蒂姆 </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7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1 </a:t>
            </a:r>
            <a:r>
              <a:rPr lang="zh-CN" altLang="en-US" sz="2000" dirty="0">
                <a:solidFill>
                  <a:schemeClr val="tx1"/>
                </a:solidFill>
                <a:latin typeface="+mn-lt"/>
                <a:ea typeface="+mn-ea"/>
                <a:cs typeface="+mn-ea"/>
                <a:sym typeface="+mn-lt"/>
              </a:rPr>
              <a:t>日入境，</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12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1 </a:t>
            </a:r>
            <a:r>
              <a:rPr lang="zh-CN" altLang="en-US" sz="2000" dirty="0">
                <a:solidFill>
                  <a:schemeClr val="tx1"/>
                </a:solidFill>
                <a:latin typeface="+mn-lt"/>
                <a:ea typeface="+mn-ea"/>
                <a:cs typeface="+mn-ea"/>
                <a:sym typeface="+mn-lt"/>
              </a:rPr>
              <a:t>日离境</a:t>
            </a:r>
          </a:p>
          <a:p>
            <a:r>
              <a:rPr lang="zh-CN" altLang="en-US" sz="2000" dirty="0">
                <a:solidFill>
                  <a:schemeClr val="tx1"/>
                </a:solidFill>
                <a:latin typeface="+mn-lt"/>
                <a:ea typeface="+mn-ea"/>
                <a:cs typeface="+mn-ea"/>
                <a:sym typeface="+mn-lt"/>
              </a:rPr>
              <a:t>　　</a:t>
            </a:r>
            <a:r>
              <a:rPr lang="en-US" altLang="zh-CN" sz="2000" dirty="0">
                <a:solidFill>
                  <a:schemeClr val="tx1"/>
                </a:solidFill>
                <a:latin typeface="+mn-lt"/>
                <a:ea typeface="+mn-ea"/>
                <a:cs typeface="+mn-ea"/>
                <a:sym typeface="+mn-lt"/>
              </a:rPr>
              <a:t>D.</a:t>
            </a:r>
            <a:r>
              <a:rPr lang="zh-CN" altLang="en-US" sz="2000" dirty="0">
                <a:solidFill>
                  <a:schemeClr val="tx1"/>
                </a:solidFill>
                <a:latin typeface="+mn-lt"/>
                <a:ea typeface="+mn-ea"/>
                <a:cs typeface="+mn-ea"/>
                <a:sym typeface="+mn-lt"/>
              </a:rPr>
              <a:t>朱莉 </a:t>
            </a:r>
            <a:r>
              <a:rPr lang="en-US" altLang="zh-CN" sz="2000" dirty="0">
                <a:solidFill>
                  <a:schemeClr val="tx1"/>
                </a:solidFill>
                <a:latin typeface="+mn-lt"/>
                <a:ea typeface="+mn-ea"/>
                <a:cs typeface="+mn-ea"/>
                <a:sym typeface="+mn-lt"/>
              </a:rPr>
              <a:t>2022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3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1 </a:t>
            </a:r>
            <a:r>
              <a:rPr lang="zh-CN" altLang="en-US" sz="2000" dirty="0">
                <a:solidFill>
                  <a:schemeClr val="tx1"/>
                </a:solidFill>
                <a:latin typeface="+mn-lt"/>
                <a:ea typeface="+mn-ea"/>
                <a:cs typeface="+mn-ea"/>
                <a:sym typeface="+mn-lt"/>
              </a:rPr>
              <a:t>日入境，</a:t>
            </a:r>
            <a:r>
              <a:rPr lang="en-US" altLang="zh-CN" sz="2000" dirty="0">
                <a:solidFill>
                  <a:schemeClr val="tx1"/>
                </a:solidFill>
                <a:latin typeface="+mn-lt"/>
                <a:ea typeface="+mn-ea"/>
                <a:cs typeface="+mn-ea"/>
                <a:sym typeface="+mn-lt"/>
              </a:rPr>
              <a:t>2023 </a:t>
            </a:r>
            <a:r>
              <a:rPr lang="zh-CN" altLang="en-US" sz="2000" dirty="0">
                <a:solidFill>
                  <a:schemeClr val="tx1"/>
                </a:solidFill>
                <a:latin typeface="+mn-lt"/>
                <a:ea typeface="+mn-ea"/>
                <a:cs typeface="+mn-ea"/>
                <a:sym typeface="+mn-lt"/>
              </a:rPr>
              <a:t>年 </a:t>
            </a:r>
            <a:r>
              <a:rPr lang="en-US" altLang="zh-CN" sz="2000" dirty="0">
                <a:solidFill>
                  <a:schemeClr val="tx1"/>
                </a:solidFill>
                <a:latin typeface="+mn-lt"/>
                <a:ea typeface="+mn-ea"/>
                <a:cs typeface="+mn-ea"/>
                <a:sym typeface="+mn-lt"/>
              </a:rPr>
              <a:t>5 </a:t>
            </a:r>
            <a:r>
              <a:rPr lang="zh-CN" altLang="en-US" sz="2000" dirty="0">
                <a:solidFill>
                  <a:schemeClr val="tx1"/>
                </a:solidFill>
                <a:latin typeface="+mn-lt"/>
                <a:ea typeface="+mn-ea"/>
                <a:cs typeface="+mn-ea"/>
                <a:sym typeface="+mn-lt"/>
              </a:rPr>
              <a:t>月 </a:t>
            </a:r>
            <a:r>
              <a:rPr lang="en-US" altLang="zh-CN" sz="2000" dirty="0">
                <a:solidFill>
                  <a:schemeClr val="tx1"/>
                </a:solidFill>
                <a:latin typeface="+mn-lt"/>
                <a:ea typeface="+mn-ea"/>
                <a:cs typeface="+mn-ea"/>
                <a:sym typeface="+mn-lt"/>
              </a:rPr>
              <a:t>10 </a:t>
            </a:r>
            <a:r>
              <a:rPr lang="zh-CN" altLang="en-US" sz="2000" dirty="0">
                <a:solidFill>
                  <a:schemeClr val="tx1"/>
                </a:solidFill>
                <a:latin typeface="+mn-lt"/>
                <a:ea typeface="+mn-ea"/>
                <a:cs typeface="+mn-ea"/>
                <a:sym typeface="+mn-lt"/>
              </a:rPr>
              <a:t>日离境</a:t>
            </a:r>
            <a:endParaRPr lang="zh-CN" altLang="en-US" sz="2000"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22745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年）根据个人所得税法律制度的规定，个体工商户的下列支出中，在计算其“经营所得”个人所得税应纳税所得额时，准予扣除的是（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实际支付给从业人员的合理的工资</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税收滞纳金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用于家庭的支出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直接赞助给贫困学生的学费支出</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2914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年）根据个人所得税法律制度的规定，在计算个体工商户经营所得应纳税所得额时，下列支出中，不得扣除的是（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在生产经营活动中发生的合理的不需资本化的借款费用</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 B.</a:t>
            </a:r>
            <a:r>
              <a:rPr lang="zh-CN" altLang="en-US" dirty="0">
                <a:solidFill>
                  <a:schemeClr val="tx1"/>
                </a:solidFill>
                <a:latin typeface="+mn-lt"/>
                <a:ea typeface="+mn-ea"/>
                <a:cs typeface="+mn-ea"/>
                <a:sym typeface="+mn-lt"/>
              </a:rPr>
              <a:t>实际支付给从业人员的合理工资薪金支出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合理的劳动保护支出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用于个人和家庭支出</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05142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年）根据个人所得税法律制度的规定，个体工商户的下列支出中计算结转应纳税所得额时准予扣除的有（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在生产经营活动中发生的向金融企业借款的利息支出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个体工商户业主的工资</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按照规定缴纳的摊位费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代从业人员负担的税款</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387065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年）根据个人所得税法律制度的规定，个体工商户的下列支出中，在计算经营所得个人所得税应纳税所得额时准予扣除的是（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税收滞纳金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赞助支出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在生产经营活动中发生的向金融企业借款的利息支出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个人所得税税款</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551398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·2021-2】</a:t>
            </a:r>
            <a:r>
              <a:rPr lang="zh-CN" altLang="en-US" dirty="0">
                <a:solidFill>
                  <a:schemeClr val="tx1"/>
                </a:solidFill>
                <a:latin typeface="+mn-lt"/>
                <a:ea typeface="+mn-ea"/>
                <a:cs typeface="+mn-ea"/>
                <a:sym typeface="+mn-lt"/>
              </a:rPr>
              <a:t>根据个人所得税法律制度的规定，在计算个体工商户经营所得应纳税所得额时，下列支出中，不得扣除的是（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合理的劳动保护支出</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在生产经营活动中发生的合理的不需要资本化的借款费用</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实际支付给从业人员的合理的工资薪金支出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用于个人和家庭的支出</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09"/>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410296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个体工商户业主的工资薪金支出，在计算个人所得税经营所得应纳税所得额时，准予扣除。（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175333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个体工商户张某 </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年度取得营业收入 </a:t>
            </a:r>
            <a:r>
              <a:rPr lang="en-US" altLang="zh-CN" dirty="0">
                <a:solidFill>
                  <a:schemeClr val="tx1"/>
                </a:solidFill>
                <a:latin typeface="+mn-lt"/>
                <a:ea typeface="+mn-ea"/>
                <a:cs typeface="+mn-ea"/>
                <a:sym typeface="+mn-lt"/>
              </a:rPr>
              <a:t>200 </a:t>
            </a:r>
            <a:r>
              <a:rPr lang="zh-CN" altLang="en-US" dirty="0">
                <a:solidFill>
                  <a:schemeClr val="tx1"/>
                </a:solidFill>
                <a:latin typeface="+mn-lt"/>
                <a:ea typeface="+mn-ea"/>
                <a:cs typeface="+mn-ea"/>
                <a:sym typeface="+mn-lt"/>
              </a:rPr>
              <a:t>万元，当年发生业务宣传费 </a:t>
            </a:r>
            <a:r>
              <a:rPr lang="en-US" altLang="zh-CN" dirty="0">
                <a:solidFill>
                  <a:schemeClr val="tx1"/>
                </a:solidFill>
                <a:latin typeface="+mn-lt"/>
                <a:ea typeface="+mn-ea"/>
                <a:cs typeface="+mn-ea"/>
                <a:sym typeface="+mn-lt"/>
              </a:rPr>
              <a:t>25 </a:t>
            </a:r>
            <a:r>
              <a:rPr lang="zh-CN" altLang="en-US" dirty="0">
                <a:solidFill>
                  <a:schemeClr val="tx1"/>
                </a:solidFill>
                <a:latin typeface="+mn-lt"/>
                <a:ea typeface="+mn-ea"/>
                <a:cs typeface="+mn-ea"/>
                <a:sym typeface="+mn-lt"/>
              </a:rPr>
              <a:t>万元，上年度结转未扣除的业务宣传费 </a:t>
            </a:r>
            <a:r>
              <a:rPr lang="en-US" altLang="zh-CN" dirty="0">
                <a:solidFill>
                  <a:schemeClr val="tx1"/>
                </a:solidFill>
                <a:latin typeface="+mn-lt"/>
                <a:ea typeface="+mn-ea"/>
                <a:cs typeface="+mn-ea"/>
                <a:sym typeface="+mn-lt"/>
              </a:rPr>
              <a:t>15 </a:t>
            </a:r>
            <a:r>
              <a:rPr lang="zh-CN" altLang="en-US" dirty="0">
                <a:solidFill>
                  <a:schemeClr val="tx1"/>
                </a:solidFill>
                <a:latin typeface="+mn-lt"/>
                <a:ea typeface="+mn-ea"/>
                <a:cs typeface="+mn-ea"/>
                <a:sym typeface="+mn-lt"/>
              </a:rPr>
              <a:t>万元。已知业务宣传费不超过当年营业收入 </a:t>
            </a:r>
            <a:r>
              <a:rPr lang="en-US" altLang="zh-CN" dirty="0">
                <a:solidFill>
                  <a:schemeClr val="tx1"/>
                </a:solidFill>
                <a:latin typeface="+mn-lt"/>
                <a:ea typeface="+mn-ea"/>
                <a:cs typeface="+mn-ea"/>
                <a:sym typeface="+mn-lt"/>
              </a:rPr>
              <a:t>15</a:t>
            </a:r>
            <a:r>
              <a:rPr lang="zh-CN" altLang="en-US" dirty="0">
                <a:solidFill>
                  <a:schemeClr val="tx1"/>
                </a:solidFill>
                <a:latin typeface="+mn-lt"/>
                <a:ea typeface="+mn-ea"/>
                <a:cs typeface="+mn-ea"/>
                <a:sym typeface="+mn-lt"/>
              </a:rPr>
              <a:t>％的部分，准予扣除，个体工商户张某在计算当年个人所得税应纳税所得额时，允许扣除的业务宣传费金额为（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A.30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B.25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C.40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D.15 </a:t>
            </a:r>
            <a:r>
              <a:rPr lang="zh-CN" altLang="en-US" dirty="0">
                <a:solidFill>
                  <a:schemeClr val="tx1"/>
                </a:solidFill>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48032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不定项选择题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2017 </a:t>
            </a:r>
            <a:r>
              <a:rPr lang="zh-CN" altLang="en-US" dirty="0">
                <a:solidFill>
                  <a:schemeClr val="tx1"/>
                </a:solidFill>
                <a:latin typeface="+mn-lt"/>
                <a:ea typeface="+mn-ea"/>
                <a:cs typeface="+mn-ea"/>
                <a:sym typeface="+mn-lt"/>
              </a:rPr>
              <a:t>年例题改编节选）张某兴办甲个人独资企业，</a:t>
            </a:r>
            <a:r>
              <a:rPr lang="en-US" altLang="zh-CN" dirty="0">
                <a:solidFill>
                  <a:schemeClr val="tx1"/>
                </a:solidFill>
                <a:latin typeface="+mn-lt"/>
                <a:ea typeface="+mn-ea"/>
                <a:cs typeface="+mn-ea"/>
                <a:sym typeface="+mn-lt"/>
              </a:rPr>
              <a:t>2018 </a:t>
            </a:r>
            <a:r>
              <a:rPr lang="zh-CN" altLang="en-US" dirty="0">
                <a:solidFill>
                  <a:schemeClr val="tx1"/>
                </a:solidFill>
                <a:latin typeface="+mn-lt"/>
                <a:ea typeface="+mn-ea"/>
                <a:cs typeface="+mn-ea"/>
                <a:sym typeface="+mn-lt"/>
              </a:rPr>
              <a:t>年相关财务资料如下：</a:t>
            </a:r>
            <a:endParaRPr lang="en-US" altLang="zh-CN" dirty="0">
              <a:solidFill>
                <a:schemeClr val="tx1"/>
              </a:solidFill>
              <a:latin typeface="+mn-lt"/>
              <a:ea typeface="+mn-ea"/>
              <a:cs typeface="+mn-ea"/>
              <a:sym typeface="+mn-lt"/>
            </a:endParaRPr>
          </a:p>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）向非金融企业借款 </a:t>
            </a:r>
            <a:r>
              <a:rPr lang="en-US" altLang="zh-CN" dirty="0">
                <a:solidFill>
                  <a:schemeClr val="tx1"/>
                </a:solidFill>
                <a:latin typeface="+mn-lt"/>
                <a:ea typeface="+mn-ea"/>
                <a:cs typeface="+mn-ea"/>
                <a:sym typeface="+mn-lt"/>
              </a:rPr>
              <a:t>200 </a:t>
            </a:r>
            <a:r>
              <a:rPr lang="zh-CN" altLang="en-US" dirty="0">
                <a:solidFill>
                  <a:schemeClr val="tx1"/>
                </a:solidFill>
                <a:latin typeface="+mn-lt"/>
                <a:ea typeface="+mn-ea"/>
                <a:cs typeface="+mn-ea"/>
                <a:sym typeface="+mn-lt"/>
              </a:rPr>
              <a:t>万元用于生产经营，期限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年，利率 </a:t>
            </a:r>
            <a:r>
              <a:rPr lang="en-US" altLang="zh-CN" dirty="0">
                <a:solidFill>
                  <a:schemeClr val="tx1"/>
                </a:solidFill>
                <a:latin typeface="+mn-lt"/>
                <a:ea typeface="+mn-ea"/>
                <a:cs typeface="+mn-ea"/>
                <a:sym typeface="+mn-lt"/>
              </a:rPr>
              <a:t>8</a:t>
            </a:r>
            <a:r>
              <a:rPr lang="zh-CN" altLang="en-US" dirty="0">
                <a:solidFill>
                  <a:schemeClr val="tx1"/>
                </a:solidFill>
                <a:latin typeface="+mn-lt"/>
                <a:ea typeface="+mn-ea"/>
                <a:cs typeface="+mn-ea"/>
                <a:sym typeface="+mn-lt"/>
              </a:rPr>
              <a:t>％，利息支出 </a:t>
            </a:r>
            <a:r>
              <a:rPr lang="en-US" altLang="zh-CN" dirty="0">
                <a:solidFill>
                  <a:schemeClr val="tx1"/>
                </a:solidFill>
                <a:latin typeface="+mn-lt"/>
                <a:ea typeface="+mn-ea"/>
                <a:cs typeface="+mn-ea"/>
                <a:sym typeface="+mn-lt"/>
              </a:rPr>
              <a:t>16 </a:t>
            </a:r>
            <a:r>
              <a:rPr lang="zh-CN" altLang="en-US" dirty="0">
                <a:solidFill>
                  <a:schemeClr val="tx1"/>
                </a:solidFill>
                <a:latin typeface="+mn-lt"/>
                <a:ea typeface="+mn-ea"/>
                <a:cs typeface="+mn-ea"/>
                <a:sym typeface="+mn-lt"/>
              </a:rPr>
              <a:t>万元均已计入财务费用。</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2</a:t>
            </a:r>
            <a:r>
              <a:rPr lang="zh-CN" altLang="en-US" dirty="0">
                <a:solidFill>
                  <a:schemeClr val="tx1"/>
                </a:solidFill>
                <a:latin typeface="+mn-lt"/>
                <a:ea typeface="+mn-ea"/>
                <a:cs typeface="+mn-ea"/>
                <a:sym typeface="+mn-lt"/>
              </a:rPr>
              <a:t>）实发合理工资中包括张某工资 </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万元，雇员工资 </a:t>
            </a:r>
            <a:r>
              <a:rPr lang="en-US" altLang="zh-CN" dirty="0">
                <a:solidFill>
                  <a:schemeClr val="tx1"/>
                </a:solidFill>
                <a:latin typeface="+mn-lt"/>
                <a:ea typeface="+mn-ea"/>
                <a:cs typeface="+mn-ea"/>
                <a:sym typeface="+mn-lt"/>
              </a:rPr>
              <a:t>20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）实际发生雇员职工教育经费支出 </a:t>
            </a:r>
            <a:r>
              <a:rPr lang="en-US" altLang="zh-CN" dirty="0">
                <a:solidFill>
                  <a:schemeClr val="tx1"/>
                </a:solidFill>
                <a:latin typeface="+mn-lt"/>
                <a:ea typeface="+mn-ea"/>
                <a:cs typeface="+mn-ea"/>
                <a:sym typeface="+mn-lt"/>
              </a:rPr>
              <a:t>0.8 </a:t>
            </a:r>
            <a:r>
              <a:rPr lang="zh-CN" altLang="en-US" dirty="0">
                <a:solidFill>
                  <a:schemeClr val="tx1"/>
                </a:solidFill>
                <a:latin typeface="+mn-lt"/>
                <a:ea typeface="+mn-ea"/>
                <a:cs typeface="+mn-ea"/>
                <a:sym typeface="+mn-lt"/>
              </a:rPr>
              <a:t>万元。</a:t>
            </a:r>
            <a:endParaRPr lang="en-US" altLang="zh-CN" dirty="0">
              <a:solidFill>
                <a:schemeClr val="tx1"/>
              </a:solidFill>
              <a:latin typeface="+mn-lt"/>
              <a:ea typeface="+mn-ea"/>
              <a:cs typeface="+mn-ea"/>
              <a:sym typeface="+mn-lt"/>
            </a:endParaRP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4</a:t>
            </a:r>
            <a:r>
              <a:rPr lang="zh-CN" altLang="en-US" dirty="0">
                <a:solidFill>
                  <a:schemeClr val="tx1"/>
                </a:solidFill>
                <a:latin typeface="+mn-lt"/>
                <a:ea typeface="+mn-ea"/>
                <a:cs typeface="+mn-ea"/>
                <a:sym typeface="+mn-lt"/>
              </a:rPr>
              <a:t>）营业外支出中包括行政罚款 </a:t>
            </a:r>
            <a:r>
              <a:rPr lang="en-US" altLang="zh-CN" dirty="0">
                <a:solidFill>
                  <a:schemeClr val="tx1"/>
                </a:solidFill>
                <a:latin typeface="+mn-lt"/>
                <a:ea typeface="+mn-ea"/>
                <a:cs typeface="+mn-ea"/>
                <a:sym typeface="+mn-lt"/>
              </a:rPr>
              <a:t>3 </a:t>
            </a:r>
            <a:r>
              <a:rPr lang="zh-CN" altLang="en-US" dirty="0">
                <a:solidFill>
                  <a:schemeClr val="tx1"/>
                </a:solidFill>
                <a:latin typeface="+mn-lt"/>
                <a:ea typeface="+mn-ea"/>
                <a:cs typeface="+mn-ea"/>
                <a:sym typeface="+mn-lt"/>
              </a:rPr>
              <a:t>万元，合同违约金 </a:t>
            </a:r>
            <a:r>
              <a:rPr lang="en-US" altLang="zh-CN" dirty="0">
                <a:solidFill>
                  <a:schemeClr val="tx1"/>
                </a:solidFill>
                <a:latin typeface="+mn-lt"/>
                <a:ea typeface="+mn-ea"/>
                <a:cs typeface="+mn-ea"/>
                <a:sym typeface="+mn-lt"/>
              </a:rPr>
              <a:t>4 </a:t>
            </a:r>
            <a:r>
              <a:rPr lang="zh-CN" altLang="en-US" dirty="0">
                <a:solidFill>
                  <a:schemeClr val="tx1"/>
                </a:solidFill>
                <a:latin typeface="+mn-lt"/>
                <a:ea typeface="+mn-ea"/>
                <a:cs typeface="+mn-ea"/>
                <a:sym typeface="+mn-lt"/>
              </a:rPr>
              <a:t>万元。 </a:t>
            </a:r>
          </a:p>
        </p:txBody>
      </p:sp>
    </p:spTree>
    <p:extLst>
      <p:ext uri="{BB962C8B-B14F-4D97-AF65-F5344CB8AC3E}">
        <p14:creationId xmlns:p14="http://schemas.microsoft.com/office/powerpoint/2010/main" val="272360108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a:t>
            </a:r>
            <a:r>
              <a:rPr lang="zh-CN" altLang="en-US" dirty="0">
                <a:solidFill>
                  <a:schemeClr val="tx1"/>
                </a:solidFill>
                <a:latin typeface="+mn-lt"/>
                <a:ea typeface="+mn-ea"/>
                <a:cs typeface="+mn-ea"/>
                <a:sym typeface="+mn-lt"/>
              </a:rPr>
              <a:t>）张某 </a:t>
            </a:r>
            <a:r>
              <a:rPr lang="en-US" altLang="zh-CN" dirty="0">
                <a:solidFill>
                  <a:schemeClr val="tx1"/>
                </a:solidFill>
                <a:latin typeface="+mn-lt"/>
                <a:ea typeface="+mn-ea"/>
                <a:cs typeface="+mn-ea"/>
                <a:sym typeface="+mn-lt"/>
              </a:rPr>
              <a:t>2018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3 </a:t>
            </a:r>
            <a:r>
              <a:rPr lang="zh-CN" altLang="en-US" dirty="0">
                <a:solidFill>
                  <a:schemeClr val="tx1"/>
                </a:solidFill>
                <a:latin typeface="+mn-lt"/>
                <a:ea typeface="+mn-ea"/>
                <a:cs typeface="+mn-ea"/>
                <a:sym typeface="+mn-lt"/>
              </a:rPr>
              <a:t>月以个人名义购入境内上市公司股票，同年 </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月出售，持有期间取得股息 </a:t>
            </a:r>
            <a:r>
              <a:rPr lang="en-US" altLang="zh-CN" dirty="0">
                <a:solidFill>
                  <a:schemeClr val="tx1"/>
                </a:solidFill>
                <a:latin typeface="+mn-lt"/>
                <a:ea typeface="+mn-ea"/>
                <a:cs typeface="+mn-ea"/>
                <a:sym typeface="+mn-lt"/>
              </a:rPr>
              <a:t>1.9 </a:t>
            </a:r>
            <a:r>
              <a:rPr lang="zh-CN" altLang="en-US" dirty="0">
                <a:solidFill>
                  <a:schemeClr val="tx1"/>
                </a:solidFill>
                <a:latin typeface="+mn-lt"/>
                <a:ea typeface="+mn-ea"/>
                <a:cs typeface="+mn-ea"/>
                <a:sym typeface="+mn-lt"/>
              </a:rPr>
              <a:t>万元；从境内非上市公司取得股息 </a:t>
            </a:r>
            <a:r>
              <a:rPr lang="en-US" altLang="zh-CN" dirty="0">
                <a:solidFill>
                  <a:schemeClr val="tx1"/>
                </a:solidFill>
                <a:latin typeface="+mn-lt"/>
                <a:ea typeface="+mn-ea"/>
                <a:cs typeface="+mn-ea"/>
                <a:sym typeface="+mn-lt"/>
              </a:rPr>
              <a:t>0.7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已知：甲个人独资企业适用查账征收法；银行同期同类贷款利率为 </a:t>
            </a:r>
            <a:r>
              <a:rPr lang="en-US" altLang="zh-CN" dirty="0">
                <a:solidFill>
                  <a:schemeClr val="tx1"/>
                </a:solidFill>
                <a:latin typeface="+mn-lt"/>
                <a:ea typeface="+mn-ea"/>
                <a:cs typeface="+mn-ea"/>
                <a:sym typeface="+mn-lt"/>
              </a:rPr>
              <a:t>4.8</a:t>
            </a:r>
            <a:r>
              <a:rPr lang="zh-CN" altLang="en-US" dirty="0">
                <a:solidFill>
                  <a:schemeClr val="tx1"/>
                </a:solidFill>
                <a:latin typeface="+mn-lt"/>
                <a:ea typeface="+mn-ea"/>
                <a:cs typeface="+mn-ea"/>
                <a:sym typeface="+mn-lt"/>
              </a:rPr>
              <a:t>％；在计算个人所得税应纳所得额时，职工教育经费支出不超过工资薪金总额的 </a:t>
            </a:r>
            <a:r>
              <a:rPr lang="en-US" altLang="zh-CN" dirty="0">
                <a:solidFill>
                  <a:schemeClr val="tx1"/>
                </a:solidFill>
                <a:latin typeface="+mn-lt"/>
                <a:ea typeface="+mn-ea"/>
                <a:cs typeface="+mn-ea"/>
                <a:sym typeface="+mn-lt"/>
              </a:rPr>
              <a:t>2.5</a:t>
            </a:r>
            <a:r>
              <a:rPr lang="zh-CN" altLang="en-US" dirty="0">
                <a:solidFill>
                  <a:schemeClr val="tx1"/>
                </a:solidFill>
                <a:latin typeface="+mn-lt"/>
                <a:ea typeface="+mn-ea"/>
                <a:cs typeface="+mn-ea"/>
                <a:sym typeface="+mn-lt"/>
              </a:rPr>
              <a:t>％的部分，准予扣除；股息所得个人所得税率为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p>
          <a:p>
            <a:r>
              <a:rPr lang="zh-CN" altLang="en-US" dirty="0">
                <a:solidFill>
                  <a:schemeClr val="tx1"/>
                </a:solidFill>
                <a:latin typeface="+mn-lt"/>
                <a:ea typeface="+mn-ea"/>
                <a:cs typeface="+mn-ea"/>
                <a:sym typeface="+mn-lt"/>
              </a:rPr>
              <a:t> 要求：根据上述资料，不考虑其他因素，分析回答下列小题。</a:t>
            </a:r>
          </a:p>
          <a:p>
            <a:endParaRPr lang="zh-CN" altLang="en-US" dirty="0">
              <a:solidFill>
                <a:schemeClr val="tx1"/>
              </a:solidFill>
              <a:latin typeface="+mn-lt"/>
              <a:ea typeface="+mn-ea"/>
              <a:cs typeface="+mn-ea"/>
              <a:sym typeface="+mn-lt"/>
            </a:endParaRPr>
          </a:p>
          <a:p>
            <a:endParaRPr lang="zh-CN" altLang="en-US" dirty="0">
              <a:solidFill>
                <a:schemeClr val="tx1"/>
              </a:solidFill>
              <a:latin typeface="+mn-lt"/>
              <a:ea typeface="+mn-ea"/>
              <a:cs typeface="+mn-ea"/>
              <a:sym typeface="+mn-lt"/>
            </a:endParaRPr>
          </a:p>
        </p:txBody>
      </p:sp>
    </p:spTree>
    <p:extLst>
      <p:ext uri="{BB962C8B-B14F-4D97-AF65-F5344CB8AC3E}">
        <p14:creationId xmlns:p14="http://schemas.microsoft.com/office/powerpoint/2010/main" val="361969230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）甲个人独资企业在计算 </a:t>
            </a:r>
            <a:r>
              <a:rPr lang="en-US" altLang="zh-CN" dirty="0">
                <a:solidFill>
                  <a:schemeClr val="tx1"/>
                </a:solidFill>
                <a:latin typeface="+mn-lt"/>
                <a:ea typeface="+mn-ea"/>
                <a:cs typeface="+mn-ea"/>
                <a:sym typeface="+mn-lt"/>
              </a:rPr>
              <a:t>2018 </a:t>
            </a:r>
            <a:r>
              <a:rPr lang="zh-CN" altLang="en-US" dirty="0">
                <a:solidFill>
                  <a:schemeClr val="tx1"/>
                </a:solidFill>
                <a:latin typeface="+mn-lt"/>
                <a:ea typeface="+mn-ea"/>
                <a:cs typeface="+mn-ea"/>
                <a:sym typeface="+mn-lt"/>
              </a:rPr>
              <a:t>年度个人所得税应纳税所得额时，准予扣除的利息支出是（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A.9.6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B.0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C.6.4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D.16 </a:t>
            </a:r>
            <a:r>
              <a:rPr lang="zh-CN" altLang="en-US" dirty="0">
                <a:solidFill>
                  <a:schemeClr val="tx1"/>
                </a:solidFill>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78674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·2021-13】</a:t>
            </a:r>
            <a:r>
              <a:rPr lang="zh-CN" altLang="en-US" dirty="0">
                <a:solidFill>
                  <a:schemeClr val="tx1"/>
                </a:solidFill>
                <a:latin typeface="+mn-lt"/>
                <a:ea typeface="+mn-ea"/>
                <a:cs typeface="+mn-ea"/>
                <a:sym typeface="+mn-lt"/>
              </a:rPr>
              <a:t>根据个人所得税法律制度的规定，下列在中国境内无住所的外籍人员中，属于</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年度居民个人的有（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亨利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7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11 </a:t>
            </a:r>
            <a:r>
              <a:rPr lang="zh-CN" altLang="en-US" dirty="0">
                <a:solidFill>
                  <a:schemeClr val="tx1"/>
                </a:solidFill>
                <a:latin typeface="+mn-lt"/>
                <a:ea typeface="+mn-ea"/>
                <a:cs typeface="+mn-ea"/>
                <a:sym typeface="+mn-lt"/>
              </a:rPr>
              <a:t>日来到中国境内，</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11 </a:t>
            </a:r>
            <a:r>
              <a:rPr lang="zh-CN" altLang="en-US" dirty="0">
                <a:solidFill>
                  <a:schemeClr val="tx1"/>
                </a:solidFill>
                <a:latin typeface="+mn-lt"/>
                <a:ea typeface="+mn-ea"/>
                <a:cs typeface="+mn-ea"/>
                <a:sym typeface="+mn-lt"/>
              </a:rPr>
              <a:t>日离开中国境内</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玛莉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日来到中国境内，</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12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31 </a:t>
            </a:r>
            <a:r>
              <a:rPr lang="zh-CN" altLang="en-US" dirty="0">
                <a:solidFill>
                  <a:schemeClr val="tx1"/>
                </a:solidFill>
                <a:latin typeface="+mn-lt"/>
                <a:ea typeface="+mn-ea"/>
                <a:cs typeface="+mn-ea"/>
                <a:sym typeface="+mn-lt"/>
              </a:rPr>
              <a:t>日离开中国境内</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约翰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4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日来到中国境内，</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12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日离开中国境内</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罗斯 </a:t>
            </a:r>
            <a:r>
              <a:rPr lang="en-US" altLang="zh-CN" dirty="0">
                <a:solidFill>
                  <a:schemeClr val="tx1"/>
                </a:solidFill>
                <a:latin typeface="+mn-lt"/>
                <a:ea typeface="+mn-ea"/>
                <a:cs typeface="+mn-ea"/>
                <a:sym typeface="+mn-lt"/>
              </a:rPr>
              <a:t>2018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日来到中国境内，</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8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日离开中国境内</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72833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a:t>
            </a:r>
            <a:r>
              <a:rPr lang="zh-CN" altLang="en-US" dirty="0">
                <a:solidFill>
                  <a:schemeClr val="tx1"/>
                </a:solidFill>
                <a:latin typeface="+mn-lt"/>
                <a:ea typeface="+mn-ea"/>
                <a:cs typeface="+mn-ea"/>
                <a:sym typeface="+mn-lt"/>
              </a:rPr>
              <a:t>）甲个人独资企业在计算 </a:t>
            </a:r>
            <a:r>
              <a:rPr lang="en-US" altLang="zh-CN" dirty="0">
                <a:solidFill>
                  <a:schemeClr val="tx1"/>
                </a:solidFill>
                <a:latin typeface="+mn-lt"/>
                <a:ea typeface="+mn-ea"/>
                <a:cs typeface="+mn-ea"/>
                <a:sym typeface="+mn-lt"/>
              </a:rPr>
              <a:t>2018 </a:t>
            </a:r>
            <a:r>
              <a:rPr lang="zh-CN" altLang="en-US" dirty="0">
                <a:solidFill>
                  <a:schemeClr val="tx1"/>
                </a:solidFill>
                <a:latin typeface="+mn-lt"/>
                <a:ea typeface="+mn-ea"/>
                <a:cs typeface="+mn-ea"/>
                <a:sym typeface="+mn-lt"/>
              </a:rPr>
              <a:t>年度个人所得税应纳税所得额时，准予扣除的雇员职工教育经费支出的是（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A.0.15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B.0.5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C.0.65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D.0.8 </a:t>
            </a:r>
            <a:r>
              <a:rPr lang="zh-CN" altLang="en-US" dirty="0">
                <a:solidFill>
                  <a:schemeClr val="tx1"/>
                </a:solidFill>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25224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）甲个人独资企业发生的下列支出中，在计算 </a:t>
            </a:r>
            <a:r>
              <a:rPr lang="en-US" altLang="zh-CN" dirty="0">
                <a:solidFill>
                  <a:schemeClr val="tx1"/>
                </a:solidFill>
                <a:latin typeface="+mn-lt"/>
                <a:ea typeface="+mn-ea"/>
                <a:cs typeface="+mn-ea"/>
                <a:sym typeface="+mn-lt"/>
              </a:rPr>
              <a:t>2018 </a:t>
            </a:r>
            <a:r>
              <a:rPr lang="zh-CN" altLang="en-US" dirty="0">
                <a:solidFill>
                  <a:schemeClr val="tx1"/>
                </a:solidFill>
                <a:latin typeface="+mn-lt"/>
                <a:ea typeface="+mn-ea"/>
                <a:cs typeface="+mn-ea"/>
                <a:sym typeface="+mn-lt"/>
              </a:rPr>
              <a:t>年度个人所得税应纳税所得额时，准予扣除的是（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合同违约金 </a:t>
            </a:r>
            <a:r>
              <a:rPr lang="en-US" altLang="zh-CN" dirty="0">
                <a:solidFill>
                  <a:schemeClr val="tx1"/>
                </a:solidFill>
                <a:latin typeface="+mn-lt"/>
                <a:ea typeface="+mn-ea"/>
                <a:cs typeface="+mn-ea"/>
                <a:sym typeface="+mn-lt"/>
              </a:rPr>
              <a:t>4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张某工资 </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行政罚款 </a:t>
            </a:r>
            <a:r>
              <a:rPr lang="en-US" altLang="zh-CN" dirty="0">
                <a:solidFill>
                  <a:schemeClr val="tx1"/>
                </a:solidFill>
                <a:latin typeface="+mn-lt"/>
                <a:ea typeface="+mn-ea"/>
                <a:cs typeface="+mn-ea"/>
                <a:sym typeface="+mn-lt"/>
              </a:rPr>
              <a:t>3 </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雇员工资 </a:t>
            </a:r>
            <a:r>
              <a:rPr lang="en-US" altLang="zh-CN" dirty="0">
                <a:solidFill>
                  <a:schemeClr val="tx1"/>
                </a:solidFill>
                <a:latin typeface="+mn-lt"/>
                <a:ea typeface="+mn-ea"/>
                <a:cs typeface="+mn-ea"/>
                <a:sym typeface="+mn-lt"/>
              </a:rPr>
              <a:t>20 </a:t>
            </a:r>
            <a:r>
              <a:rPr lang="zh-CN" altLang="en-US" dirty="0">
                <a:solidFill>
                  <a:schemeClr val="tx1"/>
                </a:solidFill>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520918"/>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675391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D7E926D-2593-4452-81A4-AA1CDFBEEE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182</a:t>
            </a:fld>
            <a:endParaRPr lang="en-US">
              <a:solidFill>
                <a:prstClr val="black">
                  <a:tint val="75000"/>
                </a:prstClr>
              </a:solidFill>
            </a:endParaRPr>
          </a:p>
        </p:txBody>
      </p:sp>
      <p:sp>
        <p:nvSpPr>
          <p:cNvPr id="3" name="文本框 2">
            <a:extLst>
              <a:ext uri="{FF2B5EF4-FFF2-40B4-BE49-F238E27FC236}">
                <a16:creationId xmlns:a16="http://schemas.microsoft.com/office/drawing/2014/main" id="{E94DC156-2BB9-44B5-9032-2A2D7E14987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四、财产租赁所得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C121D896-97B1-46BF-A967-422AAF4C0E8B}"/>
              </a:ext>
            </a:extLst>
          </p:cNvPr>
          <p:cNvSpPr txBox="1">
            <a:spLocks/>
          </p:cNvSpPr>
          <p:nvPr/>
        </p:nvSpPr>
        <p:spPr>
          <a:xfrm>
            <a:off x="565390" y="693482"/>
            <a:ext cx="801321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（一）税目</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基本规定</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出租</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不动产、土地使用权、机器设备、车船以及其他财产而取得的所得。</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特别规定</a:t>
            </a:r>
          </a:p>
          <a:p>
            <a:pPr lvl="0">
              <a:lnSpc>
                <a:spcPct val="130000"/>
              </a:lnSpc>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房地产开发企业与商店购买者个人签订协议规定，以</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优惠价格出售其商店给购买者个人</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，购买者个人在一定期限内必须将购买的商店无偿提供给房地产开发企业对外出租使用。对购买者个人少支出的购房价款，应视同个人财产租赁所得，按照</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财产租赁所得</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项目征收个人所得税。</a:t>
            </a:r>
            <a:r>
              <a:rPr lang="zh-CN" altLang="en-US" sz="2000" dirty="0">
                <a:solidFill>
                  <a:schemeClr val="tx1"/>
                </a:solidFill>
              </a:rPr>
              <a:t>每次财产租赁所得的收入额，按照</a:t>
            </a:r>
            <a:r>
              <a:rPr lang="zh-CN" altLang="en-US" sz="2000" dirty="0">
                <a:solidFill>
                  <a:srgbClr val="C00000"/>
                </a:solidFill>
              </a:rPr>
              <a:t>少支出的购房价款和协议规定的租赁月份数平均计算确定。</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endPar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2576845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p:tgtEl>
                                          <p:spTgt spid="4">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D7E926D-2593-4452-81A4-AA1CDFBEEE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183</a:t>
            </a:fld>
            <a:endParaRPr lang="en-US">
              <a:solidFill>
                <a:prstClr val="black">
                  <a:tint val="75000"/>
                </a:prstClr>
              </a:solidFill>
            </a:endParaRPr>
          </a:p>
        </p:txBody>
      </p:sp>
      <p:sp>
        <p:nvSpPr>
          <p:cNvPr id="3" name="文本框 2">
            <a:extLst>
              <a:ext uri="{FF2B5EF4-FFF2-40B4-BE49-F238E27FC236}">
                <a16:creationId xmlns:a16="http://schemas.microsoft.com/office/drawing/2014/main" id="{E94DC156-2BB9-44B5-9032-2A2D7E14987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四、财产租赁所得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C121D896-97B1-46BF-A967-422AAF4C0E8B}"/>
              </a:ext>
            </a:extLst>
          </p:cNvPr>
          <p:cNvSpPr txBox="1">
            <a:spLocks/>
          </p:cNvSpPr>
          <p:nvPr/>
        </p:nvSpPr>
        <p:spPr>
          <a:xfrm>
            <a:off x="565391" y="830404"/>
            <a:ext cx="801321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r>
              <a:rPr lang="zh-CN" altLang="zh-CN" sz="2000" dirty="0"/>
              <a:t>（二）应纳税额计算</a:t>
            </a:r>
          </a:p>
          <a:p>
            <a:r>
              <a:rPr lang="en-US" altLang="zh-CN" sz="2000" dirty="0"/>
              <a:t>1.</a:t>
            </a:r>
            <a:r>
              <a:rPr lang="zh-CN" altLang="zh-CN" sz="2000" dirty="0"/>
              <a:t>计税方法：</a:t>
            </a:r>
            <a:r>
              <a:rPr lang="zh-CN" altLang="zh-CN" sz="2000" dirty="0">
                <a:solidFill>
                  <a:srgbClr val="C00000"/>
                </a:solidFill>
              </a:rPr>
              <a:t>按次计征，以</a:t>
            </a:r>
            <a:r>
              <a:rPr lang="en-US" altLang="zh-CN" sz="2000" dirty="0">
                <a:solidFill>
                  <a:srgbClr val="C00000"/>
                </a:solidFill>
              </a:rPr>
              <a:t>“1</a:t>
            </a:r>
            <a:r>
              <a:rPr lang="zh-CN" altLang="zh-CN" sz="2000" dirty="0">
                <a:solidFill>
                  <a:srgbClr val="C00000"/>
                </a:solidFill>
              </a:rPr>
              <a:t>个月</a:t>
            </a:r>
            <a:r>
              <a:rPr lang="en-US" altLang="zh-CN" sz="2000" dirty="0">
                <a:solidFill>
                  <a:srgbClr val="C00000"/>
                </a:solidFill>
              </a:rPr>
              <a:t>”</a:t>
            </a:r>
            <a:r>
              <a:rPr lang="zh-CN" altLang="zh-CN" sz="2000" dirty="0">
                <a:solidFill>
                  <a:srgbClr val="C00000"/>
                </a:solidFill>
              </a:rPr>
              <a:t>内取得的收入为一次</a:t>
            </a:r>
          </a:p>
          <a:p>
            <a:r>
              <a:rPr lang="en-US" altLang="zh-CN" sz="2000" dirty="0"/>
              <a:t>2.</a:t>
            </a:r>
            <a:r>
              <a:rPr lang="zh-CN" altLang="zh-CN" sz="2000" dirty="0"/>
              <a:t>税率：</a:t>
            </a:r>
            <a:r>
              <a:rPr lang="en-US" altLang="zh-CN" sz="2000" dirty="0">
                <a:solidFill>
                  <a:srgbClr val="C00000"/>
                </a:solidFill>
              </a:rPr>
              <a:t>20</a:t>
            </a:r>
            <a:r>
              <a:rPr lang="zh-CN" altLang="zh-CN" sz="2000" dirty="0">
                <a:solidFill>
                  <a:srgbClr val="C00000"/>
                </a:solidFill>
              </a:rPr>
              <a:t>％</a:t>
            </a:r>
          </a:p>
          <a:p>
            <a:r>
              <a:rPr lang="zh-CN" altLang="zh-CN" sz="2000" dirty="0">
                <a:solidFill>
                  <a:srgbClr val="C00000"/>
                </a:solidFill>
              </a:rPr>
              <a:t>【注意】</a:t>
            </a:r>
            <a:r>
              <a:rPr lang="zh-CN" altLang="zh-CN" sz="2000" dirty="0"/>
              <a:t>个人出租</a:t>
            </a:r>
            <a:r>
              <a:rPr lang="en-US" altLang="zh-CN" sz="2000" dirty="0"/>
              <a:t>“</a:t>
            </a:r>
            <a:r>
              <a:rPr lang="zh-CN" altLang="zh-CN" sz="2000" dirty="0"/>
              <a:t>住房</a:t>
            </a:r>
            <a:r>
              <a:rPr lang="en-US" altLang="zh-CN" sz="2000" dirty="0"/>
              <a:t>”</a:t>
            </a:r>
            <a:r>
              <a:rPr lang="zh-CN" altLang="zh-CN" sz="2000" dirty="0"/>
              <a:t>取得的所得暂减按</a:t>
            </a:r>
            <a:r>
              <a:rPr lang="en-US" altLang="zh-CN" sz="2000" dirty="0">
                <a:solidFill>
                  <a:srgbClr val="C00000"/>
                </a:solidFill>
              </a:rPr>
              <a:t>“10</a:t>
            </a:r>
            <a:r>
              <a:rPr lang="zh-CN" altLang="zh-CN" sz="2000" dirty="0">
                <a:solidFill>
                  <a:srgbClr val="C00000"/>
                </a:solidFill>
              </a:rPr>
              <a:t>％</a:t>
            </a:r>
            <a:r>
              <a:rPr lang="en-US" altLang="zh-CN" sz="2000" dirty="0">
                <a:solidFill>
                  <a:srgbClr val="C00000"/>
                </a:solidFill>
              </a:rPr>
              <a:t>”</a:t>
            </a:r>
            <a:r>
              <a:rPr lang="zh-CN" altLang="zh-CN" sz="2000" dirty="0"/>
              <a:t>的税率征收个人所得税。</a:t>
            </a:r>
            <a:endPar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3717215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DADB1A4-123D-7449-FAD6-5A1F028B1190}"/>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31F8B94-EB35-DC07-F9BB-E127B0829E4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184</a:t>
            </a:fld>
            <a:endParaRPr lang="en-US">
              <a:solidFill>
                <a:prstClr val="black">
                  <a:tint val="75000"/>
                </a:prstClr>
              </a:solidFill>
            </a:endParaRPr>
          </a:p>
        </p:txBody>
      </p:sp>
      <p:sp>
        <p:nvSpPr>
          <p:cNvPr id="7" name="副标题 1">
            <a:extLst>
              <a:ext uri="{FF2B5EF4-FFF2-40B4-BE49-F238E27FC236}">
                <a16:creationId xmlns:a16="http://schemas.microsoft.com/office/drawing/2014/main" id="{DB6CBF3F-6903-C67D-52C8-AEE7D4B5E316}"/>
              </a:ext>
            </a:extLst>
          </p:cNvPr>
          <p:cNvSpPr txBox="1">
            <a:spLocks/>
          </p:cNvSpPr>
          <p:nvPr/>
        </p:nvSpPr>
        <p:spPr>
          <a:xfrm>
            <a:off x="544372" y="804103"/>
            <a:ext cx="803309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应纳税所得额</a:t>
            </a:r>
          </a:p>
          <a:p>
            <a:pPr lvl="0">
              <a:defRPr/>
            </a:pPr>
            <a:r>
              <a:rPr lang="zh-CN" altLang="en-US" sz="1800" dirty="0">
                <a:solidFill>
                  <a:schemeClr val="tx1"/>
                </a:solidFill>
              </a:rPr>
              <a:t>（</a:t>
            </a:r>
            <a:r>
              <a:rPr lang="en-US" altLang="zh-CN" sz="1800" dirty="0">
                <a:solidFill>
                  <a:schemeClr val="tx1"/>
                </a:solidFill>
              </a:rPr>
              <a:t>1</a:t>
            </a:r>
            <a:r>
              <a:rPr lang="zh-CN" altLang="en-US" sz="1800" dirty="0">
                <a:solidFill>
                  <a:schemeClr val="tx1"/>
                </a:solidFill>
              </a:rPr>
              <a:t>）租赁过程中相关税费的扣除</a:t>
            </a:r>
          </a:p>
          <a:p>
            <a:pPr lvl="0">
              <a:defRPr/>
            </a:pPr>
            <a:r>
              <a:rPr lang="zh-CN" altLang="en-US" sz="1800" dirty="0">
                <a:solidFill>
                  <a:schemeClr val="tx1"/>
                </a:solidFill>
              </a:rPr>
              <a:t>　　①财产租赁过程中缴纳的税费</a:t>
            </a:r>
            <a:r>
              <a:rPr lang="zh-CN" altLang="en-US" sz="1800" dirty="0">
                <a:solidFill>
                  <a:srgbClr val="C00000"/>
                </a:solidFill>
              </a:rPr>
              <a:t>准予</a:t>
            </a:r>
            <a:r>
              <a:rPr lang="zh-CN" altLang="en-US" sz="1800" dirty="0">
                <a:solidFill>
                  <a:schemeClr val="tx1"/>
                </a:solidFill>
              </a:rPr>
              <a:t>在计算应纳税所得额时扣除；</a:t>
            </a:r>
          </a:p>
          <a:p>
            <a:pPr lvl="0">
              <a:defRPr/>
            </a:pPr>
            <a:r>
              <a:rPr lang="zh-CN" altLang="en-US" sz="1800" dirty="0">
                <a:solidFill>
                  <a:schemeClr val="tx1"/>
                </a:solidFill>
              </a:rPr>
              <a:t>　　②个人出租房屋的应税收入不含增值税，计算房屋出租所得可扣除的税费不包括本次出租缴纳的增值税；</a:t>
            </a:r>
          </a:p>
          <a:p>
            <a:pPr lvl="0">
              <a:defRPr/>
            </a:pPr>
            <a:r>
              <a:rPr lang="zh-CN" altLang="en-US" sz="1800" dirty="0">
                <a:solidFill>
                  <a:schemeClr val="tx1"/>
                </a:solidFill>
              </a:rPr>
              <a:t>　　③个人转租房屋的，其向房屋</a:t>
            </a:r>
            <a:r>
              <a:rPr lang="zh-CN" altLang="en-US" sz="1800" dirty="0">
                <a:solidFill>
                  <a:srgbClr val="C00000"/>
                </a:solidFill>
              </a:rPr>
              <a:t>出租方支付的租金及增值税额</a:t>
            </a:r>
            <a:r>
              <a:rPr lang="zh-CN" altLang="en-US" sz="1800" dirty="0">
                <a:solidFill>
                  <a:schemeClr val="tx1"/>
                </a:solidFill>
              </a:rPr>
              <a:t>，在计算财产租赁所得个人所得税时，准予扣除。</a:t>
            </a:r>
          </a:p>
          <a:p>
            <a:pPr lvl="0">
              <a:defRPr/>
            </a:pPr>
            <a:r>
              <a:rPr lang="zh-CN" altLang="en-US" sz="1800" dirty="0">
                <a:solidFill>
                  <a:schemeClr val="tx1"/>
                </a:solidFill>
              </a:rPr>
              <a:t>　（</a:t>
            </a:r>
            <a:r>
              <a:rPr lang="en-US" altLang="zh-CN" sz="1800" dirty="0">
                <a:solidFill>
                  <a:schemeClr val="tx1"/>
                </a:solidFill>
              </a:rPr>
              <a:t>2</a:t>
            </a:r>
            <a:r>
              <a:rPr lang="zh-CN" altLang="en-US" sz="1800" dirty="0">
                <a:solidFill>
                  <a:schemeClr val="tx1"/>
                </a:solidFill>
              </a:rPr>
              <a:t>）修缮费用</a:t>
            </a:r>
          </a:p>
          <a:p>
            <a:pPr lvl="0">
              <a:defRPr/>
            </a:pPr>
            <a:r>
              <a:rPr lang="zh-CN" altLang="en-US" sz="1800" dirty="0">
                <a:solidFill>
                  <a:schemeClr val="tx1"/>
                </a:solidFill>
              </a:rPr>
              <a:t>　　房屋租赁期间发生</a:t>
            </a:r>
            <a:r>
              <a:rPr lang="zh-CN" altLang="en-US" sz="1800" dirty="0">
                <a:solidFill>
                  <a:srgbClr val="C00000"/>
                </a:solidFill>
              </a:rPr>
              <a:t>“修缮费用”</a:t>
            </a:r>
            <a:r>
              <a:rPr lang="zh-CN" altLang="en-US" sz="1800" dirty="0">
                <a:solidFill>
                  <a:schemeClr val="tx1"/>
                </a:solidFill>
              </a:rPr>
              <a:t>以“</a:t>
            </a:r>
            <a:r>
              <a:rPr lang="zh-CN" altLang="en-US" sz="1800" dirty="0">
                <a:solidFill>
                  <a:srgbClr val="C00000"/>
                </a:solidFill>
              </a:rPr>
              <a:t>每月 </a:t>
            </a:r>
            <a:r>
              <a:rPr lang="en-US" altLang="zh-CN" sz="1800" dirty="0">
                <a:solidFill>
                  <a:srgbClr val="C00000"/>
                </a:solidFill>
              </a:rPr>
              <a:t>800 </a:t>
            </a:r>
            <a:r>
              <a:rPr lang="zh-CN" altLang="en-US" sz="1800" dirty="0">
                <a:solidFill>
                  <a:srgbClr val="C00000"/>
                </a:solidFill>
              </a:rPr>
              <a:t>元</a:t>
            </a:r>
            <a:r>
              <a:rPr lang="zh-CN" altLang="en-US" sz="1800" dirty="0">
                <a:solidFill>
                  <a:schemeClr val="tx1"/>
                </a:solidFill>
              </a:rPr>
              <a:t>”为限，准予在计算应纳税所得额时扣除，多出部分在</a:t>
            </a:r>
            <a:r>
              <a:rPr lang="zh-CN" altLang="en-US" sz="1800" dirty="0">
                <a:solidFill>
                  <a:srgbClr val="C00000"/>
                </a:solidFill>
              </a:rPr>
              <a:t>“以后月份”</a:t>
            </a:r>
            <a:r>
              <a:rPr lang="zh-CN" altLang="en-US" sz="1800" dirty="0">
                <a:solidFill>
                  <a:schemeClr val="tx1"/>
                </a:solidFill>
              </a:rPr>
              <a:t>扣除。</a:t>
            </a:r>
          </a:p>
        </p:txBody>
      </p:sp>
      <p:sp>
        <p:nvSpPr>
          <p:cNvPr id="11" name="文本框 10">
            <a:extLst>
              <a:ext uri="{FF2B5EF4-FFF2-40B4-BE49-F238E27FC236}">
                <a16:creationId xmlns:a16="http://schemas.microsoft.com/office/drawing/2014/main" id="{0F10699D-4609-72AF-DFC6-0F71D2DA0FC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四、财产租赁所得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043861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7">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5" end="5"/>
                                            </p:txEl>
                                          </p:spTgt>
                                        </p:tgtEl>
                                        <p:attrNameLst>
                                          <p:attrName>style.visibility</p:attrName>
                                        </p:attrNameLst>
                                      </p:cBhvr>
                                      <p:to>
                                        <p:strVal val="visible"/>
                                      </p:to>
                                    </p:set>
                                    <p:anim calcmode="lin" valueType="num">
                                      <p:cBhvr additive="base">
                                        <p:cTn id="13"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5" end="5"/>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xEl>
                                              <p:pRg st="6" end="6"/>
                                            </p:txEl>
                                          </p:spTgt>
                                        </p:tgtEl>
                                        <p:attrNameLst>
                                          <p:attrName>style.visibility</p:attrName>
                                        </p:attrNameLst>
                                      </p:cBhvr>
                                      <p:to>
                                        <p:strVal val="visible"/>
                                      </p:to>
                                    </p:set>
                                    <p:anim calcmode="lin" valueType="num">
                                      <p:cBhvr additive="base">
                                        <p:cTn id="17"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90A2B50-A948-415F-B946-12E089BF63A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185</a:t>
            </a:fld>
            <a:endParaRPr lang="en-US">
              <a:solidFill>
                <a:prstClr val="black">
                  <a:tint val="75000"/>
                </a:prstClr>
              </a:solidFill>
            </a:endParaRPr>
          </a:p>
        </p:txBody>
      </p:sp>
      <p:sp>
        <p:nvSpPr>
          <p:cNvPr id="7" name="副标题 1">
            <a:extLst>
              <a:ext uri="{FF2B5EF4-FFF2-40B4-BE49-F238E27FC236}">
                <a16:creationId xmlns:a16="http://schemas.microsoft.com/office/drawing/2014/main" id="{FBC5BC60-3E76-4ECE-BD01-2F276A9F8FAA}"/>
              </a:ext>
            </a:extLst>
          </p:cNvPr>
          <p:cNvSpPr txBox="1">
            <a:spLocks/>
          </p:cNvSpPr>
          <p:nvPr/>
        </p:nvSpPr>
        <p:spPr>
          <a:xfrm>
            <a:off x="544372" y="804103"/>
            <a:ext cx="803309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应纳税所得额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）每次收入额</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≤4000</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应纳税所得额＝每次收入额－</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800</a:t>
            </a:r>
            <a:endPar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）每次收入额</a:t>
            </a:r>
            <a:r>
              <a:rPr kumimoji="0" lang="zh-CN" altLang="en-US"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4000</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应纳税所得额＝每次收入额</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计算时还须扣除准予扣除的项目（包括：出租房屋时缴纳的城市维护建设税、教育费附加以及房产税、印花税等相关税费；不包括：增值税），若房屋租赁期间发生</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修缮费用</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同样准予在税前扣除但以</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每月</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800</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为限，多出部分在</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以后月份</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扣除。</a:t>
            </a:r>
          </a:p>
        </p:txBody>
      </p:sp>
      <p:grpSp>
        <p:nvGrpSpPr>
          <p:cNvPr id="8" name="组合 7">
            <a:extLst>
              <a:ext uri="{FF2B5EF4-FFF2-40B4-BE49-F238E27FC236}">
                <a16:creationId xmlns:a16="http://schemas.microsoft.com/office/drawing/2014/main" id="{230DF137-0EEF-4784-9AA6-817F3A91EB26}"/>
              </a:ext>
            </a:extLst>
          </p:cNvPr>
          <p:cNvGrpSpPr/>
          <p:nvPr/>
        </p:nvGrpSpPr>
        <p:grpSpPr>
          <a:xfrm rot="16200000">
            <a:off x="4459476" y="-778145"/>
            <a:ext cx="523220" cy="3687711"/>
            <a:chOff x="9409252" y="1520125"/>
            <a:chExt cx="697626" cy="2643186"/>
          </a:xfrm>
        </p:grpSpPr>
        <p:sp>
          <p:nvSpPr>
            <p:cNvPr id="9" name="Freeform 668">
              <a:extLst>
                <a:ext uri="{FF2B5EF4-FFF2-40B4-BE49-F238E27FC236}">
                  <a16:creationId xmlns:a16="http://schemas.microsoft.com/office/drawing/2014/main" id="{5D975CD9-28AF-4218-B90B-894ED86761BD}"/>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sp>
          <p:nvSpPr>
            <p:cNvPr id="10" name="文本框 9">
              <a:extLst>
                <a:ext uri="{FF2B5EF4-FFF2-40B4-BE49-F238E27FC236}">
                  <a16:creationId xmlns:a16="http://schemas.microsoft.com/office/drawing/2014/main" id="{A8B4FFBB-D5A1-4054-948F-617CCAA240C0}"/>
                </a:ext>
              </a:extLst>
            </p:cNvPr>
            <p:cNvSpPr txBox="1"/>
            <p:nvPr/>
          </p:nvSpPr>
          <p:spPr>
            <a:xfrm>
              <a:off x="9409252" y="1548803"/>
              <a:ext cx="697626" cy="2614508"/>
            </a:xfrm>
            <a:prstGeom prst="rect">
              <a:avLst/>
            </a:prstGeom>
            <a:noFill/>
            <a:effectLst/>
          </p:spPr>
          <p:txBody>
            <a:bodyPr vert="eaVert" wrap="squar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rPr>
                <a:t>“定额扣除”＋“定率扣除”</a:t>
              </a:r>
            </a:p>
          </p:txBody>
        </p:sp>
      </p:grpSp>
      <p:sp>
        <p:nvSpPr>
          <p:cNvPr id="11" name="文本框 10">
            <a:extLst>
              <a:ext uri="{FF2B5EF4-FFF2-40B4-BE49-F238E27FC236}">
                <a16:creationId xmlns:a16="http://schemas.microsoft.com/office/drawing/2014/main" id="{23AEFB38-FD96-48AD-841A-40835A9D373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四、财产租赁所得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80516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7">
                                            <p:txEl>
                                              <p:pRg st="0" end="0"/>
                                            </p:txEl>
                                          </p:spTgt>
                                        </p:tgtEl>
                                      </p:cBhvr>
                                    </p:animEffect>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p:stCondLst>
                              <p:cond delay="1000"/>
                            </p:stCondLst>
                            <p:childTnLst>
                              <p:par>
                                <p:cTn id="14" presetID="12" presetClass="entr" presetSubtype="1" fill="hold" nodeType="afterEffect">
                                  <p:stCondLst>
                                    <p:cond delay="0"/>
                                  </p:stCondLst>
                                  <p:childTnLst>
                                    <p:set>
                                      <p:cBhvr>
                                        <p:cTn id="15" dur="1" fill="hold">
                                          <p:stCondLst>
                                            <p:cond delay="0"/>
                                          </p:stCondLst>
                                        </p:cTn>
                                        <p:tgtEl>
                                          <p:spTgt spid="7">
                                            <p:txEl>
                                              <p:pRg st="1" end="1"/>
                                            </p:txEl>
                                          </p:spTgt>
                                        </p:tgtEl>
                                        <p:attrNameLst>
                                          <p:attrName>style.visibility</p:attrName>
                                        </p:attrNameLst>
                                      </p:cBhvr>
                                      <p:to>
                                        <p:strVal val="visible"/>
                                      </p:to>
                                    </p:set>
                                    <p:anim calcmode="lin" valueType="num">
                                      <p:cBhvr additive="base">
                                        <p:cTn id="16"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down)">
                                      <p:cBhvr>
                                        <p:cTn id="17" dur="500"/>
                                        <p:tgtEl>
                                          <p:spTgt spid="7">
                                            <p:txEl>
                                              <p:pRg st="1" end="1"/>
                                            </p:txEl>
                                          </p:spTgt>
                                        </p:tgtEl>
                                      </p:cBhvr>
                                    </p:animEffect>
                                  </p:childTnLst>
                                </p:cTn>
                              </p:par>
                            </p:childTnLst>
                          </p:cTn>
                        </p:par>
                        <p:par>
                          <p:cTn id="18" fill="hold">
                            <p:stCondLst>
                              <p:cond delay="1500"/>
                            </p:stCondLst>
                            <p:childTnLst>
                              <p:par>
                                <p:cTn id="19" presetID="12" presetClass="entr" presetSubtype="1" fill="hold" nodeType="after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additive="base">
                                        <p:cTn id="21"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down)">
                                      <p:cBhvr>
                                        <p:cTn id="22" dur="500"/>
                                        <p:tgtEl>
                                          <p:spTgt spid="7">
                                            <p:txEl>
                                              <p:pRg st="2" end="2"/>
                                            </p:txEl>
                                          </p:spTgt>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7">
                                            <p:txEl>
                                              <p:pRg st="3" end="3"/>
                                            </p:txEl>
                                          </p:spTgt>
                                        </p:tgtEl>
                                        <p:attrNameLst>
                                          <p:attrName>style.visibility</p:attrName>
                                        </p:attrNameLst>
                                      </p:cBhvr>
                                      <p:to>
                                        <p:strVal val="visible"/>
                                      </p:to>
                                    </p:set>
                                    <p:anim calcmode="lin" valueType="num">
                                      <p:cBhvr additive="base">
                                        <p:cTn id="26"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down)">
                                      <p:cBhvr>
                                        <p:cTn id="27" dur="500"/>
                                        <p:tgtEl>
                                          <p:spTgt spid="7">
                                            <p:txEl>
                                              <p:pRg st="3" end="3"/>
                                            </p:txEl>
                                          </p:spTgt>
                                        </p:tgtEl>
                                      </p:cBhvr>
                                    </p:animEffect>
                                  </p:childTnLst>
                                </p:cTn>
                              </p:par>
                            </p:childTnLst>
                          </p:cTn>
                        </p:par>
                        <p:par>
                          <p:cTn id="28" fill="hold">
                            <p:stCondLst>
                              <p:cond delay="2500"/>
                            </p:stCondLst>
                            <p:childTnLst>
                              <p:par>
                                <p:cTn id="29" presetID="12" presetClass="entr" presetSubtype="1" fill="hold" nodeType="afterEffect">
                                  <p:stCondLst>
                                    <p:cond delay="0"/>
                                  </p:stCondLst>
                                  <p:childTnLst>
                                    <p:set>
                                      <p:cBhvr>
                                        <p:cTn id="30" dur="1" fill="hold">
                                          <p:stCondLst>
                                            <p:cond delay="0"/>
                                          </p:stCondLst>
                                        </p:cTn>
                                        <p:tgtEl>
                                          <p:spTgt spid="7">
                                            <p:txEl>
                                              <p:pRg st="4" end="4"/>
                                            </p:txEl>
                                          </p:spTgt>
                                        </p:tgtEl>
                                        <p:attrNameLst>
                                          <p:attrName>style.visibility</p:attrName>
                                        </p:attrNameLst>
                                      </p:cBhvr>
                                      <p:to>
                                        <p:strVal val="visible"/>
                                      </p:to>
                                    </p:set>
                                    <p:anim calcmode="lin" valueType="num">
                                      <p:cBhvr additive="base">
                                        <p:cTn id="31"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down)">
                                      <p:cBhvr>
                                        <p:cTn id="32" dur="500"/>
                                        <p:tgtEl>
                                          <p:spTgt spid="7">
                                            <p:txEl>
                                              <p:pRg st="4" end="4"/>
                                            </p:txEl>
                                          </p:spTgt>
                                        </p:tgtEl>
                                      </p:cBhvr>
                                    </p:animEffect>
                                  </p:childTnLst>
                                </p:cTn>
                              </p:par>
                            </p:childTnLst>
                          </p:cTn>
                        </p:par>
                        <p:par>
                          <p:cTn id="33" fill="hold">
                            <p:stCondLst>
                              <p:cond delay="3000"/>
                            </p:stCondLst>
                            <p:childTnLst>
                              <p:par>
                                <p:cTn id="34" presetID="12" presetClass="entr" presetSubtype="1" fill="hold" nodeType="afterEffect">
                                  <p:stCondLst>
                                    <p:cond delay="0"/>
                                  </p:stCondLst>
                                  <p:childTnLst>
                                    <p:set>
                                      <p:cBhvr>
                                        <p:cTn id="35" dur="1" fill="hold">
                                          <p:stCondLst>
                                            <p:cond delay="0"/>
                                          </p:stCondLst>
                                        </p:cTn>
                                        <p:tgtEl>
                                          <p:spTgt spid="7">
                                            <p:txEl>
                                              <p:pRg st="5" end="5"/>
                                            </p:txEl>
                                          </p:spTgt>
                                        </p:tgtEl>
                                        <p:attrNameLst>
                                          <p:attrName>style.visibility</p:attrName>
                                        </p:attrNameLst>
                                      </p:cBhvr>
                                      <p:to>
                                        <p:strVal val="visible"/>
                                      </p:to>
                                    </p:set>
                                    <p:anim calcmode="lin" valueType="num">
                                      <p:cBhvr additive="base">
                                        <p:cTn id="36" dur="500"/>
                                        <p:tgtEl>
                                          <p:spTgt spid="7">
                                            <p:txEl>
                                              <p:pRg st="5" end="5"/>
                                            </p:txEl>
                                          </p:spTgt>
                                        </p:tgtEl>
                                        <p:attrNameLst>
                                          <p:attrName>ppt_y</p:attrName>
                                        </p:attrNameLst>
                                      </p:cBhvr>
                                      <p:tavLst>
                                        <p:tav tm="0">
                                          <p:val>
                                            <p:strVal val="#ppt_y-#ppt_h*1.125000"/>
                                          </p:val>
                                        </p:tav>
                                        <p:tav tm="100000">
                                          <p:val>
                                            <p:strVal val="#ppt_y"/>
                                          </p:val>
                                        </p:tav>
                                      </p:tavLst>
                                    </p:anim>
                                    <p:animEffect transition="in" filter="wipe(down)">
                                      <p:cBhvr>
                                        <p:cTn id="37"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D9E96885-31CC-4882-9282-2B821F6556A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186</a:t>
            </a:fld>
            <a:endParaRPr lang="en-US">
              <a:solidFill>
                <a:prstClr val="black">
                  <a:tint val="75000"/>
                </a:prstClr>
              </a:solidFill>
            </a:endParaRPr>
          </a:p>
        </p:txBody>
      </p:sp>
      <p:sp>
        <p:nvSpPr>
          <p:cNvPr id="3" name="副标题 1">
            <a:extLst>
              <a:ext uri="{FF2B5EF4-FFF2-40B4-BE49-F238E27FC236}">
                <a16:creationId xmlns:a16="http://schemas.microsoft.com/office/drawing/2014/main" id="{45B24FC5-29B6-4A23-A566-7BB546B159BC}"/>
              </a:ext>
            </a:extLst>
          </p:cNvPr>
          <p:cNvSpPr txBox="1">
            <a:spLocks/>
          </p:cNvSpPr>
          <p:nvPr/>
        </p:nvSpPr>
        <p:spPr>
          <a:xfrm>
            <a:off x="475938" y="830404"/>
            <a:ext cx="819212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sz="2000" dirty="0"/>
              <a:t>【</a:t>
            </a:r>
            <a:r>
              <a:rPr lang="zh-CN" altLang="en-US" sz="2000" dirty="0"/>
              <a:t>提示 </a:t>
            </a:r>
            <a:r>
              <a:rPr lang="en-US" altLang="zh-CN" sz="2000" dirty="0"/>
              <a:t>1】</a:t>
            </a:r>
            <a:r>
              <a:rPr lang="zh-CN" altLang="en-US" sz="2000" dirty="0"/>
              <a:t>每次收入的确定：财产租赁所得，以 一个月内取得的 收入为一次。</a:t>
            </a:r>
          </a:p>
          <a:p>
            <a:pPr lvl="0"/>
            <a:r>
              <a:rPr lang="zh-CN" altLang="en-US" sz="2000" dirty="0"/>
              <a:t> </a:t>
            </a:r>
            <a:r>
              <a:rPr lang="en-US" altLang="zh-CN" sz="2000" dirty="0"/>
              <a:t>【</a:t>
            </a:r>
            <a:r>
              <a:rPr lang="zh-CN" altLang="en-US" sz="2000" dirty="0"/>
              <a:t>提示 </a:t>
            </a:r>
            <a:r>
              <a:rPr lang="en-US" altLang="zh-CN" sz="2000" dirty="0"/>
              <a:t>2】</a:t>
            </a:r>
            <a:r>
              <a:rPr lang="zh-CN" altLang="en-US" sz="2000" dirty="0"/>
              <a:t>个人出租房屋的个人所得税应税收入 不含增值税，计算房屋出租所得可扣除的税费不包括本次出租缴纳的增值税。个人取得的财产转租收入，属于“财产租赁所得”的征税范围。</a:t>
            </a:r>
            <a:endParaRPr lang="en-US" altLang="zh-CN" sz="2000" dirty="0"/>
          </a:p>
          <a:p>
            <a:pPr lvl="0"/>
            <a:r>
              <a:rPr lang="zh-CN" altLang="en-US" sz="2000" dirty="0"/>
              <a:t>个人转租房屋的，其向房屋出租方支付的租金及增值税额，在计算转租所得时予以扣除。</a:t>
            </a:r>
            <a:endPar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28379160-6B1B-4F94-9595-35D0957669E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四、财产租赁所得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056087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D9E96885-31CC-4882-9282-2B821F6556A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187</a:t>
            </a:fld>
            <a:endParaRPr lang="en-US">
              <a:solidFill>
                <a:prstClr val="black">
                  <a:tint val="75000"/>
                </a:prstClr>
              </a:solidFill>
            </a:endParaRPr>
          </a:p>
        </p:txBody>
      </p:sp>
      <p:sp>
        <p:nvSpPr>
          <p:cNvPr id="3" name="副标题 1">
            <a:extLst>
              <a:ext uri="{FF2B5EF4-FFF2-40B4-BE49-F238E27FC236}">
                <a16:creationId xmlns:a16="http://schemas.microsoft.com/office/drawing/2014/main" id="{45B24FC5-29B6-4A23-A566-7BB546B159BC}"/>
              </a:ext>
            </a:extLst>
          </p:cNvPr>
          <p:cNvSpPr txBox="1">
            <a:spLocks/>
          </p:cNvSpPr>
          <p:nvPr/>
        </p:nvSpPr>
        <p:spPr>
          <a:xfrm>
            <a:off x="475938" y="830404"/>
            <a:ext cx="819212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应纳税额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）每次（月）收入不超过</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4000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每次（月）收入额－财产租赁过程中缴纳的税费－修缮费用（</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800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元为限）－</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800]×20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）每次（月）收入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4000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元以上的：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每次（月）收入额－财产租赁过程中缴纳的税费－修缮费用（</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800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元为限）</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判定是否达到</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4000</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元的基数为</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收入额－财产租赁过程中缴纳的税费－修缮费</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p:txBody>
      </p:sp>
      <p:sp>
        <p:nvSpPr>
          <p:cNvPr id="4" name="文本框 3">
            <a:extLst>
              <a:ext uri="{FF2B5EF4-FFF2-40B4-BE49-F238E27FC236}">
                <a16:creationId xmlns:a16="http://schemas.microsoft.com/office/drawing/2014/main" id="{6EBB91B3-3F2C-41F6-971D-CB2628CED91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四、财产租赁所得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34891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850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多选题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赵某有</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C</a:t>
            </a:r>
            <a:r>
              <a:rPr lang="zh-CN" altLang="en-US" sz="2000" dirty="0">
                <a:solidFill>
                  <a:schemeClr val="tx1"/>
                </a:solidFill>
                <a:latin typeface="+mn-lt"/>
                <a:ea typeface="+mn-ea"/>
                <a:cs typeface="+mn-ea"/>
                <a:sym typeface="+mn-lt"/>
              </a:rPr>
              <a:t>三套住房，其中</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两套用于出租，</a:t>
            </a:r>
            <a:r>
              <a:rPr lang="en-US" altLang="zh-CN" sz="2000" dirty="0">
                <a:solidFill>
                  <a:schemeClr val="tx1"/>
                </a:solidFill>
                <a:latin typeface="+mn-lt"/>
                <a:ea typeface="+mn-ea"/>
                <a:cs typeface="+mn-ea"/>
                <a:sym typeface="+mn-lt"/>
              </a:rPr>
              <a:t>3</a:t>
            </a:r>
            <a:r>
              <a:rPr lang="zh-CN" altLang="en-US" sz="2000" dirty="0">
                <a:solidFill>
                  <a:schemeClr val="tx1"/>
                </a:solidFill>
                <a:latin typeface="+mn-lt"/>
                <a:ea typeface="+mn-ea"/>
                <a:cs typeface="+mn-ea"/>
                <a:sym typeface="+mn-lt"/>
              </a:rPr>
              <a:t>月份共收取租金</a:t>
            </a:r>
            <a:r>
              <a:rPr lang="en-US" altLang="zh-CN" sz="2000" dirty="0">
                <a:solidFill>
                  <a:schemeClr val="tx1"/>
                </a:solidFill>
                <a:latin typeface="+mn-lt"/>
                <a:ea typeface="+mn-ea"/>
                <a:cs typeface="+mn-ea"/>
                <a:sym typeface="+mn-lt"/>
              </a:rPr>
              <a:t>9600</a:t>
            </a:r>
            <a:r>
              <a:rPr lang="zh-CN" altLang="en-US" sz="2000" dirty="0">
                <a:solidFill>
                  <a:schemeClr val="tx1"/>
                </a:solidFill>
                <a:latin typeface="+mn-lt"/>
                <a:ea typeface="+mn-ea"/>
                <a:cs typeface="+mn-ea"/>
                <a:sym typeface="+mn-lt"/>
              </a:rPr>
              <a:t>元，其中住宅</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租金</a:t>
            </a:r>
            <a:r>
              <a:rPr lang="en-US" altLang="zh-CN" sz="2000" dirty="0">
                <a:solidFill>
                  <a:schemeClr val="tx1"/>
                </a:solidFill>
                <a:latin typeface="+mn-lt"/>
                <a:ea typeface="+mn-ea"/>
                <a:cs typeface="+mn-ea"/>
                <a:sym typeface="+mn-lt"/>
              </a:rPr>
              <a:t>4799</a:t>
            </a:r>
            <a:r>
              <a:rPr lang="zh-CN" altLang="en-US" sz="2000" dirty="0">
                <a:solidFill>
                  <a:schemeClr val="tx1"/>
                </a:solidFill>
                <a:latin typeface="+mn-lt"/>
                <a:ea typeface="+mn-ea"/>
                <a:cs typeface="+mn-ea"/>
                <a:sym typeface="+mn-lt"/>
              </a:rPr>
              <a:t>元，住宅</a:t>
            </a:r>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租金</a:t>
            </a:r>
            <a:r>
              <a:rPr lang="en-US" altLang="zh-CN" sz="2000" dirty="0">
                <a:solidFill>
                  <a:schemeClr val="tx1"/>
                </a:solidFill>
                <a:latin typeface="+mn-lt"/>
                <a:ea typeface="+mn-ea"/>
                <a:cs typeface="+mn-ea"/>
                <a:sym typeface="+mn-lt"/>
              </a:rPr>
              <a:t>4801</a:t>
            </a:r>
            <a:r>
              <a:rPr lang="zh-CN" altLang="en-US" sz="2000" dirty="0">
                <a:solidFill>
                  <a:schemeClr val="tx1"/>
                </a:solidFill>
                <a:latin typeface="+mn-lt"/>
                <a:ea typeface="+mn-ea"/>
                <a:cs typeface="+mn-ea"/>
                <a:sym typeface="+mn-lt"/>
              </a:rPr>
              <a:t>元，同时两套住宅分别发生修缮费用，各</a:t>
            </a:r>
            <a:r>
              <a:rPr lang="en-US" altLang="zh-CN" sz="2000" dirty="0">
                <a:solidFill>
                  <a:schemeClr val="tx1"/>
                </a:solidFill>
                <a:latin typeface="+mn-lt"/>
                <a:ea typeface="+mn-ea"/>
                <a:cs typeface="+mn-ea"/>
                <a:sym typeface="+mn-lt"/>
              </a:rPr>
              <a:t>900</a:t>
            </a:r>
            <a:r>
              <a:rPr lang="zh-CN" altLang="en-US" sz="2000" dirty="0">
                <a:solidFill>
                  <a:schemeClr val="tx1"/>
                </a:solidFill>
                <a:latin typeface="+mn-lt"/>
                <a:ea typeface="+mn-ea"/>
                <a:cs typeface="+mn-ea"/>
                <a:sym typeface="+mn-lt"/>
              </a:rPr>
              <a:t>元，则下列说法中正确的（　）。</a:t>
            </a:r>
            <a:endParaRPr lang="en-US" altLang="zh-CN" sz="2000" dirty="0">
              <a:solidFill>
                <a:schemeClr val="tx1"/>
              </a:solidFill>
              <a:latin typeface="+mn-lt"/>
              <a:ea typeface="+mn-ea"/>
              <a:cs typeface="+mn-ea"/>
              <a:sym typeface="+mn-lt"/>
            </a:endParaRPr>
          </a:p>
          <a:p>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出租</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住房应缴纳个人所得税</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4799</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800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800]×10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319.9</a:t>
            </a:r>
            <a:r>
              <a:rPr lang="zh-CN" altLang="en-US" sz="2000" dirty="0">
                <a:solidFill>
                  <a:schemeClr val="tx1"/>
                </a:solidFill>
                <a:latin typeface="+mn-lt"/>
                <a:ea typeface="+mn-ea"/>
                <a:cs typeface="+mn-ea"/>
                <a:sym typeface="+mn-lt"/>
              </a:rPr>
              <a:t>（元）</a:t>
            </a:r>
          </a:p>
          <a:p>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出租</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住房应缴纳个人所得税（</a:t>
            </a:r>
            <a:r>
              <a:rPr lang="en-US" altLang="zh-CN" sz="2000" dirty="0">
                <a:solidFill>
                  <a:schemeClr val="tx1"/>
                </a:solidFill>
                <a:latin typeface="+mn-lt"/>
                <a:ea typeface="+mn-ea"/>
                <a:cs typeface="+mn-ea"/>
                <a:sym typeface="+mn-lt"/>
              </a:rPr>
              <a:t>4799</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900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311.92</a:t>
            </a:r>
            <a:r>
              <a:rPr lang="zh-CN" altLang="en-US" sz="2000" dirty="0">
                <a:solidFill>
                  <a:schemeClr val="tx1"/>
                </a:solidFill>
                <a:latin typeface="+mn-lt"/>
                <a:ea typeface="+mn-ea"/>
                <a:cs typeface="+mn-ea"/>
                <a:sym typeface="+mn-lt"/>
              </a:rPr>
              <a:t>（元）</a:t>
            </a:r>
          </a:p>
          <a:p>
            <a:r>
              <a:rPr lang="en-US" altLang="zh-CN" sz="2000" dirty="0">
                <a:solidFill>
                  <a:schemeClr val="tx1"/>
                </a:solidFill>
                <a:latin typeface="+mn-lt"/>
                <a:ea typeface="+mn-ea"/>
                <a:cs typeface="+mn-ea"/>
                <a:sym typeface="+mn-lt"/>
              </a:rPr>
              <a:t>C.</a:t>
            </a:r>
            <a:r>
              <a:rPr lang="zh-CN" altLang="en-US" sz="2000" dirty="0">
                <a:solidFill>
                  <a:schemeClr val="tx1"/>
                </a:solidFill>
                <a:latin typeface="+mn-lt"/>
                <a:ea typeface="+mn-ea"/>
                <a:cs typeface="+mn-ea"/>
                <a:sym typeface="+mn-lt"/>
              </a:rPr>
              <a:t>出租</a:t>
            </a:r>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住房应缴纳个人所得税（</a:t>
            </a:r>
            <a:r>
              <a:rPr lang="en-US" altLang="zh-CN" sz="2000" dirty="0">
                <a:solidFill>
                  <a:schemeClr val="tx1"/>
                </a:solidFill>
                <a:latin typeface="+mn-lt"/>
                <a:ea typeface="+mn-ea"/>
                <a:cs typeface="+mn-ea"/>
                <a:sym typeface="+mn-lt"/>
              </a:rPr>
              <a:t>4801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900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312.08</a:t>
            </a:r>
            <a:r>
              <a:rPr lang="zh-CN" altLang="en-US" sz="2000" dirty="0">
                <a:solidFill>
                  <a:schemeClr val="tx1"/>
                </a:solidFill>
                <a:latin typeface="+mn-lt"/>
                <a:ea typeface="+mn-ea"/>
                <a:cs typeface="+mn-ea"/>
                <a:sym typeface="+mn-lt"/>
              </a:rPr>
              <a:t>（元）</a:t>
            </a:r>
          </a:p>
          <a:p>
            <a:r>
              <a:rPr lang="en-US" altLang="zh-CN" sz="2000" dirty="0">
                <a:solidFill>
                  <a:schemeClr val="tx1"/>
                </a:solidFill>
                <a:latin typeface="+mn-lt"/>
                <a:ea typeface="+mn-ea"/>
                <a:cs typeface="+mn-ea"/>
                <a:sym typeface="+mn-lt"/>
              </a:rPr>
              <a:t>D.</a:t>
            </a:r>
            <a:r>
              <a:rPr lang="zh-CN" altLang="en-US" sz="2000" dirty="0">
                <a:solidFill>
                  <a:schemeClr val="tx1"/>
                </a:solidFill>
                <a:latin typeface="+mn-lt"/>
                <a:ea typeface="+mn-ea"/>
                <a:cs typeface="+mn-ea"/>
                <a:sym typeface="+mn-lt"/>
              </a:rPr>
              <a:t>出租</a:t>
            </a:r>
            <a:r>
              <a:rPr lang="en-US" altLang="zh-CN" sz="2000" dirty="0">
                <a:solidFill>
                  <a:schemeClr val="tx1"/>
                </a:solidFill>
                <a:latin typeface="+mn-lt"/>
                <a:ea typeface="+mn-ea"/>
                <a:cs typeface="+mn-ea"/>
                <a:sym typeface="+mn-lt"/>
              </a:rPr>
              <a:t>B</a:t>
            </a:r>
            <a:r>
              <a:rPr lang="zh-CN" altLang="en-US" sz="2000" dirty="0">
                <a:solidFill>
                  <a:schemeClr val="tx1"/>
                </a:solidFill>
                <a:latin typeface="+mn-lt"/>
                <a:ea typeface="+mn-ea"/>
                <a:cs typeface="+mn-ea"/>
                <a:sym typeface="+mn-lt"/>
              </a:rPr>
              <a:t>住房应缴纳个人所得税（</a:t>
            </a:r>
            <a:r>
              <a:rPr lang="en-US" altLang="zh-CN" sz="2000" dirty="0">
                <a:solidFill>
                  <a:schemeClr val="tx1"/>
                </a:solidFill>
                <a:latin typeface="+mn-lt"/>
                <a:ea typeface="+mn-ea"/>
                <a:cs typeface="+mn-ea"/>
                <a:sym typeface="+mn-lt"/>
              </a:rPr>
              <a:t>4801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800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×10</a:t>
            </a:r>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320.08</a:t>
            </a:r>
            <a:r>
              <a:rPr lang="zh-CN" altLang="en-US" sz="2000" dirty="0">
                <a:solidFill>
                  <a:schemeClr val="tx1"/>
                </a:solidFill>
                <a:latin typeface="+mn-lt"/>
                <a:ea typeface="+mn-ea"/>
                <a:cs typeface="+mn-ea"/>
                <a:sym typeface="+mn-lt"/>
              </a:rPr>
              <a:t>（元）</a:t>
            </a:r>
          </a:p>
        </p:txBody>
      </p:sp>
      <p:grpSp>
        <p:nvGrpSpPr>
          <p:cNvPr id="6" name="组合 5">
            <a:extLst>
              <a:ext uri="{FF2B5EF4-FFF2-40B4-BE49-F238E27FC236}">
                <a16:creationId xmlns:a16="http://schemas.microsoft.com/office/drawing/2014/main" id="{08A775BF-9174-4D72-9D61-44F9F9216A09}"/>
              </a:ext>
            </a:extLst>
          </p:cNvPr>
          <p:cNvGrpSpPr/>
          <p:nvPr/>
        </p:nvGrpSpPr>
        <p:grpSpPr>
          <a:xfrm rot="16200000">
            <a:off x="1654755" y="3864418"/>
            <a:ext cx="677108" cy="1428693"/>
            <a:chOff x="9306659" y="1903595"/>
            <a:chExt cx="902810" cy="1904924"/>
          </a:xfrm>
        </p:grpSpPr>
        <p:sp>
          <p:nvSpPr>
            <p:cNvPr id="7" name="Freeform 668">
              <a:extLst>
                <a:ext uri="{FF2B5EF4-FFF2-40B4-BE49-F238E27FC236}">
                  <a16:creationId xmlns:a16="http://schemas.microsoft.com/office/drawing/2014/main" id="{CCF0E45B-BD88-4D18-BAFB-49624F1479E4}"/>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9" name="文本框 8">
              <a:extLst>
                <a:ext uri="{FF2B5EF4-FFF2-40B4-BE49-F238E27FC236}">
                  <a16:creationId xmlns:a16="http://schemas.microsoft.com/office/drawing/2014/main" id="{3F1B8650-0745-40C9-9D07-2933D9718DE4}"/>
                </a:ext>
              </a:extLst>
            </p:cNvPr>
            <p:cNvSpPr txBox="1"/>
            <p:nvPr/>
          </p:nvSpPr>
          <p:spPr>
            <a:xfrm>
              <a:off x="9306659" y="2574352"/>
              <a:ext cx="902810" cy="56340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AD</a:t>
              </a:r>
              <a:endParaRPr lang="zh-CN" altLang="en-US" sz="3200" dirty="0">
                <a:solidFill>
                  <a:schemeClr val="bg1"/>
                </a:solidFill>
              </a:endParaRPr>
            </a:p>
          </p:txBody>
        </p:sp>
      </p:grpSp>
    </p:spTree>
    <p:extLst>
      <p:ext uri="{BB962C8B-B14F-4D97-AF65-F5344CB8AC3E}">
        <p14:creationId xmlns:p14="http://schemas.microsoft.com/office/powerpoint/2010/main" val="17756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2F9F1C9-91D5-40D6-98BD-92EA4421E4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189</a:t>
            </a:fld>
            <a:endParaRPr lang="en-US">
              <a:solidFill>
                <a:prstClr val="black">
                  <a:tint val="75000"/>
                </a:prstClr>
              </a:solidFill>
            </a:endParaRPr>
          </a:p>
        </p:txBody>
      </p:sp>
      <p:pic>
        <p:nvPicPr>
          <p:cNvPr id="4" name="图片 3" descr="1.png">
            <a:extLst>
              <a:ext uri="{FF2B5EF4-FFF2-40B4-BE49-F238E27FC236}">
                <a16:creationId xmlns:a16="http://schemas.microsoft.com/office/drawing/2014/main" id="{B44788B2-A1C0-47E8-A178-DE60DD424638}"/>
              </a:ext>
            </a:extLst>
          </p:cNvPr>
          <p:cNvPicPr>
            <a:picLocks noChangeAspect="1"/>
          </p:cNvPicPr>
          <p:nvPr/>
        </p:nvPicPr>
        <p:blipFill>
          <a:blip r:embed="rId2" cstate="print"/>
          <a:srcRect/>
          <a:stretch>
            <a:fillRect/>
          </a:stretch>
        </p:blipFill>
        <p:spPr bwMode="auto">
          <a:xfrm>
            <a:off x="875276" y="1043288"/>
            <a:ext cx="508000" cy="576262"/>
          </a:xfrm>
          <a:prstGeom prst="rect">
            <a:avLst/>
          </a:prstGeom>
          <a:noFill/>
          <a:ln w="9525">
            <a:noFill/>
            <a:miter lim="800000"/>
            <a:headEnd/>
            <a:tailEnd/>
          </a:ln>
        </p:spPr>
      </p:pic>
      <p:pic>
        <p:nvPicPr>
          <p:cNvPr id="5" name="图片 4" descr="2.png">
            <a:extLst>
              <a:ext uri="{FF2B5EF4-FFF2-40B4-BE49-F238E27FC236}">
                <a16:creationId xmlns:a16="http://schemas.microsoft.com/office/drawing/2014/main" id="{B2094D16-3B7E-4C38-AB73-3A91835C125C}"/>
              </a:ext>
            </a:extLst>
          </p:cNvPr>
          <p:cNvPicPr>
            <a:picLocks noChangeAspect="1"/>
          </p:cNvPicPr>
          <p:nvPr/>
        </p:nvPicPr>
        <p:blipFill>
          <a:blip r:embed="rId3" cstate="print"/>
          <a:srcRect/>
          <a:stretch>
            <a:fillRect/>
          </a:stretch>
        </p:blipFill>
        <p:spPr bwMode="auto">
          <a:xfrm>
            <a:off x="4009001" y="1043288"/>
            <a:ext cx="576263" cy="576262"/>
          </a:xfrm>
          <a:prstGeom prst="rect">
            <a:avLst/>
          </a:prstGeom>
          <a:noFill/>
          <a:ln w="9525">
            <a:noFill/>
            <a:miter lim="800000"/>
            <a:headEnd/>
            <a:tailEnd/>
          </a:ln>
        </p:spPr>
      </p:pic>
      <p:cxnSp>
        <p:nvCxnSpPr>
          <p:cNvPr id="6" name="直接箭头连接符 5">
            <a:extLst>
              <a:ext uri="{FF2B5EF4-FFF2-40B4-BE49-F238E27FC236}">
                <a16:creationId xmlns:a16="http://schemas.microsoft.com/office/drawing/2014/main" id="{B278DB30-7F6D-42A0-A525-91C82CD5F0BF}"/>
              </a:ext>
            </a:extLst>
          </p:cNvPr>
          <p:cNvCxnSpPr>
            <a:cxnSpLocks noChangeShapeType="1"/>
          </p:cNvCxnSpPr>
          <p:nvPr/>
        </p:nvCxnSpPr>
        <p:spPr bwMode="auto">
          <a:xfrm>
            <a:off x="1383276" y="1330625"/>
            <a:ext cx="538163" cy="0"/>
          </a:xfrm>
          <a:prstGeom prst="straightConnector1">
            <a:avLst/>
          </a:prstGeom>
          <a:noFill/>
          <a:ln w="25400" algn="ctr">
            <a:solidFill>
              <a:srgbClr val="C00000"/>
            </a:solidFill>
            <a:round/>
            <a:headEnd/>
            <a:tailEnd type="arrow" w="med" len="med"/>
          </a:ln>
        </p:spPr>
      </p:cxnSp>
      <p:cxnSp>
        <p:nvCxnSpPr>
          <p:cNvPr id="7" name="直接箭头连接符 6">
            <a:extLst>
              <a:ext uri="{FF2B5EF4-FFF2-40B4-BE49-F238E27FC236}">
                <a16:creationId xmlns:a16="http://schemas.microsoft.com/office/drawing/2014/main" id="{57DCA22A-62D7-460D-8A4A-933A9F208B54}"/>
              </a:ext>
            </a:extLst>
          </p:cNvPr>
          <p:cNvCxnSpPr>
            <a:cxnSpLocks noChangeShapeType="1"/>
          </p:cNvCxnSpPr>
          <p:nvPr/>
        </p:nvCxnSpPr>
        <p:spPr bwMode="auto">
          <a:xfrm>
            <a:off x="4550339" y="1330625"/>
            <a:ext cx="539750" cy="0"/>
          </a:xfrm>
          <a:prstGeom prst="straightConnector1">
            <a:avLst/>
          </a:prstGeom>
          <a:noFill/>
          <a:ln w="25400" algn="ctr">
            <a:solidFill>
              <a:srgbClr val="C00000"/>
            </a:solidFill>
            <a:round/>
            <a:headEnd/>
            <a:tailEnd type="arrow" w="med" len="med"/>
          </a:ln>
        </p:spPr>
      </p:cxnSp>
      <p:sp>
        <p:nvSpPr>
          <p:cNvPr id="8" name="TextBox 31">
            <a:extLst>
              <a:ext uri="{FF2B5EF4-FFF2-40B4-BE49-F238E27FC236}">
                <a16:creationId xmlns:a16="http://schemas.microsoft.com/office/drawing/2014/main" id="{FFE4264D-DF5F-4482-B1A2-9985A3819B83}"/>
              </a:ext>
            </a:extLst>
          </p:cNvPr>
          <p:cNvSpPr txBox="1"/>
          <p:nvPr/>
        </p:nvSpPr>
        <p:spPr>
          <a:xfrm>
            <a:off x="1921439" y="1138538"/>
            <a:ext cx="652743" cy="369332"/>
          </a:xfrm>
          <a:prstGeom prst="rect">
            <a:avLst/>
          </a:prstGeom>
          <a:noFill/>
        </p:spPr>
        <p:txBody>
          <a:bodyPr wrap="none">
            <a:spAutoFit/>
          </a:bodyPr>
          <a:lstStyle/>
          <a:p>
            <a:pPr>
              <a:defRPr/>
            </a:pPr>
            <a:r>
              <a:rPr lang="en-US" altLang="zh-CN" sz="1800" b="1" dirty="0">
                <a:solidFill>
                  <a:srgbClr val="004DA1"/>
                </a:solidFill>
                <a:latin typeface="楷体" panose="02010609060101010101" pitchFamily="49" charset="-122"/>
              </a:rPr>
              <a:t>4799</a:t>
            </a:r>
            <a:endParaRPr lang="zh-CN" altLang="en-US" sz="1800" b="1" dirty="0">
              <a:solidFill>
                <a:srgbClr val="004DA1"/>
              </a:solidFill>
              <a:latin typeface="楷体" panose="02010609060101010101" pitchFamily="49" charset="-122"/>
            </a:endParaRPr>
          </a:p>
        </p:txBody>
      </p:sp>
      <p:sp>
        <p:nvSpPr>
          <p:cNvPr id="9" name="TextBox 32">
            <a:extLst>
              <a:ext uri="{FF2B5EF4-FFF2-40B4-BE49-F238E27FC236}">
                <a16:creationId xmlns:a16="http://schemas.microsoft.com/office/drawing/2014/main" id="{C09D913A-760C-40EB-ABFD-C21910212DB5}"/>
              </a:ext>
            </a:extLst>
          </p:cNvPr>
          <p:cNvSpPr txBox="1"/>
          <p:nvPr/>
        </p:nvSpPr>
        <p:spPr>
          <a:xfrm>
            <a:off x="5086914" y="1148063"/>
            <a:ext cx="652743" cy="369332"/>
          </a:xfrm>
          <a:prstGeom prst="rect">
            <a:avLst/>
          </a:prstGeom>
          <a:noFill/>
        </p:spPr>
        <p:txBody>
          <a:bodyPr wrap="none">
            <a:spAutoFit/>
          </a:bodyPr>
          <a:lstStyle/>
          <a:p>
            <a:pPr>
              <a:defRPr/>
            </a:pPr>
            <a:r>
              <a:rPr lang="en-US" altLang="zh-CN" sz="1800" b="1">
                <a:solidFill>
                  <a:srgbClr val="004DA1"/>
                </a:solidFill>
                <a:latin typeface="楷体" panose="02010609060101010101" pitchFamily="49" charset="-122"/>
              </a:rPr>
              <a:t>4801</a:t>
            </a:r>
            <a:endParaRPr lang="zh-CN" altLang="en-US" sz="1800" b="1" dirty="0">
              <a:solidFill>
                <a:srgbClr val="004DA1"/>
              </a:solidFill>
              <a:latin typeface="楷体" panose="02010609060101010101" pitchFamily="49" charset="-122"/>
            </a:endParaRPr>
          </a:p>
        </p:txBody>
      </p:sp>
      <p:sp>
        <p:nvSpPr>
          <p:cNvPr id="10" name="矩形 9">
            <a:extLst>
              <a:ext uri="{FF2B5EF4-FFF2-40B4-BE49-F238E27FC236}">
                <a16:creationId xmlns:a16="http://schemas.microsoft.com/office/drawing/2014/main" id="{F020C3FE-549F-47D3-8C86-2CA377EFE028}"/>
              </a:ext>
            </a:extLst>
          </p:cNvPr>
          <p:cNvSpPr>
            <a:spLocks noChangeArrowheads="1"/>
          </p:cNvSpPr>
          <p:nvPr/>
        </p:nvSpPr>
        <p:spPr bwMode="auto">
          <a:xfrm>
            <a:off x="2642164" y="1535413"/>
            <a:ext cx="971550"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dirty="0">
                <a:solidFill>
                  <a:prstClr val="white"/>
                </a:solidFill>
                <a:latin typeface="楷体" panose="02010609060101010101" pitchFamily="49" charset="-122"/>
              </a:rPr>
              <a:t>＜</a:t>
            </a:r>
            <a:r>
              <a:rPr lang="en-US" altLang="zh-CN" sz="1800" b="1" dirty="0">
                <a:solidFill>
                  <a:prstClr val="white"/>
                </a:solidFill>
                <a:latin typeface="楷体" panose="02010609060101010101" pitchFamily="49" charset="-122"/>
              </a:rPr>
              <a:t>4000</a:t>
            </a:r>
            <a:endParaRPr lang="zh-CN" altLang="en-US" sz="1800" b="1" dirty="0">
              <a:solidFill>
                <a:prstClr val="white"/>
              </a:solidFill>
              <a:latin typeface="楷体" panose="02010609060101010101" pitchFamily="49" charset="-122"/>
            </a:endParaRPr>
          </a:p>
        </p:txBody>
      </p:sp>
      <p:sp>
        <p:nvSpPr>
          <p:cNvPr id="11" name="矩形 10">
            <a:extLst>
              <a:ext uri="{FF2B5EF4-FFF2-40B4-BE49-F238E27FC236}">
                <a16:creationId xmlns:a16="http://schemas.microsoft.com/office/drawing/2014/main" id="{A19A640B-6324-4B9E-94F4-4D121322C4AB}"/>
              </a:ext>
            </a:extLst>
          </p:cNvPr>
          <p:cNvSpPr>
            <a:spLocks noChangeArrowheads="1"/>
          </p:cNvSpPr>
          <p:nvPr/>
        </p:nvSpPr>
        <p:spPr bwMode="auto">
          <a:xfrm>
            <a:off x="5809226" y="1535413"/>
            <a:ext cx="973138"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a:t>
            </a:r>
            <a:r>
              <a:rPr lang="en-US" altLang="zh-CN" sz="1800" b="1">
                <a:solidFill>
                  <a:prstClr val="white"/>
                </a:solidFill>
                <a:latin typeface="楷体" panose="02010609060101010101" pitchFamily="49" charset="-122"/>
              </a:rPr>
              <a:t>4000</a:t>
            </a:r>
            <a:endParaRPr lang="zh-CN" altLang="en-US" sz="1800" b="1">
              <a:solidFill>
                <a:prstClr val="white"/>
              </a:solidFill>
              <a:latin typeface="楷体" panose="02010609060101010101" pitchFamily="49" charset="-122"/>
            </a:endParaRPr>
          </a:p>
        </p:txBody>
      </p:sp>
      <p:sp>
        <p:nvSpPr>
          <p:cNvPr id="12" name="TextBox 60">
            <a:extLst>
              <a:ext uri="{FF2B5EF4-FFF2-40B4-BE49-F238E27FC236}">
                <a16:creationId xmlns:a16="http://schemas.microsoft.com/office/drawing/2014/main" id="{2B6CDFAF-3EF5-4372-8065-EF7BAF09BDD0}"/>
              </a:ext>
            </a:extLst>
          </p:cNvPr>
          <p:cNvSpPr txBox="1"/>
          <p:nvPr/>
        </p:nvSpPr>
        <p:spPr>
          <a:xfrm>
            <a:off x="624451" y="1978325"/>
            <a:ext cx="2871299" cy="369332"/>
          </a:xfrm>
          <a:prstGeom prst="rect">
            <a:avLst/>
          </a:prstGeom>
          <a:noFill/>
        </p:spPr>
        <p:txBody>
          <a:bodyPr wrap="none">
            <a:spAutoFit/>
          </a:bodyPr>
          <a:lstStyle/>
          <a:p>
            <a:pPr>
              <a:defRPr/>
            </a:pPr>
            <a:r>
              <a:rPr lang="zh-CN" altLang="en-US" sz="1800" b="1">
                <a:solidFill>
                  <a:srgbClr val="004DA1"/>
                </a:solidFill>
                <a:latin typeface="楷体" panose="02010609060101010101" pitchFamily="49" charset="-122"/>
              </a:rPr>
              <a:t>（</a:t>
            </a:r>
            <a:r>
              <a:rPr lang="en-US" altLang="zh-CN" sz="1800" b="1">
                <a:solidFill>
                  <a:srgbClr val="004DA1"/>
                </a:solidFill>
                <a:latin typeface="楷体" panose="02010609060101010101" pitchFamily="49" charset="-122"/>
              </a:rPr>
              <a:t>4799-0-800-800</a:t>
            </a:r>
            <a:r>
              <a:rPr lang="zh-CN" altLang="en-US" sz="1800" b="1" dirty="0">
                <a:solidFill>
                  <a:srgbClr val="004DA1"/>
                </a:solidFill>
                <a:latin typeface="楷体" panose="02010609060101010101" pitchFamily="49" charset="-122"/>
              </a:rPr>
              <a:t>）</a:t>
            </a:r>
            <a:r>
              <a:rPr lang="en-US" altLang="zh-CN" sz="1800" b="1" dirty="0">
                <a:solidFill>
                  <a:srgbClr val="004DA1"/>
                </a:solidFill>
                <a:latin typeface="楷体" panose="02010609060101010101" pitchFamily="49" charset="-122"/>
              </a:rPr>
              <a:t>×10%</a:t>
            </a:r>
            <a:endParaRPr lang="zh-CN" altLang="en-US" sz="1800" b="1" dirty="0">
              <a:solidFill>
                <a:srgbClr val="004DA1"/>
              </a:solidFill>
              <a:latin typeface="楷体" panose="02010609060101010101" pitchFamily="49" charset="-122"/>
            </a:endParaRPr>
          </a:p>
        </p:txBody>
      </p:sp>
      <p:cxnSp>
        <p:nvCxnSpPr>
          <p:cNvPr id="13" name="直接箭头连接符 12">
            <a:extLst>
              <a:ext uri="{FF2B5EF4-FFF2-40B4-BE49-F238E27FC236}">
                <a16:creationId xmlns:a16="http://schemas.microsoft.com/office/drawing/2014/main" id="{7793DCC8-BD89-4F4A-AD77-E863BA6B4E34}"/>
              </a:ext>
            </a:extLst>
          </p:cNvPr>
          <p:cNvCxnSpPr>
            <a:cxnSpLocks noChangeShapeType="1"/>
          </p:cNvCxnSpPr>
          <p:nvPr/>
        </p:nvCxnSpPr>
        <p:spPr bwMode="auto">
          <a:xfrm>
            <a:off x="1667439" y="2256138"/>
            <a:ext cx="0" cy="431800"/>
          </a:xfrm>
          <a:prstGeom prst="straightConnector1">
            <a:avLst/>
          </a:prstGeom>
          <a:noFill/>
          <a:ln w="25400" algn="ctr">
            <a:solidFill>
              <a:srgbClr val="C00000"/>
            </a:solidFill>
            <a:round/>
            <a:headEnd/>
            <a:tailEnd type="arrow" w="med" len="med"/>
          </a:ln>
        </p:spPr>
      </p:cxnSp>
      <p:sp>
        <p:nvSpPr>
          <p:cNvPr id="14" name="矩形 13">
            <a:extLst>
              <a:ext uri="{FF2B5EF4-FFF2-40B4-BE49-F238E27FC236}">
                <a16:creationId xmlns:a16="http://schemas.microsoft.com/office/drawing/2014/main" id="{06DACFAC-EA40-455F-913A-0EEAF7EC534A}"/>
              </a:ext>
            </a:extLst>
          </p:cNvPr>
          <p:cNvSpPr>
            <a:spLocks noChangeArrowheads="1"/>
          </p:cNvSpPr>
          <p:nvPr/>
        </p:nvSpPr>
        <p:spPr bwMode="auto">
          <a:xfrm>
            <a:off x="875276" y="2687938"/>
            <a:ext cx="1584325"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准予扣除项目</a:t>
            </a:r>
          </a:p>
        </p:txBody>
      </p:sp>
      <p:cxnSp>
        <p:nvCxnSpPr>
          <p:cNvPr id="15" name="直接箭头连接符 14">
            <a:extLst>
              <a:ext uri="{FF2B5EF4-FFF2-40B4-BE49-F238E27FC236}">
                <a16:creationId xmlns:a16="http://schemas.microsoft.com/office/drawing/2014/main" id="{A4A4067B-49EB-4EE4-9F8F-10BE532E47A8}"/>
              </a:ext>
            </a:extLst>
          </p:cNvPr>
          <p:cNvCxnSpPr>
            <a:cxnSpLocks noChangeShapeType="1"/>
          </p:cNvCxnSpPr>
          <p:nvPr/>
        </p:nvCxnSpPr>
        <p:spPr bwMode="auto">
          <a:xfrm>
            <a:off x="2065901" y="2267250"/>
            <a:ext cx="0" cy="1079500"/>
          </a:xfrm>
          <a:prstGeom prst="straightConnector1">
            <a:avLst/>
          </a:prstGeom>
          <a:noFill/>
          <a:ln w="25400" algn="ctr">
            <a:solidFill>
              <a:srgbClr val="C00000"/>
            </a:solidFill>
            <a:round/>
            <a:headEnd/>
            <a:tailEnd type="arrow" w="med" len="med"/>
          </a:ln>
        </p:spPr>
      </p:cxnSp>
      <p:sp>
        <p:nvSpPr>
          <p:cNvPr id="16" name="矩形 15">
            <a:extLst>
              <a:ext uri="{FF2B5EF4-FFF2-40B4-BE49-F238E27FC236}">
                <a16:creationId xmlns:a16="http://schemas.microsoft.com/office/drawing/2014/main" id="{F9C8FA06-7253-4386-8D26-ADC854DCABC7}"/>
              </a:ext>
            </a:extLst>
          </p:cNvPr>
          <p:cNvSpPr>
            <a:spLocks noChangeArrowheads="1"/>
          </p:cNvSpPr>
          <p:nvPr/>
        </p:nvSpPr>
        <p:spPr bwMode="auto">
          <a:xfrm>
            <a:off x="1561076" y="3346750"/>
            <a:ext cx="936625"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修缮费</a:t>
            </a:r>
          </a:p>
        </p:txBody>
      </p:sp>
      <p:cxnSp>
        <p:nvCxnSpPr>
          <p:cNvPr id="17" name="直接箭头连接符 16">
            <a:extLst>
              <a:ext uri="{FF2B5EF4-FFF2-40B4-BE49-F238E27FC236}">
                <a16:creationId xmlns:a16="http://schemas.microsoft.com/office/drawing/2014/main" id="{4678A550-298A-4E58-A47C-B6C9549C6E2B}"/>
              </a:ext>
            </a:extLst>
          </p:cNvPr>
          <p:cNvCxnSpPr>
            <a:cxnSpLocks noChangeShapeType="1"/>
          </p:cNvCxnSpPr>
          <p:nvPr/>
        </p:nvCxnSpPr>
        <p:spPr bwMode="auto">
          <a:xfrm>
            <a:off x="2569139" y="2267250"/>
            <a:ext cx="0" cy="1655763"/>
          </a:xfrm>
          <a:prstGeom prst="straightConnector1">
            <a:avLst/>
          </a:prstGeom>
          <a:noFill/>
          <a:ln w="25400" algn="ctr">
            <a:solidFill>
              <a:srgbClr val="C00000"/>
            </a:solidFill>
            <a:round/>
            <a:headEnd/>
            <a:tailEnd type="arrow" w="med" len="med"/>
          </a:ln>
        </p:spPr>
      </p:cxnSp>
      <p:sp>
        <p:nvSpPr>
          <p:cNvPr id="18" name="矩形 17">
            <a:extLst>
              <a:ext uri="{FF2B5EF4-FFF2-40B4-BE49-F238E27FC236}">
                <a16:creationId xmlns:a16="http://schemas.microsoft.com/office/drawing/2014/main" id="{0739E441-C05A-4DD0-950A-294B6B003CDE}"/>
              </a:ext>
            </a:extLst>
          </p:cNvPr>
          <p:cNvSpPr>
            <a:spLocks noChangeArrowheads="1"/>
          </p:cNvSpPr>
          <p:nvPr/>
        </p:nvSpPr>
        <p:spPr bwMode="auto">
          <a:xfrm>
            <a:off x="1992876" y="3923013"/>
            <a:ext cx="1152525"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法定扣除</a:t>
            </a:r>
          </a:p>
        </p:txBody>
      </p:sp>
      <p:cxnSp>
        <p:nvCxnSpPr>
          <p:cNvPr id="19" name="直接连接符 18">
            <a:extLst>
              <a:ext uri="{FF2B5EF4-FFF2-40B4-BE49-F238E27FC236}">
                <a16:creationId xmlns:a16="http://schemas.microsoft.com/office/drawing/2014/main" id="{F8A21847-9B70-4AA6-AF94-4AFDD7656A77}"/>
              </a:ext>
            </a:extLst>
          </p:cNvPr>
          <p:cNvCxnSpPr>
            <a:cxnSpLocks noChangeShapeType="1"/>
          </p:cNvCxnSpPr>
          <p:nvPr/>
        </p:nvCxnSpPr>
        <p:spPr bwMode="auto">
          <a:xfrm>
            <a:off x="3880414" y="827388"/>
            <a:ext cx="0" cy="4154487"/>
          </a:xfrm>
          <a:prstGeom prst="line">
            <a:avLst/>
          </a:prstGeom>
          <a:noFill/>
          <a:ln w="25400" algn="ctr">
            <a:solidFill>
              <a:sysClr val="windowText" lastClr="000000"/>
            </a:solidFill>
            <a:round/>
            <a:headEnd/>
            <a:tailEnd/>
          </a:ln>
        </p:spPr>
      </p:cxnSp>
      <p:sp>
        <p:nvSpPr>
          <p:cNvPr id="20" name="TextBox 68">
            <a:extLst>
              <a:ext uri="{FF2B5EF4-FFF2-40B4-BE49-F238E27FC236}">
                <a16:creationId xmlns:a16="http://schemas.microsoft.com/office/drawing/2014/main" id="{EF5BE492-33CD-4048-9431-B87B53ED96C1}"/>
              </a:ext>
            </a:extLst>
          </p:cNvPr>
          <p:cNvSpPr txBox="1"/>
          <p:nvPr/>
        </p:nvSpPr>
        <p:spPr>
          <a:xfrm>
            <a:off x="3818501" y="1978325"/>
            <a:ext cx="3685624" cy="369332"/>
          </a:xfrm>
          <a:prstGeom prst="rect">
            <a:avLst/>
          </a:prstGeom>
          <a:noFill/>
        </p:spPr>
        <p:txBody>
          <a:bodyPr wrap="none">
            <a:spAutoFit/>
          </a:bodyPr>
          <a:lstStyle/>
          <a:p>
            <a:pPr>
              <a:defRPr/>
            </a:pPr>
            <a:r>
              <a:rPr lang="zh-CN" altLang="en-US" sz="1800" b="1">
                <a:solidFill>
                  <a:srgbClr val="004DA1"/>
                </a:solidFill>
                <a:latin typeface="楷体" panose="02010609060101010101" pitchFamily="49" charset="-122"/>
              </a:rPr>
              <a:t>（</a:t>
            </a:r>
            <a:r>
              <a:rPr lang="en-US" altLang="zh-CN" sz="1800" b="1">
                <a:solidFill>
                  <a:srgbClr val="004DA1"/>
                </a:solidFill>
                <a:latin typeface="楷体" panose="02010609060101010101" pitchFamily="49" charset="-122"/>
              </a:rPr>
              <a:t>4801-0-800</a:t>
            </a:r>
            <a:r>
              <a:rPr lang="zh-CN" altLang="en-US" sz="1800" b="1" dirty="0">
                <a:solidFill>
                  <a:srgbClr val="004DA1"/>
                </a:solidFill>
                <a:latin typeface="楷体" panose="02010609060101010101" pitchFamily="49" charset="-122"/>
              </a:rPr>
              <a:t>）</a:t>
            </a:r>
            <a:r>
              <a:rPr lang="en-US" altLang="zh-CN" sz="1800" b="1" dirty="0">
                <a:solidFill>
                  <a:srgbClr val="004DA1"/>
                </a:solidFill>
                <a:latin typeface="楷体" panose="02010609060101010101" pitchFamily="49" charset="-122"/>
              </a:rPr>
              <a:t>×</a:t>
            </a:r>
            <a:r>
              <a:rPr lang="zh-CN" altLang="en-US" sz="1800" b="1" dirty="0">
                <a:solidFill>
                  <a:srgbClr val="004DA1"/>
                </a:solidFill>
                <a:latin typeface="楷体" panose="02010609060101010101" pitchFamily="49" charset="-122"/>
              </a:rPr>
              <a:t>（</a:t>
            </a:r>
            <a:r>
              <a:rPr lang="en-US" altLang="zh-CN" sz="1800" b="1" dirty="0">
                <a:solidFill>
                  <a:srgbClr val="004DA1"/>
                </a:solidFill>
                <a:latin typeface="楷体" panose="02010609060101010101" pitchFamily="49" charset="-122"/>
              </a:rPr>
              <a:t>1-20%</a:t>
            </a:r>
            <a:r>
              <a:rPr lang="zh-CN" altLang="en-US" sz="1800" b="1" dirty="0">
                <a:solidFill>
                  <a:srgbClr val="004DA1"/>
                </a:solidFill>
                <a:latin typeface="楷体" panose="02010609060101010101" pitchFamily="49" charset="-122"/>
              </a:rPr>
              <a:t>）</a:t>
            </a:r>
            <a:r>
              <a:rPr lang="en-US" altLang="zh-CN" sz="1800" b="1" dirty="0">
                <a:solidFill>
                  <a:srgbClr val="004DA1"/>
                </a:solidFill>
                <a:latin typeface="楷体" panose="02010609060101010101" pitchFamily="49" charset="-122"/>
              </a:rPr>
              <a:t>×10%</a:t>
            </a:r>
            <a:endParaRPr lang="zh-CN" altLang="en-US" sz="1800" b="1" dirty="0">
              <a:solidFill>
                <a:srgbClr val="004DA1"/>
              </a:solidFill>
              <a:latin typeface="楷体" panose="02010609060101010101" pitchFamily="49" charset="-122"/>
            </a:endParaRPr>
          </a:p>
        </p:txBody>
      </p:sp>
      <p:cxnSp>
        <p:nvCxnSpPr>
          <p:cNvPr id="21" name="直接箭头连接符 20">
            <a:extLst>
              <a:ext uri="{FF2B5EF4-FFF2-40B4-BE49-F238E27FC236}">
                <a16:creationId xmlns:a16="http://schemas.microsoft.com/office/drawing/2014/main" id="{3DE9BAF3-F105-490C-86E3-DD417B4ACB5F}"/>
              </a:ext>
            </a:extLst>
          </p:cNvPr>
          <p:cNvCxnSpPr>
            <a:cxnSpLocks noChangeShapeType="1"/>
          </p:cNvCxnSpPr>
          <p:nvPr/>
        </p:nvCxnSpPr>
        <p:spPr bwMode="auto">
          <a:xfrm>
            <a:off x="4859901" y="2256138"/>
            <a:ext cx="0" cy="431800"/>
          </a:xfrm>
          <a:prstGeom prst="straightConnector1">
            <a:avLst/>
          </a:prstGeom>
          <a:noFill/>
          <a:ln w="25400" algn="ctr">
            <a:solidFill>
              <a:srgbClr val="C00000"/>
            </a:solidFill>
            <a:round/>
            <a:headEnd/>
            <a:tailEnd type="arrow" w="med" len="med"/>
          </a:ln>
        </p:spPr>
      </p:cxnSp>
      <p:sp>
        <p:nvSpPr>
          <p:cNvPr id="22" name="矩形 21">
            <a:extLst>
              <a:ext uri="{FF2B5EF4-FFF2-40B4-BE49-F238E27FC236}">
                <a16:creationId xmlns:a16="http://schemas.microsoft.com/office/drawing/2014/main" id="{EFB0F7AE-6445-4314-9624-8700C4DE8B6C}"/>
              </a:ext>
            </a:extLst>
          </p:cNvPr>
          <p:cNvSpPr>
            <a:spLocks noChangeArrowheads="1"/>
          </p:cNvSpPr>
          <p:nvPr/>
        </p:nvSpPr>
        <p:spPr bwMode="auto">
          <a:xfrm>
            <a:off x="4069326" y="2687938"/>
            <a:ext cx="1582738"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准予扣除项目</a:t>
            </a:r>
          </a:p>
        </p:txBody>
      </p:sp>
      <p:cxnSp>
        <p:nvCxnSpPr>
          <p:cNvPr id="23" name="直接箭头连接符 22">
            <a:extLst>
              <a:ext uri="{FF2B5EF4-FFF2-40B4-BE49-F238E27FC236}">
                <a16:creationId xmlns:a16="http://schemas.microsoft.com/office/drawing/2014/main" id="{0948EC06-DCCE-4CCC-8E7B-33F0B1DE44F3}"/>
              </a:ext>
            </a:extLst>
          </p:cNvPr>
          <p:cNvCxnSpPr>
            <a:cxnSpLocks noChangeShapeType="1"/>
          </p:cNvCxnSpPr>
          <p:nvPr/>
        </p:nvCxnSpPr>
        <p:spPr bwMode="auto">
          <a:xfrm>
            <a:off x="5258364" y="2267250"/>
            <a:ext cx="0" cy="1079500"/>
          </a:xfrm>
          <a:prstGeom prst="straightConnector1">
            <a:avLst/>
          </a:prstGeom>
          <a:noFill/>
          <a:ln w="25400" algn="ctr">
            <a:solidFill>
              <a:srgbClr val="C00000"/>
            </a:solidFill>
            <a:round/>
            <a:headEnd/>
            <a:tailEnd type="arrow" w="med" len="med"/>
          </a:ln>
        </p:spPr>
      </p:cxnSp>
      <p:sp>
        <p:nvSpPr>
          <p:cNvPr id="24" name="矩形 23">
            <a:extLst>
              <a:ext uri="{FF2B5EF4-FFF2-40B4-BE49-F238E27FC236}">
                <a16:creationId xmlns:a16="http://schemas.microsoft.com/office/drawing/2014/main" id="{B086F2C7-EC3E-4A61-AB4D-2F7CE4B6B68D}"/>
              </a:ext>
            </a:extLst>
          </p:cNvPr>
          <p:cNvSpPr>
            <a:spLocks noChangeArrowheads="1"/>
          </p:cNvSpPr>
          <p:nvPr/>
        </p:nvSpPr>
        <p:spPr bwMode="auto">
          <a:xfrm>
            <a:off x="4755126" y="3346750"/>
            <a:ext cx="935038"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修缮费</a:t>
            </a:r>
          </a:p>
        </p:txBody>
      </p:sp>
      <p:cxnSp>
        <p:nvCxnSpPr>
          <p:cNvPr id="25" name="直接箭头连接符 24">
            <a:extLst>
              <a:ext uri="{FF2B5EF4-FFF2-40B4-BE49-F238E27FC236}">
                <a16:creationId xmlns:a16="http://schemas.microsoft.com/office/drawing/2014/main" id="{B2435D0D-22E0-40EA-95E7-B76E3E6BFFBB}"/>
              </a:ext>
            </a:extLst>
          </p:cNvPr>
          <p:cNvCxnSpPr>
            <a:cxnSpLocks noChangeShapeType="1"/>
          </p:cNvCxnSpPr>
          <p:nvPr/>
        </p:nvCxnSpPr>
        <p:spPr bwMode="auto">
          <a:xfrm>
            <a:off x="6385489" y="2267250"/>
            <a:ext cx="0" cy="1655763"/>
          </a:xfrm>
          <a:prstGeom prst="straightConnector1">
            <a:avLst/>
          </a:prstGeom>
          <a:noFill/>
          <a:ln w="25400" algn="ctr">
            <a:solidFill>
              <a:srgbClr val="C00000"/>
            </a:solidFill>
            <a:round/>
            <a:headEnd/>
            <a:tailEnd type="arrow" w="med" len="med"/>
          </a:ln>
        </p:spPr>
      </p:cxnSp>
      <p:sp>
        <p:nvSpPr>
          <p:cNvPr id="26" name="矩形 25">
            <a:extLst>
              <a:ext uri="{FF2B5EF4-FFF2-40B4-BE49-F238E27FC236}">
                <a16:creationId xmlns:a16="http://schemas.microsoft.com/office/drawing/2014/main" id="{92005D75-C9A7-40AE-801A-C1A624ACCBC4}"/>
              </a:ext>
            </a:extLst>
          </p:cNvPr>
          <p:cNvSpPr>
            <a:spLocks noChangeArrowheads="1"/>
          </p:cNvSpPr>
          <p:nvPr/>
        </p:nvSpPr>
        <p:spPr bwMode="auto">
          <a:xfrm>
            <a:off x="5809226" y="3923013"/>
            <a:ext cx="1152525"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法定扣除</a:t>
            </a:r>
          </a:p>
        </p:txBody>
      </p:sp>
      <p:cxnSp>
        <p:nvCxnSpPr>
          <p:cNvPr id="27" name="直接箭头连接符 26">
            <a:extLst>
              <a:ext uri="{FF2B5EF4-FFF2-40B4-BE49-F238E27FC236}">
                <a16:creationId xmlns:a16="http://schemas.microsoft.com/office/drawing/2014/main" id="{8D559B92-99CE-41AF-BF35-08EBF05D0168}"/>
              </a:ext>
            </a:extLst>
          </p:cNvPr>
          <p:cNvCxnSpPr>
            <a:cxnSpLocks noChangeShapeType="1"/>
          </p:cNvCxnSpPr>
          <p:nvPr/>
        </p:nvCxnSpPr>
        <p:spPr bwMode="auto">
          <a:xfrm>
            <a:off x="3289864" y="2267250"/>
            <a:ext cx="0" cy="420688"/>
          </a:xfrm>
          <a:prstGeom prst="straightConnector1">
            <a:avLst/>
          </a:prstGeom>
          <a:noFill/>
          <a:ln w="25400" algn="ctr">
            <a:solidFill>
              <a:srgbClr val="C00000"/>
            </a:solidFill>
            <a:round/>
            <a:headEnd/>
            <a:tailEnd type="arrow" w="med" len="med"/>
          </a:ln>
        </p:spPr>
      </p:cxnSp>
      <p:sp>
        <p:nvSpPr>
          <p:cNvPr id="28" name="矩形 27">
            <a:extLst>
              <a:ext uri="{FF2B5EF4-FFF2-40B4-BE49-F238E27FC236}">
                <a16:creationId xmlns:a16="http://schemas.microsoft.com/office/drawing/2014/main" id="{9B23EA1F-EF0B-488D-BD74-783B284FC161}"/>
              </a:ext>
            </a:extLst>
          </p:cNvPr>
          <p:cNvSpPr>
            <a:spLocks noChangeArrowheads="1"/>
          </p:cNvSpPr>
          <p:nvPr/>
        </p:nvSpPr>
        <p:spPr bwMode="auto">
          <a:xfrm>
            <a:off x="2929501" y="2687938"/>
            <a:ext cx="720725" cy="658812"/>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优惠税率</a:t>
            </a:r>
          </a:p>
        </p:txBody>
      </p:sp>
      <p:cxnSp>
        <p:nvCxnSpPr>
          <p:cNvPr id="29" name="直接箭头连接符 28">
            <a:extLst>
              <a:ext uri="{FF2B5EF4-FFF2-40B4-BE49-F238E27FC236}">
                <a16:creationId xmlns:a16="http://schemas.microsoft.com/office/drawing/2014/main" id="{32D19B56-45CD-43FA-8C59-4D97F92263D4}"/>
              </a:ext>
            </a:extLst>
          </p:cNvPr>
          <p:cNvCxnSpPr>
            <a:cxnSpLocks noChangeShapeType="1"/>
          </p:cNvCxnSpPr>
          <p:nvPr/>
        </p:nvCxnSpPr>
        <p:spPr bwMode="auto">
          <a:xfrm>
            <a:off x="7322114" y="2267250"/>
            <a:ext cx="0" cy="420688"/>
          </a:xfrm>
          <a:prstGeom prst="straightConnector1">
            <a:avLst/>
          </a:prstGeom>
          <a:noFill/>
          <a:ln w="25400" algn="ctr">
            <a:solidFill>
              <a:srgbClr val="C00000"/>
            </a:solidFill>
            <a:round/>
            <a:headEnd/>
            <a:tailEnd type="arrow" w="med" len="med"/>
          </a:ln>
        </p:spPr>
      </p:cxnSp>
      <p:sp>
        <p:nvSpPr>
          <p:cNvPr id="30" name="矩形 29">
            <a:extLst>
              <a:ext uri="{FF2B5EF4-FFF2-40B4-BE49-F238E27FC236}">
                <a16:creationId xmlns:a16="http://schemas.microsoft.com/office/drawing/2014/main" id="{B97C3C5E-696D-4DE6-8115-BDD98EE282BF}"/>
              </a:ext>
            </a:extLst>
          </p:cNvPr>
          <p:cNvSpPr>
            <a:spLocks noChangeArrowheads="1"/>
          </p:cNvSpPr>
          <p:nvPr/>
        </p:nvSpPr>
        <p:spPr bwMode="auto">
          <a:xfrm>
            <a:off x="6961751" y="2687938"/>
            <a:ext cx="647700" cy="658812"/>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defRPr/>
            </a:pPr>
            <a:r>
              <a:rPr lang="zh-CN" altLang="en-US" sz="1800" b="1">
                <a:solidFill>
                  <a:prstClr val="white"/>
                </a:solidFill>
                <a:latin typeface="楷体" panose="02010609060101010101" pitchFamily="49" charset="-122"/>
              </a:rPr>
              <a:t>优惠税率</a:t>
            </a:r>
          </a:p>
        </p:txBody>
      </p:sp>
      <p:pic>
        <p:nvPicPr>
          <p:cNvPr id="31" name="图片 30" descr="1.png">
            <a:extLst>
              <a:ext uri="{FF2B5EF4-FFF2-40B4-BE49-F238E27FC236}">
                <a16:creationId xmlns:a16="http://schemas.microsoft.com/office/drawing/2014/main" id="{3C0236F8-AA25-4670-8A49-A2FF967B21A7}"/>
              </a:ext>
            </a:extLst>
          </p:cNvPr>
          <p:cNvPicPr>
            <a:picLocks noChangeAspect="1"/>
          </p:cNvPicPr>
          <p:nvPr/>
        </p:nvPicPr>
        <p:blipFill>
          <a:blip r:embed="rId2" cstate="print"/>
          <a:srcRect/>
          <a:stretch>
            <a:fillRect/>
          </a:stretch>
        </p:blipFill>
        <p:spPr bwMode="auto">
          <a:xfrm>
            <a:off x="913376" y="4210350"/>
            <a:ext cx="506413" cy="576263"/>
          </a:xfrm>
          <a:prstGeom prst="rect">
            <a:avLst/>
          </a:prstGeom>
          <a:noFill/>
          <a:ln w="9525">
            <a:noFill/>
            <a:miter lim="800000"/>
            <a:headEnd/>
            <a:tailEnd/>
          </a:ln>
        </p:spPr>
      </p:pic>
      <p:sp>
        <p:nvSpPr>
          <p:cNvPr id="32" name="TextBox 80">
            <a:extLst>
              <a:ext uri="{FF2B5EF4-FFF2-40B4-BE49-F238E27FC236}">
                <a16:creationId xmlns:a16="http://schemas.microsoft.com/office/drawing/2014/main" id="{574FFACD-0C5D-4B8E-B310-F896743C58EF}"/>
              </a:ext>
            </a:extLst>
          </p:cNvPr>
          <p:cNvSpPr txBox="1"/>
          <p:nvPr/>
        </p:nvSpPr>
        <p:spPr>
          <a:xfrm>
            <a:off x="1413439" y="4418313"/>
            <a:ext cx="886781" cy="369332"/>
          </a:xfrm>
          <a:prstGeom prst="rect">
            <a:avLst/>
          </a:prstGeom>
          <a:noFill/>
        </p:spPr>
        <p:txBody>
          <a:bodyPr wrap="none">
            <a:spAutoFit/>
          </a:bodyPr>
          <a:lstStyle/>
          <a:p>
            <a:pPr>
              <a:defRPr/>
            </a:pPr>
            <a:r>
              <a:rPr lang="en-US" altLang="zh-CN" sz="1800" b="1">
                <a:solidFill>
                  <a:srgbClr val="004DA1"/>
                </a:solidFill>
                <a:latin typeface="楷体" panose="02010609060101010101" pitchFamily="49" charset="-122"/>
              </a:rPr>
              <a:t>=319.9</a:t>
            </a:r>
            <a:endParaRPr lang="zh-CN" altLang="en-US" sz="1800" b="1" dirty="0">
              <a:solidFill>
                <a:srgbClr val="004DA1"/>
              </a:solidFill>
              <a:latin typeface="楷体" panose="02010609060101010101" pitchFamily="49" charset="-122"/>
            </a:endParaRPr>
          </a:p>
        </p:txBody>
      </p:sp>
      <p:pic>
        <p:nvPicPr>
          <p:cNvPr id="33" name="图片 32" descr="2.png">
            <a:extLst>
              <a:ext uri="{FF2B5EF4-FFF2-40B4-BE49-F238E27FC236}">
                <a16:creationId xmlns:a16="http://schemas.microsoft.com/office/drawing/2014/main" id="{D7C2F546-4F26-433E-98A4-9F799B4C6A85}"/>
              </a:ext>
            </a:extLst>
          </p:cNvPr>
          <p:cNvPicPr>
            <a:picLocks noChangeAspect="1"/>
          </p:cNvPicPr>
          <p:nvPr/>
        </p:nvPicPr>
        <p:blipFill>
          <a:blip r:embed="rId3" cstate="print"/>
          <a:srcRect/>
          <a:stretch>
            <a:fillRect/>
          </a:stretch>
        </p:blipFill>
        <p:spPr bwMode="auto">
          <a:xfrm>
            <a:off x="4009001" y="4210350"/>
            <a:ext cx="576263" cy="576263"/>
          </a:xfrm>
          <a:prstGeom prst="rect">
            <a:avLst/>
          </a:prstGeom>
          <a:noFill/>
          <a:ln w="9525">
            <a:noFill/>
            <a:miter lim="800000"/>
            <a:headEnd/>
            <a:tailEnd/>
          </a:ln>
        </p:spPr>
      </p:pic>
      <p:sp>
        <p:nvSpPr>
          <p:cNvPr id="34" name="TextBox 82">
            <a:extLst>
              <a:ext uri="{FF2B5EF4-FFF2-40B4-BE49-F238E27FC236}">
                <a16:creationId xmlns:a16="http://schemas.microsoft.com/office/drawing/2014/main" id="{77C380A0-CCE5-49E5-8274-A9C96E797A38}"/>
              </a:ext>
            </a:extLst>
          </p:cNvPr>
          <p:cNvSpPr txBox="1"/>
          <p:nvPr/>
        </p:nvSpPr>
        <p:spPr>
          <a:xfrm>
            <a:off x="4585264" y="4427838"/>
            <a:ext cx="1003801" cy="369332"/>
          </a:xfrm>
          <a:prstGeom prst="rect">
            <a:avLst/>
          </a:prstGeom>
          <a:noFill/>
        </p:spPr>
        <p:txBody>
          <a:bodyPr wrap="none">
            <a:spAutoFit/>
          </a:bodyPr>
          <a:lstStyle/>
          <a:p>
            <a:pPr>
              <a:defRPr/>
            </a:pPr>
            <a:r>
              <a:rPr lang="en-US" altLang="zh-CN" sz="1800" b="1">
                <a:solidFill>
                  <a:srgbClr val="004DA1"/>
                </a:solidFill>
                <a:latin typeface="楷体" panose="02010609060101010101" pitchFamily="49" charset="-122"/>
              </a:rPr>
              <a:t>=320.08</a:t>
            </a:r>
            <a:endParaRPr lang="zh-CN" altLang="en-US" sz="1800" b="1" dirty="0">
              <a:solidFill>
                <a:srgbClr val="004DA1"/>
              </a:solidFill>
              <a:latin typeface="楷体" panose="02010609060101010101" pitchFamily="49" charset="-122"/>
            </a:endParaRPr>
          </a:p>
        </p:txBody>
      </p:sp>
      <p:sp>
        <p:nvSpPr>
          <p:cNvPr id="35" name="TextBox 83">
            <a:extLst>
              <a:ext uri="{FF2B5EF4-FFF2-40B4-BE49-F238E27FC236}">
                <a16:creationId xmlns:a16="http://schemas.microsoft.com/office/drawing/2014/main" id="{0309AA8A-E82E-4C33-9FAE-3AF125D9541D}"/>
              </a:ext>
            </a:extLst>
          </p:cNvPr>
          <p:cNvSpPr txBox="1"/>
          <p:nvPr/>
        </p:nvSpPr>
        <p:spPr>
          <a:xfrm>
            <a:off x="1180076" y="1546525"/>
            <a:ext cx="1354858" cy="369332"/>
          </a:xfrm>
          <a:prstGeom prst="rect">
            <a:avLst/>
          </a:prstGeom>
          <a:noFill/>
        </p:spPr>
        <p:txBody>
          <a:bodyPr wrap="none">
            <a:spAutoFit/>
          </a:bodyPr>
          <a:lstStyle/>
          <a:p>
            <a:pPr>
              <a:defRPr/>
            </a:pPr>
            <a:r>
              <a:rPr lang="en-US" altLang="zh-CN" sz="1800" b="1">
                <a:solidFill>
                  <a:srgbClr val="004DA1"/>
                </a:solidFill>
                <a:latin typeface="楷体" panose="02010609060101010101" pitchFamily="49" charset="-122"/>
              </a:rPr>
              <a:t>4799-0-800</a:t>
            </a:r>
            <a:endParaRPr lang="zh-CN" altLang="en-US" sz="1800" b="1" dirty="0">
              <a:solidFill>
                <a:srgbClr val="004DA1"/>
              </a:solidFill>
              <a:latin typeface="楷体" panose="02010609060101010101" pitchFamily="49" charset="-122"/>
            </a:endParaRPr>
          </a:p>
        </p:txBody>
      </p:sp>
      <p:sp>
        <p:nvSpPr>
          <p:cNvPr id="36" name="TextBox 84">
            <a:extLst>
              <a:ext uri="{FF2B5EF4-FFF2-40B4-BE49-F238E27FC236}">
                <a16:creationId xmlns:a16="http://schemas.microsoft.com/office/drawing/2014/main" id="{C3B9BDF4-7669-4938-9857-568B3515A680}"/>
              </a:ext>
            </a:extLst>
          </p:cNvPr>
          <p:cNvSpPr txBox="1"/>
          <p:nvPr/>
        </p:nvSpPr>
        <p:spPr>
          <a:xfrm>
            <a:off x="4348726" y="1546525"/>
            <a:ext cx="1354858" cy="369332"/>
          </a:xfrm>
          <a:prstGeom prst="rect">
            <a:avLst/>
          </a:prstGeom>
          <a:noFill/>
        </p:spPr>
        <p:txBody>
          <a:bodyPr wrap="none">
            <a:spAutoFit/>
          </a:bodyPr>
          <a:lstStyle/>
          <a:p>
            <a:pPr>
              <a:defRPr/>
            </a:pPr>
            <a:r>
              <a:rPr lang="en-US" altLang="zh-CN" sz="1800" b="1">
                <a:solidFill>
                  <a:srgbClr val="004DA1"/>
                </a:solidFill>
                <a:latin typeface="楷体" panose="02010609060101010101" pitchFamily="49" charset="-122"/>
              </a:rPr>
              <a:t>4801-0-800</a:t>
            </a:r>
            <a:endParaRPr lang="zh-CN" altLang="en-US" sz="1800" b="1" dirty="0">
              <a:solidFill>
                <a:srgbClr val="004DA1"/>
              </a:solidFill>
              <a:latin typeface="楷体" panose="02010609060101010101" pitchFamily="49" charset="-122"/>
            </a:endParaRPr>
          </a:p>
        </p:txBody>
      </p:sp>
    </p:spTree>
    <p:extLst>
      <p:ext uri="{BB962C8B-B14F-4D97-AF65-F5344CB8AC3E}">
        <p14:creationId xmlns:p14="http://schemas.microsoft.com/office/powerpoint/2010/main" val="1420307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23" presetClass="entr" presetSubtype="3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strVal val="4*#ppt_w"/>
                                          </p:val>
                                        </p:tav>
                                        <p:tav tm="100000">
                                          <p:val>
                                            <p:strVal val="#ppt_w"/>
                                          </p:val>
                                        </p:tav>
                                      </p:tavLst>
                                    </p:anim>
                                    <p:anim calcmode="lin" valueType="num">
                                      <p:cBhvr>
                                        <p:cTn id="12" dur="500" fill="hold"/>
                                        <p:tgtEl>
                                          <p:spTgt spid="4"/>
                                        </p:tgtEl>
                                        <p:attrNameLst>
                                          <p:attrName>ppt_h</p:attrName>
                                        </p:attrNameLst>
                                      </p:cBhvr>
                                      <p:tavLst>
                                        <p:tav tm="0">
                                          <p:val>
                                            <p:strVal val="4*#ppt_h"/>
                                          </p:val>
                                        </p:tav>
                                        <p:tav tm="100000">
                                          <p:val>
                                            <p:strVal val="#ppt_h"/>
                                          </p:val>
                                        </p:tav>
                                      </p:tavLst>
                                    </p:anim>
                                  </p:childTnLst>
                                </p:cTn>
                              </p:par>
                              <p:par>
                                <p:cTn id="13" presetID="23" presetClass="entr" presetSubtype="32"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strVal val="4*#ppt_w"/>
                                          </p:val>
                                        </p:tav>
                                        <p:tav tm="100000">
                                          <p:val>
                                            <p:strVal val="#ppt_w"/>
                                          </p:val>
                                        </p:tav>
                                      </p:tavLst>
                                    </p:anim>
                                    <p:anim calcmode="lin" valueType="num">
                                      <p:cBhvr>
                                        <p:cTn id="16" dur="500" fill="hold"/>
                                        <p:tgtEl>
                                          <p:spTgt spid="5"/>
                                        </p:tgtEl>
                                        <p:attrNameLst>
                                          <p:attrName>ppt_h</p:attrName>
                                        </p:attrNameLst>
                                      </p:cBhvr>
                                      <p:tavLst>
                                        <p:tav tm="0">
                                          <p:val>
                                            <p:strVal val="4*#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childTnLst>
                    </p:cTn>
                  </p:par>
                  <p:par>
                    <p:cTn id="31" fill="hold">
                      <p:stCondLst>
                        <p:cond delay="indefinite"/>
                      </p:stCondLst>
                      <p:childTnLst>
                        <p:par>
                          <p:cTn id="32" fill="hold">
                            <p:stCondLst>
                              <p:cond delay="0"/>
                            </p:stCondLst>
                            <p:childTnLst>
                              <p:par>
                                <p:cTn id="33" presetID="12" presetClass="entr" presetSubtype="1"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slide(fromTop)">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up)">
                                      <p:cBhvr>
                                        <p:cTn id="45" dur="500"/>
                                        <p:tgtEl>
                                          <p:spTgt spid="13"/>
                                        </p:tgtEl>
                                      </p:cBhvr>
                                    </p:animEffect>
                                  </p:childTnLst>
                                </p:cTn>
                              </p:par>
                            </p:childTnLst>
                          </p:cTn>
                        </p:par>
                        <p:par>
                          <p:cTn id="46" fill="hold">
                            <p:stCondLst>
                              <p:cond delay="500"/>
                            </p:stCondLst>
                            <p:childTnLst>
                              <p:par>
                                <p:cTn id="47" presetID="12" presetClass="entr" presetSubtype="1"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slide(fromTop)">
                                      <p:cBhvr>
                                        <p:cTn id="49" dur="5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up)">
                                      <p:cBhvr>
                                        <p:cTn id="54" dur="500"/>
                                        <p:tgtEl>
                                          <p:spTgt spid="15"/>
                                        </p:tgtEl>
                                      </p:cBhvr>
                                    </p:animEffect>
                                  </p:childTnLst>
                                </p:cTn>
                              </p:par>
                            </p:childTnLst>
                          </p:cTn>
                        </p:par>
                        <p:par>
                          <p:cTn id="55" fill="hold">
                            <p:stCondLst>
                              <p:cond delay="500"/>
                            </p:stCondLst>
                            <p:childTnLst>
                              <p:par>
                                <p:cTn id="56" presetID="12" presetClass="entr" presetSubtype="1" fill="hold"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slide(fromTop)">
                                      <p:cBhvr>
                                        <p:cTn id="58" dur="500"/>
                                        <p:tgtEl>
                                          <p:spTgt spid="16"/>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wipe(up)">
                                      <p:cBhvr>
                                        <p:cTn id="63" dur="500"/>
                                        <p:tgtEl>
                                          <p:spTgt spid="17"/>
                                        </p:tgtEl>
                                      </p:cBhvr>
                                    </p:animEffect>
                                  </p:childTnLst>
                                </p:cTn>
                              </p:par>
                            </p:childTnLst>
                          </p:cTn>
                        </p:par>
                        <p:par>
                          <p:cTn id="64" fill="hold">
                            <p:stCondLst>
                              <p:cond delay="500"/>
                            </p:stCondLst>
                            <p:childTnLst>
                              <p:par>
                                <p:cTn id="65" presetID="12" presetClass="entr" presetSubtype="1" fill="hold"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slide(fromTop)">
                                      <p:cBhvr>
                                        <p:cTn id="67" dur="500"/>
                                        <p:tgtEl>
                                          <p:spTgt spid="18"/>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nodeType="clickEffect">
                                  <p:stCondLst>
                                    <p:cond delay="0"/>
                                  </p:stCondLst>
                                  <p:childTnLst>
                                    <p:set>
                                      <p:cBhvr>
                                        <p:cTn id="71" dur="1" fill="hold">
                                          <p:stCondLst>
                                            <p:cond delay="0"/>
                                          </p:stCondLst>
                                        </p:cTn>
                                        <p:tgtEl>
                                          <p:spTgt spid="27"/>
                                        </p:tgtEl>
                                        <p:attrNameLst>
                                          <p:attrName>style.visibility</p:attrName>
                                        </p:attrNameLst>
                                      </p:cBhvr>
                                      <p:to>
                                        <p:strVal val="visible"/>
                                      </p:to>
                                    </p:set>
                                    <p:animEffect transition="in" filter="wipe(up)">
                                      <p:cBhvr>
                                        <p:cTn id="72" dur="500"/>
                                        <p:tgtEl>
                                          <p:spTgt spid="27"/>
                                        </p:tgtEl>
                                      </p:cBhvr>
                                    </p:animEffect>
                                  </p:childTnLst>
                                </p:cTn>
                              </p:par>
                            </p:childTnLst>
                          </p:cTn>
                        </p:par>
                        <p:par>
                          <p:cTn id="73" fill="hold">
                            <p:stCondLst>
                              <p:cond delay="500"/>
                            </p:stCondLst>
                            <p:childTnLst>
                              <p:par>
                                <p:cTn id="74" presetID="12" presetClass="entr" presetSubtype="1" fill="hold" nodeType="afterEffect">
                                  <p:stCondLst>
                                    <p:cond delay="0"/>
                                  </p:stCondLst>
                                  <p:childTnLst>
                                    <p:set>
                                      <p:cBhvr>
                                        <p:cTn id="75" dur="1" fill="hold">
                                          <p:stCondLst>
                                            <p:cond delay="0"/>
                                          </p:stCondLst>
                                        </p:cTn>
                                        <p:tgtEl>
                                          <p:spTgt spid="28"/>
                                        </p:tgtEl>
                                        <p:attrNameLst>
                                          <p:attrName>style.visibility</p:attrName>
                                        </p:attrNameLst>
                                      </p:cBhvr>
                                      <p:to>
                                        <p:strVal val="visible"/>
                                      </p:to>
                                    </p:set>
                                    <p:animEffect transition="in" filter="slide(fromTop)">
                                      <p:cBhvr>
                                        <p:cTn id="76" dur="500"/>
                                        <p:tgtEl>
                                          <p:spTgt spid="28"/>
                                        </p:tgtEl>
                                      </p:cBhvr>
                                    </p:animEffect>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nodeType="click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wipe(down)">
                                      <p:cBhvr>
                                        <p:cTn id="81" dur="290">
                                          <p:stCondLst>
                                            <p:cond delay="0"/>
                                          </p:stCondLst>
                                        </p:cTn>
                                        <p:tgtEl>
                                          <p:spTgt spid="31"/>
                                        </p:tgtEl>
                                      </p:cBhvr>
                                    </p:animEffect>
                                    <p:anim calcmode="lin" valueType="num">
                                      <p:cBhvr>
                                        <p:cTn id="82" dur="911"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83" dur="332"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84" dur="332" tmFilter="0, 0; 0.125,0.2665; 0.25,0.4; 0.375,0.465; 0.5,0.5;  0.625,0.535; 0.75,0.6; 0.875,0.7335; 1,1">
                                          <p:stCondLst>
                                            <p:cond delay="332"/>
                                          </p:stCondLst>
                                        </p:cTn>
                                        <p:tgtEl>
                                          <p:spTgt spid="31"/>
                                        </p:tgtEl>
                                        <p:attrNameLst>
                                          <p:attrName>ppt_y</p:attrName>
                                        </p:attrNameLst>
                                      </p:cBhvr>
                                      <p:tavLst>
                                        <p:tav tm="0" fmla="#ppt_y-sin(pi*$)/9">
                                          <p:val>
                                            <p:fltVal val="0"/>
                                          </p:val>
                                        </p:tav>
                                        <p:tav tm="100000">
                                          <p:val>
                                            <p:fltVal val="1"/>
                                          </p:val>
                                        </p:tav>
                                      </p:tavLst>
                                    </p:anim>
                                    <p:anim calcmode="lin" valueType="num">
                                      <p:cBhvr>
                                        <p:cTn id="85" dur="166" tmFilter="0, 0; 0.125,0.2665; 0.25,0.4; 0.375,0.465; 0.5,0.5;  0.625,0.535; 0.75,0.6; 0.875,0.7335; 1,1">
                                          <p:stCondLst>
                                            <p:cond delay="662"/>
                                          </p:stCondLst>
                                        </p:cTn>
                                        <p:tgtEl>
                                          <p:spTgt spid="31"/>
                                        </p:tgtEl>
                                        <p:attrNameLst>
                                          <p:attrName>ppt_y</p:attrName>
                                        </p:attrNameLst>
                                      </p:cBhvr>
                                      <p:tavLst>
                                        <p:tav tm="0" fmla="#ppt_y-sin(pi*$)/27">
                                          <p:val>
                                            <p:fltVal val="0"/>
                                          </p:val>
                                        </p:tav>
                                        <p:tav tm="100000">
                                          <p:val>
                                            <p:fltVal val="1"/>
                                          </p:val>
                                        </p:tav>
                                      </p:tavLst>
                                    </p:anim>
                                    <p:anim calcmode="lin" valueType="num">
                                      <p:cBhvr>
                                        <p:cTn id="86" dur="82" tmFilter="0, 0; 0.125,0.2665; 0.25,0.4; 0.375,0.465; 0.5,0.5;  0.625,0.535; 0.75,0.6; 0.875,0.7335; 1,1">
                                          <p:stCondLst>
                                            <p:cond delay="828"/>
                                          </p:stCondLst>
                                        </p:cTn>
                                        <p:tgtEl>
                                          <p:spTgt spid="31"/>
                                        </p:tgtEl>
                                        <p:attrNameLst>
                                          <p:attrName>ppt_y</p:attrName>
                                        </p:attrNameLst>
                                      </p:cBhvr>
                                      <p:tavLst>
                                        <p:tav tm="0" fmla="#ppt_y-sin(pi*$)/81">
                                          <p:val>
                                            <p:fltVal val="0"/>
                                          </p:val>
                                        </p:tav>
                                        <p:tav tm="100000">
                                          <p:val>
                                            <p:fltVal val="1"/>
                                          </p:val>
                                        </p:tav>
                                      </p:tavLst>
                                    </p:anim>
                                    <p:animScale>
                                      <p:cBhvr>
                                        <p:cTn id="87" dur="13">
                                          <p:stCondLst>
                                            <p:cond delay="325"/>
                                          </p:stCondLst>
                                        </p:cTn>
                                        <p:tgtEl>
                                          <p:spTgt spid="31"/>
                                        </p:tgtEl>
                                      </p:cBhvr>
                                      <p:to x="100000" y="60000"/>
                                    </p:animScale>
                                    <p:animScale>
                                      <p:cBhvr>
                                        <p:cTn id="88" dur="83" decel="50000">
                                          <p:stCondLst>
                                            <p:cond delay="338"/>
                                          </p:stCondLst>
                                        </p:cTn>
                                        <p:tgtEl>
                                          <p:spTgt spid="31"/>
                                        </p:tgtEl>
                                      </p:cBhvr>
                                      <p:to x="100000" y="100000"/>
                                    </p:animScale>
                                    <p:animScale>
                                      <p:cBhvr>
                                        <p:cTn id="89" dur="13">
                                          <p:stCondLst>
                                            <p:cond delay="656"/>
                                          </p:stCondLst>
                                        </p:cTn>
                                        <p:tgtEl>
                                          <p:spTgt spid="31"/>
                                        </p:tgtEl>
                                      </p:cBhvr>
                                      <p:to x="100000" y="80000"/>
                                    </p:animScale>
                                    <p:animScale>
                                      <p:cBhvr>
                                        <p:cTn id="90" dur="83" decel="50000">
                                          <p:stCondLst>
                                            <p:cond delay="669"/>
                                          </p:stCondLst>
                                        </p:cTn>
                                        <p:tgtEl>
                                          <p:spTgt spid="31"/>
                                        </p:tgtEl>
                                      </p:cBhvr>
                                      <p:to x="100000" y="100000"/>
                                    </p:animScale>
                                    <p:animScale>
                                      <p:cBhvr>
                                        <p:cTn id="91" dur="13">
                                          <p:stCondLst>
                                            <p:cond delay="821"/>
                                          </p:stCondLst>
                                        </p:cTn>
                                        <p:tgtEl>
                                          <p:spTgt spid="31"/>
                                        </p:tgtEl>
                                      </p:cBhvr>
                                      <p:to x="100000" y="90000"/>
                                    </p:animScale>
                                    <p:animScale>
                                      <p:cBhvr>
                                        <p:cTn id="92" dur="83" decel="50000">
                                          <p:stCondLst>
                                            <p:cond delay="834"/>
                                          </p:stCondLst>
                                        </p:cTn>
                                        <p:tgtEl>
                                          <p:spTgt spid="31"/>
                                        </p:tgtEl>
                                      </p:cBhvr>
                                      <p:to x="100000" y="100000"/>
                                    </p:animScale>
                                    <p:animScale>
                                      <p:cBhvr>
                                        <p:cTn id="93" dur="13">
                                          <p:stCondLst>
                                            <p:cond delay="904"/>
                                          </p:stCondLst>
                                        </p:cTn>
                                        <p:tgtEl>
                                          <p:spTgt spid="31"/>
                                        </p:tgtEl>
                                      </p:cBhvr>
                                      <p:to x="100000" y="95000"/>
                                    </p:animScale>
                                    <p:animScale>
                                      <p:cBhvr>
                                        <p:cTn id="94" dur="83" decel="50000">
                                          <p:stCondLst>
                                            <p:cond delay="917"/>
                                          </p:stCondLst>
                                        </p:cTn>
                                        <p:tgtEl>
                                          <p:spTgt spid="31"/>
                                        </p:tgtEl>
                                      </p:cBhvr>
                                      <p:to x="100000" y="100000"/>
                                    </p:animScale>
                                  </p:childTnLst>
                                </p:cTn>
                              </p:par>
                            </p:childTnLst>
                          </p:cTn>
                        </p:par>
                        <p:par>
                          <p:cTn id="95" fill="hold">
                            <p:stCondLst>
                              <p:cond delay="1000"/>
                            </p:stCondLst>
                            <p:childTnLst>
                              <p:par>
                                <p:cTn id="96" presetID="22" presetClass="entr" presetSubtype="8" fill="hold" grpId="0"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wipe(left)">
                                      <p:cBhvr>
                                        <p:cTn id="98" dur="500"/>
                                        <p:tgtEl>
                                          <p:spTgt spid="32"/>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7"/>
                                        </p:tgtEl>
                                        <p:attrNameLst>
                                          <p:attrName>style.visibility</p:attrName>
                                        </p:attrNameLst>
                                      </p:cBhvr>
                                      <p:to>
                                        <p:strVal val="visible"/>
                                      </p:to>
                                    </p:set>
                                    <p:animEffect transition="in" filter="wipe(left)">
                                      <p:cBhvr>
                                        <p:cTn id="103" dur="500"/>
                                        <p:tgtEl>
                                          <p:spTgt spid="7"/>
                                        </p:tgtEl>
                                      </p:cBhvr>
                                    </p:animEffect>
                                  </p:childTnLst>
                                </p:cTn>
                              </p:par>
                            </p:childTnLst>
                          </p:cTn>
                        </p:par>
                        <p:par>
                          <p:cTn id="104" fill="hold">
                            <p:stCondLst>
                              <p:cond delay="500"/>
                            </p:stCondLst>
                            <p:childTnLst>
                              <p:par>
                                <p:cTn id="105" presetID="22" presetClass="entr" presetSubtype="8" fill="hold" grpId="0" nodeType="afterEffect">
                                  <p:stCondLst>
                                    <p:cond delay="0"/>
                                  </p:stCondLst>
                                  <p:childTnLst>
                                    <p:set>
                                      <p:cBhvr>
                                        <p:cTn id="106" dur="1" fill="hold">
                                          <p:stCondLst>
                                            <p:cond delay="0"/>
                                          </p:stCondLst>
                                        </p:cTn>
                                        <p:tgtEl>
                                          <p:spTgt spid="9"/>
                                        </p:tgtEl>
                                        <p:attrNameLst>
                                          <p:attrName>style.visibility</p:attrName>
                                        </p:attrNameLst>
                                      </p:cBhvr>
                                      <p:to>
                                        <p:strVal val="visible"/>
                                      </p:to>
                                    </p:set>
                                    <p:animEffect transition="in" filter="wipe(left)">
                                      <p:cBhvr>
                                        <p:cTn id="107" dur="500"/>
                                        <p:tgtEl>
                                          <p:spTgt spid="9"/>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grpId="0" nodeType="click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left)">
                                      <p:cBhvr>
                                        <p:cTn id="112" dur="500"/>
                                        <p:tgtEl>
                                          <p:spTgt spid="36"/>
                                        </p:tgtEl>
                                      </p:cBhvr>
                                    </p:animEffect>
                                  </p:childTnLst>
                                </p:cTn>
                              </p:par>
                            </p:childTnLst>
                          </p:cTn>
                        </p:par>
                        <p:par>
                          <p:cTn id="113" fill="hold">
                            <p:stCondLst>
                              <p:cond delay="500"/>
                            </p:stCondLst>
                            <p:childTnLst>
                              <p:par>
                                <p:cTn id="114" presetID="23" presetClass="entr" presetSubtype="32" fill="hold" nodeType="afterEffect">
                                  <p:stCondLst>
                                    <p:cond delay="0"/>
                                  </p:stCondLst>
                                  <p:childTnLst>
                                    <p:set>
                                      <p:cBhvr>
                                        <p:cTn id="115" dur="1" fill="hold">
                                          <p:stCondLst>
                                            <p:cond delay="0"/>
                                          </p:stCondLst>
                                        </p:cTn>
                                        <p:tgtEl>
                                          <p:spTgt spid="11"/>
                                        </p:tgtEl>
                                        <p:attrNameLst>
                                          <p:attrName>style.visibility</p:attrName>
                                        </p:attrNameLst>
                                      </p:cBhvr>
                                      <p:to>
                                        <p:strVal val="visible"/>
                                      </p:to>
                                    </p:set>
                                    <p:anim calcmode="lin" valueType="num">
                                      <p:cBhvr>
                                        <p:cTn id="116" dur="500" fill="hold"/>
                                        <p:tgtEl>
                                          <p:spTgt spid="11"/>
                                        </p:tgtEl>
                                        <p:attrNameLst>
                                          <p:attrName>ppt_w</p:attrName>
                                        </p:attrNameLst>
                                      </p:cBhvr>
                                      <p:tavLst>
                                        <p:tav tm="0">
                                          <p:val>
                                            <p:strVal val="4*#ppt_w"/>
                                          </p:val>
                                        </p:tav>
                                        <p:tav tm="100000">
                                          <p:val>
                                            <p:strVal val="#ppt_w"/>
                                          </p:val>
                                        </p:tav>
                                      </p:tavLst>
                                    </p:anim>
                                    <p:anim calcmode="lin" valueType="num">
                                      <p:cBhvr>
                                        <p:cTn id="117" dur="500" fill="hold"/>
                                        <p:tgtEl>
                                          <p:spTgt spid="11"/>
                                        </p:tgtEl>
                                        <p:attrNameLst>
                                          <p:attrName>ppt_h</p:attrName>
                                        </p:attrNameLst>
                                      </p:cBhvr>
                                      <p:tavLst>
                                        <p:tav tm="0">
                                          <p:val>
                                            <p:strVal val="4*#ppt_h"/>
                                          </p:val>
                                        </p:tav>
                                        <p:tav tm="100000">
                                          <p:val>
                                            <p:strVal val="#ppt_h"/>
                                          </p:val>
                                        </p:tav>
                                      </p:tavLst>
                                    </p:anim>
                                  </p:childTnLst>
                                </p:cTn>
                              </p:par>
                            </p:childTnLst>
                          </p:cTn>
                        </p:par>
                      </p:childTnLst>
                    </p:cTn>
                  </p:par>
                  <p:par>
                    <p:cTn id="118" fill="hold">
                      <p:stCondLst>
                        <p:cond delay="indefinite"/>
                      </p:stCondLst>
                      <p:childTnLst>
                        <p:par>
                          <p:cTn id="119" fill="hold">
                            <p:stCondLst>
                              <p:cond delay="0"/>
                            </p:stCondLst>
                            <p:childTnLst>
                              <p:par>
                                <p:cTn id="120" presetID="22" presetClass="entr" presetSubtype="8" fill="hold" grpId="0" nodeType="clickEffect">
                                  <p:stCondLst>
                                    <p:cond delay="0"/>
                                  </p:stCondLst>
                                  <p:childTnLst>
                                    <p:set>
                                      <p:cBhvr>
                                        <p:cTn id="121" dur="1" fill="hold">
                                          <p:stCondLst>
                                            <p:cond delay="0"/>
                                          </p:stCondLst>
                                        </p:cTn>
                                        <p:tgtEl>
                                          <p:spTgt spid="20"/>
                                        </p:tgtEl>
                                        <p:attrNameLst>
                                          <p:attrName>style.visibility</p:attrName>
                                        </p:attrNameLst>
                                      </p:cBhvr>
                                      <p:to>
                                        <p:strVal val="visible"/>
                                      </p:to>
                                    </p:set>
                                    <p:animEffect transition="in" filter="wipe(left)">
                                      <p:cBhvr>
                                        <p:cTn id="122" dur="500"/>
                                        <p:tgtEl>
                                          <p:spTgt spid="20"/>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1" fill="hold" nodeType="clickEffect">
                                  <p:stCondLst>
                                    <p:cond delay="0"/>
                                  </p:stCondLst>
                                  <p:childTnLst>
                                    <p:set>
                                      <p:cBhvr>
                                        <p:cTn id="126" dur="1" fill="hold">
                                          <p:stCondLst>
                                            <p:cond delay="0"/>
                                          </p:stCondLst>
                                        </p:cTn>
                                        <p:tgtEl>
                                          <p:spTgt spid="21"/>
                                        </p:tgtEl>
                                        <p:attrNameLst>
                                          <p:attrName>style.visibility</p:attrName>
                                        </p:attrNameLst>
                                      </p:cBhvr>
                                      <p:to>
                                        <p:strVal val="visible"/>
                                      </p:to>
                                    </p:set>
                                    <p:animEffect transition="in" filter="wipe(up)">
                                      <p:cBhvr>
                                        <p:cTn id="127" dur="500"/>
                                        <p:tgtEl>
                                          <p:spTgt spid="21"/>
                                        </p:tgtEl>
                                      </p:cBhvr>
                                    </p:animEffect>
                                  </p:childTnLst>
                                </p:cTn>
                              </p:par>
                            </p:childTnLst>
                          </p:cTn>
                        </p:par>
                        <p:par>
                          <p:cTn id="128" fill="hold">
                            <p:stCondLst>
                              <p:cond delay="500"/>
                            </p:stCondLst>
                            <p:childTnLst>
                              <p:par>
                                <p:cTn id="129" presetID="12" presetClass="entr" presetSubtype="1" fill="hold" nodeType="afterEffect">
                                  <p:stCondLst>
                                    <p:cond delay="0"/>
                                  </p:stCondLst>
                                  <p:childTnLst>
                                    <p:set>
                                      <p:cBhvr>
                                        <p:cTn id="130" dur="1" fill="hold">
                                          <p:stCondLst>
                                            <p:cond delay="0"/>
                                          </p:stCondLst>
                                        </p:cTn>
                                        <p:tgtEl>
                                          <p:spTgt spid="22"/>
                                        </p:tgtEl>
                                        <p:attrNameLst>
                                          <p:attrName>style.visibility</p:attrName>
                                        </p:attrNameLst>
                                      </p:cBhvr>
                                      <p:to>
                                        <p:strVal val="visible"/>
                                      </p:to>
                                    </p:set>
                                    <p:animEffect transition="in" filter="slide(fromTop)">
                                      <p:cBhvr>
                                        <p:cTn id="131" dur="500"/>
                                        <p:tgtEl>
                                          <p:spTgt spid="22"/>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1" fill="hold" nodeType="clickEffect">
                                  <p:stCondLst>
                                    <p:cond delay="0"/>
                                  </p:stCondLst>
                                  <p:childTnLst>
                                    <p:set>
                                      <p:cBhvr>
                                        <p:cTn id="135" dur="1" fill="hold">
                                          <p:stCondLst>
                                            <p:cond delay="0"/>
                                          </p:stCondLst>
                                        </p:cTn>
                                        <p:tgtEl>
                                          <p:spTgt spid="23"/>
                                        </p:tgtEl>
                                        <p:attrNameLst>
                                          <p:attrName>style.visibility</p:attrName>
                                        </p:attrNameLst>
                                      </p:cBhvr>
                                      <p:to>
                                        <p:strVal val="visible"/>
                                      </p:to>
                                    </p:set>
                                    <p:animEffect transition="in" filter="wipe(up)">
                                      <p:cBhvr>
                                        <p:cTn id="136" dur="500"/>
                                        <p:tgtEl>
                                          <p:spTgt spid="23"/>
                                        </p:tgtEl>
                                      </p:cBhvr>
                                    </p:animEffect>
                                  </p:childTnLst>
                                </p:cTn>
                              </p:par>
                            </p:childTnLst>
                          </p:cTn>
                        </p:par>
                        <p:par>
                          <p:cTn id="137" fill="hold">
                            <p:stCondLst>
                              <p:cond delay="500"/>
                            </p:stCondLst>
                            <p:childTnLst>
                              <p:par>
                                <p:cTn id="138" presetID="12" presetClass="entr" presetSubtype="1" fill="hold" nodeType="afterEffect">
                                  <p:stCondLst>
                                    <p:cond delay="0"/>
                                  </p:stCondLst>
                                  <p:childTnLst>
                                    <p:set>
                                      <p:cBhvr>
                                        <p:cTn id="139" dur="1" fill="hold">
                                          <p:stCondLst>
                                            <p:cond delay="0"/>
                                          </p:stCondLst>
                                        </p:cTn>
                                        <p:tgtEl>
                                          <p:spTgt spid="24"/>
                                        </p:tgtEl>
                                        <p:attrNameLst>
                                          <p:attrName>style.visibility</p:attrName>
                                        </p:attrNameLst>
                                      </p:cBhvr>
                                      <p:to>
                                        <p:strVal val="visible"/>
                                      </p:to>
                                    </p:set>
                                    <p:animEffect transition="in" filter="slide(fromTop)">
                                      <p:cBhvr>
                                        <p:cTn id="140" dur="500"/>
                                        <p:tgtEl>
                                          <p:spTgt spid="24"/>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1" fill="hold" nodeType="clickEffect">
                                  <p:stCondLst>
                                    <p:cond delay="0"/>
                                  </p:stCondLst>
                                  <p:childTnLst>
                                    <p:set>
                                      <p:cBhvr>
                                        <p:cTn id="144" dur="1" fill="hold">
                                          <p:stCondLst>
                                            <p:cond delay="0"/>
                                          </p:stCondLst>
                                        </p:cTn>
                                        <p:tgtEl>
                                          <p:spTgt spid="25"/>
                                        </p:tgtEl>
                                        <p:attrNameLst>
                                          <p:attrName>style.visibility</p:attrName>
                                        </p:attrNameLst>
                                      </p:cBhvr>
                                      <p:to>
                                        <p:strVal val="visible"/>
                                      </p:to>
                                    </p:set>
                                    <p:animEffect transition="in" filter="wipe(up)">
                                      <p:cBhvr>
                                        <p:cTn id="145" dur="500"/>
                                        <p:tgtEl>
                                          <p:spTgt spid="25"/>
                                        </p:tgtEl>
                                      </p:cBhvr>
                                    </p:animEffect>
                                  </p:childTnLst>
                                </p:cTn>
                              </p:par>
                            </p:childTnLst>
                          </p:cTn>
                        </p:par>
                        <p:par>
                          <p:cTn id="146" fill="hold">
                            <p:stCondLst>
                              <p:cond delay="500"/>
                            </p:stCondLst>
                            <p:childTnLst>
                              <p:par>
                                <p:cTn id="147" presetID="12" presetClass="entr" presetSubtype="1" fill="hold" nodeType="afterEffect">
                                  <p:stCondLst>
                                    <p:cond delay="0"/>
                                  </p:stCondLst>
                                  <p:childTnLst>
                                    <p:set>
                                      <p:cBhvr>
                                        <p:cTn id="148" dur="1" fill="hold">
                                          <p:stCondLst>
                                            <p:cond delay="0"/>
                                          </p:stCondLst>
                                        </p:cTn>
                                        <p:tgtEl>
                                          <p:spTgt spid="26"/>
                                        </p:tgtEl>
                                        <p:attrNameLst>
                                          <p:attrName>style.visibility</p:attrName>
                                        </p:attrNameLst>
                                      </p:cBhvr>
                                      <p:to>
                                        <p:strVal val="visible"/>
                                      </p:to>
                                    </p:set>
                                    <p:animEffect transition="in" filter="slide(fromTop)">
                                      <p:cBhvr>
                                        <p:cTn id="149" dur="500"/>
                                        <p:tgtEl>
                                          <p:spTgt spid="26"/>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1" fill="hold" nodeType="clickEffect">
                                  <p:stCondLst>
                                    <p:cond delay="0"/>
                                  </p:stCondLst>
                                  <p:childTnLst>
                                    <p:set>
                                      <p:cBhvr>
                                        <p:cTn id="153" dur="1" fill="hold">
                                          <p:stCondLst>
                                            <p:cond delay="0"/>
                                          </p:stCondLst>
                                        </p:cTn>
                                        <p:tgtEl>
                                          <p:spTgt spid="29"/>
                                        </p:tgtEl>
                                        <p:attrNameLst>
                                          <p:attrName>style.visibility</p:attrName>
                                        </p:attrNameLst>
                                      </p:cBhvr>
                                      <p:to>
                                        <p:strVal val="visible"/>
                                      </p:to>
                                    </p:set>
                                    <p:animEffect transition="in" filter="wipe(up)">
                                      <p:cBhvr>
                                        <p:cTn id="154" dur="500"/>
                                        <p:tgtEl>
                                          <p:spTgt spid="29"/>
                                        </p:tgtEl>
                                      </p:cBhvr>
                                    </p:animEffect>
                                  </p:childTnLst>
                                </p:cTn>
                              </p:par>
                            </p:childTnLst>
                          </p:cTn>
                        </p:par>
                        <p:par>
                          <p:cTn id="155" fill="hold">
                            <p:stCondLst>
                              <p:cond delay="500"/>
                            </p:stCondLst>
                            <p:childTnLst>
                              <p:par>
                                <p:cTn id="156" presetID="12" presetClass="entr" presetSubtype="1" fill="hold" nodeType="afterEffect">
                                  <p:stCondLst>
                                    <p:cond delay="0"/>
                                  </p:stCondLst>
                                  <p:childTnLst>
                                    <p:set>
                                      <p:cBhvr>
                                        <p:cTn id="157" dur="1" fill="hold">
                                          <p:stCondLst>
                                            <p:cond delay="0"/>
                                          </p:stCondLst>
                                        </p:cTn>
                                        <p:tgtEl>
                                          <p:spTgt spid="30"/>
                                        </p:tgtEl>
                                        <p:attrNameLst>
                                          <p:attrName>style.visibility</p:attrName>
                                        </p:attrNameLst>
                                      </p:cBhvr>
                                      <p:to>
                                        <p:strVal val="visible"/>
                                      </p:to>
                                    </p:set>
                                    <p:animEffect transition="in" filter="slide(fromTop)">
                                      <p:cBhvr>
                                        <p:cTn id="158" dur="500"/>
                                        <p:tgtEl>
                                          <p:spTgt spid="30"/>
                                        </p:tgtEl>
                                      </p:cBhvr>
                                    </p:animEffect>
                                  </p:childTnLst>
                                </p:cTn>
                              </p:par>
                            </p:childTnLst>
                          </p:cTn>
                        </p:par>
                      </p:childTnLst>
                    </p:cTn>
                  </p:par>
                  <p:par>
                    <p:cTn id="159" fill="hold">
                      <p:stCondLst>
                        <p:cond delay="indefinite"/>
                      </p:stCondLst>
                      <p:childTnLst>
                        <p:par>
                          <p:cTn id="160" fill="hold">
                            <p:stCondLst>
                              <p:cond delay="0"/>
                            </p:stCondLst>
                            <p:childTnLst>
                              <p:par>
                                <p:cTn id="161" presetID="26" presetClass="entr" presetSubtype="0" fill="hold" nodeType="clickEffect">
                                  <p:stCondLst>
                                    <p:cond delay="0"/>
                                  </p:stCondLst>
                                  <p:childTnLst>
                                    <p:set>
                                      <p:cBhvr>
                                        <p:cTn id="162" dur="1" fill="hold">
                                          <p:stCondLst>
                                            <p:cond delay="0"/>
                                          </p:stCondLst>
                                        </p:cTn>
                                        <p:tgtEl>
                                          <p:spTgt spid="33"/>
                                        </p:tgtEl>
                                        <p:attrNameLst>
                                          <p:attrName>style.visibility</p:attrName>
                                        </p:attrNameLst>
                                      </p:cBhvr>
                                      <p:to>
                                        <p:strVal val="visible"/>
                                      </p:to>
                                    </p:set>
                                    <p:animEffect transition="in" filter="wipe(down)">
                                      <p:cBhvr>
                                        <p:cTn id="163" dur="290">
                                          <p:stCondLst>
                                            <p:cond delay="0"/>
                                          </p:stCondLst>
                                        </p:cTn>
                                        <p:tgtEl>
                                          <p:spTgt spid="33"/>
                                        </p:tgtEl>
                                      </p:cBhvr>
                                    </p:animEffect>
                                    <p:anim calcmode="lin" valueType="num">
                                      <p:cBhvr>
                                        <p:cTn id="164" dur="911"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165" dur="332"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166" dur="332" tmFilter="0, 0; 0.125,0.2665; 0.25,0.4; 0.375,0.465; 0.5,0.5;  0.625,0.535; 0.75,0.6; 0.875,0.7335; 1,1">
                                          <p:stCondLst>
                                            <p:cond delay="332"/>
                                          </p:stCondLst>
                                        </p:cTn>
                                        <p:tgtEl>
                                          <p:spTgt spid="33"/>
                                        </p:tgtEl>
                                        <p:attrNameLst>
                                          <p:attrName>ppt_y</p:attrName>
                                        </p:attrNameLst>
                                      </p:cBhvr>
                                      <p:tavLst>
                                        <p:tav tm="0" fmla="#ppt_y-sin(pi*$)/9">
                                          <p:val>
                                            <p:fltVal val="0"/>
                                          </p:val>
                                        </p:tav>
                                        <p:tav tm="100000">
                                          <p:val>
                                            <p:fltVal val="1"/>
                                          </p:val>
                                        </p:tav>
                                      </p:tavLst>
                                    </p:anim>
                                    <p:anim calcmode="lin" valueType="num">
                                      <p:cBhvr>
                                        <p:cTn id="167" dur="166" tmFilter="0, 0; 0.125,0.2665; 0.25,0.4; 0.375,0.465; 0.5,0.5;  0.625,0.535; 0.75,0.6; 0.875,0.7335; 1,1">
                                          <p:stCondLst>
                                            <p:cond delay="662"/>
                                          </p:stCondLst>
                                        </p:cTn>
                                        <p:tgtEl>
                                          <p:spTgt spid="33"/>
                                        </p:tgtEl>
                                        <p:attrNameLst>
                                          <p:attrName>ppt_y</p:attrName>
                                        </p:attrNameLst>
                                      </p:cBhvr>
                                      <p:tavLst>
                                        <p:tav tm="0" fmla="#ppt_y-sin(pi*$)/27">
                                          <p:val>
                                            <p:fltVal val="0"/>
                                          </p:val>
                                        </p:tav>
                                        <p:tav tm="100000">
                                          <p:val>
                                            <p:fltVal val="1"/>
                                          </p:val>
                                        </p:tav>
                                      </p:tavLst>
                                    </p:anim>
                                    <p:anim calcmode="lin" valueType="num">
                                      <p:cBhvr>
                                        <p:cTn id="168" dur="82" tmFilter="0, 0; 0.125,0.2665; 0.25,0.4; 0.375,0.465; 0.5,0.5;  0.625,0.535; 0.75,0.6; 0.875,0.7335; 1,1">
                                          <p:stCondLst>
                                            <p:cond delay="828"/>
                                          </p:stCondLst>
                                        </p:cTn>
                                        <p:tgtEl>
                                          <p:spTgt spid="33"/>
                                        </p:tgtEl>
                                        <p:attrNameLst>
                                          <p:attrName>ppt_y</p:attrName>
                                        </p:attrNameLst>
                                      </p:cBhvr>
                                      <p:tavLst>
                                        <p:tav tm="0" fmla="#ppt_y-sin(pi*$)/81">
                                          <p:val>
                                            <p:fltVal val="0"/>
                                          </p:val>
                                        </p:tav>
                                        <p:tav tm="100000">
                                          <p:val>
                                            <p:fltVal val="1"/>
                                          </p:val>
                                        </p:tav>
                                      </p:tavLst>
                                    </p:anim>
                                    <p:animScale>
                                      <p:cBhvr>
                                        <p:cTn id="169" dur="13">
                                          <p:stCondLst>
                                            <p:cond delay="325"/>
                                          </p:stCondLst>
                                        </p:cTn>
                                        <p:tgtEl>
                                          <p:spTgt spid="33"/>
                                        </p:tgtEl>
                                      </p:cBhvr>
                                      <p:to x="100000" y="60000"/>
                                    </p:animScale>
                                    <p:animScale>
                                      <p:cBhvr>
                                        <p:cTn id="170" dur="83" decel="50000">
                                          <p:stCondLst>
                                            <p:cond delay="338"/>
                                          </p:stCondLst>
                                        </p:cTn>
                                        <p:tgtEl>
                                          <p:spTgt spid="33"/>
                                        </p:tgtEl>
                                      </p:cBhvr>
                                      <p:to x="100000" y="100000"/>
                                    </p:animScale>
                                    <p:animScale>
                                      <p:cBhvr>
                                        <p:cTn id="171" dur="13">
                                          <p:stCondLst>
                                            <p:cond delay="656"/>
                                          </p:stCondLst>
                                        </p:cTn>
                                        <p:tgtEl>
                                          <p:spTgt spid="33"/>
                                        </p:tgtEl>
                                      </p:cBhvr>
                                      <p:to x="100000" y="80000"/>
                                    </p:animScale>
                                    <p:animScale>
                                      <p:cBhvr>
                                        <p:cTn id="172" dur="83" decel="50000">
                                          <p:stCondLst>
                                            <p:cond delay="669"/>
                                          </p:stCondLst>
                                        </p:cTn>
                                        <p:tgtEl>
                                          <p:spTgt spid="33"/>
                                        </p:tgtEl>
                                      </p:cBhvr>
                                      <p:to x="100000" y="100000"/>
                                    </p:animScale>
                                    <p:animScale>
                                      <p:cBhvr>
                                        <p:cTn id="173" dur="13">
                                          <p:stCondLst>
                                            <p:cond delay="821"/>
                                          </p:stCondLst>
                                        </p:cTn>
                                        <p:tgtEl>
                                          <p:spTgt spid="33"/>
                                        </p:tgtEl>
                                      </p:cBhvr>
                                      <p:to x="100000" y="90000"/>
                                    </p:animScale>
                                    <p:animScale>
                                      <p:cBhvr>
                                        <p:cTn id="174" dur="83" decel="50000">
                                          <p:stCondLst>
                                            <p:cond delay="834"/>
                                          </p:stCondLst>
                                        </p:cTn>
                                        <p:tgtEl>
                                          <p:spTgt spid="33"/>
                                        </p:tgtEl>
                                      </p:cBhvr>
                                      <p:to x="100000" y="100000"/>
                                    </p:animScale>
                                    <p:animScale>
                                      <p:cBhvr>
                                        <p:cTn id="175" dur="13">
                                          <p:stCondLst>
                                            <p:cond delay="904"/>
                                          </p:stCondLst>
                                        </p:cTn>
                                        <p:tgtEl>
                                          <p:spTgt spid="33"/>
                                        </p:tgtEl>
                                      </p:cBhvr>
                                      <p:to x="100000" y="95000"/>
                                    </p:animScale>
                                    <p:animScale>
                                      <p:cBhvr>
                                        <p:cTn id="176" dur="83" decel="50000">
                                          <p:stCondLst>
                                            <p:cond delay="917"/>
                                          </p:stCondLst>
                                        </p:cTn>
                                        <p:tgtEl>
                                          <p:spTgt spid="33"/>
                                        </p:tgtEl>
                                      </p:cBhvr>
                                      <p:to x="100000" y="100000"/>
                                    </p:animScale>
                                  </p:childTnLst>
                                </p:cTn>
                              </p:par>
                            </p:childTnLst>
                          </p:cTn>
                        </p:par>
                        <p:par>
                          <p:cTn id="177" fill="hold">
                            <p:stCondLst>
                              <p:cond delay="1000"/>
                            </p:stCondLst>
                            <p:childTnLst>
                              <p:par>
                                <p:cTn id="178" presetID="22" presetClass="entr" presetSubtype="8" fill="hold" grpId="0" nodeType="afterEffect">
                                  <p:stCondLst>
                                    <p:cond delay="0"/>
                                  </p:stCondLst>
                                  <p:childTnLst>
                                    <p:set>
                                      <p:cBhvr>
                                        <p:cTn id="179" dur="1" fill="hold">
                                          <p:stCondLst>
                                            <p:cond delay="0"/>
                                          </p:stCondLst>
                                        </p:cTn>
                                        <p:tgtEl>
                                          <p:spTgt spid="34"/>
                                        </p:tgtEl>
                                        <p:attrNameLst>
                                          <p:attrName>style.visibility</p:attrName>
                                        </p:attrNameLst>
                                      </p:cBhvr>
                                      <p:to>
                                        <p:strVal val="visible"/>
                                      </p:to>
                                    </p:set>
                                    <p:animEffect transition="in" filter="wipe(left)">
                                      <p:cBhvr>
                                        <p:cTn id="18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2" grpId="0"/>
      <p:bldP spid="20" grpId="0"/>
      <p:bldP spid="32" grpId="0"/>
      <p:bldP spid="34" grpId="0"/>
      <p:bldP spid="35" grpId="0"/>
      <p:bldP spid="3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在中国境内无住所的汤姆</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月</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日入境，</a:t>
            </a:r>
            <a:r>
              <a:rPr lang="en-US" altLang="zh-CN" dirty="0">
                <a:solidFill>
                  <a:schemeClr val="tx1"/>
                </a:solidFill>
                <a:latin typeface="+mn-lt"/>
                <a:ea typeface="+mn-ea"/>
                <a:cs typeface="+mn-ea"/>
                <a:sym typeface="+mn-lt"/>
              </a:rPr>
              <a:t>2020</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月</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离境，根据我国个人所得税法律制度的规定，无住所而一个纳税年度内在中国境内居住累计满</a:t>
            </a:r>
            <a:r>
              <a:rPr lang="en-US" altLang="zh-CN" dirty="0">
                <a:solidFill>
                  <a:schemeClr val="tx1"/>
                </a:solidFill>
                <a:latin typeface="+mn-lt"/>
                <a:ea typeface="+mn-ea"/>
                <a:cs typeface="+mn-ea"/>
                <a:sym typeface="+mn-lt"/>
              </a:rPr>
              <a:t>183</a:t>
            </a:r>
            <a:r>
              <a:rPr lang="zh-CN" altLang="en-US" dirty="0">
                <a:solidFill>
                  <a:schemeClr val="tx1"/>
                </a:solidFill>
                <a:latin typeface="+mn-lt"/>
                <a:ea typeface="+mn-ea"/>
                <a:cs typeface="+mn-ea"/>
                <a:sym typeface="+mn-lt"/>
              </a:rPr>
              <a:t>天的个人为居民纳税人，因此</a:t>
            </a:r>
            <a:r>
              <a:rPr lang="en-US" altLang="zh-CN" dirty="0">
                <a:solidFill>
                  <a:schemeClr val="tx1"/>
                </a:solidFill>
                <a:latin typeface="+mn-lt"/>
                <a:ea typeface="+mn-ea"/>
                <a:cs typeface="+mn-ea"/>
                <a:sym typeface="+mn-lt"/>
              </a:rPr>
              <a:t>2020</a:t>
            </a:r>
            <a:r>
              <a:rPr lang="zh-CN" altLang="en-US" dirty="0">
                <a:solidFill>
                  <a:schemeClr val="tx1"/>
                </a:solidFill>
                <a:latin typeface="+mn-lt"/>
                <a:ea typeface="+mn-ea"/>
                <a:cs typeface="+mn-ea"/>
                <a:sym typeface="+mn-lt"/>
              </a:rPr>
              <a:t>年度汤姆从中国境内和境外取得的所得按规定缴纳个人所得税（　）。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56153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陈平于</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月将其自有的公寓按市场价出租给张某居住，每月取得租金收入为</a:t>
            </a:r>
            <a:r>
              <a:rPr lang="en-US" altLang="zh-CN" sz="2000" dirty="0">
                <a:solidFill>
                  <a:schemeClr val="tx1"/>
                </a:solidFill>
                <a:latin typeface="+mn-lt"/>
                <a:ea typeface="+mn-ea"/>
                <a:cs typeface="+mn-ea"/>
                <a:sym typeface="+mn-lt"/>
              </a:rPr>
              <a:t>2500</a:t>
            </a:r>
            <a:r>
              <a:rPr lang="zh-CN" altLang="en-US" sz="2000" dirty="0">
                <a:solidFill>
                  <a:schemeClr val="tx1"/>
                </a:solidFill>
                <a:latin typeface="+mn-lt"/>
                <a:ea typeface="+mn-ea"/>
                <a:cs typeface="+mn-ea"/>
                <a:sym typeface="+mn-lt"/>
              </a:rPr>
              <a:t>元。回答下列问题：</a:t>
            </a:r>
          </a:p>
          <a:p>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）计算陈平</a:t>
            </a:r>
            <a:r>
              <a:rPr lang="en-US" altLang="zh-CN" sz="2000" dirty="0">
                <a:solidFill>
                  <a:schemeClr val="tx1"/>
                </a:solidFill>
                <a:latin typeface="+mn-lt"/>
                <a:ea typeface="+mn-ea"/>
                <a:cs typeface="+mn-ea"/>
                <a:sym typeface="+mn-lt"/>
              </a:rPr>
              <a:t>1</a:t>
            </a:r>
            <a:r>
              <a:rPr lang="zh-CN" altLang="en-US" sz="2000" dirty="0">
                <a:solidFill>
                  <a:schemeClr val="tx1"/>
                </a:solidFill>
                <a:latin typeface="+mn-lt"/>
                <a:ea typeface="+mn-ea"/>
                <a:cs typeface="+mn-ea"/>
                <a:sym typeface="+mn-lt"/>
              </a:rPr>
              <a:t>月租金收入应缴纳的个人所得税。</a:t>
            </a:r>
          </a:p>
          <a:p>
            <a:r>
              <a:rPr lang="zh-CN" altLang="en-US" sz="2000" dirty="0">
                <a:solidFill>
                  <a:schemeClr val="tx1"/>
                </a:solidFill>
                <a:latin typeface="+mn-lt"/>
                <a:ea typeface="+mn-ea"/>
                <a:cs typeface="+mn-ea"/>
                <a:sym typeface="+mn-lt"/>
              </a:rPr>
              <a:t>（</a:t>
            </a:r>
            <a:r>
              <a:rPr lang="en-US" altLang="zh-CN" sz="2000" dirty="0">
                <a:solidFill>
                  <a:schemeClr val="tx1"/>
                </a:solidFill>
                <a:latin typeface="+mn-lt"/>
                <a:ea typeface="+mn-ea"/>
                <a:cs typeface="+mn-ea"/>
                <a:sym typeface="+mn-lt"/>
              </a:rPr>
              <a:t>2</a:t>
            </a:r>
            <a:r>
              <a:rPr lang="zh-CN" altLang="en-US" sz="2000" dirty="0">
                <a:solidFill>
                  <a:schemeClr val="tx1"/>
                </a:solidFill>
                <a:latin typeface="+mn-lt"/>
                <a:ea typeface="+mn-ea"/>
                <a:cs typeface="+mn-ea"/>
                <a:sym typeface="+mn-lt"/>
              </a:rPr>
              <a:t>）假定当年</a:t>
            </a:r>
            <a:r>
              <a:rPr lang="en-US" altLang="zh-CN" sz="2000" dirty="0">
                <a:solidFill>
                  <a:schemeClr val="tx1"/>
                </a:solidFill>
                <a:latin typeface="+mn-lt"/>
                <a:ea typeface="+mn-ea"/>
                <a:cs typeface="+mn-ea"/>
                <a:sym typeface="+mn-lt"/>
              </a:rPr>
              <a:t>2</a:t>
            </a:r>
            <a:r>
              <a:rPr lang="zh-CN" altLang="en-US" sz="2000" dirty="0">
                <a:solidFill>
                  <a:schemeClr val="tx1"/>
                </a:solidFill>
                <a:latin typeface="+mn-lt"/>
                <a:ea typeface="+mn-ea"/>
                <a:cs typeface="+mn-ea"/>
                <a:sym typeface="+mn-lt"/>
              </a:rPr>
              <a:t>月，因下水道堵塞，发生维修费用</a:t>
            </a:r>
            <a:r>
              <a:rPr lang="en-US" altLang="zh-CN" sz="2000" dirty="0">
                <a:solidFill>
                  <a:schemeClr val="tx1"/>
                </a:solidFill>
                <a:latin typeface="+mn-lt"/>
                <a:ea typeface="+mn-ea"/>
                <a:cs typeface="+mn-ea"/>
                <a:sym typeface="+mn-lt"/>
              </a:rPr>
              <a:t>1000</a:t>
            </a:r>
            <a:r>
              <a:rPr lang="zh-CN" altLang="en-US" sz="2000" dirty="0">
                <a:solidFill>
                  <a:schemeClr val="tx1"/>
                </a:solidFill>
                <a:latin typeface="+mn-lt"/>
                <a:ea typeface="+mn-ea"/>
                <a:cs typeface="+mn-ea"/>
                <a:sym typeface="+mn-lt"/>
              </a:rPr>
              <a:t>元，有维修部门的正式收据，计算陈平</a:t>
            </a:r>
            <a:r>
              <a:rPr lang="en-US" altLang="zh-CN" sz="2000" dirty="0">
                <a:solidFill>
                  <a:schemeClr val="tx1"/>
                </a:solidFill>
                <a:latin typeface="+mn-lt"/>
                <a:ea typeface="+mn-ea"/>
                <a:cs typeface="+mn-ea"/>
                <a:sym typeface="+mn-lt"/>
              </a:rPr>
              <a:t>2</a:t>
            </a:r>
            <a:r>
              <a:rPr lang="zh-CN" altLang="en-US" sz="2000" dirty="0">
                <a:solidFill>
                  <a:schemeClr val="tx1"/>
                </a:solidFill>
                <a:latin typeface="+mn-lt"/>
                <a:ea typeface="+mn-ea"/>
                <a:cs typeface="+mn-ea"/>
                <a:sym typeface="+mn-lt"/>
              </a:rPr>
              <a:t>月、</a:t>
            </a:r>
            <a:r>
              <a:rPr lang="en-US" altLang="zh-CN" sz="2000" dirty="0">
                <a:solidFill>
                  <a:schemeClr val="tx1"/>
                </a:solidFill>
                <a:latin typeface="+mn-lt"/>
                <a:ea typeface="+mn-ea"/>
                <a:cs typeface="+mn-ea"/>
                <a:sym typeface="+mn-lt"/>
              </a:rPr>
              <a:t>3</a:t>
            </a:r>
            <a:r>
              <a:rPr lang="zh-CN" altLang="en-US" sz="2000" dirty="0">
                <a:solidFill>
                  <a:schemeClr val="tx1"/>
                </a:solidFill>
                <a:latin typeface="+mn-lt"/>
                <a:ea typeface="+mn-ea"/>
                <a:cs typeface="+mn-ea"/>
                <a:sym typeface="+mn-lt"/>
              </a:rPr>
              <a:t>月租金收入应缴纳的个人所得税。</a:t>
            </a:r>
          </a:p>
          <a:p>
            <a:endParaRPr lang="zh-CN" altLang="en-US" sz="2000" dirty="0">
              <a:solidFill>
                <a:schemeClr val="tx1"/>
              </a:solidFill>
              <a:latin typeface="+mn-lt"/>
              <a:ea typeface="+mn-ea"/>
              <a:cs typeface="+mn-ea"/>
              <a:sym typeface="+mn-lt"/>
            </a:endParaRPr>
          </a:p>
          <a:p>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B532AE85-B340-4686-95A6-273D7E02B32D}"/>
              </a:ext>
            </a:extLst>
          </p:cNvPr>
          <p:cNvSpPr>
            <a:spLocks noChangeArrowheads="1"/>
          </p:cNvSpPr>
          <p:nvPr/>
        </p:nvSpPr>
        <p:spPr bwMode="gray">
          <a:xfrm>
            <a:off x="510105" y="3299791"/>
            <a:ext cx="8123789" cy="1634300"/>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月应纳税额＝（</a:t>
            </a:r>
            <a:r>
              <a:rPr lang="en-US" altLang="zh-CN" sz="2000" b="1" dirty="0">
                <a:solidFill>
                  <a:srgbClr val="003399"/>
                </a:solidFill>
              </a:rPr>
              <a:t>2500</a:t>
            </a:r>
            <a:r>
              <a:rPr lang="zh-CN" altLang="en-US" sz="2000" b="1" dirty="0">
                <a:solidFill>
                  <a:srgbClr val="003399"/>
                </a:solidFill>
              </a:rPr>
              <a:t>－</a:t>
            </a:r>
            <a:r>
              <a:rPr lang="en-US" altLang="zh-CN" sz="2000" b="1" dirty="0">
                <a:solidFill>
                  <a:srgbClr val="003399"/>
                </a:solidFill>
              </a:rPr>
              <a:t>800</a:t>
            </a:r>
            <a:r>
              <a:rPr lang="zh-CN" altLang="en-US" sz="2000" b="1" dirty="0">
                <a:solidFill>
                  <a:srgbClr val="003399"/>
                </a:solidFill>
              </a:rPr>
              <a:t>）</a:t>
            </a:r>
            <a:r>
              <a:rPr lang="en-US" altLang="zh-CN" sz="2000" b="1" dirty="0">
                <a:solidFill>
                  <a:srgbClr val="003399"/>
                </a:solidFill>
              </a:rPr>
              <a:t>×10%</a:t>
            </a:r>
            <a:r>
              <a:rPr lang="zh-CN" altLang="en-US" sz="2000" b="1" dirty="0">
                <a:solidFill>
                  <a:srgbClr val="003399"/>
                </a:solidFill>
              </a:rPr>
              <a:t>＝</a:t>
            </a:r>
            <a:r>
              <a:rPr lang="en-US" altLang="zh-CN" sz="2000" b="1" dirty="0">
                <a:solidFill>
                  <a:srgbClr val="003399"/>
                </a:solidFill>
              </a:rPr>
              <a:t>170</a:t>
            </a:r>
            <a:r>
              <a:rPr lang="zh-CN" altLang="en-US" sz="2000" b="1" dirty="0">
                <a:solidFill>
                  <a:srgbClr val="003399"/>
                </a:solidFill>
              </a:rPr>
              <a:t>（元）</a:t>
            </a:r>
          </a:p>
          <a:p>
            <a:pPr marL="342900" indent="-342900">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2</a:t>
            </a:r>
            <a:r>
              <a:rPr lang="zh-CN" altLang="en-US" sz="2000" b="1" dirty="0">
                <a:solidFill>
                  <a:srgbClr val="003399"/>
                </a:solidFill>
              </a:rPr>
              <a:t>）</a:t>
            </a:r>
            <a:r>
              <a:rPr lang="en-US" altLang="zh-CN" sz="2000" b="1" dirty="0">
                <a:solidFill>
                  <a:srgbClr val="003399"/>
                </a:solidFill>
              </a:rPr>
              <a:t>2</a:t>
            </a:r>
            <a:r>
              <a:rPr lang="zh-CN" altLang="en-US" sz="2000" b="1" dirty="0">
                <a:solidFill>
                  <a:srgbClr val="003399"/>
                </a:solidFill>
              </a:rPr>
              <a:t>月应纳税额＝（</a:t>
            </a:r>
            <a:r>
              <a:rPr lang="en-US" altLang="zh-CN" sz="2000" b="1" dirty="0">
                <a:solidFill>
                  <a:srgbClr val="003399"/>
                </a:solidFill>
              </a:rPr>
              <a:t>2500</a:t>
            </a:r>
            <a:r>
              <a:rPr lang="zh-CN" altLang="en-US" sz="2000" b="1" dirty="0">
                <a:solidFill>
                  <a:srgbClr val="003399"/>
                </a:solidFill>
              </a:rPr>
              <a:t>－</a:t>
            </a:r>
            <a:r>
              <a:rPr lang="en-US" altLang="zh-CN" sz="2000" b="1" dirty="0">
                <a:solidFill>
                  <a:srgbClr val="003399"/>
                </a:solidFill>
              </a:rPr>
              <a:t>800</a:t>
            </a:r>
            <a:r>
              <a:rPr lang="zh-CN" altLang="en-US" sz="2000" b="1" dirty="0">
                <a:solidFill>
                  <a:srgbClr val="003399"/>
                </a:solidFill>
              </a:rPr>
              <a:t>－</a:t>
            </a:r>
            <a:r>
              <a:rPr lang="en-US" altLang="zh-CN" sz="2000" b="1" dirty="0">
                <a:solidFill>
                  <a:srgbClr val="003399"/>
                </a:solidFill>
              </a:rPr>
              <a:t>800</a:t>
            </a:r>
            <a:r>
              <a:rPr lang="zh-CN" altLang="en-US" sz="2000" b="1" dirty="0">
                <a:solidFill>
                  <a:srgbClr val="003399"/>
                </a:solidFill>
              </a:rPr>
              <a:t>）</a:t>
            </a:r>
            <a:r>
              <a:rPr lang="en-US" altLang="zh-CN" sz="2000" b="1" dirty="0">
                <a:solidFill>
                  <a:srgbClr val="003399"/>
                </a:solidFill>
              </a:rPr>
              <a:t>×10%</a:t>
            </a:r>
            <a:r>
              <a:rPr lang="zh-CN" altLang="en-US" sz="2000" b="1" dirty="0">
                <a:solidFill>
                  <a:srgbClr val="003399"/>
                </a:solidFill>
              </a:rPr>
              <a:t>＝</a:t>
            </a:r>
            <a:r>
              <a:rPr lang="en-US" altLang="zh-CN" sz="2000" b="1" dirty="0">
                <a:solidFill>
                  <a:srgbClr val="003399"/>
                </a:solidFill>
              </a:rPr>
              <a:t>90</a:t>
            </a:r>
            <a:r>
              <a:rPr lang="zh-CN" altLang="en-US" sz="2000" b="1" dirty="0">
                <a:solidFill>
                  <a:srgbClr val="003399"/>
                </a:solidFill>
              </a:rPr>
              <a:t>（元）</a:t>
            </a:r>
            <a:br>
              <a:rPr lang="zh-CN" altLang="en-US" sz="2000" b="1" dirty="0">
                <a:solidFill>
                  <a:srgbClr val="003399"/>
                </a:solidFill>
              </a:rPr>
            </a:br>
            <a:r>
              <a:rPr lang="zh-CN" altLang="en-US" sz="2000" b="1" dirty="0">
                <a:solidFill>
                  <a:srgbClr val="003399"/>
                </a:solidFill>
              </a:rPr>
              <a:t>　　</a:t>
            </a:r>
            <a:r>
              <a:rPr lang="en-US" altLang="zh-CN" sz="2000" b="1" dirty="0">
                <a:solidFill>
                  <a:srgbClr val="003399"/>
                </a:solidFill>
              </a:rPr>
              <a:t>3</a:t>
            </a:r>
            <a:r>
              <a:rPr lang="zh-CN" altLang="en-US" sz="2000" b="1" dirty="0">
                <a:solidFill>
                  <a:srgbClr val="003399"/>
                </a:solidFill>
              </a:rPr>
              <a:t>月应纳税额＝（</a:t>
            </a:r>
            <a:r>
              <a:rPr lang="en-US" altLang="zh-CN" sz="2000" b="1" dirty="0">
                <a:solidFill>
                  <a:srgbClr val="003399"/>
                </a:solidFill>
              </a:rPr>
              <a:t>2500</a:t>
            </a:r>
            <a:r>
              <a:rPr lang="zh-CN" altLang="en-US" sz="2000" b="1" dirty="0">
                <a:solidFill>
                  <a:srgbClr val="003399"/>
                </a:solidFill>
              </a:rPr>
              <a:t>－</a:t>
            </a:r>
            <a:r>
              <a:rPr lang="en-US" altLang="zh-CN" sz="2000" b="1" dirty="0">
                <a:solidFill>
                  <a:srgbClr val="003399"/>
                </a:solidFill>
              </a:rPr>
              <a:t>200</a:t>
            </a:r>
            <a:r>
              <a:rPr lang="zh-CN" altLang="en-US" sz="2000" b="1" dirty="0">
                <a:solidFill>
                  <a:srgbClr val="003399"/>
                </a:solidFill>
              </a:rPr>
              <a:t>－</a:t>
            </a:r>
            <a:r>
              <a:rPr lang="en-US" altLang="zh-CN" sz="2000" b="1" dirty="0">
                <a:solidFill>
                  <a:srgbClr val="003399"/>
                </a:solidFill>
              </a:rPr>
              <a:t>800</a:t>
            </a:r>
            <a:r>
              <a:rPr lang="zh-CN" altLang="en-US" sz="2000" b="1" dirty="0">
                <a:solidFill>
                  <a:srgbClr val="003399"/>
                </a:solidFill>
              </a:rPr>
              <a:t>）</a:t>
            </a:r>
            <a:r>
              <a:rPr lang="en-US" altLang="zh-CN" sz="2000" b="1" dirty="0">
                <a:solidFill>
                  <a:srgbClr val="003399"/>
                </a:solidFill>
              </a:rPr>
              <a:t>×10%</a:t>
            </a:r>
            <a:r>
              <a:rPr lang="zh-CN" altLang="en-US" sz="2000" b="1" dirty="0">
                <a:solidFill>
                  <a:srgbClr val="003399"/>
                </a:solidFill>
              </a:rPr>
              <a:t>＝</a:t>
            </a:r>
            <a:r>
              <a:rPr lang="en-US" altLang="zh-CN" sz="2000" b="1" dirty="0">
                <a:solidFill>
                  <a:srgbClr val="003399"/>
                </a:solidFill>
              </a:rPr>
              <a:t>150</a:t>
            </a:r>
            <a:r>
              <a:rPr lang="zh-CN" altLang="en-US" sz="2000" b="1" dirty="0">
                <a:solidFill>
                  <a:srgbClr val="003399"/>
                </a:solidFill>
              </a:rPr>
              <a:t>（元）</a:t>
            </a:r>
          </a:p>
          <a:p>
            <a:pPr marL="342900" indent="-342900">
              <a:buFont typeface="Wingdings" panose="05000000000000000000" pitchFamily="2" charset="2"/>
              <a:buChar char="ü"/>
            </a:pPr>
            <a:endParaRPr lang="zh-CN" altLang="en-US" sz="2000" b="1" dirty="0">
              <a:solidFill>
                <a:srgbClr val="003399"/>
              </a:solidFill>
            </a:endParaRPr>
          </a:p>
        </p:txBody>
      </p:sp>
    </p:spTree>
    <p:extLst>
      <p:ext uri="{BB962C8B-B14F-4D97-AF65-F5344CB8AC3E}">
        <p14:creationId xmlns:p14="http://schemas.microsoft.com/office/powerpoint/2010/main" val="610082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月王某出租自有住房取得租金收入 </a:t>
            </a:r>
            <a:r>
              <a:rPr lang="en-US" altLang="zh-CN" dirty="0">
                <a:solidFill>
                  <a:schemeClr val="tx1"/>
                </a:solidFill>
                <a:latin typeface="+mn-lt"/>
                <a:ea typeface="+mn-ea"/>
                <a:cs typeface="+mn-ea"/>
                <a:sym typeface="+mn-lt"/>
              </a:rPr>
              <a:t>6 000 </a:t>
            </a:r>
            <a:r>
              <a:rPr lang="zh-CN" altLang="en-US" dirty="0">
                <a:solidFill>
                  <a:schemeClr val="tx1"/>
                </a:solidFill>
                <a:latin typeface="+mn-lt"/>
                <a:ea typeface="+mn-ea"/>
                <a:cs typeface="+mn-ea"/>
                <a:sym typeface="+mn-lt"/>
              </a:rPr>
              <a:t>元，房屋租赁过程中缴纳的税费 </a:t>
            </a:r>
            <a:r>
              <a:rPr lang="en-US" altLang="zh-CN" dirty="0">
                <a:solidFill>
                  <a:schemeClr val="tx1"/>
                </a:solidFill>
                <a:latin typeface="+mn-lt"/>
                <a:ea typeface="+mn-ea"/>
                <a:cs typeface="+mn-ea"/>
                <a:sym typeface="+mn-lt"/>
              </a:rPr>
              <a:t>240 </a:t>
            </a:r>
            <a:r>
              <a:rPr lang="zh-CN" altLang="en-US" dirty="0">
                <a:solidFill>
                  <a:schemeClr val="tx1"/>
                </a:solidFill>
                <a:latin typeface="+mn-lt"/>
                <a:ea typeface="+mn-ea"/>
                <a:cs typeface="+mn-ea"/>
                <a:sym typeface="+mn-lt"/>
              </a:rPr>
              <a:t>元，支付该房屋的修缮费 </a:t>
            </a:r>
            <a:r>
              <a:rPr lang="en-US" altLang="zh-CN" dirty="0">
                <a:solidFill>
                  <a:schemeClr val="tx1"/>
                </a:solidFill>
                <a:latin typeface="+mn-lt"/>
                <a:ea typeface="+mn-ea"/>
                <a:cs typeface="+mn-ea"/>
                <a:sym typeface="+mn-lt"/>
              </a:rPr>
              <a:t>1 000 </a:t>
            </a:r>
            <a:r>
              <a:rPr lang="zh-CN" altLang="en-US" dirty="0">
                <a:solidFill>
                  <a:schemeClr val="tx1"/>
                </a:solidFill>
                <a:latin typeface="+mn-lt"/>
                <a:ea typeface="+mn-ea"/>
                <a:cs typeface="+mn-ea"/>
                <a:sym typeface="+mn-lt"/>
              </a:rPr>
              <a:t>元，已知个人出租住房个人所得税税费暂减按 </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，每次收入 </a:t>
            </a:r>
            <a:r>
              <a:rPr lang="en-US" altLang="zh-CN" dirty="0">
                <a:solidFill>
                  <a:schemeClr val="tx1"/>
                </a:solidFill>
                <a:latin typeface="+mn-lt"/>
                <a:ea typeface="+mn-ea"/>
                <a:cs typeface="+mn-ea"/>
                <a:sym typeface="+mn-lt"/>
              </a:rPr>
              <a:t>4 000 </a:t>
            </a:r>
            <a:r>
              <a:rPr lang="zh-CN" altLang="en-US" dirty="0">
                <a:solidFill>
                  <a:schemeClr val="tx1"/>
                </a:solidFill>
                <a:latin typeface="+mn-lt"/>
                <a:ea typeface="+mn-ea"/>
                <a:cs typeface="+mn-ea"/>
                <a:sym typeface="+mn-lt"/>
              </a:rPr>
              <a:t>元以上的，减除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的费用。计算王某当月出租住房应缴纳个人所得税税额的下列算式中正确的是（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6 000-240-800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×10%=496</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6 000-240-1 000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×10%=476</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6 000-240-1 000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×10%=380.8</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6 000-240-800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×10%=396.8</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0"/>
            <a:ext cx="677108" cy="1428693"/>
            <a:chOff x="930665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2"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687260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年）张某出租住房取得租金收入 </a:t>
            </a:r>
            <a:r>
              <a:rPr lang="en-US" altLang="zh-CN" dirty="0">
                <a:solidFill>
                  <a:schemeClr val="tx1"/>
                </a:solidFill>
                <a:latin typeface="+mn-lt"/>
                <a:ea typeface="+mn-ea"/>
                <a:cs typeface="+mn-ea"/>
                <a:sym typeface="+mn-lt"/>
              </a:rPr>
              <a:t>3 800 </a:t>
            </a:r>
            <a:r>
              <a:rPr lang="zh-CN" altLang="en-US" dirty="0">
                <a:solidFill>
                  <a:schemeClr val="tx1"/>
                </a:solidFill>
                <a:latin typeface="+mn-lt"/>
                <a:ea typeface="+mn-ea"/>
                <a:cs typeface="+mn-ea"/>
                <a:sym typeface="+mn-lt"/>
              </a:rPr>
              <a:t>元，财产租赁缴纳税费 </a:t>
            </a:r>
            <a:r>
              <a:rPr lang="en-US" altLang="zh-CN" dirty="0">
                <a:solidFill>
                  <a:schemeClr val="tx1"/>
                </a:solidFill>
                <a:latin typeface="+mn-lt"/>
                <a:ea typeface="+mn-ea"/>
                <a:cs typeface="+mn-ea"/>
                <a:sym typeface="+mn-lt"/>
              </a:rPr>
              <a:t>152 </a:t>
            </a:r>
            <a:r>
              <a:rPr lang="zh-CN" altLang="en-US" dirty="0">
                <a:solidFill>
                  <a:schemeClr val="tx1"/>
                </a:solidFill>
                <a:latin typeface="+mn-lt"/>
                <a:ea typeface="+mn-ea"/>
                <a:cs typeface="+mn-ea"/>
                <a:sym typeface="+mn-lt"/>
              </a:rPr>
              <a:t>元，修缮费 </a:t>
            </a:r>
            <a:r>
              <a:rPr lang="en-US" altLang="zh-CN" dirty="0">
                <a:solidFill>
                  <a:schemeClr val="tx1"/>
                </a:solidFill>
                <a:latin typeface="+mn-lt"/>
                <a:ea typeface="+mn-ea"/>
                <a:cs typeface="+mn-ea"/>
                <a:sym typeface="+mn-lt"/>
              </a:rPr>
              <a:t>600 </a:t>
            </a:r>
            <a:r>
              <a:rPr lang="zh-CN" altLang="en-US" dirty="0">
                <a:solidFill>
                  <a:schemeClr val="tx1"/>
                </a:solidFill>
                <a:latin typeface="+mn-lt"/>
                <a:ea typeface="+mn-ea"/>
                <a:cs typeface="+mn-ea"/>
                <a:sym typeface="+mn-lt"/>
              </a:rPr>
              <a:t>元，已知个人出租住房暂减按 </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％征收个人所得税，收入不超过 </a:t>
            </a:r>
            <a:r>
              <a:rPr lang="en-US" altLang="zh-CN" dirty="0">
                <a:solidFill>
                  <a:schemeClr val="tx1"/>
                </a:solidFill>
                <a:latin typeface="+mn-lt"/>
                <a:ea typeface="+mn-ea"/>
                <a:cs typeface="+mn-ea"/>
                <a:sym typeface="+mn-lt"/>
              </a:rPr>
              <a:t>4 000 </a:t>
            </a:r>
            <a:r>
              <a:rPr lang="zh-CN" altLang="en-US" dirty="0">
                <a:solidFill>
                  <a:schemeClr val="tx1"/>
                </a:solidFill>
                <a:latin typeface="+mn-lt"/>
                <a:ea typeface="+mn-ea"/>
                <a:cs typeface="+mn-ea"/>
                <a:sym typeface="+mn-lt"/>
              </a:rPr>
              <a:t>元的，减除 </a:t>
            </a:r>
            <a:r>
              <a:rPr lang="en-US" altLang="zh-CN" dirty="0">
                <a:solidFill>
                  <a:schemeClr val="tx1"/>
                </a:solidFill>
                <a:latin typeface="+mn-lt"/>
                <a:ea typeface="+mn-ea"/>
                <a:cs typeface="+mn-ea"/>
                <a:sym typeface="+mn-lt"/>
              </a:rPr>
              <a:t>800 </a:t>
            </a:r>
            <a:r>
              <a:rPr lang="zh-CN" altLang="en-US" dirty="0">
                <a:solidFill>
                  <a:schemeClr val="tx1"/>
                </a:solidFill>
                <a:latin typeface="+mn-lt"/>
                <a:ea typeface="+mn-ea"/>
                <a:cs typeface="+mn-ea"/>
                <a:sym typeface="+mn-lt"/>
              </a:rPr>
              <a:t>元费用，下列关于张某当月租金收入应缴纳个人所得税税额的计算中，正确的是（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B.3 800×10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380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152</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224.8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3 800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152</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304.8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0"/>
            <a:ext cx="677108" cy="1428693"/>
            <a:chOff x="930665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2"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668387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下列各项中，暂减按 </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％税率征收个人所得税的是（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周某出租机动车取得的所得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夏某出租住房取得的所得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林某出租商铺取得的所得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刘某出租电子设备取得的所得</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0"/>
            <a:ext cx="677108" cy="1428693"/>
            <a:chOff x="930665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2"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86064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个人取得的住房转租收入，应按“财产转让所得”征收个人所得税。（　） </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0"/>
            <a:ext cx="677108" cy="1428693"/>
            <a:chOff x="930665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2"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547433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个人转租房屋的，其向房屋出租方支付的租金及增值税额，在计算财产租赁所得个人所得税时，准予扣除。（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1"/>
            <a:ext cx="677108" cy="1428693"/>
            <a:chOff x="9306651"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1"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zh-CN" altLang="en-US"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176035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D7E926D-2593-4452-81A4-AA1CDFBEEEC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196</a:t>
            </a:fld>
            <a:endParaRPr lang="en-US">
              <a:solidFill>
                <a:prstClr val="black">
                  <a:tint val="75000"/>
                </a:prstClr>
              </a:solidFill>
            </a:endParaRPr>
          </a:p>
        </p:txBody>
      </p:sp>
      <p:sp>
        <p:nvSpPr>
          <p:cNvPr id="3" name="文本框 2">
            <a:extLst>
              <a:ext uri="{FF2B5EF4-FFF2-40B4-BE49-F238E27FC236}">
                <a16:creationId xmlns:a16="http://schemas.microsoft.com/office/drawing/2014/main" id="{E94DC156-2BB9-44B5-9032-2A2D7E14987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五、财产转让所得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C121D896-97B1-46BF-A967-422AAF4C0E8B}"/>
              </a:ext>
            </a:extLst>
          </p:cNvPr>
          <p:cNvSpPr txBox="1">
            <a:spLocks/>
          </p:cNvSpPr>
          <p:nvPr/>
        </p:nvSpPr>
        <p:spPr>
          <a:xfrm>
            <a:off x="565391" y="830404"/>
            <a:ext cx="801321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lnSpc>
                <a:spcPct val="130000"/>
              </a:lnSpc>
            </a:pPr>
            <a:r>
              <a:rPr lang="zh-CN" altLang="en-US" sz="2000" dirty="0"/>
              <a:t>（一）税目</a:t>
            </a:r>
          </a:p>
          <a:p>
            <a:pPr lvl="0">
              <a:lnSpc>
                <a:spcPct val="130000"/>
              </a:lnSpc>
            </a:pPr>
            <a:r>
              <a:rPr lang="en-US" altLang="zh-CN" sz="2000" dirty="0"/>
              <a:t>1.</a:t>
            </a:r>
            <a:r>
              <a:rPr lang="zh-CN" altLang="en-US" sz="2000" dirty="0"/>
              <a:t>基本规定</a:t>
            </a:r>
          </a:p>
          <a:p>
            <a:pPr lvl="0">
              <a:lnSpc>
                <a:spcPct val="130000"/>
              </a:lnSpc>
            </a:pPr>
            <a:r>
              <a:rPr lang="zh-CN" altLang="en-US" sz="2000" dirty="0"/>
              <a:t>财产转让所得是指个人</a:t>
            </a:r>
            <a:r>
              <a:rPr lang="zh-CN" altLang="en-US" sz="2000" dirty="0">
                <a:solidFill>
                  <a:srgbClr val="C00000"/>
                </a:solidFill>
              </a:rPr>
              <a:t>“转让”有价证券、股权、合伙企业中的财产份额、不动产、机器设备、车船以及其他财产</a:t>
            </a:r>
            <a:r>
              <a:rPr lang="zh-CN" altLang="en-US" sz="2000" dirty="0"/>
              <a:t>取得的所得。</a:t>
            </a:r>
          </a:p>
          <a:p>
            <a:pPr lvl="0">
              <a:lnSpc>
                <a:spcPct val="130000"/>
              </a:lnSpc>
            </a:pPr>
            <a:r>
              <a:rPr lang="en-US" altLang="zh-CN" sz="2000" dirty="0"/>
              <a:t>【</a:t>
            </a:r>
            <a:r>
              <a:rPr lang="zh-CN" altLang="en-US" sz="2000" dirty="0"/>
              <a:t>注意</a:t>
            </a:r>
            <a:r>
              <a:rPr lang="en-US" altLang="zh-CN" sz="2000" dirty="0"/>
              <a:t>】</a:t>
            </a:r>
            <a:r>
              <a:rPr lang="zh-CN" altLang="en-US" sz="2000" dirty="0"/>
              <a:t>属于财产转让所得税目的包括转让“有形资产”＋“土地使用权”＋“股权”＋“债权”。</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endPar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695115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F500F28-E4EC-448C-AD5A-505349B2AB4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197</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378D4CF2-0446-4A04-9CC1-E3218B3CAAF9}"/>
              </a:ext>
            </a:extLst>
          </p:cNvPr>
          <p:cNvGraphicFramePr>
            <a:graphicFrameLocks noGrp="1"/>
          </p:cNvGraphicFramePr>
          <p:nvPr>
            <p:extLst>
              <p:ext uri="{D42A27DB-BD31-4B8C-83A1-F6EECF244321}">
                <p14:modId xmlns:p14="http://schemas.microsoft.com/office/powerpoint/2010/main" val="2644085387"/>
              </p:ext>
            </p:extLst>
          </p:nvPr>
        </p:nvGraphicFramePr>
        <p:xfrm>
          <a:off x="714326" y="1826320"/>
          <a:ext cx="7938062" cy="1732957"/>
        </p:xfrm>
        <a:graphic>
          <a:graphicData uri="http://schemas.openxmlformats.org/drawingml/2006/table">
            <a:tbl>
              <a:tblPr firstRow="1" firstCol="1" bandRow="1"/>
              <a:tblGrid>
                <a:gridCol w="774266">
                  <a:extLst>
                    <a:ext uri="{9D8B030D-6E8A-4147-A177-3AD203B41FA5}">
                      <a16:colId xmlns:a16="http://schemas.microsoft.com/office/drawing/2014/main" val="2394939842"/>
                    </a:ext>
                  </a:extLst>
                </a:gridCol>
                <a:gridCol w="1260369">
                  <a:extLst>
                    <a:ext uri="{9D8B030D-6E8A-4147-A177-3AD203B41FA5}">
                      <a16:colId xmlns:a16="http://schemas.microsoft.com/office/drawing/2014/main" val="3991748534"/>
                    </a:ext>
                  </a:extLst>
                </a:gridCol>
                <a:gridCol w="2835762">
                  <a:extLst>
                    <a:ext uri="{9D8B030D-6E8A-4147-A177-3AD203B41FA5}">
                      <a16:colId xmlns:a16="http://schemas.microsoft.com/office/drawing/2014/main" val="2540255920"/>
                    </a:ext>
                  </a:extLst>
                </a:gridCol>
                <a:gridCol w="3067665">
                  <a:extLst>
                    <a:ext uri="{9D8B030D-6E8A-4147-A177-3AD203B41FA5}">
                      <a16:colId xmlns:a16="http://schemas.microsoft.com/office/drawing/2014/main" val="2072907245"/>
                    </a:ext>
                  </a:extLst>
                </a:gridCol>
              </a:tblGrid>
              <a:tr h="45569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en-US" sz="2000" b="1" kern="100" dirty="0">
                          <a:effectLst/>
                          <a:latin typeface="楷体" panose="02010609060101010101" pitchFamily="49" charset="-122"/>
                          <a:ea typeface="楷体" panose="02010609060101010101" pitchFamily="49" charset="-122"/>
                        </a:rPr>
                        <a:t> </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交易行为</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具体形式</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纳税义务</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1911095372"/>
                  </a:ext>
                </a:extLst>
              </a:tr>
              <a:tr h="425755">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上市公司股票</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“非限售股”股票</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altLang="en-US" sz="2000" b="1" kern="100" dirty="0">
                          <a:solidFill>
                            <a:srgbClr val="C00000"/>
                          </a:solidFill>
                          <a:effectLst/>
                          <a:latin typeface="楷体" panose="02010609060101010101" pitchFamily="49" charset="-122"/>
                          <a:ea typeface="楷体" panose="02010609060101010101" pitchFamily="49" charset="-122"/>
                        </a:rPr>
                        <a:t>免征</a:t>
                      </a:r>
                      <a:r>
                        <a:rPr lang="zh-CN" sz="2000" b="1" kern="100" dirty="0">
                          <a:solidFill>
                            <a:srgbClr val="004DA1"/>
                          </a:solidFill>
                          <a:effectLst/>
                          <a:latin typeface="楷体" panose="02010609060101010101" pitchFamily="49" charset="-122"/>
                          <a:ea typeface="楷体" panose="02010609060101010101" pitchFamily="49" charset="-122"/>
                        </a:rPr>
                        <a:t>个人所得税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962888934"/>
                  </a:ext>
                </a:extLst>
              </a:tr>
              <a:tr h="85151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“限售股”股票</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a:t>
                      </a:r>
                      <a:r>
                        <a:rPr lang="zh-CN" sz="2000" b="1" kern="100" dirty="0">
                          <a:solidFill>
                            <a:srgbClr val="C00000"/>
                          </a:solidFill>
                          <a:effectLst/>
                          <a:latin typeface="楷体" panose="02010609060101010101" pitchFamily="49" charset="-122"/>
                          <a:ea typeface="楷体" panose="02010609060101010101" pitchFamily="49" charset="-122"/>
                        </a:rPr>
                        <a:t>“财产转让所得”</a:t>
                      </a:r>
                      <a:r>
                        <a:rPr lang="zh-CN" sz="2000" b="1" kern="100" dirty="0">
                          <a:solidFill>
                            <a:srgbClr val="004DA1"/>
                          </a:solidFill>
                          <a:effectLst/>
                          <a:latin typeface="楷体" panose="02010609060101010101" pitchFamily="49" charset="-122"/>
                          <a:ea typeface="楷体" panose="02010609060101010101" pitchFamily="49" charset="-122"/>
                        </a:rPr>
                        <a:t>纳税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045085289"/>
                  </a:ext>
                </a:extLst>
              </a:tr>
            </a:tbl>
          </a:graphicData>
        </a:graphic>
      </p:graphicFrame>
      <p:sp>
        <p:nvSpPr>
          <p:cNvPr id="4" name="文本占位符 1">
            <a:extLst>
              <a:ext uri="{FF2B5EF4-FFF2-40B4-BE49-F238E27FC236}">
                <a16:creationId xmlns:a16="http://schemas.microsoft.com/office/drawing/2014/main" id="{36A4C703-6F78-4A88-8378-25D2A2591F31}"/>
              </a:ext>
            </a:extLst>
          </p:cNvPr>
          <p:cNvSpPr txBox="1">
            <a:spLocks/>
          </p:cNvSpPr>
          <p:nvPr/>
        </p:nvSpPr>
        <p:spPr>
          <a:xfrm>
            <a:off x="1601281" y="891046"/>
            <a:ext cx="4189920"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“股权”转让所得的税务处理</a:t>
            </a:r>
          </a:p>
        </p:txBody>
      </p:sp>
      <p:sp>
        <p:nvSpPr>
          <p:cNvPr id="5" name="文本框 4">
            <a:extLst>
              <a:ext uri="{FF2B5EF4-FFF2-40B4-BE49-F238E27FC236}">
                <a16:creationId xmlns:a16="http://schemas.microsoft.com/office/drawing/2014/main" id="{D93BE0F8-08F9-4518-B0C2-40477CE64BA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五、财产转让所得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70164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F500F28-E4EC-448C-AD5A-505349B2AB4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198</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378D4CF2-0446-4A04-9CC1-E3218B3CAAF9}"/>
              </a:ext>
            </a:extLst>
          </p:cNvPr>
          <p:cNvGraphicFramePr>
            <a:graphicFrameLocks noGrp="1"/>
          </p:cNvGraphicFramePr>
          <p:nvPr>
            <p:extLst>
              <p:ext uri="{D42A27DB-BD31-4B8C-83A1-F6EECF244321}">
                <p14:modId xmlns:p14="http://schemas.microsoft.com/office/powerpoint/2010/main" val="3038298114"/>
              </p:ext>
            </p:extLst>
          </p:nvPr>
        </p:nvGraphicFramePr>
        <p:xfrm>
          <a:off x="216309" y="340661"/>
          <a:ext cx="8514941" cy="4593431"/>
        </p:xfrm>
        <a:graphic>
          <a:graphicData uri="http://schemas.openxmlformats.org/drawingml/2006/table">
            <a:tbl>
              <a:tblPr firstRow="1" firstCol="1" bandRow="1"/>
              <a:tblGrid>
                <a:gridCol w="830534">
                  <a:extLst>
                    <a:ext uri="{9D8B030D-6E8A-4147-A177-3AD203B41FA5}">
                      <a16:colId xmlns:a16="http://schemas.microsoft.com/office/drawing/2014/main" val="2394939842"/>
                    </a:ext>
                  </a:extLst>
                </a:gridCol>
                <a:gridCol w="1273569">
                  <a:extLst>
                    <a:ext uri="{9D8B030D-6E8A-4147-A177-3AD203B41FA5}">
                      <a16:colId xmlns:a16="http://schemas.microsoft.com/office/drawing/2014/main" val="3991748534"/>
                    </a:ext>
                  </a:extLst>
                </a:gridCol>
                <a:gridCol w="1168687">
                  <a:extLst>
                    <a:ext uri="{9D8B030D-6E8A-4147-A177-3AD203B41FA5}">
                      <a16:colId xmlns:a16="http://schemas.microsoft.com/office/drawing/2014/main" val="2540255920"/>
                    </a:ext>
                  </a:extLst>
                </a:gridCol>
                <a:gridCol w="2954693">
                  <a:extLst>
                    <a:ext uri="{9D8B030D-6E8A-4147-A177-3AD203B41FA5}">
                      <a16:colId xmlns:a16="http://schemas.microsoft.com/office/drawing/2014/main" val="237771807"/>
                    </a:ext>
                  </a:extLst>
                </a:gridCol>
                <a:gridCol w="2287458">
                  <a:extLst>
                    <a:ext uri="{9D8B030D-6E8A-4147-A177-3AD203B41FA5}">
                      <a16:colId xmlns:a16="http://schemas.microsoft.com/office/drawing/2014/main" val="2072907245"/>
                    </a:ext>
                  </a:extLst>
                </a:gridCol>
              </a:tblGrid>
              <a:tr h="32623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en-US" sz="2000" b="1" kern="100">
                          <a:effectLst/>
                          <a:latin typeface="楷体" panose="02010609060101010101" pitchFamily="49" charset="-122"/>
                          <a:ea typeface="楷体" panose="02010609060101010101" pitchFamily="49" charset="-122"/>
                        </a:rPr>
                        <a:t> </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交易行为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具体形式</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纳税义务</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1911095372"/>
                  </a:ext>
                </a:extLst>
              </a:tr>
              <a:tr h="244673">
                <a:tc rowSpan="5">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非上市公司股权</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出售、公司回购、司法强制过户、抵偿债务、对外投资等</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按“财产转让所得”纳税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274295384"/>
                  </a:ext>
                </a:extLst>
              </a:tr>
              <a:tr h="326231">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终止投资</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各种名目的回收款项</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按“财产转让所得”纳税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026758877"/>
                  </a:ext>
                </a:extLst>
              </a:tr>
              <a:tr h="326231">
                <a:tc v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回收转让股权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转让合同履行完毕</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股权已作变更、收入已实现时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按“财产转让所得”纳税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88469363"/>
                  </a:ext>
                </a:extLst>
              </a:tr>
              <a:tr h="73402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转让行为结束，双方当事人签订并执行解除原股权转让合同、退回股权的协议</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视为另一次股权转让行为，前次转让征收的税款不予退回</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119039817"/>
                  </a:ext>
                </a:extLst>
              </a:tr>
              <a:tr h="815578">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转让合同“未”履行完毕</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因执行仲裁委员会作出的解除转让合同的裁决、停止执行原转让合同，并原价收回已转让股权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不缴纳个人所得税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4953" marR="34953"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818518500"/>
                  </a:ext>
                </a:extLst>
              </a:tr>
            </a:tbl>
          </a:graphicData>
        </a:graphic>
      </p:graphicFrame>
    </p:spTree>
    <p:extLst>
      <p:ext uri="{BB962C8B-B14F-4D97-AF65-F5344CB8AC3E}">
        <p14:creationId xmlns:p14="http://schemas.microsoft.com/office/powerpoint/2010/main" val="1476071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80B3236-DAAF-49D0-9CCF-2CA5FCC7666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199</a:t>
            </a:fld>
            <a:endParaRPr lang="en-US">
              <a:solidFill>
                <a:prstClr val="black">
                  <a:tint val="75000"/>
                </a:prstClr>
              </a:solidFill>
            </a:endParaRPr>
          </a:p>
        </p:txBody>
      </p:sp>
      <p:sp>
        <p:nvSpPr>
          <p:cNvPr id="3" name="副标题 1">
            <a:extLst>
              <a:ext uri="{FF2B5EF4-FFF2-40B4-BE49-F238E27FC236}">
                <a16:creationId xmlns:a16="http://schemas.microsoft.com/office/drawing/2014/main" id="{B4276E90-6784-470D-9822-50633194928F}"/>
              </a:ext>
            </a:extLst>
          </p:cNvPr>
          <p:cNvSpPr txBox="1">
            <a:spLocks/>
          </p:cNvSpPr>
          <p:nvPr/>
        </p:nvSpPr>
        <p:spPr>
          <a:xfrm>
            <a:off x="541772" y="830404"/>
            <a:ext cx="806045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）个人通过招标、竞拍或其他方式购置债权以后，通过相关司法或行政程序主张债权而取得的所得，按</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财产转让所得</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征税。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）个人通过网络收购玩家的虚拟货币，加价后向他人出售取得的收入，按</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财产转让所得</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征税。</a:t>
            </a:r>
          </a:p>
        </p:txBody>
      </p:sp>
      <p:sp>
        <p:nvSpPr>
          <p:cNvPr id="4" name="文本框 3">
            <a:extLst>
              <a:ext uri="{FF2B5EF4-FFF2-40B4-BE49-F238E27FC236}">
                <a16:creationId xmlns:a16="http://schemas.microsoft.com/office/drawing/2014/main" id="{1542B81E-06C5-4D92-A43E-BFAF2598B2E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五、财产转让所得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305877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任意多边形 27"/>
          <p:cNvSpPr/>
          <p:nvPr/>
        </p:nvSpPr>
        <p:spPr>
          <a:xfrm>
            <a:off x="-89125" y="0"/>
            <a:ext cx="2128342" cy="5143500"/>
          </a:xfrm>
          <a:custGeom>
            <a:avLst/>
            <a:gdLst>
              <a:gd name="connsiteX0" fmla="*/ 0 w 2837789"/>
              <a:gd name="connsiteY0" fmla="*/ 0 h 6858000"/>
              <a:gd name="connsiteX1" fmla="*/ 537934 w 2837789"/>
              <a:gd name="connsiteY1" fmla="*/ 0 h 6858000"/>
              <a:gd name="connsiteX2" fmla="*/ 704850 w 2837789"/>
              <a:gd name="connsiteY2" fmla="*/ 0 h 6858000"/>
              <a:gd name="connsiteX3" fmla="*/ 2837789 w 2837789"/>
              <a:gd name="connsiteY3" fmla="*/ 0 h 6858000"/>
              <a:gd name="connsiteX4" fmla="*/ 2837789 w 2837789"/>
              <a:gd name="connsiteY4" fmla="*/ 395378 h 6858000"/>
              <a:gd name="connsiteX5" fmla="*/ 2618085 w 2837789"/>
              <a:gd name="connsiteY5" fmla="*/ 417526 h 6858000"/>
              <a:gd name="connsiteX6" fmla="*/ 1747634 w 2837789"/>
              <a:gd name="connsiteY6" fmla="*/ 1485534 h 6858000"/>
              <a:gd name="connsiteX7" fmla="*/ 2618085 w 2837789"/>
              <a:gd name="connsiteY7" fmla="*/ 2553542 h 6858000"/>
              <a:gd name="connsiteX8" fmla="*/ 2837789 w 2837789"/>
              <a:gd name="connsiteY8" fmla="*/ 2575690 h 6858000"/>
              <a:gd name="connsiteX9" fmla="*/ 2837789 w 2837789"/>
              <a:gd name="connsiteY9" fmla="*/ 6858000 h 6858000"/>
              <a:gd name="connsiteX10" fmla="*/ 704850 w 2837789"/>
              <a:gd name="connsiteY10" fmla="*/ 6858000 h 6858000"/>
              <a:gd name="connsiteX11" fmla="*/ 537934 w 2837789"/>
              <a:gd name="connsiteY11" fmla="*/ 6858000 h 6858000"/>
              <a:gd name="connsiteX12" fmla="*/ 0 w 2837789"/>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7789" h="6858000">
                <a:moveTo>
                  <a:pt x="0" y="0"/>
                </a:moveTo>
                <a:lnTo>
                  <a:pt x="537934" y="0"/>
                </a:lnTo>
                <a:lnTo>
                  <a:pt x="704850" y="0"/>
                </a:lnTo>
                <a:lnTo>
                  <a:pt x="2837789" y="0"/>
                </a:lnTo>
                <a:lnTo>
                  <a:pt x="2837789" y="395378"/>
                </a:lnTo>
                <a:lnTo>
                  <a:pt x="2618085" y="417526"/>
                </a:lnTo>
                <a:cubicBezTo>
                  <a:pt x="2121320" y="519179"/>
                  <a:pt x="1747634" y="958717"/>
                  <a:pt x="1747634" y="1485534"/>
                </a:cubicBezTo>
                <a:cubicBezTo>
                  <a:pt x="1747634" y="2012352"/>
                  <a:pt x="2121320" y="2451889"/>
                  <a:pt x="2618085" y="2553542"/>
                </a:cubicBezTo>
                <a:lnTo>
                  <a:pt x="2837789" y="2575690"/>
                </a:lnTo>
                <a:lnTo>
                  <a:pt x="2837789" y="6858000"/>
                </a:lnTo>
                <a:lnTo>
                  <a:pt x="704850" y="6858000"/>
                </a:lnTo>
                <a:lnTo>
                  <a:pt x="537934" y="6858000"/>
                </a:lnTo>
                <a:lnTo>
                  <a:pt x="0" y="68580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0070C0"/>
              </a:solidFill>
              <a:cs typeface="+mn-ea"/>
              <a:sym typeface="+mn-lt"/>
            </a:endParaRPr>
          </a:p>
        </p:txBody>
      </p:sp>
      <p:grpSp>
        <p:nvGrpSpPr>
          <p:cNvPr id="4" name="组合 3"/>
          <p:cNvGrpSpPr/>
          <p:nvPr/>
        </p:nvGrpSpPr>
        <p:grpSpPr>
          <a:xfrm>
            <a:off x="1145002" y="219936"/>
            <a:ext cx="1788430" cy="1788430"/>
            <a:chOff x="4240335" y="3008435"/>
            <a:chExt cx="3711332" cy="3711332"/>
          </a:xfrm>
        </p:grpSpPr>
        <p:sp>
          <p:nvSpPr>
            <p:cNvPr id="5" name="椭圆 4"/>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6" name="组合 5"/>
            <p:cNvGrpSpPr/>
            <p:nvPr/>
          </p:nvGrpSpPr>
          <p:grpSpPr>
            <a:xfrm>
              <a:off x="4710169" y="3478269"/>
              <a:ext cx="2771663" cy="2771663"/>
              <a:chOff x="2193191" y="1899415"/>
              <a:chExt cx="2421376" cy="2421376"/>
            </a:xfrm>
            <a:effectLst/>
          </p:grpSpPr>
          <p:sp>
            <p:nvSpPr>
              <p:cNvPr id="7" name="椭圆 6"/>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8" name="椭圆 7"/>
              <p:cNvSpPr/>
              <p:nvPr/>
            </p:nvSpPr>
            <p:spPr>
              <a:xfrm>
                <a:off x="2345502" y="2051726"/>
                <a:ext cx="2116756" cy="2116756"/>
              </a:xfrm>
              <a:prstGeom prst="ellipse">
                <a:avLst/>
              </a:prstGeom>
              <a:solidFill>
                <a:schemeClr val="bg1">
                  <a:lumMod val="95000"/>
                </a:schemeClr>
              </a:solidFill>
              <a:ln w="50800">
                <a:noFill/>
              </a:ln>
              <a:effectLst>
                <a:outerShdw blurRad="152400" dist="762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dirty="0">
                  <a:solidFill>
                    <a:srgbClr val="FFFFFF"/>
                  </a:solidFill>
                  <a:cs typeface="+mn-ea"/>
                  <a:sym typeface="+mn-lt"/>
                </a:endParaRPr>
              </a:p>
            </p:txBody>
          </p:sp>
        </p:grpSp>
      </p:grpSp>
      <p:sp>
        <p:nvSpPr>
          <p:cNvPr id="15" name="文本框 14"/>
          <p:cNvSpPr txBox="1"/>
          <p:nvPr/>
        </p:nvSpPr>
        <p:spPr>
          <a:xfrm>
            <a:off x="2827575" y="902485"/>
            <a:ext cx="3179649" cy="530915"/>
          </a:xfrm>
          <a:prstGeom prst="rect">
            <a:avLst/>
          </a:prstGeom>
          <a:noFill/>
        </p:spPr>
        <p:txBody>
          <a:bodyPr wrap="square" lIns="68580" tIns="34290" rIns="68580" bIns="34290" rtlCol="0">
            <a:spAutoFit/>
          </a:bodyPr>
          <a:lstStyle/>
          <a:p>
            <a:r>
              <a:rPr lang="zh-CN" altLang="en-US" sz="3000" b="1" dirty="0">
                <a:cs typeface="+mn-ea"/>
                <a:sym typeface="+mn-lt"/>
              </a:rPr>
              <a:t>目录</a:t>
            </a:r>
          </a:p>
        </p:txBody>
      </p:sp>
      <p:sp>
        <p:nvSpPr>
          <p:cNvPr id="41" name="圆角矩形 40"/>
          <p:cNvSpPr/>
          <p:nvPr/>
        </p:nvSpPr>
        <p:spPr>
          <a:xfrm>
            <a:off x="2906495" y="1479387"/>
            <a:ext cx="3642223" cy="45719"/>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grpSp>
        <p:nvGrpSpPr>
          <p:cNvPr id="23" name="组合 15"/>
          <p:cNvGrpSpPr>
            <a:grpSpLocks/>
          </p:cNvGrpSpPr>
          <p:nvPr/>
        </p:nvGrpSpPr>
        <p:grpSpPr bwMode="auto">
          <a:xfrm>
            <a:off x="3242234" y="1698550"/>
            <a:ext cx="2674247" cy="470298"/>
            <a:chOff x="4247964" y="2133922"/>
            <a:chExt cx="3010632" cy="768605"/>
          </a:xfrm>
        </p:grpSpPr>
        <p:sp>
          <p:nvSpPr>
            <p:cNvPr id="24" name="TextBox 6"/>
            <p:cNvSpPr txBox="1"/>
            <p:nvPr/>
          </p:nvSpPr>
          <p:spPr>
            <a:xfrm>
              <a:off x="5016872" y="2248630"/>
              <a:ext cx="2241724" cy="653897"/>
            </a:xfrm>
            <a:prstGeom prst="rect">
              <a:avLst/>
            </a:prstGeom>
            <a:noFill/>
          </p:spPr>
          <p:txBody>
            <a:bodyPr wrap="none">
              <a:spAutoFit/>
            </a:bodyPr>
            <a:lstStyle/>
            <a:p>
              <a:pPr defTabSz="914377">
                <a:defRPr/>
              </a:pPr>
              <a:r>
                <a:rPr lang="zh-CN" altLang="en-US" sz="2000" b="1" dirty="0">
                  <a:cs typeface="+mn-ea"/>
                  <a:sym typeface="+mn-lt"/>
                </a:rPr>
                <a:t>个人所得税认知</a:t>
              </a:r>
            </a:p>
          </p:txBody>
        </p:sp>
        <p:sp>
          <p:nvSpPr>
            <p:cNvPr id="25" name="圆角矩形​​ 10"/>
            <p:cNvSpPr>
              <a:spLocks noChangeArrowheads="1"/>
            </p:cNvSpPr>
            <p:nvPr/>
          </p:nvSpPr>
          <p:spPr bwMode="auto">
            <a:xfrm>
              <a:off x="4247964" y="2133922"/>
              <a:ext cx="647740" cy="647441"/>
            </a:xfrm>
            <a:prstGeom prst="roundRect">
              <a:avLst>
                <a:gd name="adj" fmla="val 16667"/>
              </a:avLst>
            </a:prstGeom>
            <a:solidFill>
              <a:srgbClr val="FFBF53"/>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dirty="0">
                  <a:solidFill>
                    <a:srgbClr val="FFFFFF"/>
                  </a:solidFill>
                  <a:cs typeface="+mn-ea"/>
                  <a:sym typeface="+mn-lt"/>
                </a:rPr>
                <a:t>1</a:t>
              </a:r>
              <a:endParaRPr lang="zh-CN" altLang="en-US" sz="3200" dirty="0">
                <a:solidFill>
                  <a:srgbClr val="FFFFFF"/>
                </a:solidFill>
                <a:cs typeface="+mn-ea"/>
                <a:sym typeface="+mn-lt"/>
              </a:endParaRPr>
            </a:p>
          </p:txBody>
        </p:sp>
      </p:grpSp>
      <p:grpSp>
        <p:nvGrpSpPr>
          <p:cNvPr id="42" name="组合 16"/>
          <p:cNvGrpSpPr>
            <a:grpSpLocks/>
          </p:cNvGrpSpPr>
          <p:nvPr/>
        </p:nvGrpSpPr>
        <p:grpSpPr bwMode="auto">
          <a:xfrm>
            <a:off x="3242239" y="2231885"/>
            <a:ext cx="2666696" cy="469987"/>
            <a:chOff x="4247964" y="2133922"/>
            <a:chExt cx="3002131" cy="768097"/>
          </a:xfrm>
        </p:grpSpPr>
        <p:sp>
          <p:nvSpPr>
            <p:cNvPr id="43" name="TextBox 17"/>
            <p:cNvSpPr txBox="1"/>
            <p:nvPr/>
          </p:nvSpPr>
          <p:spPr>
            <a:xfrm>
              <a:off x="5008371" y="2248122"/>
              <a:ext cx="2241724" cy="653897"/>
            </a:xfrm>
            <a:prstGeom prst="rect">
              <a:avLst/>
            </a:prstGeom>
            <a:noFill/>
          </p:spPr>
          <p:txBody>
            <a:bodyPr wrap="none">
              <a:spAutoFit/>
            </a:bodyPr>
            <a:lstStyle/>
            <a:p>
              <a:pPr defTabSz="914377">
                <a:defRPr/>
              </a:pPr>
              <a:r>
                <a:rPr lang="zh-CN" altLang="en-US" sz="2000" b="1" dirty="0">
                  <a:cs typeface="+mn-ea"/>
                  <a:sym typeface="+mn-lt"/>
                </a:rPr>
                <a:t>应纳税额的计算</a:t>
              </a:r>
            </a:p>
          </p:txBody>
        </p:sp>
        <p:sp>
          <p:nvSpPr>
            <p:cNvPr id="44" name="圆角矩形​​ 18"/>
            <p:cNvSpPr>
              <a:spLocks noChangeArrowheads="1"/>
            </p:cNvSpPr>
            <p:nvPr/>
          </p:nvSpPr>
          <p:spPr bwMode="auto">
            <a:xfrm>
              <a:off x="4247964" y="2133922"/>
              <a:ext cx="647740" cy="647441"/>
            </a:xfrm>
            <a:prstGeom prst="roundRect">
              <a:avLst>
                <a:gd name="adj" fmla="val 16667"/>
              </a:avLst>
            </a:prstGeom>
            <a:solidFill>
              <a:srgbClr val="595959"/>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a:solidFill>
                    <a:srgbClr val="FFFFFF"/>
                  </a:solidFill>
                  <a:cs typeface="+mn-ea"/>
                  <a:sym typeface="+mn-lt"/>
                </a:rPr>
                <a:t>2</a:t>
              </a:r>
              <a:endParaRPr lang="zh-CN" altLang="en-US" sz="3200">
                <a:solidFill>
                  <a:srgbClr val="FFFFFF"/>
                </a:solidFill>
                <a:cs typeface="+mn-ea"/>
                <a:sym typeface="+mn-lt"/>
              </a:endParaRPr>
            </a:p>
          </p:txBody>
        </p:sp>
      </p:grpSp>
      <p:grpSp>
        <p:nvGrpSpPr>
          <p:cNvPr id="46" name="组合 20"/>
          <p:cNvGrpSpPr>
            <a:grpSpLocks/>
          </p:cNvGrpSpPr>
          <p:nvPr/>
        </p:nvGrpSpPr>
        <p:grpSpPr bwMode="auto">
          <a:xfrm>
            <a:off x="3230921" y="2801332"/>
            <a:ext cx="1888677" cy="469987"/>
            <a:chOff x="4247964" y="2133922"/>
            <a:chExt cx="2126247" cy="768097"/>
          </a:xfrm>
        </p:grpSpPr>
        <p:sp>
          <p:nvSpPr>
            <p:cNvPr id="47" name="TextBox 21"/>
            <p:cNvSpPr txBox="1"/>
            <p:nvPr/>
          </p:nvSpPr>
          <p:spPr>
            <a:xfrm>
              <a:off x="5004129" y="2248122"/>
              <a:ext cx="1370082" cy="653897"/>
            </a:xfrm>
            <a:prstGeom prst="rect">
              <a:avLst/>
            </a:prstGeom>
            <a:noFill/>
          </p:spPr>
          <p:txBody>
            <a:bodyPr wrap="none">
              <a:spAutoFit/>
            </a:bodyPr>
            <a:lstStyle/>
            <a:p>
              <a:pPr defTabSz="914377">
                <a:defRPr/>
              </a:pPr>
              <a:r>
                <a:rPr lang="zh-CN" altLang="en-US" sz="2000" b="1" dirty="0">
                  <a:cs typeface="+mn-ea"/>
                  <a:sym typeface="+mn-lt"/>
                </a:rPr>
                <a:t>税收优惠</a:t>
              </a:r>
            </a:p>
          </p:txBody>
        </p:sp>
        <p:sp>
          <p:nvSpPr>
            <p:cNvPr id="48" name="圆角矩形​​ 22"/>
            <p:cNvSpPr>
              <a:spLocks noChangeArrowheads="1"/>
            </p:cNvSpPr>
            <p:nvPr/>
          </p:nvSpPr>
          <p:spPr bwMode="auto">
            <a:xfrm>
              <a:off x="4247964" y="2133922"/>
              <a:ext cx="647740" cy="647441"/>
            </a:xfrm>
            <a:prstGeom prst="roundRect">
              <a:avLst>
                <a:gd name="adj" fmla="val 16667"/>
              </a:avLst>
            </a:prstGeom>
            <a:solidFill>
              <a:srgbClr val="0070C0"/>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a:solidFill>
                    <a:srgbClr val="FFFFFF"/>
                  </a:solidFill>
                  <a:cs typeface="+mn-ea"/>
                  <a:sym typeface="+mn-lt"/>
                </a:rPr>
                <a:t>3</a:t>
              </a:r>
              <a:endParaRPr lang="zh-CN" altLang="en-US" sz="3200">
                <a:solidFill>
                  <a:srgbClr val="FFFFFF"/>
                </a:solidFill>
                <a:cs typeface="+mn-ea"/>
                <a:sym typeface="+mn-lt"/>
              </a:endParaRPr>
            </a:p>
          </p:txBody>
        </p:sp>
      </p:grpSp>
      <p:grpSp>
        <p:nvGrpSpPr>
          <p:cNvPr id="50" name="组合 24"/>
          <p:cNvGrpSpPr>
            <a:grpSpLocks/>
          </p:cNvGrpSpPr>
          <p:nvPr/>
        </p:nvGrpSpPr>
        <p:grpSpPr bwMode="auto">
          <a:xfrm>
            <a:off x="3230919" y="3345606"/>
            <a:ext cx="867722" cy="469920"/>
            <a:chOff x="4247964" y="2132499"/>
            <a:chExt cx="976870" cy="769935"/>
          </a:xfrm>
        </p:grpSpPr>
        <p:sp>
          <p:nvSpPr>
            <p:cNvPr id="51" name="TextBox 25"/>
            <p:cNvSpPr txBox="1"/>
            <p:nvPr/>
          </p:nvSpPr>
          <p:spPr>
            <a:xfrm>
              <a:off x="5016866" y="2246878"/>
              <a:ext cx="207968" cy="655556"/>
            </a:xfrm>
            <a:prstGeom prst="rect">
              <a:avLst/>
            </a:prstGeom>
            <a:noFill/>
          </p:spPr>
          <p:txBody>
            <a:bodyPr wrap="none">
              <a:spAutoFit/>
            </a:bodyPr>
            <a:lstStyle/>
            <a:p>
              <a:pPr defTabSz="914377">
                <a:defRPr/>
              </a:pPr>
              <a:endParaRPr lang="zh-CN" altLang="en-US" sz="2000" b="1" dirty="0">
                <a:cs typeface="+mn-ea"/>
                <a:sym typeface="+mn-lt"/>
              </a:endParaRPr>
            </a:p>
          </p:txBody>
        </p:sp>
        <p:sp>
          <p:nvSpPr>
            <p:cNvPr id="52" name="圆角矩形​​ 26"/>
            <p:cNvSpPr>
              <a:spLocks noChangeArrowheads="1"/>
            </p:cNvSpPr>
            <p:nvPr/>
          </p:nvSpPr>
          <p:spPr bwMode="auto">
            <a:xfrm>
              <a:off x="4247964" y="2132499"/>
              <a:ext cx="647740" cy="648864"/>
            </a:xfrm>
            <a:prstGeom prst="roundRect">
              <a:avLst>
                <a:gd name="adj" fmla="val 16667"/>
              </a:avLst>
            </a:prstGeom>
            <a:solidFill>
              <a:srgbClr val="77448C"/>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dirty="0">
                  <a:solidFill>
                    <a:srgbClr val="FFFFFF"/>
                  </a:solidFill>
                  <a:cs typeface="+mn-ea"/>
                  <a:sym typeface="+mn-lt"/>
                </a:rPr>
                <a:t>4</a:t>
              </a:r>
              <a:endParaRPr lang="zh-CN" altLang="en-US" sz="3200" dirty="0">
                <a:solidFill>
                  <a:srgbClr val="FFFFFF"/>
                </a:solidFill>
                <a:cs typeface="+mn-ea"/>
                <a:sym typeface="+mn-lt"/>
              </a:endParaRPr>
            </a:p>
          </p:txBody>
        </p:sp>
      </p:grpSp>
      <p:grpSp>
        <p:nvGrpSpPr>
          <p:cNvPr id="31" name="组合 30"/>
          <p:cNvGrpSpPr/>
          <p:nvPr/>
        </p:nvGrpSpPr>
        <p:grpSpPr>
          <a:xfrm>
            <a:off x="1787045" y="744416"/>
            <a:ext cx="527203" cy="530769"/>
            <a:chOff x="5042691" y="2273920"/>
            <a:chExt cx="702937" cy="707692"/>
          </a:xfrm>
          <a:solidFill>
            <a:srgbClr val="0070C0"/>
          </a:solidFill>
        </p:grpSpPr>
        <p:sp>
          <p:nvSpPr>
            <p:cNvPr id="32"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3"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30" name="TextBox 25">
            <a:extLst>
              <a:ext uri="{FF2B5EF4-FFF2-40B4-BE49-F238E27FC236}">
                <a16:creationId xmlns:a16="http://schemas.microsoft.com/office/drawing/2014/main" id="{69024DB6-6198-4859-9CD7-F9ACEB821BD6}"/>
              </a:ext>
            </a:extLst>
          </p:cNvPr>
          <p:cNvSpPr txBox="1"/>
          <p:nvPr/>
        </p:nvSpPr>
        <p:spPr bwMode="auto">
          <a:xfrm>
            <a:off x="3954392" y="3387689"/>
            <a:ext cx="1475084" cy="400110"/>
          </a:xfrm>
          <a:prstGeom prst="rect">
            <a:avLst/>
          </a:prstGeom>
          <a:noFill/>
        </p:spPr>
        <p:txBody>
          <a:bodyPr wrap="none">
            <a:spAutoFit/>
          </a:bodyPr>
          <a:lstStyle/>
          <a:p>
            <a:pPr defTabSz="914377">
              <a:defRPr/>
            </a:pPr>
            <a:r>
              <a:rPr lang="zh-CN" altLang="en-US" sz="2000" b="1" dirty="0">
                <a:cs typeface="+mn-ea"/>
                <a:sym typeface="+mn-lt"/>
              </a:rPr>
              <a:t>申报与缴纳</a:t>
            </a:r>
          </a:p>
        </p:txBody>
      </p:sp>
    </p:spTree>
    <p:extLst>
      <p:ext uri="{BB962C8B-B14F-4D97-AF65-F5344CB8AC3E}">
        <p14:creationId xmlns:p14="http://schemas.microsoft.com/office/powerpoint/2010/main" val="379033587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iterate type="lt">
                                    <p:tmPct val="10000"/>
                                  </p:iterate>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22" presetClass="entr" presetSubtype="8"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wipe(left)">
                                      <p:cBhvr>
                                        <p:cTn id="12" dur="500"/>
                                        <p:tgtEl>
                                          <p:spTgt spid="41"/>
                                        </p:tgtEl>
                                      </p:cBhvr>
                                    </p:animEffect>
                                  </p:childTnLst>
                                </p:cTn>
                              </p:par>
                            </p:childTnLst>
                          </p:cTn>
                        </p:par>
                        <p:par>
                          <p:cTn id="13" fill="hold">
                            <p:stCondLst>
                              <p:cond delay="550"/>
                            </p:stCondLst>
                            <p:childTnLst>
                              <p:par>
                                <p:cTn id="14" presetID="2" presetClass="entr" presetSubtype="2" fill="hold"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1+#ppt_w/2"/>
                                          </p:val>
                                        </p:tav>
                                        <p:tav tm="100000">
                                          <p:val>
                                            <p:strVal val="#ppt_x"/>
                                          </p:val>
                                        </p:tav>
                                      </p:tavLst>
                                    </p:anim>
                                    <p:anim calcmode="lin" valueType="num">
                                      <p:cBhvr additive="base">
                                        <p:cTn id="17" dur="500" fill="hold"/>
                                        <p:tgtEl>
                                          <p:spTgt spid="23"/>
                                        </p:tgtEl>
                                        <p:attrNameLst>
                                          <p:attrName>ppt_y</p:attrName>
                                        </p:attrNameLst>
                                      </p:cBhvr>
                                      <p:tavLst>
                                        <p:tav tm="0">
                                          <p:val>
                                            <p:strVal val="#ppt_y"/>
                                          </p:val>
                                        </p:tav>
                                        <p:tav tm="100000">
                                          <p:val>
                                            <p:strVal val="#ppt_y"/>
                                          </p:val>
                                        </p:tav>
                                      </p:tavLst>
                                    </p:anim>
                                  </p:childTnLst>
                                </p:cTn>
                              </p:par>
                            </p:childTnLst>
                          </p:cTn>
                        </p:par>
                        <p:par>
                          <p:cTn id="18" fill="hold">
                            <p:stCondLst>
                              <p:cond delay="1050"/>
                            </p:stCondLst>
                            <p:childTnLst>
                              <p:par>
                                <p:cTn id="19" presetID="2" presetClass="entr" presetSubtype="2" fill="hold" nodeType="afterEffect">
                                  <p:stCondLst>
                                    <p:cond delay="0"/>
                                  </p:stCondLst>
                                  <p:childTnLst>
                                    <p:set>
                                      <p:cBhvr>
                                        <p:cTn id="20" dur="1" fill="hold">
                                          <p:stCondLst>
                                            <p:cond delay="0"/>
                                          </p:stCondLst>
                                        </p:cTn>
                                        <p:tgtEl>
                                          <p:spTgt spid="42"/>
                                        </p:tgtEl>
                                        <p:attrNameLst>
                                          <p:attrName>style.visibility</p:attrName>
                                        </p:attrNameLst>
                                      </p:cBhvr>
                                      <p:to>
                                        <p:strVal val="visible"/>
                                      </p:to>
                                    </p:set>
                                    <p:anim calcmode="lin" valueType="num">
                                      <p:cBhvr additive="base">
                                        <p:cTn id="21" dur="500" fill="hold"/>
                                        <p:tgtEl>
                                          <p:spTgt spid="42"/>
                                        </p:tgtEl>
                                        <p:attrNameLst>
                                          <p:attrName>ppt_x</p:attrName>
                                        </p:attrNameLst>
                                      </p:cBhvr>
                                      <p:tavLst>
                                        <p:tav tm="0">
                                          <p:val>
                                            <p:strVal val="1+#ppt_w/2"/>
                                          </p:val>
                                        </p:tav>
                                        <p:tav tm="100000">
                                          <p:val>
                                            <p:strVal val="#ppt_x"/>
                                          </p:val>
                                        </p:tav>
                                      </p:tavLst>
                                    </p:anim>
                                    <p:anim calcmode="lin" valueType="num">
                                      <p:cBhvr additive="base">
                                        <p:cTn id="22" dur="500" fill="hold"/>
                                        <p:tgtEl>
                                          <p:spTgt spid="42"/>
                                        </p:tgtEl>
                                        <p:attrNameLst>
                                          <p:attrName>ppt_y</p:attrName>
                                        </p:attrNameLst>
                                      </p:cBhvr>
                                      <p:tavLst>
                                        <p:tav tm="0">
                                          <p:val>
                                            <p:strVal val="#ppt_y"/>
                                          </p:val>
                                        </p:tav>
                                        <p:tav tm="100000">
                                          <p:val>
                                            <p:strVal val="#ppt_y"/>
                                          </p:val>
                                        </p:tav>
                                      </p:tavLst>
                                    </p:anim>
                                  </p:childTnLst>
                                </p:cTn>
                              </p:par>
                            </p:childTnLst>
                          </p:cTn>
                        </p:par>
                        <p:par>
                          <p:cTn id="23" fill="hold">
                            <p:stCondLst>
                              <p:cond delay="1550"/>
                            </p:stCondLst>
                            <p:childTnLst>
                              <p:par>
                                <p:cTn id="24" presetID="2" presetClass="entr" presetSubtype="2" fill="hold" nodeType="afterEffect">
                                  <p:stCondLst>
                                    <p:cond delay="0"/>
                                  </p:stCondLst>
                                  <p:childTnLst>
                                    <p:set>
                                      <p:cBhvr>
                                        <p:cTn id="25" dur="1" fill="hold">
                                          <p:stCondLst>
                                            <p:cond delay="0"/>
                                          </p:stCondLst>
                                        </p:cTn>
                                        <p:tgtEl>
                                          <p:spTgt spid="46"/>
                                        </p:tgtEl>
                                        <p:attrNameLst>
                                          <p:attrName>style.visibility</p:attrName>
                                        </p:attrNameLst>
                                      </p:cBhvr>
                                      <p:to>
                                        <p:strVal val="visible"/>
                                      </p:to>
                                    </p:set>
                                    <p:anim calcmode="lin" valueType="num">
                                      <p:cBhvr additive="base">
                                        <p:cTn id="26" dur="500" fill="hold"/>
                                        <p:tgtEl>
                                          <p:spTgt spid="46"/>
                                        </p:tgtEl>
                                        <p:attrNameLst>
                                          <p:attrName>ppt_x</p:attrName>
                                        </p:attrNameLst>
                                      </p:cBhvr>
                                      <p:tavLst>
                                        <p:tav tm="0">
                                          <p:val>
                                            <p:strVal val="1+#ppt_w/2"/>
                                          </p:val>
                                        </p:tav>
                                        <p:tav tm="100000">
                                          <p:val>
                                            <p:strVal val="#ppt_x"/>
                                          </p:val>
                                        </p:tav>
                                      </p:tavLst>
                                    </p:anim>
                                    <p:anim calcmode="lin" valueType="num">
                                      <p:cBhvr additive="base">
                                        <p:cTn id="27" dur="500" fill="hold"/>
                                        <p:tgtEl>
                                          <p:spTgt spid="46"/>
                                        </p:tgtEl>
                                        <p:attrNameLst>
                                          <p:attrName>ppt_y</p:attrName>
                                        </p:attrNameLst>
                                      </p:cBhvr>
                                      <p:tavLst>
                                        <p:tav tm="0">
                                          <p:val>
                                            <p:strVal val="#ppt_y"/>
                                          </p:val>
                                        </p:tav>
                                        <p:tav tm="100000">
                                          <p:val>
                                            <p:strVal val="#ppt_y"/>
                                          </p:val>
                                        </p:tav>
                                      </p:tavLst>
                                    </p:anim>
                                  </p:childTnLst>
                                </p:cTn>
                              </p:par>
                            </p:childTnLst>
                          </p:cTn>
                        </p:par>
                        <p:par>
                          <p:cTn id="28" fill="hold">
                            <p:stCondLst>
                              <p:cond delay="2050"/>
                            </p:stCondLst>
                            <p:childTnLst>
                              <p:par>
                                <p:cTn id="29" presetID="2" presetClass="entr" presetSubtype="2"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1+#ppt_w/2"/>
                                          </p:val>
                                        </p:tav>
                                        <p:tav tm="100000">
                                          <p:val>
                                            <p:strVal val="#ppt_x"/>
                                          </p:val>
                                        </p:tav>
                                      </p:tavLst>
                                    </p:anim>
                                    <p:anim calcmode="lin" valueType="num">
                                      <p:cBhvr additive="base">
                                        <p:cTn id="32"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C7336F2-C870-49FF-9A60-23CB312BAD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20</a:t>
            </a:fld>
            <a:endParaRPr lang="en-US">
              <a:solidFill>
                <a:prstClr val="black">
                  <a:tint val="75000"/>
                </a:prstClr>
              </a:solidFill>
            </a:endParaRPr>
          </a:p>
        </p:txBody>
      </p:sp>
      <p:sp>
        <p:nvSpPr>
          <p:cNvPr id="4" name="文本框 3">
            <a:extLst>
              <a:ext uri="{FF2B5EF4-FFF2-40B4-BE49-F238E27FC236}">
                <a16:creationId xmlns:a16="http://schemas.microsoft.com/office/drawing/2014/main" id="{41614CC4-7242-4B00-B0B1-A7C5CA92A36E}"/>
              </a:ext>
            </a:extLst>
          </p:cNvPr>
          <p:cNvSpPr txBox="1"/>
          <p:nvPr/>
        </p:nvSpPr>
        <p:spPr>
          <a:xfrm>
            <a:off x="740639" y="735030"/>
            <a:ext cx="7990611" cy="2568717"/>
          </a:xfrm>
          <a:prstGeom prst="rect">
            <a:avLst/>
          </a:prstGeom>
          <a:noFill/>
        </p:spPr>
        <p:txBody>
          <a:bodyPr wrap="square">
            <a:spAutoFit/>
          </a:bodyPr>
          <a:lstStyle/>
          <a:p>
            <a:pPr indent="457200">
              <a:lnSpc>
                <a:spcPct val="150000"/>
              </a:lnSpc>
            </a:pPr>
            <a:r>
              <a:rPr lang="zh-CN" altLang="en-US" sz="2200" b="1" dirty="0">
                <a:solidFill>
                  <a:srgbClr val="005392"/>
                </a:solidFill>
              </a:rPr>
              <a:t>（三）所得来源地</a:t>
            </a:r>
            <a:endParaRPr lang="en-US" altLang="zh-CN" sz="2200" b="1" dirty="0">
              <a:solidFill>
                <a:srgbClr val="005392"/>
              </a:solidFill>
            </a:endParaRPr>
          </a:p>
          <a:p>
            <a:pPr indent="457200">
              <a:lnSpc>
                <a:spcPct val="150000"/>
              </a:lnSpc>
            </a:pPr>
            <a:r>
              <a:rPr lang="zh-CN" altLang="en-US" sz="2200" b="1" dirty="0"/>
              <a:t>所得来源地与所得支付地，两者可能是一致的，也可能是不同的，我国个人所得税依据</a:t>
            </a:r>
            <a:r>
              <a:rPr lang="zh-CN" altLang="en-US" sz="2200" b="1" u="sng" dirty="0">
                <a:solidFill>
                  <a:srgbClr val="C00000"/>
                </a:solidFill>
              </a:rPr>
              <a:t>“所得来源地”</a:t>
            </a:r>
            <a:r>
              <a:rPr lang="zh-CN" altLang="en-US" sz="2200" b="1" dirty="0"/>
              <a:t>判断经济活动的实质，征收个人所得税。</a:t>
            </a:r>
          </a:p>
          <a:p>
            <a:pPr indent="457200">
              <a:lnSpc>
                <a:spcPct val="150000"/>
              </a:lnSpc>
            </a:pPr>
            <a:endParaRPr lang="en-US" altLang="zh-CN" sz="2200" b="1" dirty="0">
              <a:solidFill>
                <a:srgbClr val="005392"/>
              </a:solidFill>
            </a:endParaRPr>
          </a:p>
        </p:txBody>
      </p:sp>
      <p:sp>
        <p:nvSpPr>
          <p:cNvPr id="13" name="矩形 12">
            <a:extLst>
              <a:ext uri="{FF2B5EF4-FFF2-40B4-BE49-F238E27FC236}">
                <a16:creationId xmlns:a16="http://schemas.microsoft.com/office/drawing/2014/main" id="{13D84BC9-E8CA-4FF6-824C-46D259B14070}"/>
              </a:ext>
            </a:extLst>
          </p:cNvPr>
          <p:cNvSpPr/>
          <p:nvPr/>
        </p:nvSpPr>
        <p:spPr>
          <a:xfrm>
            <a:off x="740639" y="2884702"/>
            <a:ext cx="7544381" cy="1028680"/>
          </a:xfrm>
          <a:prstGeom prst="rect">
            <a:avLst/>
          </a:prstGeom>
        </p:spPr>
        <p:txBody>
          <a:bodyPr wrap="square">
            <a:spAutoFit/>
          </a:bodyPr>
          <a:lstStyle/>
          <a:p>
            <a:pPr indent="536575">
              <a:lnSpc>
                <a:spcPct val="150000"/>
              </a:lnSpc>
              <a:defRPr/>
            </a:pPr>
            <a:r>
              <a:rPr lang="zh-CN" altLang="zh-CN" sz="2200" b="1" dirty="0">
                <a:latin typeface="楷体" panose="02010609060101010101" pitchFamily="49" charset="-122"/>
              </a:rPr>
              <a:t>美国人</a:t>
            </a:r>
            <a:r>
              <a:rPr lang="zh-CN" altLang="en-US" sz="2200" b="1" dirty="0">
                <a:latin typeface="楷体" panose="02010609060101010101" pitchFamily="49" charset="-122"/>
              </a:rPr>
              <a:t>汤姆</a:t>
            </a:r>
            <a:r>
              <a:rPr lang="zh-CN" altLang="zh-CN" sz="2200" b="1" dirty="0">
                <a:latin typeface="楷体" panose="02010609060101010101" pitchFamily="49" charset="-122"/>
              </a:rPr>
              <a:t>被美国母公司派往中国子公司进行为期八个月的业务指导，业务指导期间其工资由美国母公司发放。</a:t>
            </a:r>
            <a:endParaRPr lang="zh-CN" altLang="en-US" sz="2200" b="1" dirty="0">
              <a:latin typeface="楷体" panose="02010609060101010101" pitchFamily="49" charset="-122"/>
            </a:endParaRPr>
          </a:p>
        </p:txBody>
      </p:sp>
      <p:sp>
        <p:nvSpPr>
          <p:cNvPr id="14" name="TextBox 3">
            <a:extLst>
              <a:ext uri="{FF2B5EF4-FFF2-40B4-BE49-F238E27FC236}">
                <a16:creationId xmlns:a16="http://schemas.microsoft.com/office/drawing/2014/main" id="{9D1A3E70-0AAB-48DE-933C-EF789B9AEBE0}"/>
              </a:ext>
            </a:extLst>
          </p:cNvPr>
          <p:cNvSpPr txBox="1"/>
          <p:nvPr/>
        </p:nvSpPr>
        <p:spPr>
          <a:xfrm>
            <a:off x="2732269" y="4051482"/>
            <a:ext cx="2110384" cy="430887"/>
          </a:xfrm>
          <a:prstGeom prst="rect">
            <a:avLst/>
          </a:prstGeom>
          <a:noFill/>
        </p:spPr>
        <p:txBody>
          <a:bodyPr wrap="square">
            <a:spAutoFit/>
          </a:bodyPr>
          <a:lstStyle/>
          <a:p>
            <a:pPr>
              <a:defRPr/>
            </a:pPr>
            <a:r>
              <a:rPr lang="zh-CN" altLang="en-US" sz="2200" b="1" dirty="0">
                <a:latin typeface="楷体" panose="02010609060101010101" pitchFamily="49" charset="-122"/>
              </a:rPr>
              <a:t>所得来源地</a:t>
            </a:r>
          </a:p>
        </p:txBody>
      </p:sp>
      <p:sp>
        <p:nvSpPr>
          <p:cNvPr id="15" name="TextBox 4">
            <a:extLst>
              <a:ext uri="{FF2B5EF4-FFF2-40B4-BE49-F238E27FC236}">
                <a16:creationId xmlns:a16="http://schemas.microsoft.com/office/drawing/2014/main" id="{0EAF1232-CA7D-4B18-BAEB-5813B692070C}"/>
              </a:ext>
            </a:extLst>
          </p:cNvPr>
          <p:cNvSpPr txBox="1"/>
          <p:nvPr/>
        </p:nvSpPr>
        <p:spPr>
          <a:xfrm>
            <a:off x="2732269" y="4627745"/>
            <a:ext cx="2110384" cy="430887"/>
          </a:xfrm>
          <a:prstGeom prst="rect">
            <a:avLst/>
          </a:prstGeom>
          <a:noFill/>
        </p:spPr>
        <p:txBody>
          <a:bodyPr wrap="square">
            <a:spAutoFit/>
          </a:bodyPr>
          <a:lstStyle/>
          <a:p>
            <a:pPr>
              <a:defRPr/>
            </a:pPr>
            <a:r>
              <a:rPr lang="zh-CN" altLang="en-US" sz="2200" b="1" dirty="0">
                <a:latin typeface="楷体" panose="02010609060101010101" pitchFamily="49" charset="-122"/>
              </a:rPr>
              <a:t>所得支付地</a:t>
            </a:r>
          </a:p>
        </p:txBody>
      </p:sp>
      <p:sp>
        <p:nvSpPr>
          <p:cNvPr id="16" name="TextBox 5">
            <a:extLst>
              <a:ext uri="{FF2B5EF4-FFF2-40B4-BE49-F238E27FC236}">
                <a16:creationId xmlns:a16="http://schemas.microsoft.com/office/drawing/2014/main" id="{317C7B9D-5673-472C-8627-F1164A586A97}"/>
              </a:ext>
            </a:extLst>
          </p:cNvPr>
          <p:cNvSpPr txBox="1"/>
          <p:nvPr/>
        </p:nvSpPr>
        <p:spPr>
          <a:xfrm>
            <a:off x="4748395" y="4051482"/>
            <a:ext cx="1142478" cy="430887"/>
          </a:xfrm>
          <a:prstGeom prst="rect">
            <a:avLst/>
          </a:prstGeom>
          <a:noFill/>
        </p:spPr>
        <p:txBody>
          <a:bodyPr wrap="square">
            <a:spAutoFit/>
          </a:bodyPr>
          <a:lstStyle/>
          <a:p>
            <a:pPr>
              <a:defRPr/>
            </a:pPr>
            <a:r>
              <a:rPr lang="zh-CN" altLang="en-US" sz="2200" b="1" dirty="0">
                <a:solidFill>
                  <a:srgbClr val="C00000"/>
                </a:solidFill>
                <a:latin typeface="楷体" panose="02010609060101010101" pitchFamily="49" charset="-122"/>
              </a:rPr>
              <a:t>中国</a:t>
            </a:r>
          </a:p>
        </p:txBody>
      </p:sp>
      <p:sp>
        <p:nvSpPr>
          <p:cNvPr id="17" name="TextBox 6">
            <a:extLst>
              <a:ext uri="{FF2B5EF4-FFF2-40B4-BE49-F238E27FC236}">
                <a16:creationId xmlns:a16="http://schemas.microsoft.com/office/drawing/2014/main" id="{B2DFE727-0E76-4404-9FE9-8403F5EEC201}"/>
              </a:ext>
            </a:extLst>
          </p:cNvPr>
          <p:cNvSpPr txBox="1"/>
          <p:nvPr/>
        </p:nvSpPr>
        <p:spPr>
          <a:xfrm>
            <a:off x="4748395" y="4627745"/>
            <a:ext cx="1142478" cy="430887"/>
          </a:xfrm>
          <a:prstGeom prst="rect">
            <a:avLst/>
          </a:prstGeom>
          <a:noFill/>
        </p:spPr>
        <p:txBody>
          <a:bodyPr wrap="square">
            <a:spAutoFit/>
          </a:bodyPr>
          <a:lstStyle/>
          <a:p>
            <a:pPr>
              <a:defRPr/>
            </a:pPr>
            <a:r>
              <a:rPr lang="zh-CN" altLang="en-US" sz="2200" b="1" dirty="0">
                <a:solidFill>
                  <a:srgbClr val="C00000"/>
                </a:solidFill>
                <a:latin typeface="楷体" panose="02010609060101010101" pitchFamily="49" charset="-122"/>
              </a:rPr>
              <a:t>美国</a:t>
            </a:r>
          </a:p>
        </p:txBody>
      </p:sp>
      <p:sp>
        <p:nvSpPr>
          <p:cNvPr id="18" name="文本框 17">
            <a:extLst>
              <a:ext uri="{FF2B5EF4-FFF2-40B4-BE49-F238E27FC236}">
                <a16:creationId xmlns:a16="http://schemas.microsoft.com/office/drawing/2014/main" id="{1CA2BF06-986F-4CFF-9D19-F68B6D06D27C}"/>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312154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13"/>
                                        </p:tgtEl>
                                        <p:attrNameLst>
                                          <p:attrName>style.visibility</p:attrName>
                                        </p:attrNameLst>
                                      </p:cBhvr>
                                      <p:to>
                                        <p:strVal val="visible"/>
                                      </p:to>
                                    </p:set>
                                    <p:anim calcmode="discrete" valueType="clr">
                                      <p:cBhvr override="childStyle">
                                        <p:cTn id="7" dur="80"/>
                                        <p:tgtEl>
                                          <p:spTgt spid="13"/>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3"/>
                                        </p:tgtEl>
                                        <p:attrNameLst>
                                          <p:attrName>fillcolor</p:attrName>
                                        </p:attrNameLst>
                                      </p:cBhvr>
                                      <p:tavLst>
                                        <p:tav tm="0">
                                          <p:val>
                                            <p:clrVal>
                                              <a:schemeClr val="accent2"/>
                                            </p:clrVal>
                                          </p:val>
                                        </p:tav>
                                        <p:tav tm="50000">
                                          <p:val>
                                            <p:clrVal>
                                              <a:schemeClr val="hlink"/>
                                            </p:clrVal>
                                          </p:val>
                                        </p:tav>
                                      </p:tavLst>
                                    </p:anim>
                                    <p:set>
                                      <p:cBhvr>
                                        <p:cTn id="9" dur="80"/>
                                        <p:tgtEl>
                                          <p:spTgt spid="13"/>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41" presetClass="entr" presetSubtype="0" fill="hold" grpId="0" nodeType="clickEffect">
                                  <p:stCondLst>
                                    <p:cond delay="0"/>
                                  </p:stCondLst>
                                  <p:iterate type="lt">
                                    <p:tmPct val="10000"/>
                                  </p:iterate>
                                  <p:childTnLst>
                                    <p:set>
                                      <p:cBhvr>
                                        <p:cTn id="13" dur="1" fill="hold">
                                          <p:stCondLst>
                                            <p:cond delay="0"/>
                                          </p:stCondLst>
                                        </p:cTn>
                                        <p:tgtEl>
                                          <p:spTgt spid="14"/>
                                        </p:tgtEl>
                                        <p:attrNameLst>
                                          <p:attrName>style.visibility</p:attrName>
                                        </p:attrNameLst>
                                      </p:cBhvr>
                                      <p:to>
                                        <p:strVal val="visible"/>
                                      </p:to>
                                    </p:set>
                                    <p:anim calcmode="lin" valueType="num">
                                      <p:cBhvr>
                                        <p:cTn id="14"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14"/>
                                        </p:tgtEl>
                                        <p:attrNameLst>
                                          <p:attrName>ppt_y</p:attrName>
                                        </p:attrNameLst>
                                      </p:cBhvr>
                                      <p:tavLst>
                                        <p:tav tm="0">
                                          <p:val>
                                            <p:strVal val="#ppt_y"/>
                                          </p:val>
                                        </p:tav>
                                        <p:tav tm="100000">
                                          <p:val>
                                            <p:strVal val="#ppt_y"/>
                                          </p:val>
                                        </p:tav>
                                      </p:tavLst>
                                    </p:anim>
                                    <p:anim calcmode="lin" valueType="num">
                                      <p:cBhvr>
                                        <p:cTn id="16"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41" presetClass="entr" presetSubtype="0" fill="hold" grpId="0" nodeType="clickEffect">
                                  <p:stCondLst>
                                    <p:cond delay="0"/>
                                  </p:stCondLst>
                                  <p:iterate type="lt">
                                    <p:tmPct val="10000"/>
                                  </p:iterate>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16"/>
                                        </p:tgtEl>
                                        <p:attrNameLst>
                                          <p:attrName>ppt_y</p:attrName>
                                        </p:attrNameLst>
                                      </p:cBhvr>
                                      <p:tavLst>
                                        <p:tav tm="0">
                                          <p:val>
                                            <p:strVal val="#ppt_y"/>
                                          </p:val>
                                        </p:tav>
                                        <p:tav tm="100000">
                                          <p:val>
                                            <p:strVal val="#ppt_y"/>
                                          </p:val>
                                        </p:tav>
                                      </p:tavLst>
                                    </p:anim>
                                    <p:anim calcmode="lin" valueType="num">
                                      <p:cBhvr>
                                        <p:cTn id="25"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41" presetClass="entr" presetSubtype="0" fill="hold" grpId="0" nodeType="clickEffect">
                                  <p:stCondLst>
                                    <p:cond delay="0"/>
                                  </p:stCondLst>
                                  <p:iterate type="lt">
                                    <p:tmPct val="10000"/>
                                  </p:iterate>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33" dur="500" fill="hold"/>
                                        <p:tgtEl>
                                          <p:spTgt spid="15"/>
                                        </p:tgtEl>
                                        <p:attrNameLst>
                                          <p:attrName>ppt_y</p:attrName>
                                        </p:attrNameLst>
                                      </p:cBhvr>
                                      <p:tavLst>
                                        <p:tav tm="0">
                                          <p:val>
                                            <p:strVal val="#ppt_y"/>
                                          </p:val>
                                        </p:tav>
                                        <p:tav tm="100000">
                                          <p:val>
                                            <p:strVal val="#ppt_y"/>
                                          </p:val>
                                        </p:tav>
                                      </p:tavLst>
                                    </p:anim>
                                    <p:anim calcmode="lin" valueType="num">
                                      <p:cBhvr>
                                        <p:cTn id="34"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35"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6" dur="500" tmFilter="0,0; .5, 1; 1, 1"/>
                                        <p:tgtEl>
                                          <p:spTgt spid="15"/>
                                        </p:tgtEl>
                                      </p:cBhvr>
                                    </p:animEffect>
                                  </p:childTnLst>
                                </p:cTn>
                              </p:par>
                            </p:childTnLst>
                          </p:cTn>
                        </p:par>
                      </p:childTnLst>
                    </p:cTn>
                  </p:par>
                  <p:par>
                    <p:cTn id="37" fill="hold">
                      <p:stCondLst>
                        <p:cond delay="indefinite"/>
                      </p:stCondLst>
                      <p:childTnLst>
                        <p:par>
                          <p:cTn id="38" fill="hold">
                            <p:stCondLst>
                              <p:cond delay="0"/>
                            </p:stCondLst>
                            <p:childTnLst>
                              <p:par>
                                <p:cTn id="39" presetID="41" presetClass="entr" presetSubtype="0" fill="hold" grpId="0" nodeType="clickEffect">
                                  <p:stCondLst>
                                    <p:cond delay="0"/>
                                  </p:stCondLst>
                                  <p:iterate type="lt">
                                    <p:tmPct val="10000"/>
                                  </p:iterate>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7"/>
                                        </p:tgtEl>
                                        <p:attrNameLst>
                                          <p:attrName>ppt_y</p:attrName>
                                        </p:attrNameLst>
                                      </p:cBhvr>
                                      <p:tavLst>
                                        <p:tav tm="0">
                                          <p:val>
                                            <p:strVal val="#ppt_y"/>
                                          </p:val>
                                        </p:tav>
                                        <p:tav tm="100000">
                                          <p:val>
                                            <p:strVal val="#ppt_y"/>
                                          </p:val>
                                        </p:tav>
                                      </p:tavLst>
                                    </p:anim>
                                    <p:anim calcmode="lin" valueType="num">
                                      <p:cBhvr>
                                        <p:cTn id="43"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1">
            <a:extLst>
              <a:ext uri="{FF2B5EF4-FFF2-40B4-BE49-F238E27FC236}">
                <a16:creationId xmlns:a16="http://schemas.microsoft.com/office/drawing/2014/main" id="{B16E32BD-7ED9-48AA-8118-A473F3F26D50}"/>
              </a:ext>
            </a:extLst>
          </p:cNvPr>
          <p:cNvSpPr txBox="1">
            <a:spLocks/>
          </p:cNvSpPr>
          <p:nvPr/>
        </p:nvSpPr>
        <p:spPr>
          <a:xfrm>
            <a:off x="1546567" y="895150"/>
            <a:ext cx="5263237"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企业改制职工取得量化资产税务处理</a:t>
            </a:r>
          </a:p>
        </p:txBody>
      </p:sp>
      <p:graphicFrame>
        <p:nvGraphicFramePr>
          <p:cNvPr id="21" name="表格 21">
            <a:extLst>
              <a:ext uri="{FF2B5EF4-FFF2-40B4-BE49-F238E27FC236}">
                <a16:creationId xmlns:a16="http://schemas.microsoft.com/office/drawing/2014/main" id="{3C39FD33-12E3-4A09-ACC3-F9E6A528B9CA}"/>
              </a:ext>
            </a:extLst>
          </p:cNvPr>
          <p:cNvGraphicFramePr>
            <a:graphicFrameLocks noGrp="1"/>
          </p:cNvGraphicFramePr>
          <p:nvPr>
            <p:extLst>
              <p:ext uri="{D42A27DB-BD31-4B8C-83A1-F6EECF244321}">
                <p14:modId xmlns:p14="http://schemas.microsoft.com/office/powerpoint/2010/main" val="1020079891"/>
              </p:ext>
            </p:extLst>
          </p:nvPr>
        </p:nvGraphicFramePr>
        <p:xfrm>
          <a:off x="845048" y="1556230"/>
          <a:ext cx="7522204" cy="3176110"/>
        </p:xfrm>
        <a:graphic>
          <a:graphicData uri="http://schemas.openxmlformats.org/drawingml/2006/table">
            <a:tbl>
              <a:tblPr firstRow="1" bandRow="1">
                <a:tableStyleId>{5C22544A-7EE6-4342-B048-85BDC9FD1C3A}</a:tableStyleId>
              </a:tblPr>
              <a:tblGrid>
                <a:gridCol w="2507401">
                  <a:extLst>
                    <a:ext uri="{9D8B030D-6E8A-4147-A177-3AD203B41FA5}">
                      <a16:colId xmlns:a16="http://schemas.microsoft.com/office/drawing/2014/main" val="2358329479"/>
                    </a:ext>
                  </a:extLst>
                </a:gridCol>
                <a:gridCol w="1728648">
                  <a:extLst>
                    <a:ext uri="{9D8B030D-6E8A-4147-A177-3AD203B41FA5}">
                      <a16:colId xmlns:a16="http://schemas.microsoft.com/office/drawing/2014/main" val="1364671920"/>
                    </a:ext>
                  </a:extLst>
                </a:gridCol>
                <a:gridCol w="3286155">
                  <a:extLst>
                    <a:ext uri="{9D8B030D-6E8A-4147-A177-3AD203B41FA5}">
                      <a16:colId xmlns:a16="http://schemas.microsoft.com/office/drawing/2014/main" val="2024750337"/>
                    </a:ext>
                  </a:extLst>
                </a:gridCol>
              </a:tblGrid>
              <a:tr h="635222">
                <a:tc gridSpan="2">
                  <a:txBody>
                    <a:bodyPr/>
                    <a:lstStyle/>
                    <a:p>
                      <a:pPr algn="ctr"/>
                      <a:r>
                        <a:rPr lang="zh-CN" altLang="en-US" sz="2000" b="1" dirty="0"/>
                        <a:t>适用情形</a:t>
                      </a:r>
                    </a:p>
                  </a:txBody>
                  <a:tcPr anchor="ctr"/>
                </a:tc>
                <a:tc hMerge="1">
                  <a:txBody>
                    <a:bodyPr/>
                    <a:lstStyle/>
                    <a:p>
                      <a:endParaRPr lang="zh-CN" altLang="en-US" dirty="0"/>
                    </a:p>
                  </a:txBody>
                  <a:tcPr/>
                </a:tc>
                <a:tc>
                  <a:txBody>
                    <a:bodyPr/>
                    <a:lstStyle/>
                    <a:p>
                      <a:pPr algn="ctr"/>
                      <a:r>
                        <a:rPr lang="zh-CN" altLang="en-US" sz="2000" b="1" dirty="0"/>
                        <a:t>计税规定 </a:t>
                      </a:r>
                    </a:p>
                  </a:txBody>
                  <a:tcPr anchor="ctr"/>
                </a:tc>
                <a:extLst>
                  <a:ext uri="{0D108BD9-81ED-4DB2-BD59-A6C34878D82A}">
                    <a16:rowId xmlns:a16="http://schemas.microsoft.com/office/drawing/2014/main" val="393229997"/>
                  </a:ext>
                </a:extLst>
              </a:tr>
              <a:tr h="635222">
                <a:tc gridSpan="2">
                  <a:txBody>
                    <a:bodyPr/>
                    <a:lstStyle/>
                    <a:p>
                      <a:pPr algn="ctr"/>
                      <a:r>
                        <a:rPr lang="zh-CN" altLang="en-US" sz="2000" b="1" dirty="0"/>
                        <a:t>仅作分红依据</a:t>
                      </a:r>
                      <a:r>
                        <a:rPr lang="zh-CN" altLang="en-US" sz="2000" b="1" dirty="0">
                          <a:solidFill>
                            <a:srgbClr val="C00000"/>
                          </a:solidFill>
                        </a:rPr>
                        <a:t>无所有权 </a:t>
                      </a:r>
                    </a:p>
                  </a:txBody>
                  <a:tcPr anchor="ctr"/>
                </a:tc>
                <a:tc hMerge="1">
                  <a:txBody>
                    <a:bodyPr/>
                    <a:lstStyle/>
                    <a:p>
                      <a:endParaRPr lang="zh-CN" altLang="en-US" dirty="0"/>
                    </a:p>
                  </a:txBody>
                  <a:tcPr/>
                </a:tc>
                <a:tc>
                  <a:txBody>
                    <a:bodyPr/>
                    <a:lstStyle/>
                    <a:p>
                      <a:pPr algn="ctr"/>
                      <a:r>
                        <a:rPr lang="zh-CN" altLang="en-US" sz="2000" b="1" dirty="0"/>
                        <a:t>不征税 </a:t>
                      </a:r>
                    </a:p>
                  </a:txBody>
                  <a:tcPr anchor="ctr"/>
                </a:tc>
                <a:extLst>
                  <a:ext uri="{0D108BD9-81ED-4DB2-BD59-A6C34878D82A}">
                    <a16:rowId xmlns:a16="http://schemas.microsoft.com/office/drawing/2014/main" val="3173878491"/>
                  </a:ext>
                </a:extLst>
              </a:tr>
              <a:tr h="635222">
                <a:tc rowSpan="2">
                  <a:txBody>
                    <a:bodyPr/>
                    <a:lstStyle/>
                    <a:p>
                      <a:pPr algn="ctr"/>
                      <a:r>
                        <a:rPr lang="zh-CN" altLang="en-US" sz="2000" b="1" dirty="0">
                          <a:solidFill>
                            <a:srgbClr val="C00000"/>
                          </a:solidFill>
                        </a:rPr>
                        <a:t>拥有所有权 </a:t>
                      </a:r>
                    </a:p>
                  </a:txBody>
                  <a:tcPr anchor="ctr"/>
                </a:tc>
                <a:tc>
                  <a:txBody>
                    <a:bodyPr/>
                    <a:lstStyle/>
                    <a:p>
                      <a:pPr algn="ctr"/>
                      <a:r>
                        <a:rPr lang="zh-CN" altLang="en-US" sz="2000" b="1" dirty="0"/>
                        <a:t>取得时</a:t>
                      </a:r>
                    </a:p>
                  </a:txBody>
                  <a:tcPr anchor="ctr"/>
                </a:tc>
                <a:tc>
                  <a:txBody>
                    <a:bodyPr/>
                    <a:lstStyle/>
                    <a:p>
                      <a:pPr algn="ctr"/>
                      <a:r>
                        <a:rPr lang="zh-CN" altLang="en-US" sz="2000" b="1" dirty="0"/>
                        <a:t>暂缓征税 </a:t>
                      </a:r>
                    </a:p>
                  </a:txBody>
                  <a:tcPr anchor="ctr"/>
                </a:tc>
                <a:extLst>
                  <a:ext uri="{0D108BD9-81ED-4DB2-BD59-A6C34878D82A}">
                    <a16:rowId xmlns:a16="http://schemas.microsoft.com/office/drawing/2014/main" val="130595364"/>
                  </a:ext>
                </a:extLst>
              </a:tr>
              <a:tr h="635222">
                <a:tc vMerge="1">
                  <a:txBody>
                    <a:bodyPr/>
                    <a:lstStyle/>
                    <a:p>
                      <a:endParaRPr lang="zh-CN" altLang="en-US" dirty="0"/>
                    </a:p>
                  </a:txBody>
                  <a:tcPr/>
                </a:tc>
                <a:tc>
                  <a:txBody>
                    <a:bodyPr/>
                    <a:lstStyle/>
                    <a:p>
                      <a:pPr algn="ctr"/>
                      <a:r>
                        <a:rPr lang="zh-CN" altLang="en-US" sz="2000" b="1" dirty="0">
                          <a:solidFill>
                            <a:srgbClr val="C00000"/>
                          </a:solidFill>
                        </a:rPr>
                        <a:t>转让时</a:t>
                      </a:r>
                      <a:r>
                        <a:rPr lang="zh-CN" altLang="en-US" sz="2000" b="1" dirty="0"/>
                        <a:t> </a:t>
                      </a:r>
                    </a:p>
                  </a:txBody>
                  <a:tcPr anchor="ctr"/>
                </a:tc>
                <a:tc>
                  <a:txBody>
                    <a:bodyPr/>
                    <a:lstStyle/>
                    <a:p>
                      <a:pPr algn="ctr"/>
                      <a:r>
                        <a:rPr lang="zh-CN" altLang="en-US" sz="2000" b="1" dirty="0"/>
                        <a:t>财产转让所得 </a:t>
                      </a:r>
                    </a:p>
                  </a:txBody>
                  <a:tcPr anchor="ctr"/>
                </a:tc>
                <a:extLst>
                  <a:ext uri="{0D108BD9-81ED-4DB2-BD59-A6C34878D82A}">
                    <a16:rowId xmlns:a16="http://schemas.microsoft.com/office/drawing/2014/main" val="3252331715"/>
                  </a:ext>
                </a:extLst>
              </a:tr>
              <a:tr h="635222">
                <a:tc gridSpan="2">
                  <a:txBody>
                    <a:bodyPr/>
                    <a:lstStyle/>
                    <a:p>
                      <a:pPr algn="ctr"/>
                      <a:r>
                        <a:rPr lang="zh-CN" altLang="en-US" sz="2000" b="1" dirty="0"/>
                        <a:t>持有期间参与分配 </a:t>
                      </a:r>
                    </a:p>
                  </a:txBody>
                  <a:tcPr anchor="ctr"/>
                </a:tc>
                <a:tc hMerge="1">
                  <a:txBody>
                    <a:bodyPr/>
                    <a:lstStyle/>
                    <a:p>
                      <a:endParaRPr lang="zh-CN" altLang="en-US" dirty="0"/>
                    </a:p>
                  </a:txBody>
                  <a:tcPr/>
                </a:tc>
                <a:tc>
                  <a:txBody>
                    <a:bodyPr/>
                    <a:lstStyle/>
                    <a:p>
                      <a:pPr algn="ctr"/>
                      <a:r>
                        <a:rPr lang="zh-CN" altLang="en-US" sz="2000" b="1" dirty="0"/>
                        <a:t>利息、股息、红利所得 </a:t>
                      </a:r>
                    </a:p>
                  </a:txBody>
                  <a:tcPr anchor="ctr"/>
                </a:tc>
                <a:extLst>
                  <a:ext uri="{0D108BD9-81ED-4DB2-BD59-A6C34878D82A}">
                    <a16:rowId xmlns:a16="http://schemas.microsoft.com/office/drawing/2014/main" val="2855288797"/>
                  </a:ext>
                </a:extLst>
              </a:tr>
            </a:tbl>
          </a:graphicData>
        </a:graphic>
      </p:graphicFrame>
      <p:sp>
        <p:nvSpPr>
          <p:cNvPr id="22" name="文本框 21">
            <a:extLst>
              <a:ext uri="{FF2B5EF4-FFF2-40B4-BE49-F238E27FC236}">
                <a16:creationId xmlns:a16="http://schemas.microsoft.com/office/drawing/2014/main" id="{0A838BD7-A874-425D-B816-10FD1CAB6C3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五、财产转让所得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267408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6C242C5-556B-45D8-B7FA-2F8F55A5459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201</a:t>
            </a:fld>
            <a:endParaRPr lang="en-US">
              <a:solidFill>
                <a:prstClr val="black">
                  <a:tint val="75000"/>
                </a:prstClr>
              </a:solidFill>
            </a:endParaRPr>
          </a:p>
        </p:txBody>
      </p:sp>
      <p:sp>
        <p:nvSpPr>
          <p:cNvPr id="3" name="副标题 1">
            <a:extLst>
              <a:ext uri="{FF2B5EF4-FFF2-40B4-BE49-F238E27FC236}">
                <a16:creationId xmlns:a16="http://schemas.microsoft.com/office/drawing/2014/main" id="{18A58F02-BC82-43FE-A970-958875CE9B2A}"/>
              </a:ext>
            </a:extLst>
          </p:cNvPr>
          <p:cNvSpPr txBox="1">
            <a:spLocks/>
          </p:cNvSpPr>
          <p:nvPr/>
        </p:nvSpPr>
        <p:spPr>
          <a:xfrm>
            <a:off x="533142" y="830404"/>
            <a:ext cx="8198108"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视同转让</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个人以</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非货币性资产投资</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，属于转让和投资同时发生，对转让所得应按</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财产转让所得</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征税。</a:t>
            </a:r>
          </a:p>
        </p:txBody>
      </p:sp>
      <p:sp>
        <p:nvSpPr>
          <p:cNvPr id="4" name="文本框 3">
            <a:extLst>
              <a:ext uri="{FF2B5EF4-FFF2-40B4-BE49-F238E27FC236}">
                <a16:creationId xmlns:a16="http://schemas.microsoft.com/office/drawing/2014/main" id="{2613A026-4476-41FF-AA21-09095B06560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五、财产转让所得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741779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王平本期购入债券</a:t>
            </a:r>
            <a:r>
              <a:rPr lang="en-US" altLang="zh-CN" sz="2000" dirty="0">
                <a:solidFill>
                  <a:schemeClr val="tx1"/>
                </a:solidFill>
                <a:latin typeface="+mn-lt"/>
                <a:ea typeface="+mn-ea"/>
                <a:cs typeface="+mn-ea"/>
                <a:sym typeface="+mn-lt"/>
              </a:rPr>
              <a:t>1000</a:t>
            </a:r>
            <a:r>
              <a:rPr lang="zh-CN" altLang="en-US" sz="2000" dirty="0">
                <a:solidFill>
                  <a:schemeClr val="tx1"/>
                </a:solidFill>
                <a:latin typeface="+mn-lt"/>
                <a:ea typeface="+mn-ea"/>
                <a:cs typeface="+mn-ea"/>
                <a:sym typeface="+mn-lt"/>
              </a:rPr>
              <a:t>份</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每份买入价</a:t>
            </a:r>
            <a:r>
              <a:rPr lang="en-US" altLang="zh-CN" sz="2000" dirty="0">
                <a:solidFill>
                  <a:schemeClr val="tx1"/>
                </a:solidFill>
                <a:latin typeface="+mn-lt"/>
                <a:ea typeface="+mn-ea"/>
                <a:cs typeface="+mn-ea"/>
                <a:sym typeface="+mn-lt"/>
              </a:rPr>
              <a:t>10</a:t>
            </a:r>
            <a:r>
              <a:rPr lang="zh-CN" altLang="en-US" sz="2000" dirty="0">
                <a:solidFill>
                  <a:schemeClr val="tx1"/>
                </a:solidFill>
                <a:latin typeface="+mn-lt"/>
                <a:ea typeface="+mn-ea"/>
                <a:cs typeface="+mn-ea"/>
                <a:sym typeface="+mn-lt"/>
              </a:rPr>
              <a:t>元，支付购进买入债券的税费共计</a:t>
            </a:r>
            <a:r>
              <a:rPr lang="en-US" altLang="zh-CN" sz="2000" dirty="0">
                <a:solidFill>
                  <a:schemeClr val="tx1"/>
                </a:solidFill>
                <a:latin typeface="+mn-lt"/>
                <a:ea typeface="+mn-ea"/>
                <a:cs typeface="+mn-ea"/>
                <a:sym typeface="+mn-lt"/>
              </a:rPr>
              <a:t>150</a:t>
            </a:r>
            <a:r>
              <a:rPr lang="zh-CN" altLang="en-US" sz="2000" dirty="0">
                <a:solidFill>
                  <a:schemeClr val="tx1"/>
                </a:solidFill>
                <a:latin typeface="+mn-lt"/>
                <a:ea typeface="+mn-ea"/>
                <a:cs typeface="+mn-ea"/>
                <a:sym typeface="+mn-lt"/>
              </a:rPr>
              <a:t>元。本期内将买入的债券一次卖出</a:t>
            </a:r>
            <a:r>
              <a:rPr lang="en-US" altLang="zh-CN" sz="2000" dirty="0">
                <a:solidFill>
                  <a:schemeClr val="tx1"/>
                </a:solidFill>
                <a:latin typeface="+mn-lt"/>
                <a:ea typeface="+mn-ea"/>
                <a:cs typeface="+mn-ea"/>
                <a:sym typeface="+mn-lt"/>
              </a:rPr>
              <a:t>600</a:t>
            </a:r>
            <a:r>
              <a:rPr lang="zh-CN" altLang="en-US" sz="2000" dirty="0">
                <a:solidFill>
                  <a:schemeClr val="tx1"/>
                </a:solidFill>
                <a:latin typeface="+mn-lt"/>
                <a:ea typeface="+mn-ea"/>
                <a:cs typeface="+mn-ea"/>
                <a:sym typeface="+mn-lt"/>
              </a:rPr>
              <a:t>份，每份卖出价</a:t>
            </a:r>
            <a:r>
              <a:rPr lang="en-US" altLang="zh-CN" sz="2000" dirty="0">
                <a:solidFill>
                  <a:schemeClr val="tx1"/>
                </a:solidFill>
                <a:latin typeface="+mn-lt"/>
                <a:ea typeface="+mn-ea"/>
                <a:cs typeface="+mn-ea"/>
                <a:sym typeface="+mn-lt"/>
              </a:rPr>
              <a:t>12</a:t>
            </a:r>
            <a:r>
              <a:rPr lang="zh-CN" altLang="en-US" sz="2000" dirty="0">
                <a:solidFill>
                  <a:schemeClr val="tx1"/>
                </a:solidFill>
                <a:latin typeface="+mn-lt"/>
                <a:ea typeface="+mn-ea"/>
                <a:cs typeface="+mn-ea"/>
                <a:sym typeface="+mn-lt"/>
              </a:rPr>
              <a:t>元</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支付卖出债券的税费共计</a:t>
            </a:r>
            <a:r>
              <a:rPr lang="en-US" altLang="zh-CN" sz="2000" dirty="0">
                <a:solidFill>
                  <a:schemeClr val="tx1"/>
                </a:solidFill>
                <a:latin typeface="+mn-lt"/>
                <a:ea typeface="+mn-ea"/>
                <a:cs typeface="+mn-ea"/>
                <a:sym typeface="+mn-lt"/>
              </a:rPr>
              <a:t>110</a:t>
            </a:r>
            <a:r>
              <a:rPr lang="zh-CN" altLang="en-US" sz="2000" dirty="0">
                <a:solidFill>
                  <a:schemeClr val="tx1"/>
                </a:solidFill>
                <a:latin typeface="+mn-lt"/>
                <a:ea typeface="+mn-ea"/>
                <a:cs typeface="+mn-ea"/>
                <a:sym typeface="+mn-lt"/>
              </a:rPr>
              <a:t>元。计算李某售出债券应缴纳的个人所得税。</a:t>
            </a:r>
          </a:p>
          <a:p>
            <a:endParaRPr lang="zh-CN" altLang="en-US" sz="2000" dirty="0">
              <a:solidFill>
                <a:schemeClr val="tx1"/>
              </a:solidFill>
              <a:latin typeface="+mn-lt"/>
              <a:ea typeface="+mn-ea"/>
              <a:cs typeface="+mn-ea"/>
              <a:sym typeface="+mn-lt"/>
            </a:endParaRPr>
          </a:p>
          <a:p>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B532AE85-B340-4686-95A6-273D7E02B32D}"/>
              </a:ext>
            </a:extLst>
          </p:cNvPr>
          <p:cNvSpPr>
            <a:spLocks noChangeArrowheads="1"/>
          </p:cNvSpPr>
          <p:nvPr/>
        </p:nvSpPr>
        <p:spPr bwMode="gray">
          <a:xfrm>
            <a:off x="510105" y="3299791"/>
            <a:ext cx="8123789" cy="1634300"/>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）一次卖出债券应扣除的买价及费用＝（</a:t>
            </a:r>
            <a:r>
              <a:rPr lang="en-US" altLang="zh-CN" sz="2000" b="1" dirty="0">
                <a:solidFill>
                  <a:srgbClr val="003399"/>
                </a:solidFill>
              </a:rPr>
              <a:t>10000</a:t>
            </a:r>
            <a:r>
              <a:rPr lang="zh-CN" altLang="en-US" sz="2000" b="1" dirty="0">
                <a:solidFill>
                  <a:srgbClr val="003399"/>
                </a:solidFill>
              </a:rPr>
              <a:t>＋</a:t>
            </a:r>
            <a:r>
              <a:rPr lang="en-US" altLang="zh-CN" sz="2000" b="1" dirty="0">
                <a:solidFill>
                  <a:srgbClr val="003399"/>
                </a:solidFill>
              </a:rPr>
              <a:t>150</a:t>
            </a:r>
            <a:r>
              <a:rPr lang="zh-CN" altLang="en-US" sz="2000" b="1" dirty="0">
                <a:solidFill>
                  <a:srgbClr val="003399"/>
                </a:solidFill>
              </a:rPr>
              <a:t>）</a:t>
            </a:r>
            <a:r>
              <a:rPr lang="en-US" altLang="zh-CN" sz="2000" b="1" dirty="0">
                <a:solidFill>
                  <a:srgbClr val="003399"/>
                </a:solidFill>
              </a:rPr>
              <a:t>÷1000×600</a:t>
            </a:r>
            <a:r>
              <a:rPr lang="zh-CN" altLang="en-US" sz="2000" b="1" dirty="0">
                <a:solidFill>
                  <a:srgbClr val="003399"/>
                </a:solidFill>
              </a:rPr>
              <a:t>＋</a:t>
            </a:r>
            <a:r>
              <a:rPr lang="en-US" altLang="zh-CN" sz="2000" b="1" dirty="0">
                <a:solidFill>
                  <a:srgbClr val="003399"/>
                </a:solidFill>
              </a:rPr>
              <a:t>110</a:t>
            </a:r>
            <a:r>
              <a:rPr lang="zh-CN" altLang="en-US" sz="2000" b="1" dirty="0">
                <a:solidFill>
                  <a:srgbClr val="003399"/>
                </a:solidFill>
              </a:rPr>
              <a:t>＝</a:t>
            </a:r>
            <a:r>
              <a:rPr lang="en-US" altLang="zh-CN" sz="2000" b="1" dirty="0">
                <a:solidFill>
                  <a:srgbClr val="003399"/>
                </a:solidFill>
              </a:rPr>
              <a:t>6200</a:t>
            </a:r>
            <a:r>
              <a:rPr lang="zh-CN" altLang="en-US" sz="2000" b="1" dirty="0">
                <a:solidFill>
                  <a:srgbClr val="003399"/>
                </a:solidFill>
              </a:rPr>
              <a:t>（元）</a:t>
            </a:r>
          </a:p>
          <a:p>
            <a:pPr marL="342900" indent="-342900">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2</a:t>
            </a:r>
            <a:r>
              <a:rPr lang="zh-CN" altLang="en-US" sz="2000" b="1" dirty="0">
                <a:solidFill>
                  <a:srgbClr val="003399"/>
                </a:solidFill>
              </a:rPr>
              <a:t>）应缴纳的个人所得税＝（</a:t>
            </a:r>
            <a:r>
              <a:rPr lang="en-US" altLang="zh-CN" sz="2000" b="1" dirty="0">
                <a:solidFill>
                  <a:srgbClr val="003399"/>
                </a:solidFill>
              </a:rPr>
              <a:t>600×12</a:t>
            </a:r>
            <a:r>
              <a:rPr lang="zh-CN" altLang="en-US" sz="2000" b="1" dirty="0">
                <a:solidFill>
                  <a:srgbClr val="003399"/>
                </a:solidFill>
              </a:rPr>
              <a:t>－</a:t>
            </a:r>
            <a:r>
              <a:rPr lang="en-US" altLang="zh-CN" sz="2000" b="1" dirty="0">
                <a:solidFill>
                  <a:srgbClr val="003399"/>
                </a:solidFill>
              </a:rPr>
              <a:t>6200</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200</a:t>
            </a:r>
            <a:r>
              <a:rPr lang="zh-CN" altLang="en-US" sz="2000" b="1" dirty="0">
                <a:solidFill>
                  <a:srgbClr val="003399"/>
                </a:solidFill>
              </a:rPr>
              <a:t>（元）</a:t>
            </a:r>
          </a:p>
          <a:p>
            <a:pPr marL="342900" indent="-342900">
              <a:buFont typeface="Wingdings" panose="05000000000000000000" pitchFamily="2" charset="2"/>
              <a:buChar char="ü"/>
            </a:pPr>
            <a:endParaRPr lang="zh-CN" altLang="en-US" sz="2000" b="1" dirty="0">
              <a:solidFill>
                <a:srgbClr val="003399"/>
              </a:solidFill>
            </a:endParaRPr>
          </a:p>
        </p:txBody>
      </p:sp>
    </p:spTree>
    <p:extLst>
      <p:ext uri="{BB962C8B-B14F-4D97-AF65-F5344CB8AC3E}">
        <p14:creationId xmlns:p14="http://schemas.microsoft.com/office/powerpoint/2010/main" val="2101409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下列各项中，应按“财产转让所得”税目计征个人所得税的有（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转让机器设备所得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提供著作权的使用权所得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转让股权所得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提供非专利技术使用权所得</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1"/>
            <a:ext cx="677108" cy="1428693"/>
            <a:chOff x="9306651"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1" y="2520918"/>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78401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·2021-8】</a:t>
            </a:r>
            <a:r>
              <a:rPr lang="zh-CN" altLang="en-US" dirty="0">
                <a:solidFill>
                  <a:schemeClr val="tx1"/>
                </a:solidFill>
                <a:latin typeface="+mn-lt"/>
                <a:ea typeface="+mn-ea"/>
                <a:cs typeface="+mn-ea"/>
                <a:sym typeface="+mn-lt"/>
              </a:rPr>
              <a:t>根据个人所得税法律制度的规定，下列情形中，按照“财产转让所得”项目依法计算缴纳个人所得税的有（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王某以房产进行投资</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李某因终止投资从被投资企业的其他投资者取得股权转让收入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赵某以股权抵偿债务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张某持有的股权被行政机关强制过户</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1"/>
            <a:ext cx="677108" cy="1428693"/>
            <a:chOff x="9306651"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1" y="2247340"/>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805841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根据个人所得税法律制度的规定，下列各项中，应按照“财产转让所得”项目计缴个人所得税的有（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个人通过网络收购玩家的虚拟货币，加价后向他人出售取得的所得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个人转让新三板挂牌公司原始股取得的所得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个人通过竞拍购置债权后，通过司法程序主张债权而取得的所得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个人取得专利赔偿所得</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0"/>
            <a:ext cx="677108" cy="1428693"/>
            <a:chOff x="930665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2" y="2384129"/>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19719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集体所有制企业职工个人在企业改制过程中，以股份形式取得的仅作为分红依据，不拥有所有权的企业量化资产，应按“利息、股息、红利所得”计缴个人所得税。（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604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6C242C5-556B-45D8-B7FA-2F8F55A5459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207</a:t>
            </a:fld>
            <a:endParaRPr lang="en-US">
              <a:solidFill>
                <a:prstClr val="black">
                  <a:tint val="75000"/>
                </a:prstClr>
              </a:solidFill>
            </a:endParaRPr>
          </a:p>
        </p:txBody>
      </p:sp>
      <p:sp>
        <p:nvSpPr>
          <p:cNvPr id="3" name="副标题 1">
            <a:extLst>
              <a:ext uri="{FF2B5EF4-FFF2-40B4-BE49-F238E27FC236}">
                <a16:creationId xmlns:a16="http://schemas.microsoft.com/office/drawing/2014/main" id="{18A58F02-BC82-43FE-A970-958875CE9B2A}"/>
              </a:ext>
            </a:extLst>
          </p:cNvPr>
          <p:cNvSpPr txBox="1">
            <a:spLocks/>
          </p:cNvSpPr>
          <p:nvPr/>
        </p:nvSpPr>
        <p:spPr>
          <a:xfrm>
            <a:off x="533142" y="830404"/>
            <a:ext cx="8198108"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t>（二）应纳税额计算</a:t>
            </a:r>
          </a:p>
          <a:p>
            <a:pPr lvl="0"/>
            <a:r>
              <a:rPr lang="en-US" altLang="zh-CN" dirty="0">
                <a:solidFill>
                  <a:schemeClr val="tx1"/>
                </a:solidFill>
              </a:rPr>
              <a:t>1.</a:t>
            </a:r>
            <a:r>
              <a:rPr lang="zh-CN" altLang="en-US" dirty="0">
                <a:solidFill>
                  <a:schemeClr val="tx1"/>
                </a:solidFill>
              </a:rPr>
              <a:t>计税方法：按“次”计征</a:t>
            </a:r>
          </a:p>
          <a:p>
            <a:pPr lvl="0"/>
            <a:r>
              <a:rPr lang="en-US" altLang="zh-CN" dirty="0">
                <a:solidFill>
                  <a:schemeClr val="tx1"/>
                </a:solidFill>
              </a:rPr>
              <a:t>2.</a:t>
            </a:r>
            <a:r>
              <a:rPr lang="zh-CN" altLang="en-US" dirty="0">
                <a:solidFill>
                  <a:srgbClr val="C00000"/>
                </a:solidFill>
              </a:rPr>
              <a:t>税率：</a:t>
            </a:r>
            <a:r>
              <a:rPr lang="en-US" altLang="zh-CN" dirty="0">
                <a:solidFill>
                  <a:srgbClr val="C00000"/>
                </a:solidFill>
              </a:rPr>
              <a:t>20</a:t>
            </a:r>
            <a:r>
              <a:rPr lang="zh-CN" altLang="en-US" dirty="0">
                <a:solidFill>
                  <a:srgbClr val="C00000"/>
                </a:solidFill>
              </a:rPr>
              <a:t>％</a:t>
            </a:r>
          </a:p>
          <a:p>
            <a:pPr lvl="0"/>
            <a:r>
              <a:rPr lang="en-US" altLang="zh-CN" dirty="0">
                <a:solidFill>
                  <a:schemeClr val="tx1"/>
                </a:solidFill>
              </a:rPr>
              <a:t>3.</a:t>
            </a:r>
            <a:r>
              <a:rPr lang="zh-CN" altLang="en-US" dirty="0">
                <a:solidFill>
                  <a:schemeClr val="tx1"/>
                </a:solidFill>
              </a:rPr>
              <a:t>应纳税所得额</a:t>
            </a:r>
          </a:p>
          <a:p>
            <a:pPr lvl="0"/>
            <a:r>
              <a:rPr lang="zh-CN" altLang="en-US" dirty="0">
                <a:solidFill>
                  <a:srgbClr val="C00000"/>
                </a:solidFill>
              </a:rPr>
              <a:t>应纳税所得额＝转让财产收入－原值－合理费用</a:t>
            </a:r>
            <a:endParaRPr kumimoji="0" lang="zh-CN" altLang="zh-CN" sz="2200" b="1" i="0" u="none" strike="noStrike" kern="1200" cap="none" spc="0" normalizeH="0" baseline="0" noProof="0" dirty="0">
              <a:ln>
                <a:noFill/>
              </a:ln>
              <a:solidFill>
                <a:srgbClr val="C00000"/>
              </a:solidFill>
              <a:effectLst/>
              <a:uLnTx/>
              <a:uFillTx/>
            </a:endParaRPr>
          </a:p>
        </p:txBody>
      </p:sp>
    </p:spTree>
    <p:extLst>
      <p:ext uri="{BB962C8B-B14F-4D97-AF65-F5344CB8AC3E}">
        <p14:creationId xmlns:p14="http://schemas.microsoft.com/office/powerpoint/2010/main" val="3891332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6C242C5-556B-45D8-B7FA-2F8F55A5459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208</a:t>
            </a:fld>
            <a:endParaRPr lang="en-US">
              <a:solidFill>
                <a:prstClr val="black">
                  <a:tint val="75000"/>
                </a:prstClr>
              </a:solidFill>
            </a:endParaRPr>
          </a:p>
        </p:txBody>
      </p:sp>
      <p:sp>
        <p:nvSpPr>
          <p:cNvPr id="3" name="副标题 1">
            <a:extLst>
              <a:ext uri="{FF2B5EF4-FFF2-40B4-BE49-F238E27FC236}">
                <a16:creationId xmlns:a16="http://schemas.microsoft.com/office/drawing/2014/main" id="{18A58F02-BC82-43FE-A970-958875CE9B2A}"/>
              </a:ext>
            </a:extLst>
          </p:cNvPr>
          <p:cNvSpPr txBox="1">
            <a:spLocks/>
          </p:cNvSpPr>
          <p:nvPr/>
        </p:nvSpPr>
        <p:spPr>
          <a:xfrm>
            <a:off x="533142" y="830404"/>
            <a:ext cx="8198108"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t>（二）应纳税额计算</a:t>
            </a:r>
          </a:p>
          <a:p>
            <a:pPr lvl="0"/>
            <a:r>
              <a:rPr lang="en-US" altLang="zh-CN" dirty="0">
                <a:solidFill>
                  <a:schemeClr val="tx1"/>
                </a:solidFill>
              </a:rPr>
              <a:t>4.</a:t>
            </a:r>
            <a:r>
              <a:rPr lang="zh-CN" altLang="en-US" dirty="0">
                <a:solidFill>
                  <a:schemeClr val="tx1"/>
                </a:solidFill>
              </a:rPr>
              <a:t>应纳税额</a:t>
            </a:r>
          </a:p>
          <a:p>
            <a:pPr lvl="0"/>
            <a:r>
              <a:rPr lang="zh-CN" altLang="en-US" dirty="0">
                <a:solidFill>
                  <a:srgbClr val="C00000"/>
                </a:solidFill>
              </a:rPr>
              <a:t>应纳税额＝应纳税所得额</a:t>
            </a:r>
            <a:r>
              <a:rPr lang="en-US" altLang="zh-CN" dirty="0">
                <a:solidFill>
                  <a:srgbClr val="C00000"/>
                </a:solidFill>
              </a:rPr>
              <a:t>×20</a:t>
            </a:r>
            <a:r>
              <a:rPr lang="zh-CN" altLang="en-US" dirty="0">
                <a:solidFill>
                  <a:srgbClr val="C00000"/>
                </a:solidFill>
              </a:rPr>
              <a:t>％</a:t>
            </a:r>
          </a:p>
          <a:p>
            <a:pPr lvl="0"/>
            <a:r>
              <a:rPr lang="en-US" altLang="zh-CN" dirty="0">
                <a:solidFill>
                  <a:schemeClr val="tx1"/>
                </a:solidFill>
              </a:rPr>
              <a:t>【</a:t>
            </a:r>
            <a:r>
              <a:rPr lang="zh-CN" altLang="en-US" dirty="0">
                <a:solidFill>
                  <a:schemeClr val="tx1"/>
                </a:solidFill>
              </a:rPr>
              <a:t>注意</a:t>
            </a:r>
            <a:r>
              <a:rPr lang="en-US" altLang="zh-CN" dirty="0">
                <a:solidFill>
                  <a:schemeClr val="tx1"/>
                </a:solidFill>
              </a:rPr>
              <a:t>1】</a:t>
            </a:r>
            <a:r>
              <a:rPr lang="zh-CN" altLang="en-US" dirty="0">
                <a:solidFill>
                  <a:schemeClr val="tx1"/>
                </a:solidFill>
              </a:rPr>
              <a:t>个人转让房屋的个人所得税应税收入不含增值税，其取得房屋时所支付价款中包含的增值税计入财产原值，计算转让所得时可扣除的税费不包括本次转让缴纳的增值税。</a:t>
            </a:r>
          </a:p>
        </p:txBody>
      </p:sp>
    </p:spTree>
    <p:extLst>
      <p:ext uri="{BB962C8B-B14F-4D97-AF65-F5344CB8AC3E}">
        <p14:creationId xmlns:p14="http://schemas.microsoft.com/office/powerpoint/2010/main" val="3787347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6C242C5-556B-45D8-B7FA-2F8F55A5459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209</a:t>
            </a:fld>
            <a:endParaRPr lang="en-US">
              <a:solidFill>
                <a:prstClr val="black">
                  <a:tint val="75000"/>
                </a:prstClr>
              </a:solidFill>
            </a:endParaRPr>
          </a:p>
        </p:txBody>
      </p:sp>
      <p:sp>
        <p:nvSpPr>
          <p:cNvPr id="3" name="副标题 1">
            <a:extLst>
              <a:ext uri="{FF2B5EF4-FFF2-40B4-BE49-F238E27FC236}">
                <a16:creationId xmlns:a16="http://schemas.microsoft.com/office/drawing/2014/main" id="{18A58F02-BC82-43FE-A970-958875CE9B2A}"/>
              </a:ext>
            </a:extLst>
          </p:cNvPr>
          <p:cNvSpPr txBox="1">
            <a:spLocks/>
          </p:cNvSpPr>
          <p:nvPr/>
        </p:nvSpPr>
        <p:spPr>
          <a:xfrm>
            <a:off x="533142" y="830404"/>
            <a:ext cx="8198108"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t>【</a:t>
            </a:r>
            <a:r>
              <a:rPr lang="zh-CN" altLang="en-US" dirty="0"/>
              <a:t>注意</a:t>
            </a:r>
            <a:r>
              <a:rPr lang="en-US" altLang="zh-CN" dirty="0"/>
              <a:t>2】</a:t>
            </a:r>
            <a:r>
              <a:rPr lang="zh-CN" altLang="en-US" dirty="0"/>
              <a:t>对个人转让自用</a:t>
            </a:r>
            <a:r>
              <a:rPr lang="zh-CN" altLang="en-US" dirty="0">
                <a:solidFill>
                  <a:srgbClr val="C00000"/>
                </a:solidFill>
              </a:rPr>
              <a:t>“</a:t>
            </a:r>
            <a:r>
              <a:rPr lang="en-US" altLang="zh-CN" dirty="0">
                <a:solidFill>
                  <a:srgbClr val="C00000"/>
                </a:solidFill>
              </a:rPr>
              <a:t>5</a:t>
            </a:r>
            <a:r>
              <a:rPr lang="zh-CN" altLang="en-US" dirty="0">
                <a:solidFill>
                  <a:srgbClr val="C00000"/>
                </a:solidFill>
              </a:rPr>
              <a:t>年以上”</a:t>
            </a:r>
            <a:r>
              <a:rPr lang="zh-CN" altLang="en-US" dirty="0"/>
              <a:t>并且是家庭</a:t>
            </a:r>
            <a:r>
              <a:rPr lang="zh-CN" altLang="en-US" dirty="0">
                <a:solidFill>
                  <a:srgbClr val="C00000"/>
                </a:solidFill>
              </a:rPr>
              <a:t>“唯一”“生活用房”</a:t>
            </a:r>
            <a:r>
              <a:rPr lang="zh-CN" altLang="en-US" dirty="0"/>
              <a:t>取得的所得，继续免征个人所得税。</a:t>
            </a:r>
          </a:p>
          <a:p>
            <a:pPr lvl="0"/>
            <a:r>
              <a:rPr lang="en-US" altLang="zh-CN" dirty="0"/>
              <a:t>【</a:t>
            </a:r>
            <a:r>
              <a:rPr lang="zh-CN" altLang="en-US" dirty="0"/>
              <a:t>链接</a:t>
            </a:r>
            <a:r>
              <a:rPr lang="en-US" altLang="zh-CN" dirty="0"/>
              <a:t>】</a:t>
            </a:r>
            <a:r>
              <a:rPr lang="zh-CN" altLang="en-US" dirty="0"/>
              <a:t>除“北上广深非普通住房”外，个人将购买“</a:t>
            </a:r>
            <a:r>
              <a:rPr lang="en-US" altLang="zh-CN" dirty="0"/>
              <a:t>2</a:t>
            </a:r>
            <a:r>
              <a:rPr lang="zh-CN" altLang="en-US" dirty="0"/>
              <a:t>年以上”房屋对外销售的，免征“增值税”。</a:t>
            </a:r>
          </a:p>
        </p:txBody>
      </p:sp>
    </p:spTree>
    <p:extLst>
      <p:ext uri="{BB962C8B-B14F-4D97-AF65-F5344CB8AC3E}">
        <p14:creationId xmlns:p14="http://schemas.microsoft.com/office/powerpoint/2010/main" val="3233202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C7336F2-C870-49FF-9A60-23CB312BADC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a:t>
            </a:fld>
            <a:endParaRPr lang="en-US">
              <a:solidFill>
                <a:prstClr val="black">
                  <a:tint val="75000"/>
                </a:prstClr>
              </a:solidFill>
            </a:endParaRPr>
          </a:p>
        </p:txBody>
      </p:sp>
      <p:sp>
        <p:nvSpPr>
          <p:cNvPr id="4" name="文本框 3">
            <a:extLst>
              <a:ext uri="{FF2B5EF4-FFF2-40B4-BE49-F238E27FC236}">
                <a16:creationId xmlns:a16="http://schemas.microsoft.com/office/drawing/2014/main" id="{41614CC4-7242-4B00-B0B1-A7C5CA92A36E}"/>
              </a:ext>
            </a:extLst>
          </p:cNvPr>
          <p:cNvSpPr txBox="1"/>
          <p:nvPr/>
        </p:nvSpPr>
        <p:spPr>
          <a:xfrm>
            <a:off x="576694" y="622526"/>
            <a:ext cx="7990611" cy="1553054"/>
          </a:xfrm>
          <a:prstGeom prst="rect">
            <a:avLst/>
          </a:prstGeom>
          <a:noFill/>
        </p:spPr>
        <p:txBody>
          <a:bodyPr wrap="square">
            <a:spAutoFit/>
          </a:bodyPr>
          <a:lstStyle/>
          <a:p>
            <a:pPr indent="457200">
              <a:lnSpc>
                <a:spcPct val="150000"/>
              </a:lnSpc>
            </a:pPr>
            <a:r>
              <a:rPr lang="zh-CN" altLang="en-US" sz="2200" b="1" dirty="0">
                <a:solidFill>
                  <a:srgbClr val="005392"/>
                </a:solidFill>
              </a:rPr>
              <a:t>下列所得，</a:t>
            </a:r>
            <a:r>
              <a:rPr lang="zh-CN" altLang="en-US" sz="2200" b="1" dirty="0">
                <a:solidFill>
                  <a:srgbClr val="C00000"/>
                </a:solidFill>
              </a:rPr>
              <a:t>不论支付地点是否在中国境内</a:t>
            </a:r>
            <a:r>
              <a:rPr lang="zh-CN" altLang="en-US" sz="2200" b="1" dirty="0">
                <a:solidFill>
                  <a:srgbClr val="005392"/>
                </a:solidFill>
              </a:rPr>
              <a:t>，均为来源于中国境内的所得：</a:t>
            </a:r>
          </a:p>
          <a:p>
            <a:pPr indent="457200">
              <a:lnSpc>
                <a:spcPct val="150000"/>
              </a:lnSpc>
            </a:pPr>
            <a:endParaRPr lang="en-US" altLang="zh-CN" sz="2200" b="1" dirty="0">
              <a:solidFill>
                <a:srgbClr val="005392"/>
              </a:solidFill>
            </a:endParaRPr>
          </a:p>
        </p:txBody>
      </p:sp>
      <p:graphicFrame>
        <p:nvGraphicFramePr>
          <p:cNvPr id="5" name="表格 4">
            <a:extLst>
              <a:ext uri="{FF2B5EF4-FFF2-40B4-BE49-F238E27FC236}">
                <a16:creationId xmlns:a16="http://schemas.microsoft.com/office/drawing/2014/main" id="{C752278E-EDF8-4DFC-87C6-EBF8E3359F87}"/>
              </a:ext>
            </a:extLst>
          </p:cNvPr>
          <p:cNvGraphicFramePr>
            <a:graphicFrameLocks noGrp="1"/>
          </p:cNvGraphicFramePr>
          <p:nvPr>
            <p:extLst>
              <p:ext uri="{D42A27DB-BD31-4B8C-83A1-F6EECF244321}">
                <p14:modId xmlns:p14="http://schemas.microsoft.com/office/powerpoint/2010/main" val="819293678"/>
              </p:ext>
            </p:extLst>
          </p:nvPr>
        </p:nvGraphicFramePr>
        <p:xfrm>
          <a:off x="576694" y="1625601"/>
          <a:ext cx="8062277" cy="3171570"/>
        </p:xfrm>
        <a:graphic>
          <a:graphicData uri="http://schemas.openxmlformats.org/drawingml/2006/table">
            <a:tbl>
              <a:tblPr>
                <a:tableStyleId>{BDBED569-4797-4DF1-A0F4-6AAB3CD982D8}</a:tableStyleId>
              </a:tblPr>
              <a:tblGrid>
                <a:gridCol w="1239180">
                  <a:extLst>
                    <a:ext uri="{9D8B030D-6E8A-4147-A177-3AD203B41FA5}">
                      <a16:colId xmlns:a16="http://schemas.microsoft.com/office/drawing/2014/main" val="20000"/>
                    </a:ext>
                  </a:extLst>
                </a:gridCol>
                <a:gridCol w="6823097">
                  <a:extLst>
                    <a:ext uri="{9D8B030D-6E8A-4147-A177-3AD203B41FA5}">
                      <a16:colId xmlns:a16="http://schemas.microsoft.com/office/drawing/2014/main" val="20001"/>
                    </a:ext>
                  </a:extLst>
                </a:gridCol>
              </a:tblGrid>
              <a:tr h="373311">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30000"/>
                        </a:lnSpc>
                        <a:spcAft>
                          <a:spcPts val="0"/>
                        </a:spcAft>
                      </a:pPr>
                      <a:r>
                        <a:rPr lang="zh-CN" sz="2000" b="1" kern="100" dirty="0">
                          <a:solidFill>
                            <a:schemeClr val="tx1"/>
                          </a:solidFill>
                          <a:latin typeface="+mn-ea"/>
                          <a:ea typeface="+mn-ea"/>
                        </a:rPr>
                        <a:t>境内“＋”</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30000"/>
                        </a:lnSpc>
                        <a:spcAft>
                          <a:spcPts val="0"/>
                        </a:spcAft>
                      </a:pPr>
                      <a:r>
                        <a:rPr lang="zh-CN" sz="2000" b="1" kern="100" dirty="0">
                          <a:solidFill>
                            <a:schemeClr val="tx1"/>
                          </a:solidFill>
                          <a:latin typeface="+mn-ea"/>
                          <a:ea typeface="+mn-ea"/>
                        </a:rPr>
                        <a:t>具体规定</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0"/>
                  </a:ext>
                </a:extLst>
              </a:tr>
              <a:tr h="373311">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30000"/>
                        </a:lnSpc>
                        <a:spcAft>
                          <a:spcPts val="0"/>
                        </a:spcAft>
                      </a:pPr>
                      <a:r>
                        <a:rPr lang="zh-CN" sz="2000" b="1" kern="100" dirty="0">
                          <a:solidFill>
                            <a:srgbClr val="C00000"/>
                          </a:solidFill>
                          <a:latin typeface="+mn-ea"/>
                          <a:ea typeface="+mn-ea"/>
                        </a:rPr>
                        <a:t>“干”</a:t>
                      </a:r>
                      <a:endParaRPr lang="zh-CN" sz="2000" b="1" kern="100" dirty="0">
                        <a:solidFill>
                          <a:srgbClr val="C00000"/>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30000"/>
                        </a:lnSpc>
                        <a:spcAft>
                          <a:spcPts val="0"/>
                        </a:spcAft>
                      </a:pPr>
                      <a:r>
                        <a:rPr lang="en-US" sz="2000" b="1" kern="100" dirty="0">
                          <a:solidFill>
                            <a:schemeClr val="tx1"/>
                          </a:solidFill>
                          <a:latin typeface="+mn-ea"/>
                          <a:ea typeface="+mn-ea"/>
                        </a:rPr>
                        <a:t>1.</a:t>
                      </a:r>
                      <a:r>
                        <a:rPr lang="zh-CN" sz="2000" b="1" kern="100" dirty="0">
                          <a:solidFill>
                            <a:schemeClr val="tx1"/>
                          </a:solidFill>
                          <a:latin typeface="+mn-ea"/>
                          <a:ea typeface="+mn-ea"/>
                        </a:rPr>
                        <a:t>因任职、受雇、履约等而在</a:t>
                      </a:r>
                      <a:r>
                        <a:rPr lang="zh-CN" sz="2000" b="1" kern="100" dirty="0">
                          <a:solidFill>
                            <a:srgbClr val="C00000"/>
                          </a:solidFill>
                          <a:latin typeface="+mn-ea"/>
                          <a:ea typeface="+mn-ea"/>
                        </a:rPr>
                        <a:t>中国境内提供</a:t>
                      </a:r>
                      <a:r>
                        <a:rPr lang="zh-CN" sz="2000" b="1" kern="100" dirty="0">
                          <a:solidFill>
                            <a:schemeClr val="tx1"/>
                          </a:solidFill>
                          <a:latin typeface="+mn-ea"/>
                          <a:ea typeface="+mn-ea"/>
                        </a:rPr>
                        <a:t>劳务取得的所得；</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1"/>
                  </a:ext>
                </a:extLst>
              </a:tr>
              <a:tr h="808316">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30000"/>
                        </a:lnSpc>
                        <a:spcAft>
                          <a:spcPts val="0"/>
                        </a:spcAft>
                      </a:pPr>
                      <a:r>
                        <a:rPr lang="zh-CN" sz="2000" b="1" kern="100" dirty="0">
                          <a:solidFill>
                            <a:srgbClr val="C00000"/>
                          </a:solidFill>
                          <a:latin typeface="+mn-ea"/>
                          <a:ea typeface="+mn-ea"/>
                        </a:rPr>
                        <a:t>“用”</a:t>
                      </a:r>
                      <a:endParaRPr lang="zh-CN" sz="2000" b="1" kern="100" dirty="0">
                        <a:solidFill>
                          <a:srgbClr val="C00000"/>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30000"/>
                        </a:lnSpc>
                        <a:spcAft>
                          <a:spcPts val="0"/>
                        </a:spcAft>
                      </a:pPr>
                      <a:r>
                        <a:rPr lang="en-US" sz="2000" b="1" kern="100" dirty="0">
                          <a:solidFill>
                            <a:schemeClr val="tx1"/>
                          </a:solidFill>
                          <a:latin typeface="+mn-ea"/>
                          <a:ea typeface="+mn-ea"/>
                        </a:rPr>
                        <a:t>2.</a:t>
                      </a:r>
                      <a:r>
                        <a:rPr lang="zh-CN" sz="2000" b="1" kern="100" dirty="0">
                          <a:solidFill>
                            <a:schemeClr val="tx1"/>
                          </a:solidFill>
                          <a:latin typeface="+mn-ea"/>
                          <a:ea typeface="+mn-ea"/>
                        </a:rPr>
                        <a:t>将财产出租给承租人在</a:t>
                      </a:r>
                      <a:r>
                        <a:rPr lang="zh-CN" sz="2000" b="1" kern="100" dirty="0">
                          <a:solidFill>
                            <a:srgbClr val="C00000"/>
                          </a:solidFill>
                          <a:latin typeface="+mn-ea"/>
                          <a:ea typeface="+mn-ea"/>
                        </a:rPr>
                        <a:t>中国境内使用</a:t>
                      </a:r>
                      <a:r>
                        <a:rPr lang="zh-CN" sz="2000" b="1" kern="100" dirty="0">
                          <a:solidFill>
                            <a:schemeClr val="tx1"/>
                          </a:solidFill>
                          <a:latin typeface="+mn-ea"/>
                          <a:ea typeface="+mn-ea"/>
                        </a:rPr>
                        <a:t>而取得的所得；</a:t>
                      </a:r>
                    </a:p>
                    <a:p>
                      <a:pPr>
                        <a:lnSpc>
                          <a:spcPct val="130000"/>
                        </a:lnSpc>
                        <a:spcAft>
                          <a:spcPts val="0"/>
                        </a:spcAft>
                      </a:pPr>
                      <a:r>
                        <a:rPr lang="en-US" sz="2000" b="1" kern="100" dirty="0">
                          <a:solidFill>
                            <a:schemeClr val="tx1"/>
                          </a:solidFill>
                          <a:latin typeface="+mn-ea"/>
                          <a:ea typeface="+mn-ea"/>
                        </a:rPr>
                        <a:t>3.</a:t>
                      </a:r>
                      <a:r>
                        <a:rPr lang="zh-CN" sz="2000" b="1" kern="100" dirty="0">
                          <a:solidFill>
                            <a:schemeClr val="tx1"/>
                          </a:solidFill>
                          <a:latin typeface="+mn-ea"/>
                          <a:ea typeface="+mn-ea"/>
                        </a:rPr>
                        <a:t>许可各种特许权在</a:t>
                      </a:r>
                      <a:r>
                        <a:rPr lang="zh-CN" sz="2000" b="1" kern="100" dirty="0">
                          <a:solidFill>
                            <a:srgbClr val="C00000"/>
                          </a:solidFill>
                          <a:latin typeface="+mn-ea"/>
                          <a:ea typeface="+mn-ea"/>
                        </a:rPr>
                        <a:t>中国境内使用</a:t>
                      </a:r>
                      <a:r>
                        <a:rPr lang="zh-CN" sz="2000" b="1" kern="100" dirty="0">
                          <a:solidFill>
                            <a:schemeClr val="tx1"/>
                          </a:solidFill>
                          <a:latin typeface="+mn-ea"/>
                          <a:ea typeface="+mn-ea"/>
                        </a:rPr>
                        <a:t>而取得的所得。</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2"/>
                  </a:ext>
                </a:extLst>
              </a:tr>
              <a:tr h="808316">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30000"/>
                        </a:lnSpc>
                        <a:spcAft>
                          <a:spcPts val="0"/>
                        </a:spcAft>
                      </a:pPr>
                      <a:r>
                        <a:rPr lang="zh-CN" sz="2000" b="1" kern="100" dirty="0">
                          <a:solidFill>
                            <a:srgbClr val="C00000"/>
                          </a:solidFill>
                          <a:latin typeface="+mn-ea"/>
                          <a:ea typeface="+mn-ea"/>
                        </a:rPr>
                        <a:t>“财产”</a:t>
                      </a:r>
                      <a:endParaRPr lang="zh-CN" sz="2000" b="1" kern="100" dirty="0">
                        <a:solidFill>
                          <a:srgbClr val="C00000"/>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30000"/>
                        </a:lnSpc>
                        <a:spcAft>
                          <a:spcPts val="0"/>
                        </a:spcAft>
                      </a:pPr>
                      <a:r>
                        <a:rPr lang="en-US" sz="2000" b="1" kern="100" dirty="0">
                          <a:solidFill>
                            <a:schemeClr val="tx1"/>
                          </a:solidFill>
                          <a:latin typeface="+mn-ea"/>
                          <a:ea typeface="+mn-ea"/>
                        </a:rPr>
                        <a:t>4.</a:t>
                      </a:r>
                      <a:r>
                        <a:rPr lang="zh-CN" sz="2000" b="1" kern="100" dirty="0">
                          <a:solidFill>
                            <a:schemeClr val="tx1"/>
                          </a:solidFill>
                          <a:latin typeface="+mn-ea"/>
                          <a:ea typeface="+mn-ea"/>
                        </a:rPr>
                        <a:t>转让中国境内的</a:t>
                      </a:r>
                      <a:r>
                        <a:rPr lang="zh-CN" sz="2000" b="1" kern="100" dirty="0">
                          <a:solidFill>
                            <a:srgbClr val="C00000"/>
                          </a:solidFill>
                          <a:latin typeface="+mn-ea"/>
                          <a:ea typeface="+mn-ea"/>
                        </a:rPr>
                        <a:t>不动产</a:t>
                      </a:r>
                      <a:r>
                        <a:rPr lang="zh-CN" sz="2000" b="1" kern="100" dirty="0">
                          <a:solidFill>
                            <a:schemeClr val="tx1"/>
                          </a:solidFill>
                          <a:latin typeface="+mn-ea"/>
                          <a:ea typeface="+mn-ea"/>
                        </a:rPr>
                        <a:t>等财产或者在中国境内转让其他财产取得的所得。</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3"/>
                  </a:ext>
                </a:extLst>
              </a:tr>
              <a:tr h="808316">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30000"/>
                        </a:lnSpc>
                        <a:spcAft>
                          <a:spcPts val="0"/>
                        </a:spcAft>
                      </a:pPr>
                      <a:r>
                        <a:rPr lang="zh-CN" sz="2000" b="1" kern="100" dirty="0">
                          <a:solidFill>
                            <a:srgbClr val="C00000"/>
                          </a:solidFill>
                          <a:latin typeface="+mn-ea"/>
                          <a:ea typeface="+mn-ea"/>
                        </a:rPr>
                        <a:t>“付”</a:t>
                      </a:r>
                      <a:endParaRPr lang="zh-CN" sz="2000" b="1" kern="100" dirty="0">
                        <a:solidFill>
                          <a:srgbClr val="C00000"/>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nSpc>
                          <a:spcPct val="130000"/>
                        </a:lnSpc>
                        <a:spcAft>
                          <a:spcPts val="0"/>
                        </a:spcAft>
                      </a:pPr>
                      <a:r>
                        <a:rPr lang="en-US" sz="2000" b="1" kern="100" dirty="0">
                          <a:solidFill>
                            <a:schemeClr val="tx1"/>
                          </a:solidFill>
                          <a:latin typeface="+mn-ea"/>
                          <a:ea typeface="+mn-ea"/>
                        </a:rPr>
                        <a:t>5.</a:t>
                      </a:r>
                      <a:r>
                        <a:rPr lang="zh-CN" sz="2000" b="1" kern="100" dirty="0">
                          <a:solidFill>
                            <a:schemeClr val="tx1"/>
                          </a:solidFill>
                          <a:latin typeface="+mn-ea"/>
                          <a:ea typeface="+mn-ea"/>
                        </a:rPr>
                        <a:t>从中国境内企事业单位和其他经济组织或者居民个人取得的利息、股息、红利所得。</a:t>
                      </a:r>
                      <a:r>
                        <a:rPr lang="zh-CN" altLang="en-US" sz="2000" b="1" kern="100" dirty="0">
                          <a:solidFill>
                            <a:srgbClr val="C00000"/>
                          </a:solidFill>
                          <a:latin typeface="+mn-ea"/>
                          <a:ea typeface="+mn-ea"/>
                        </a:rPr>
                        <a:t>（支付方在境内）</a:t>
                      </a:r>
                      <a:endParaRPr lang="zh-CN" sz="2000" b="1" kern="100" dirty="0">
                        <a:solidFill>
                          <a:srgbClr val="C00000"/>
                        </a:solidFill>
                        <a:latin typeface="+mn-ea"/>
                        <a:ea typeface="+mn-ea"/>
                        <a:cs typeface="Times New Roman"/>
                      </a:endParaRPr>
                    </a:p>
                  </a:txBody>
                  <a:tcPr marL="0" marR="0" marT="0" marB="0" anchor="ctr"/>
                </a:tc>
                <a:extLst>
                  <a:ext uri="{0D108BD9-81ED-4DB2-BD59-A6C34878D82A}">
                    <a16:rowId xmlns:a16="http://schemas.microsoft.com/office/drawing/2014/main" val="10004"/>
                  </a:ext>
                </a:extLst>
              </a:tr>
            </a:tbl>
          </a:graphicData>
        </a:graphic>
      </p:graphicFrame>
      <p:sp>
        <p:nvSpPr>
          <p:cNvPr id="6" name="文本框 5">
            <a:extLst>
              <a:ext uri="{FF2B5EF4-FFF2-40B4-BE49-F238E27FC236}">
                <a16:creationId xmlns:a16="http://schemas.microsoft.com/office/drawing/2014/main" id="{42C444C9-C6A4-4C3D-9282-F31FFD6FA8A8}"/>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14647239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·2021-8】2019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10 </a:t>
            </a:r>
            <a:r>
              <a:rPr lang="zh-CN" altLang="en-US" dirty="0">
                <a:solidFill>
                  <a:schemeClr val="tx1"/>
                </a:solidFill>
                <a:latin typeface="+mn-lt"/>
                <a:ea typeface="+mn-ea"/>
                <a:cs typeface="+mn-ea"/>
                <a:sym typeface="+mn-lt"/>
              </a:rPr>
              <a:t>月张某转让一处原值 </a:t>
            </a:r>
            <a:r>
              <a:rPr lang="en-US" altLang="zh-CN" dirty="0">
                <a:solidFill>
                  <a:schemeClr val="tx1"/>
                </a:solidFill>
                <a:latin typeface="+mn-lt"/>
                <a:ea typeface="+mn-ea"/>
                <a:cs typeface="+mn-ea"/>
                <a:sym typeface="+mn-lt"/>
              </a:rPr>
              <a:t>100 </a:t>
            </a:r>
            <a:r>
              <a:rPr lang="zh-CN" altLang="en-US" dirty="0">
                <a:solidFill>
                  <a:schemeClr val="tx1"/>
                </a:solidFill>
                <a:latin typeface="+mn-lt"/>
                <a:ea typeface="+mn-ea"/>
                <a:cs typeface="+mn-ea"/>
                <a:sym typeface="+mn-lt"/>
              </a:rPr>
              <a:t>万元的商铺，取得不含增值税收入 </a:t>
            </a:r>
            <a:r>
              <a:rPr lang="en-US" altLang="zh-CN" dirty="0">
                <a:solidFill>
                  <a:schemeClr val="tx1"/>
                </a:solidFill>
                <a:latin typeface="+mn-lt"/>
                <a:ea typeface="+mn-ea"/>
                <a:cs typeface="+mn-ea"/>
                <a:sym typeface="+mn-lt"/>
              </a:rPr>
              <a:t>150 </a:t>
            </a:r>
            <a:r>
              <a:rPr lang="zh-CN" altLang="en-US" dirty="0">
                <a:solidFill>
                  <a:schemeClr val="tx1"/>
                </a:solidFill>
                <a:latin typeface="+mn-lt"/>
                <a:ea typeface="+mn-ea"/>
                <a:cs typeface="+mn-ea"/>
                <a:sym typeface="+mn-lt"/>
              </a:rPr>
              <a:t>万元，发生合理费用 </a:t>
            </a:r>
            <a:r>
              <a:rPr lang="en-US" altLang="zh-CN" dirty="0">
                <a:solidFill>
                  <a:schemeClr val="tx1"/>
                </a:solidFill>
                <a:latin typeface="+mn-lt"/>
                <a:ea typeface="+mn-ea"/>
                <a:cs typeface="+mn-ea"/>
                <a:sym typeface="+mn-lt"/>
              </a:rPr>
              <a:t>5 </a:t>
            </a:r>
            <a:r>
              <a:rPr lang="zh-CN" altLang="en-US" dirty="0">
                <a:solidFill>
                  <a:schemeClr val="tx1"/>
                </a:solidFill>
                <a:latin typeface="+mn-lt"/>
                <a:ea typeface="+mn-ea"/>
                <a:cs typeface="+mn-ea"/>
                <a:sym typeface="+mn-lt"/>
              </a:rPr>
              <a:t>万元。已知财产转让所得个人所得税税率为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％。计算张某当月转让商铺应缴纳个人所得税税额的下列算式中，正确的是（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29</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D.150×20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30</a:t>
            </a:r>
            <a:r>
              <a:rPr lang="zh-CN" altLang="en-US" dirty="0">
                <a:solidFill>
                  <a:schemeClr val="tx1"/>
                </a:solidFill>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9840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56AB75-578C-9F2B-DF44-BF0B84BBE07E}"/>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8BC4828-47A5-43E0-DFB9-FB9056C1347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9A617FD9-B7E0-2DB3-2ECB-E62B824B5A12}"/>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23E3BC89-9AEA-D700-4DAA-3204EDE60A8A}"/>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2022 </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10 </a:t>
            </a:r>
            <a:r>
              <a:rPr lang="zh-CN" altLang="en-US" dirty="0">
                <a:solidFill>
                  <a:schemeClr val="tx1"/>
                </a:solidFill>
                <a:latin typeface="+mn-lt"/>
                <a:ea typeface="+mn-ea"/>
                <a:cs typeface="+mn-ea"/>
                <a:sym typeface="+mn-lt"/>
              </a:rPr>
              <a:t>月黄某转让其所有的两套普通住房中的一套，取得转让收入 </a:t>
            </a:r>
            <a:r>
              <a:rPr lang="en-US" altLang="zh-CN" dirty="0">
                <a:solidFill>
                  <a:schemeClr val="tx1"/>
                </a:solidFill>
                <a:latin typeface="+mn-lt"/>
                <a:ea typeface="+mn-ea"/>
                <a:cs typeface="+mn-ea"/>
                <a:sym typeface="+mn-lt"/>
              </a:rPr>
              <a:t>588 </a:t>
            </a:r>
            <a:r>
              <a:rPr lang="zh-CN" altLang="en-US" dirty="0">
                <a:solidFill>
                  <a:schemeClr val="tx1"/>
                </a:solidFill>
                <a:latin typeface="+mn-lt"/>
                <a:ea typeface="+mn-ea"/>
                <a:cs typeface="+mn-ea"/>
                <a:sym typeface="+mn-lt"/>
              </a:rPr>
              <a:t>万元，支付合理费用 </a:t>
            </a:r>
            <a:r>
              <a:rPr lang="en-US" altLang="zh-CN" dirty="0">
                <a:solidFill>
                  <a:schemeClr val="tx1"/>
                </a:solidFill>
                <a:latin typeface="+mn-lt"/>
                <a:ea typeface="+mn-ea"/>
                <a:cs typeface="+mn-ea"/>
                <a:sym typeface="+mn-lt"/>
              </a:rPr>
              <a:t>24.4 </a:t>
            </a:r>
            <a:r>
              <a:rPr lang="zh-CN" altLang="en-US" dirty="0">
                <a:solidFill>
                  <a:schemeClr val="tx1"/>
                </a:solidFill>
                <a:latin typeface="+mn-lt"/>
                <a:ea typeface="+mn-ea"/>
                <a:cs typeface="+mn-ea"/>
                <a:sym typeface="+mn-lt"/>
              </a:rPr>
              <a:t>万元。该住房为黄某六年前购入，房产原值为 </a:t>
            </a:r>
            <a:r>
              <a:rPr lang="en-US" altLang="zh-CN" dirty="0">
                <a:solidFill>
                  <a:schemeClr val="tx1"/>
                </a:solidFill>
                <a:latin typeface="+mn-lt"/>
                <a:ea typeface="+mn-ea"/>
                <a:cs typeface="+mn-ea"/>
                <a:sym typeface="+mn-lt"/>
              </a:rPr>
              <a:t>336 </a:t>
            </a:r>
            <a:r>
              <a:rPr lang="zh-CN" altLang="en-US" dirty="0">
                <a:solidFill>
                  <a:schemeClr val="tx1"/>
                </a:solidFill>
                <a:latin typeface="+mn-lt"/>
                <a:ea typeface="+mn-ea"/>
                <a:cs typeface="+mn-ea"/>
                <a:sym typeface="+mn-lt"/>
              </a:rPr>
              <a:t>万元。已知财产转让所得个人所得税税率为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％。计算黄某转让该套住房应缴纳个人所得税税额的下列算式中，正确的是（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A.588×20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117.6</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588</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336</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24.4</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45.52</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588</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336</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50.4</a:t>
            </a:r>
            <a:r>
              <a:rPr lang="zh-CN" altLang="en-US" dirty="0">
                <a:solidFill>
                  <a:schemeClr val="tx1"/>
                </a:solidFill>
                <a:latin typeface="+mn-lt"/>
                <a:ea typeface="+mn-ea"/>
                <a:cs typeface="+mn-ea"/>
                <a:sym typeface="+mn-lt"/>
              </a:rPr>
              <a:t>（万元）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588</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24.4</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112.72</a:t>
            </a:r>
            <a:r>
              <a:rPr lang="zh-CN" altLang="en-US" dirty="0">
                <a:solidFill>
                  <a:schemeClr val="tx1"/>
                </a:solidFill>
                <a:latin typeface="+mn-lt"/>
                <a:ea typeface="+mn-ea"/>
                <a:cs typeface="+mn-ea"/>
                <a:sym typeface="+mn-lt"/>
              </a:rPr>
              <a:t>（万元）</a:t>
            </a:r>
          </a:p>
        </p:txBody>
      </p:sp>
      <p:grpSp>
        <p:nvGrpSpPr>
          <p:cNvPr id="9" name="组合 8">
            <a:extLst>
              <a:ext uri="{FF2B5EF4-FFF2-40B4-BE49-F238E27FC236}">
                <a16:creationId xmlns:a16="http://schemas.microsoft.com/office/drawing/2014/main" id="{6078C32C-910D-9236-A5D3-6A02F03D098A}"/>
              </a:ext>
            </a:extLst>
          </p:cNvPr>
          <p:cNvGrpSpPr/>
          <p:nvPr/>
        </p:nvGrpSpPr>
        <p:grpSpPr>
          <a:xfrm rot="16200000">
            <a:off x="1905837" y="3924172"/>
            <a:ext cx="677108" cy="1428693"/>
            <a:chOff x="9306650" y="1903595"/>
            <a:chExt cx="902810" cy="1904924"/>
          </a:xfrm>
        </p:grpSpPr>
        <p:sp>
          <p:nvSpPr>
            <p:cNvPr id="10" name="Freeform 668">
              <a:extLst>
                <a:ext uri="{FF2B5EF4-FFF2-40B4-BE49-F238E27FC236}">
                  <a16:creationId xmlns:a16="http://schemas.microsoft.com/office/drawing/2014/main" id="{73E5754C-4390-4AF7-42D3-3DDD7F3566B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61139AAE-3DE7-64D8-4723-64CD5D4ECA37}"/>
                </a:ext>
              </a:extLst>
            </p:cNvPr>
            <p:cNvSpPr txBox="1"/>
            <p:nvPr/>
          </p:nvSpPr>
          <p:spPr>
            <a:xfrm>
              <a:off x="9306650"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63278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对个人转让自用一定期限并且是家庭唯一生活用房取得的所得，暂免征收个人所得税。该</a:t>
            </a:r>
          </a:p>
          <a:p>
            <a:r>
              <a:rPr lang="zh-CN" altLang="en-US" dirty="0">
                <a:solidFill>
                  <a:schemeClr val="tx1"/>
                </a:solidFill>
                <a:latin typeface="+mn-lt"/>
                <a:ea typeface="+mn-ea"/>
                <a:cs typeface="+mn-ea"/>
                <a:sym typeface="+mn-lt"/>
              </a:rPr>
              <a:t>期限是（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 </a:t>
            </a:r>
            <a:r>
              <a:rPr lang="zh-CN" altLang="en-US" dirty="0">
                <a:solidFill>
                  <a:schemeClr val="tx1"/>
                </a:solidFill>
                <a:latin typeface="+mn-lt"/>
                <a:ea typeface="+mn-ea"/>
                <a:cs typeface="+mn-ea"/>
                <a:sym typeface="+mn-lt"/>
              </a:rPr>
              <a:t>年以上</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B.2 </a:t>
            </a:r>
            <a:r>
              <a:rPr lang="zh-CN" altLang="en-US" dirty="0">
                <a:solidFill>
                  <a:schemeClr val="tx1"/>
                </a:solidFill>
                <a:latin typeface="+mn-lt"/>
                <a:ea typeface="+mn-ea"/>
                <a:cs typeface="+mn-ea"/>
                <a:sym typeface="+mn-lt"/>
              </a:rPr>
              <a:t>年以上</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C.3 </a:t>
            </a:r>
            <a:r>
              <a:rPr lang="zh-CN" altLang="en-US" dirty="0">
                <a:solidFill>
                  <a:schemeClr val="tx1"/>
                </a:solidFill>
                <a:latin typeface="+mn-lt"/>
                <a:ea typeface="+mn-ea"/>
                <a:cs typeface="+mn-ea"/>
                <a:sym typeface="+mn-lt"/>
              </a:rPr>
              <a:t>年以上</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 D.5 </a:t>
            </a:r>
            <a:r>
              <a:rPr lang="zh-CN" altLang="en-US" dirty="0">
                <a:solidFill>
                  <a:schemeClr val="tx1"/>
                </a:solidFill>
                <a:latin typeface="+mn-lt"/>
                <a:ea typeface="+mn-ea"/>
                <a:cs typeface="+mn-ea"/>
                <a:sym typeface="+mn-lt"/>
              </a:rPr>
              <a:t>年以上</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36045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05F4A9D-D440-4170-80E1-DAADA7003D9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213</a:t>
            </a:fld>
            <a:endParaRPr lang="en-US">
              <a:solidFill>
                <a:prstClr val="black">
                  <a:tint val="75000"/>
                </a:prstClr>
              </a:solidFill>
            </a:endParaRPr>
          </a:p>
        </p:txBody>
      </p:sp>
      <p:sp>
        <p:nvSpPr>
          <p:cNvPr id="3" name="文本框 2">
            <a:extLst>
              <a:ext uri="{FF2B5EF4-FFF2-40B4-BE49-F238E27FC236}">
                <a16:creationId xmlns:a16="http://schemas.microsoft.com/office/drawing/2014/main" id="{B8AD20EE-8934-47D1-8C0D-34DE1A503CC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1B9027F0-1DD3-468B-8FA1-F234E3139A84}"/>
              </a:ext>
            </a:extLst>
          </p:cNvPr>
          <p:cNvSpPr txBox="1">
            <a:spLocks/>
          </p:cNvSpPr>
          <p:nvPr/>
        </p:nvSpPr>
        <p:spPr>
          <a:xfrm>
            <a:off x="507358" y="693482"/>
            <a:ext cx="812928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（一）利息、股息、红利所得税目</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基本规定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个人拥有债权、股权等而取得的利息、股息、红利性质的所得。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特殊规定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）房屋买受人在未办理房屋产权证的情况下，按照与房地产公司约定条件（如对房屋的占有、使用、收益和处分权进行限制）在一定时期后无条件退房而取得的补偿款，应按照</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利息、股息、红利所得</a:t>
            </a:r>
            <a:r>
              <a:rPr kumimoji="0" lang="en-US"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缴纳个人所得税。</a:t>
            </a:r>
          </a:p>
        </p:txBody>
      </p:sp>
    </p:spTree>
    <p:extLst>
      <p:ext uri="{BB962C8B-B14F-4D97-AF65-F5344CB8AC3E}">
        <p14:creationId xmlns:p14="http://schemas.microsoft.com/office/powerpoint/2010/main" val="3129328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p:tgtEl>
                                          <p:spTgt spid="4">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05F4A9D-D440-4170-80E1-DAADA7003D9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214</a:t>
            </a:fld>
            <a:endParaRPr lang="en-US">
              <a:solidFill>
                <a:prstClr val="black">
                  <a:tint val="75000"/>
                </a:prstClr>
              </a:solidFill>
            </a:endParaRPr>
          </a:p>
        </p:txBody>
      </p:sp>
      <p:sp>
        <p:nvSpPr>
          <p:cNvPr id="3" name="文本框 2">
            <a:extLst>
              <a:ext uri="{FF2B5EF4-FFF2-40B4-BE49-F238E27FC236}">
                <a16:creationId xmlns:a16="http://schemas.microsoft.com/office/drawing/2014/main" id="{B8AD20EE-8934-47D1-8C0D-34DE1A503CC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1B9027F0-1DD3-468B-8FA1-F234E3139A84}"/>
              </a:ext>
            </a:extLst>
          </p:cNvPr>
          <p:cNvSpPr txBox="1">
            <a:spLocks/>
          </p:cNvSpPr>
          <p:nvPr/>
        </p:nvSpPr>
        <p:spPr>
          <a:xfrm>
            <a:off x="507358" y="693482"/>
            <a:ext cx="812928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solidFill>
                  <a:schemeClr val="tx1"/>
                </a:solidFill>
              </a:rPr>
              <a:t>（</a:t>
            </a:r>
            <a:r>
              <a:rPr lang="en-US" altLang="zh-CN" sz="2000" dirty="0">
                <a:solidFill>
                  <a:schemeClr val="tx1"/>
                </a:solidFill>
              </a:rPr>
              <a:t>2</a:t>
            </a:r>
            <a:r>
              <a:rPr lang="zh-CN" altLang="en-US" sz="2000" dirty="0">
                <a:solidFill>
                  <a:schemeClr val="tx1"/>
                </a:solidFill>
              </a:rPr>
              <a:t>）个人投资者收购企业股权后，将企业原有盈余积累（资本公积、盈余公积、未分配利润）转增股本</a:t>
            </a:r>
          </a:p>
        </p:txBody>
      </p:sp>
      <p:graphicFrame>
        <p:nvGraphicFramePr>
          <p:cNvPr id="5" name="表格 4">
            <a:extLst>
              <a:ext uri="{FF2B5EF4-FFF2-40B4-BE49-F238E27FC236}">
                <a16:creationId xmlns:a16="http://schemas.microsoft.com/office/drawing/2014/main" id="{C5E1E1A3-2B92-4883-8275-05287AFEF992}"/>
              </a:ext>
            </a:extLst>
          </p:cNvPr>
          <p:cNvGraphicFramePr>
            <a:graphicFrameLocks noGrp="1"/>
          </p:cNvGraphicFramePr>
          <p:nvPr>
            <p:extLst>
              <p:ext uri="{D42A27DB-BD31-4B8C-83A1-F6EECF244321}">
                <p14:modId xmlns:p14="http://schemas.microsoft.com/office/powerpoint/2010/main" val="1632923953"/>
              </p:ext>
            </p:extLst>
          </p:nvPr>
        </p:nvGraphicFramePr>
        <p:xfrm>
          <a:off x="639809" y="1785206"/>
          <a:ext cx="7996829" cy="2133600"/>
        </p:xfrm>
        <a:graphic>
          <a:graphicData uri="http://schemas.openxmlformats.org/drawingml/2006/table">
            <a:tbl>
              <a:tblPr firstRow="1" firstCol="1" bandRow="1"/>
              <a:tblGrid>
                <a:gridCol w="1985404">
                  <a:extLst>
                    <a:ext uri="{9D8B030D-6E8A-4147-A177-3AD203B41FA5}">
                      <a16:colId xmlns:a16="http://schemas.microsoft.com/office/drawing/2014/main" val="3220531055"/>
                    </a:ext>
                  </a:extLst>
                </a:gridCol>
                <a:gridCol w="3334874">
                  <a:extLst>
                    <a:ext uri="{9D8B030D-6E8A-4147-A177-3AD203B41FA5}">
                      <a16:colId xmlns:a16="http://schemas.microsoft.com/office/drawing/2014/main" val="3878776455"/>
                    </a:ext>
                  </a:extLst>
                </a:gridCol>
                <a:gridCol w="2676551">
                  <a:extLst>
                    <a:ext uri="{9D8B030D-6E8A-4147-A177-3AD203B41FA5}">
                      <a16:colId xmlns:a16="http://schemas.microsoft.com/office/drawing/2014/main" val="3647250751"/>
                    </a:ext>
                  </a:extLst>
                </a:gridCol>
              </a:tblGrid>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新股东收购价款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转增股本的原盈余积累</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如何纳税</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1371049946"/>
                  </a:ext>
                </a:extLst>
              </a:tr>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≥净资产价格</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全部计入股权交易价格</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不征收个人所得税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27316494"/>
                  </a:ext>
                </a:extLst>
              </a:tr>
              <a:tr h="0">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＜净资产价格</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已经计入股权交易价格的部分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不征收个人所得税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476065586"/>
                  </a:ext>
                </a:extLst>
              </a:tr>
              <a:tr h="0">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未计入股权交易价格的部分</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按“利息、股息、红利所得”征收个人所得税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59494258"/>
                  </a:ext>
                </a:extLst>
              </a:tr>
            </a:tbl>
          </a:graphicData>
        </a:graphic>
      </p:graphicFrame>
      <p:sp>
        <p:nvSpPr>
          <p:cNvPr id="7" name="文本框 6">
            <a:extLst>
              <a:ext uri="{FF2B5EF4-FFF2-40B4-BE49-F238E27FC236}">
                <a16:creationId xmlns:a16="http://schemas.microsoft.com/office/drawing/2014/main" id="{91F5C641-7770-46EC-AF97-959B6D208597}"/>
              </a:ext>
            </a:extLst>
          </p:cNvPr>
          <p:cNvSpPr txBox="1"/>
          <p:nvPr/>
        </p:nvSpPr>
        <p:spPr>
          <a:xfrm>
            <a:off x="507356" y="3918806"/>
            <a:ext cx="8223893" cy="943528"/>
          </a:xfrm>
          <a:prstGeom prst="rect">
            <a:avLst/>
          </a:prstGeom>
          <a:noFill/>
        </p:spPr>
        <p:txBody>
          <a:bodyPr wrap="square">
            <a:spAutoFit/>
          </a:bodyPr>
          <a:lstStyle/>
          <a:p>
            <a:pPr marL="0" marR="0" lvl="0" indent="539750" algn="l" defTabSz="914400" rtl="0" eaLnBrk="1" fontAlgn="auto" latinLnBrk="0" hangingPunct="1">
              <a:lnSpc>
                <a:spcPct val="150000"/>
              </a:lnSpc>
              <a:spcBef>
                <a:spcPts val="120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转增股本时，应当先转增应税的盈余积累部分，再转增免税的盈余积累部分。</a:t>
            </a:r>
          </a:p>
        </p:txBody>
      </p:sp>
    </p:spTree>
    <p:extLst>
      <p:ext uri="{BB962C8B-B14F-4D97-AF65-F5344CB8AC3E}">
        <p14:creationId xmlns:p14="http://schemas.microsoft.com/office/powerpoint/2010/main" val="21718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37"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900" decel="100000" fill="hold"/>
                                        <p:tgtEl>
                                          <p:spTgt spid="5"/>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E07C84C-1A5E-433D-BEB9-BF7AB263A50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215</a:t>
            </a:fld>
            <a:endParaRPr lang="en-US">
              <a:solidFill>
                <a:prstClr val="black">
                  <a:tint val="75000"/>
                </a:prstClr>
              </a:solidFill>
            </a:endParaRPr>
          </a:p>
        </p:txBody>
      </p:sp>
      <p:sp>
        <p:nvSpPr>
          <p:cNvPr id="3" name="矩形 2">
            <a:extLst>
              <a:ext uri="{FF2B5EF4-FFF2-40B4-BE49-F238E27FC236}">
                <a16:creationId xmlns:a16="http://schemas.microsoft.com/office/drawing/2014/main" id="{63499BD4-97B1-44D8-877C-8F0A99E62E1B}"/>
              </a:ext>
            </a:extLst>
          </p:cNvPr>
          <p:cNvSpPr/>
          <p:nvPr/>
        </p:nvSpPr>
        <p:spPr>
          <a:xfrm>
            <a:off x="390089" y="905046"/>
            <a:ext cx="7731356" cy="1405193"/>
          </a:xfrm>
          <a:prstGeom prst="rect">
            <a:avLst/>
          </a:prstGeom>
        </p:spPr>
        <p:txBody>
          <a:bodyPr wrap="square">
            <a:spAutoFit/>
          </a:bodyPr>
          <a:lstStyle/>
          <a:p>
            <a:pPr indent="457200">
              <a:lnSpc>
                <a:spcPct val="150000"/>
              </a:lnSpc>
            </a:pPr>
            <a:r>
              <a:rPr lang="zh-CN" altLang="zh-CN" sz="2000" b="1" dirty="0">
                <a:solidFill>
                  <a:srgbClr val="004DA1"/>
                </a:solidFill>
                <a:latin typeface="楷体" panose="02010609060101010101" pitchFamily="49" charset="-122"/>
                <a:cs typeface="Times New Roman" panose="02020603050405020304" pitchFamily="18" charset="0"/>
              </a:rPr>
              <a:t>甲公司净资产为</a:t>
            </a:r>
            <a:r>
              <a:rPr lang="en-US" altLang="zh-CN" sz="2000" b="1" dirty="0">
                <a:solidFill>
                  <a:srgbClr val="004DA1"/>
                </a:solidFill>
                <a:latin typeface="楷体" panose="02010609060101010101" pitchFamily="49" charset="-122"/>
                <a:cs typeface="Times New Roman" panose="02020603050405020304" pitchFamily="18" charset="0"/>
              </a:rPr>
              <a:t>100</a:t>
            </a:r>
            <a:r>
              <a:rPr lang="zh-CN" altLang="zh-CN" sz="2000" b="1" dirty="0">
                <a:solidFill>
                  <a:srgbClr val="004DA1"/>
                </a:solidFill>
                <a:latin typeface="楷体" panose="02010609060101010101" pitchFamily="49" charset="-122"/>
                <a:cs typeface="Times New Roman" panose="02020603050405020304" pitchFamily="18" charset="0"/>
              </a:rPr>
              <a:t>万元，包括股本</a:t>
            </a:r>
            <a:r>
              <a:rPr lang="en-US" altLang="zh-CN" sz="2000" b="1" dirty="0">
                <a:solidFill>
                  <a:srgbClr val="004DA1"/>
                </a:solidFill>
                <a:latin typeface="楷体" panose="02010609060101010101" pitchFamily="49" charset="-122"/>
                <a:cs typeface="Times New Roman" panose="02020603050405020304" pitchFamily="18" charset="0"/>
              </a:rPr>
              <a:t>50</a:t>
            </a:r>
            <a:r>
              <a:rPr lang="zh-CN" altLang="zh-CN" sz="2000" b="1" dirty="0">
                <a:solidFill>
                  <a:srgbClr val="004DA1"/>
                </a:solidFill>
                <a:latin typeface="楷体" panose="02010609060101010101" pitchFamily="49" charset="-122"/>
                <a:cs typeface="Times New Roman" panose="02020603050405020304" pitchFamily="18" charset="0"/>
              </a:rPr>
              <a:t>万元，盈余积累</a:t>
            </a:r>
            <a:r>
              <a:rPr lang="en-US" altLang="zh-CN" sz="2000" b="1" dirty="0">
                <a:solidFill>
                  <a:srgbClr val="004DA1"/>
                </a:solidFill>
                <a:latin typeface="楷体" panose="02010609060101010101" pitchFamily="49" charset="-122"/>
                <a:cs typeface="Times New Roman" panose="02020603050405020304" pitchFamily="18" charset="0"/>
              </a:rPr>
              <a:t>50</a:t>
            </a:r>
            <a:r>
              <a:rPr lang="zh-CN" altLang="zh-CN" sz="2000" b="1" dirty="0">
                <a:solidFill>
                  <a:srgbClr val="004DA1"/>
                </a:solidFill>
                <a:latin typeface="楷体" panose="02010609060101010101" pitchFamily="49" charset="-122"/>
                <a:cs typeface="Times New Roman" panose="02020603050405020304" pitchFamily="18" charset="0"/>
              </a:rPr>
              <a:t>万元。现赵某收购甲公司，并转增股本，根据其收购价款的不同，计税规定如下：</a:t>
            </a:r>
            <a:endParaRPr lang="zh-CN" altLang="en-US" sz="2000" b="1" dirty="0">
              <a:solidFill>
                <a:srgbClr val="004DA1"/>
              </a:solidFill>
              <a:latin typeface="楷体" panose="02010609060101010101" pitchFamily="49" charset="-122"/>
            </a:endParaRPr>
          </a:p>
        </p:txBody>
      </p:sp>
      <p:graphicFrame>
        <p:nvGraphicFramePr>
          <p:cNvPr id="4" name="表格 3">
            <a:extLst>
              <a:ext uri="{FF2B5EF4-FFF2-40B4-BE49-F238E27FC236}">
                <a16:creationId xmlns:a16="http://schemas.microsoft.com/office/drawing/2014/main" id="{EA0B0030-5402-4C6E-8CB3-EFBD084DF3C1}"/>
              </a:ext>
            </a:extLst>
          </p:cNvPr>
          <p:cNvGraphicFramePr>
            <a:graphicFrameLocks noGrp="1"/>
          </p:cNvGraphicFramePr>
          <p:nvPr>
            <p:extLst>
              <p:ext uri="{D42A27DB-BD31-4B8C-83A1-F6EECF244321}">
                <p14:modId xmlns:p14="http://schemas.microsoft.com/office/powerpoint/2010/main" val="3630269539"/>
              </p:ext>
            </p:extLst>
          </p:nvPr>
        </p:nvGraphicFramePr>
        <p:xfrm>
          <a:off x="498244" y="2390348"/>
          <a:ext cx="7839511" cy="2014504"/>
        </p:xfrm>
        <a:graphic>
          <a:graphicData uri="http://schemas.openxmlformats.org/drawingml/2006/table">
            <a:tbl>
              <a:tblPr firstRow="1" firstCol="1" bandRow="1"/>
              <a:tblGrid>
                <a:gridCol w="2137682">
                  <a:extLst>
                    <a:ext uri="{9D8B030D-6E8A-4147-A177-3AD203B41FA5}">
                      <a16:colId xmlns:a16="http://schemas.microsoft.com/office/drawing/2014/main" val="2681157322"/>
                    </a:ext>
                  </a:extLst>
                </a:gridCol>
                <a:gridCol w="2896535">
                  <a:extLst>
                    <a:ext uri="{9D8B030D-6E8A-4147-A177-3AD203B41FA5}">
                      <a16:colId xmlns:a16="http://schemas.microsoft.com/office/drawing/2014/main" val="1026212253"/>
                    </a:ext>
                  </a:extLst>
                </a:gridCol>
                <a:gridCol w="2805294">
                  <a:extLst>
                    <a:ext uri="{9D8B030D-6E8A-4147-A177-3AD203B41FA5}">
                      <a16:colId xmlns:a16="http://schemas.microsoft.com/office/drawing/2014/main" val="1871650454"/>
                    </a:ext>
                  </a:extLst>
                </a:gridCol>
              </a:tblGrid>
              <a:tr h="40290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新股东收购价款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转增股本的原盈余积累</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如何纳税</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4174361064"/>
                  </a:ext>
                </a:extLst>
              </a:tr>
              <a:tr h="40290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100</a:t>
                      </a:r>
                      <a:r>
                        <a:rPr lang="zh-CN" sz="2000" b="1" kern="100">
                          <a:effectLst/>
                          <a:latin typeface="楷体" panose="02010609060101010101" pitchFamily="49" charset="-122"/>
                          <a:ea typeface="楷体" panose="02010609060101010101" pitchFamily="49" charset="-122"/>
                        </a:rPr>
                        <a:t>万元</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50</a:t>
                      </a:r>
                      <a:r>
                        <a:rPr lang="zh-CN" sz="2000" b="1" kern="100" dirty="0">
                          <a:solidFill>
                            <a:srgbClr val="004DA1"/>
                          </a:solidFill>
                          <a:effectLst/>
                          <a:latin typeface="楷体" panose="02010609060101010101" pitchFamily="49" charset="-122"/>
                          <a:ea typeface="楷体" panose="02010609060101010101" pitchFamily="49" charset="-122"/>
                        </a:rPr>
                        <a:t>万元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不征收个人所得税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766259606"/>
                  </a:ext>
                </a:extLst>
              </a:tr>
              <a:tr h="402901">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80</a:t>
                      </a:r>
                      <a:r>
                        <a:rPr lang="zh-CN" sz="2000" b="1" kern="100">
                          <a:effectLst/>
                          <a:latin typeface="楷体" panose="02010609060101010101" pitchFamily="49" charset="-122"/>
                          <a:ea typeface="楷体" panose="02010609060101010101" pitchFamily="49" charset="-122"/>
                        </a:rPr>
                        <a:t>万元</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30</a:t>
                      </a:r>
                      <a:r>
                        <a:rPr lang="zh-CN" sz="2000" b="1" kern="100" dirty="0">
                          <a:solidFill>
                            <a:srgbClr val="004DA1"/>
                          </a:solidFill>
                          <a:effectLst/>
                          <a:latin typeface="楷体" panose="02010609060101010101" pitchFamily="49" charset="-122"/>
                          <a:ea typeface="楷体" panose="02010609060101010101" pitchFamily="49" charset="-122"/>
                        </a:rPr>
                        <a:t>万元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不征收个人所得税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116240492"/>
                  </a:ext>
                </a:extLst>
              </a:tr>
              <a:tr h="805801">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万元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按“利息、股息、红利所得”征收个人所得税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87098209"/>
                  </a:ext>
                </a:extLst>
              </a:tr>
            </a:tbl>
          </a:graphicData>
        </a:graphic>
      </p:graphicFrame>
      <p:sp>
        <p:nvSpPr>
          <p:cNvPr id="5" name="文本框 4">
            <a:extLst>
              <a:ext uri="{FF2B5EF4-FFF2-40B4-BE49-F238E27FC236}">
                <a16:creationId xmlns:a16="http://schemas.microsoft.com/office/drawing/2014/main" id="{E7B9243A-3249-435F-96B4-4DFC157183D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838555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37"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900" decel="100000" fill="hold"/>
                                        <p:tgtEl>
                                          <p:spTgt spid="4"/>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5BEE6B-4F54-F6B9-E2FC-9D4651EDC166}"/>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72B92CB-4707-82D9-C237-DAADDEA40AEC}"/>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216</a:t>
            </a:fld>
            <a:endParaRPr lang="en-US">
              <a:solidFill>
                <a:prstClr val="black">
                  <a:tint val="75000"/>
                </a:prstClr>
              </a:solidFill>
            </a:endParaRPr>
          </a:p>
        </p:txBody>
      </p:sp>
      <p:sp>
        <p:nvSpPr>
          <p:cNvPr id="3" name="副标题 1">
            <a:extLst>
              <a:ext uri="{FF2B5EF4-FFF2-40B4-BE49-F238E27FC236}">
                <a16:creationId xmlns:a16="http://schemas.microsoft.com/office/drawing/2014/main" id="{95853519-8EAE-3381-CF00-5402879B061A}"/>
              </a:ext>
            </a:extLst>
          </p:cNvPr>
          <p:cNvSpPr txBox="1">
            <a:spLocks/>
          </p:cNvSpPr>
          <p:nvPr/>
        </p:nvSpPr>
        <p:spPr>
          <a:xfrm>
            <a:off x="517192" y="830404"/>
            <a:ext cx="810961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defRPr/>
            </a:pPr>
            <a:r>
              <a:rPr lang="zh-CN" altLang="en-US" dirty="0"/>
              <a:t>　（</a:t>
            </a:r>
            <a:r>
              <a:rPr lang="en-US" altLang="zh-CN" dirty="0"/>
              <a:t>3</a:t>
            </a:r>
            <a:r>
              <a:rPr lang="zh-CN" altLang="en-US" dirty="0"/>
              <a:t>）创投企业个人合伙人来源于创投企业的所得（</a:t>
            </a:r>
            <a:r>
              <a:rPr lang="en-US" altLang="zh-CN" dirty="0"/>
              <a:t>2024 </a:t>
            </a:r>
            <a:r>
              <a:rPr lang="zh-CN" altLang="en-US" dirty="0"/>
              <a:t>年新增）</a:t>
            </a:r>
          </a:p>
          <a:p>
            <a:pPr lvl="0">
              <a:defRPr/>
            </a:pPr>
            <a:r>
              <a:rPr lang="zh-CN" altLang="en-US" dirty="0"/>
              <a:t>　</a:t>
            </a:r>
            <a:r>
              <a:rPr lang="zh-CN" altLang="en-US" dirty="0">
                <a:solidFill>
                  <a:schemeClr val="tx1"/>
                </a:solidFill>
              </a:rPr>
              <a:t>　①可以选择“按单一投资基金核算”或“按创投企业年度所得整体核算”计算个人所得税，一经选择 </a:t>
            </a:r>
            <a:r>
              <a:rPr lang="en-US" altLang="zh-CN" dirty="0">
                <a:solidFill>
                  <a:srgbClr val="C00000"/>
                </a:solidFill>
              </a:rPr>
              <a:t>3</a:t>
            </a:r>
            <a:r>
              <a:rPr lang="zh-CN" altLang="en-US" dirty="0">
                <a:solidFill>
                  <a:srgbClr val="C00000"/>
                </a:solidFill>
              </a:rPr>
              <a:t>年</a:t>
            </a:r>
            <a:r>
              <a:rPr lang="zh-CN" altLang="en-US" dirty="0">
                <a:solidFill>
                  <a:schemeClr val="tx1"/>
                </a:solidFill>
              </a:rPr>
              <a:t>内不得变更。</a:t>
            </a:r>
          </a:p>
          <a:p>
            <a:pPr lvl="0">
              <a:defRPr/>
            </a:pPr>
            <a:r>
              <a:rPr lang="zh-CN" altLang="en-US" dirty="0">
                <a:solidFill>
                  <a:schemeClr val="tx1"/>
                </a:solidFill>
              </a:rPr>
              <a:t>　　②选择“按单一投资基金核算”计算个人所得税</a:t>
            </a:r>
          </a:p>
          <a:p>
            <a:pPr lvl="0">
              <a:defRPr/>
            </a:pPr>
            <a:r>
              <a:rPr lang="zh-CN" altLang="en-US" dirty="0">
                <a:solidFill>
                  <a:schemeClr val="tx1"/>
                </a:solidFill>
              </a:rPr>
              <a:t>　　其个人合伙人从该基金应分得的股权转让所得和股息红利所得，按照 </a:t>
            </a:r>
            <a:r>
              <a:rPr lang="en-US" altLang="zh-CN" dirty="0">
                <a:solidFill>
                  <a:srgbClr val="C00000"/>
                </a:solidFill>
              </a:rPr>
              <a:t>20</a:t>
            </a:r>
            <a:r>
              <a:rPr lang="zh-CN" altLang="en-US" dirty="0">
                <a:solidFill>
                  <a:srgbClr val="C00000"/>
                </a:solidFill>
              </a:rPr>
              <a:t>％</a:t>
            </a:r>
            <a:r>
              <a:rPr lang="zh-CN" altLang="en-US" dirty="0">
                <a:solidFill>
                  <a:schemeClr val="tx1"/>
                </a:solidFill>
              </a:rPr>
              <a:t>税率计算缴纳个人所得税。</a:t>
            </a:r>
            <a:endParaRPr kumimoji="0" lang="zh-CN" altLang="zh-CN" sz="2200" b="1" i="0" u="none" strike="noStrike" kern="1200" cap="none" spc="0" normalizeH="0" baseline="0" noProof="0" dirty="0">
              <a:ln>
                <a:noFill/>
              </a:ln>
              <a:solidFill>
                <a:schemeClr val="tx1"/>
              </a:solidFill>
              <a:effectLst/>
              <a:uLnTx/>
              <a:uFillTx/>
            </a:endParaRPr>
          </a:p>
        </p:txBody>
      </p:sp>
      <p:sp>
        <p:nvSpPr>
          <p:cNvPr id="4" name="文本框 3">
            <a:extLst>
              <a:ext uri="{FF2B5EF4-FFF2-40B4-BE49-F238E27FC236}">
                <a16:creationId xmlns:a16="http://schemas.microsoft.com/office/drawing/2014/main" id="{CE87E07D-89D9-7958-E4F4-4EFB9B722C3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314551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32A070-0C3F-4CE4-623C-49A8EB6AE378}"/>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D3D02F3-08FB-4308-31C7-AEAEB164D68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217</a:t>
            </a:fld>
            <a:endParaRPr lang="en-US">
              <a:solidFill>
                <a:prstClr val="black">
                  <a:tint val="75000"/>
                </a:prstClr>
              </a:solidFill>
            </a:endParaRPr>
          </a:p>
        </p:txBody>
      </p:sp>
      <p:sp>
        <p:nvSpPr>
          <p:cNvPr id="3" name="副标题 1">
            <a:extLst>
              <a:ext uri="{FF2B5EF4-FFF2-40B4-BE49-F238E27FC236}">
                <a16:creationId xmlns:a16="http://schemas.microsoft.com/office/drawing/2014/main" id="{24786EEC-D711-A012-640D-6816CD2D2FC7}"/>
              </a:ext>
            </a:extLst>
          </p:cNvPr>
          <p:cNvSpPr txBox="1">
            <a:spLocks/>
          </p:cNvSpPr>
          <p:nvPr/>
        </p:nvSpPr>
        <p:spPr>
          <a:xfrm>
            <a:off x="517192" y="830404"/>
            <a:ext cx="810961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defRPr/>
            </a:pPr>
            <a:r>
              <a:rPr lang="zh-CN" altLang="en-US" dirty="0"/>
              <a:t>　</a:t>
            </a:r>
            <a:r>
              <a:rPr lang="en-US" altLang="zh-CN" dirty="0"/>
              <a:t>【</a:t>
            </a:r>
            <a:r>
              <a:rPr lang="zh-CN" altLang="en-US" dirty="0"/>
              <a:t>提示</a:t>
            </a:r>
            <a:r>
              <a:rPr lang="en-US" altLang="zh-CN" dirty="0"/>
              <a:t>】</a:t>
            </a:r>
            <a:r>
              <a:rPr lang="zh-CN" altLang="en-US" dirty="0">
                <a:solidFill>
                  <a:schemeClr val="tx1"/>
                </a:solidFill>
              </a:rPr>
              <a:t>个人合伙人按照其应从基金年度“股权转让”所得中分得的份额计算其应纳税额，符合规定条件的，可以按照被转让项目对应</a:t>
            </a:r>
            <a:r>
              <a:rPr lang="zh-CN" altLang="en-US" dirty="0">
                <a:solidFill>
                  <a:srgbClr val="C00000"/>
                </a:solidFill>
              </a:rPr>
              <a:t>投资额的 </a:t>
            </a:r>
            <a:r>
              <a:rPr lang="en-US" altLang="zh-CN" dirty="0">
                <a:solidFill>
                  <a:srgbClr val="C00000"/>
                </a:solidFill>
              </a:rPr>
              <a:t>70</a:t>
            </a:r>
            <a:r>
              <a:rPr lang="zh-CN" altLang="en-US" dirty="0">
                <a:solidFill>
                  <a:srgbClr val="C00000"/>
                </a:solidFill>
              </a:rPr>
              <a:t>％抵</a:t>
            </a:r>
            <a:r>
              <a:rPr lang="zh-CN" altLang="en-US" dirty="0">
                <a:solidFill>
                  <a:schemeClr val="tx1"/>
                </a:solidFill>
              </a:rPr>
              <a:t>扣其应从基金年度股权转让所得中分得的份额后再计算其应纳税额，当期不足抵扣的，“不得向以后年度结转”。</a:t>
            </a:r>
            <a:endParaRPr kumimoji="0" lang="zh-CN" altLang="zh-CN" sz="2200" b="1" i="0" u="none" strike="noStrike" kern="1200" cap="none" spc="0" normalizeH="0" baseline="0" noProof="0" dirty="0">
              <a:ln>
                <a:noFill/>
              </a:ln>
              <a:solidFill>
                <a:schemeClr val="tx1"/>
              </a:solidFill>
              <a:effectLst/>
              <a:uLnTx/>
              <a:uFillTx/>
            </a:endParaRPr>
          </a:p>
        </p:txBody>
      </p:sp>
      <p:sp>
        <p:nvSpPr>
          <p:cNvPr id="4" name="文本框 3">
            <a:extLst>
              <a:ext uri="{FF2B5EF4-FFF2-40B4-BE49-F238E27FC236}">
                <a16:creationId xmlns:a16="http://schemas.microsoft.com/office/drawing/2014/main" id="{049D7B47-6B11-9095-BB71-355DA1ECC22C}"/>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512013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E50242-2E27-569C-BD3E-E1653EBFD006}"/>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0D0468D0-82BD-0435-A551-70D8FF0C5855}"/>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218</a:t>
            </a:fld>
            <a:endParaRPr lang="en-US">
              <a:solidFill>
                <a:prstClr val="black">
                  <a:tint val="75000"/>
                </a:prstClr>
              </a:solidFill>
            </a:endParaRPr>
          </a:p>
        </p:txBody>
      </p:sp>
      <p:sp>
        <p:nvSpPr>
          <p:cNvPr id="3" name="副标题 1">
            <a:extLst>
              <a:ext uri="{FF2B5EF4-FFF2-40B4-BE49-F238E27FC236}">
                <a16:creationId xmlns:a16="http://schemas.microsoft.com/office/drawing/2014/main" id="{17B6F3B7-EACD-17F1-BECC-8DEE7F200DF9}"/>
              </a:ext>
            </a:extLst>
          </p:cNvPr>
          <p:cNvSpPr txBox="1">
            <a:spLocks/>
          </p:cNvSpPr>
          <p:nvPr/>
        </p:nvSpPr>
        <p:spPr>
          <a:xfrm>
            <a:off x="517192" y="830404"/>
            <a:ext cx="810961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defRPr/>
            </a:pPr>
            <a:r>
              <a:rPr lang="zh-CN" altLang="en-US" dirty="0"/>
              <a:t>　③选择“按创投企业年度所得整体核算”计算个人所得税</a:t>
            </a:r>
          </a:p>
          <a:p>
            <a:pPr lvl="0">
              <a:defRPr/>
            </a:pPr>
            <a:r>
              <a:rPr lang="zh-CN" altLang="en-US" dirty="0">
                <a:solidFill>
                  <a:schemeClr val="tx1"/>
                </a:solidFill>
              </a:rPr>
              <a:t>其个人合伙人应从创投企业取得的所得，按照“经营所得”项目、</a:t>
            </a:r>
            <a:r>
              <a:rPr lang="en-US" altLang="zh-CN" dirty="0">
                <a:solidFill>
                  <a:schemeClr val="tx1"/>
                </a:solidFill>
              </a:rPr>
              <a:t>5</a:t>
            </a:r>
            <a:r>
              <a:rPr lang="zh-CN" altLang="en-US" dirty="0">
                <a:solidFill>
                  <a:schemeClr val="tx1"/>
                </a:solidFill>
              </a:rPr>
              <a:t>％～</a:t>
            </a:r>
            <a:r>
              <a:rPr lang="en-US" altLang="zh-CN" dirty="0">
                <a:solidFill>
                  <a:schemeClr val="tx1"/>
                </a:solidFill>
              </a:rPr>
              <a:t>35</a:t>
            </a:r>
            <a:r>
              <a:rPr lang="zh-CN" altLang="en-US" dirty="0">
                <a:solidFill>
                  <a:schemeClr val="tx1"/>
                </a:solidFill>
              </a:rPr>
              <a:t>％的超额累进税率计算缴纳个人所得税。</a:t>
            </a:r>
          </a:p>
          <a:p>
            <a:pPr lvl="0">
              <a:defRPr/>
            </a:pPr>
            <a:r>
              <a:rPr lang="en-US" altLang="zh-CN" dirty="0">
                <a:solidFill>
                  <a:schemeClr val="tx1"/>
                </a:solidFill>
              </a:rPr>
              <a:t>【</a:t>
            </a:r>
            <a:r>
              <a:rPr lang="zh-CN" altLang="en-US" dirty="0">
                <a:solidFill>
                  <a:schemeClr val="tx1"/>
                </a:solidFill>
              </a:rPr>
              <a:t>提示</a:t>
            </a:r>
            <a:r>
              <a:rPr lang="en-US" altLang="zh-CN" dirty="0">
                <a:solidFill>
                  <a:schemeClr val="tx1"/>
                </a:solidFill>
              </a:rPr>
              <a:t>】</a:t>
            </a:r>
            <a:r>
              <a:rPr lang="zh-CN" altLang="en-US" dirty="0">
                <a:solidFill>
                  <a:schemeClr val="tx1"/>
                </a:solidFill>
              </a:rPr>
              <a:t>符合规定条件的，可以按照被转让项目对应投资额的 </a:t>
            </a:r>
            <a:r>
              <a:rPr lang="en-US" altLang="zh-CN" dirty="0">
                <a:solidFill>
                  <a:schemeClr val="tx1"/>
                </a:solidFill>
              </a:rPr>
              <a:t>70</a:t>
            </a:r>
            <a:r>
              <a:rPr lang="zh-CN" altLang="en-US" dirty="0">
                <a:solidFill>
                  <a:schemeClr val="tx1"/>
                </a:solidFill>
              </a:rPr>
              <a:t>％抵扣其可以从创投企业应分得的经营所得后再计算其应纳税额。年度核算亏损的，“准予向以后年度结转”。</a:t>
            </a:r>
            <a:endParaRPr kumimoji="0" lang="zh-CN" altLang="zh-CN" sz="2200" b="1" i="0" u="none" strike="noStrike" kern="1200" cap="none" spc="0" normalizeH="0" baseline="0" noProof="0" dirty="0">
              <a:ln>
                <a:noFill/>
              </a:ln>
              <a:solidFill>
                <a:schemeClr val="tx1"/>
              </a:solidFill>
              <a:effectLst/>
              <a:uLnTx/>
              <a:uFillTx/>
            </a:endParaRPr>
          </a:p>
        </p:txBody>
      </p:sp>
      <p:sp>
        <p:nvSpPr>
          <p:cNvPr id="4" name="文本框 3">
            <a:extLst>
              <a:ext uri="{FF2B5EF4-FFF2-40B4-BE49-F238E27FC236}">
                <a16:creationId xmlns:a16="http://schemas.microsoft.com/office/drawing/2014/main" id="{D7430790-6A28-7198-C5BC-EA9FD68CDF9D}"/>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251709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AFEB067-49C8-4239-AB6D-34B342F5FBB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219</a:t>
            </a:fld>
            <a:endParaRPr lang="en-US">
              <a:solidFill>
                <a:prstClr val="black">
                  <a:tint val="75000"/>
                </a:prstClr>
              </a:solidFill>
            </a:endParaRPr>
          </a:p>
        </p:txBody>
      </p:sp>
      <p:sp>
        <p:nvSpPr>
          <p:cNvPr id="3" name="副标题 1">
            <a:extLst>
              <a:ext uri="{FF2B5EF4-FFF2-40B4-BE49-F238E27FC236}">
                <a16:creationId xmlns:a16="http://schemas.microsoft.com/office/drawing/2014/main" id="{99F777C9-D29D-4F3C-A602-28ABDDE4F300}"/>
              </a:ext>
            </a:extLst>
          </p:cNvPr>
          <p:cNvSpPr txBox="1">
            <a:spLocks/>
          </p:cNvSpPr>
          <p:nvPr/>
        </p:nvSpPr>
        <p:spPr>
          <a:xfrm>
            <a:off x="517192" y="830404"/>
            <a:ext cx="810961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（二）偶然所得税目</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基本规定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个人得奖、中奖、中彩以及其他偶然性质的所得。</a:t>
            </a: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CB0BDE30-0F37-46BE-AE6B-89DCCD90E93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359329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·2021-11】</a:t>
            </a:r>
            <a:r>
              <a:rPr lang="zh-CN" altLang="en-US" dirty="0">
                <a:solidFill>
                  <a:schemeClr val="tx1"/>
                </a:solidFill>
                <a:latin typeface="+mn-lt"/>
                <a:ea typeface="+mn-ea"/>
                <a:cs typeface="+mn-ea"/>
                <a:sym typeface="+mn-lt"/>
              </a:rPr>
              <a:t>根据个人所得税法律制度的规定，下列所得中，属于来源于中国境内所得的有（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转让中国境内的不动产取得的所得</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将财产出租给承租人在中国境内使用而取得的所得</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许可特许权在中国境内使用而取得的所得</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因受雇在中国境内提供劳务取得的所得</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072783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7483117-E6EB-46FA-94F6-FDA12D560D4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220</a:t>
            </a:fld>
            <a:endParaRPr lang="en-US">
              <a:solidFill>
                <a:prstClr val="black">
                  <a:tint val="75000"/>
                </a:prstClr>
              </a:solidFill>
            </a:endParaRPr>
          </a:p>
        </p:txBody>
      </p:sp>
      <p:sp>
        <p:nvSpPr>
          <p:cNvPr id="3" name="副标题 1">
            <a:extLst>
              <a:ext uri="{FF2B5EF4-FFF2-40B4-BE49-F238E27FC236}">
                <a16:creationId xmlns:a16="http://schemas.microsoft.com/office/drawing/2014/main" id="{40B719E9-9AE2-4BF0-A2AE-E13182A1CDD4}"/>
              </a:ext>
            </a:extLst>
          </p:cNvPr>
          <p:cNvSpPr txBox="1">
            <a:spLocks/>
          </p:cNvSpPr>
          <p:nvPr/>
        </p:nvSpPr>
        <p:spPr>
          <a:xfrm>
            <a:off x="493607" y="830404"/>
            <a:ext cx="8335965"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特别规定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）企业促销所得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①</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企业对累积消费达到一定额度的顾客，给予额外</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抽奖机会</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，个人的获奖所得，按照</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偶然所得</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项目，缴纳个人所得税。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②</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企业通过</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价格折扣、折让方式</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向个人销售商品和提供服务，不征收个人所得税。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③</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企业向个人销售商品和提供服务的同时给予</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赠品</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，不征收个人所得税。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④</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企业对累积消费达到一定额度的个人按消费积分反馈的</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礼品</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，不征收个人所得税。</a:t>
            </a:r>
          </a:p>
        </p:txBody>
      </p:sp>
      <p:sp>
        <p:nvSpPr>
          <p:cNvPr id="4" name="文本框 3">
            <a:extLst>
              <a:ext uri="{FF2B5EF4-FFF2-40B4-BE49-F238E27FC236}">
                <a16:creationId xmlns:a16="http://schemas.microsoft.com/office/drawing/2014/main" id="{46901DE2-1BF2-45E6-996C-951E4077980D}"/>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844069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9BF13ED-EA72-443D-8D8B-ED86825B43D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221</a:t>
            </a:fld>
            <a:endParaRPr lang="en-US">
              <a:solidFill>
                <a:prstClr val="black">
                  <a:tint val="75000"/>
                </a:prstClr>
              </a:solidFill>
            </a:endParaRPr>
          </a:p>
        </p:txBody>
      </p:sp>
      <p:sp>
        <p:nvSpPr>
          <p:cNvPr id="4" name="副标题 1">
            <a:extLst>
              <a:ext uri="{FF2B5EF4-FFF2-40B4-BE49-F238E27FC236}">
                <a16:creationId xmlns:a16="http://schemas.microsoft.com/office/drawing/2014/main" id="{7553F570-07DC-44A9-A3E4-386537D21B3A}"/>
              </a:ext>
            </a:extLst>
          </p:cNvPr>
          <p:cNvSpPr txBox="1">
            <a:spLocks/>
          </p:cNvSpPr>
          <p:nvPr/>
        </p:nvSpPr>
        <p:spPr>
          <a:xfrm>
            <a:off x="532936" y="830404"/>
            <a:ext cx="8089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）担保所得</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个人提供</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担保</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获得收入，按照</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偶然所得</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项目，缴纳个人所得税。</a:t>
            </a:r>
          </a:p>
        </p:txBody>
      </p:sp>
      <p:sp>
        <p:nvSpPr>
          <p:cNvPr id="5" name="文本框 4">
            <a:extLst>
              <a:ext uri="{FF2B5EF4-FFF2-40B4-BE49-F238E27FC236}">
                <a16:creationId xmlns:a16="http://schemas.microsoft.com/office/drawing/2014/main" id="{EC8F857C-8578-4374-BC5E-F20448F7C84F}"/>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327443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B10F358-34BF-4493-9B38-1C8DA6CAB5D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222</a:t>
            </a:fld>
            <a:endParaRPr lang="en-US">
              <a:solidFill>
                <a:prstClr val="black">
                  <a:tint val="75000"/>
                </a:prstClr>
              </a:solidFill>
            </a:endParaRPr>
          </a:p>
        </p:txBody>
      </p:sp>
      <p:sp>
        <p:nvSpPr>
          <p:cNvPr id="3" name="副标题 1">
            <a:extLst>
              <a:ext uri="{FF2B5EF4-FFF2-40B4-BE49-F238E27FC236}">
                <a16:creationId xmlns:a16="http://schemas.microsoft.com/office/drawing/2014/main" id="{29FA8CB2-C1FB-42F5-B28E-66FC2C89B066}"/>
              </a:ext>
            </a:extLst>
          </p:cNvPr>
          <p:cNvSpPr txBox="1">
            <a:spLocks/>
          </p:cNvSpPr>
          <p:nvPr/>
        </p:nvSpPr>
        <p:spPr>
          <a:xfrm>
            <a:off x="523104" y="945356"/>
            <a:ext cx="8109619"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）受赠所得</a:t>
            </a: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①</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受赠人因</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无偿</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受赠房屋</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取得的受赠收入，按照</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偶然所得</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项目，缴纳个人所得税。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②</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企业在业务宣传、广告等活动中，随机向本单位以外的个人赠送礼品（包括网络红包，下同），以及企业在年会、座谈会、庆典以及其他活动中向本单位以外的个人赠送礼品，个人取得的</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礼品</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收入，按照</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偶然所得</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项目，缴纳个人所得税。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企业赠送的具有折扣和折让性质的</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消费券、代金券、抵用券、优惠券</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等礼品除外。</a:t>
            </a:r>
          </a:p>
        </p:txBody>
      </p:sp>
      <p:sp>
        <p:nvSpPr>
          <p:cNvPr id="4" name="文本框 3">
            <a:extLst>
              <a:ext uri="{FF2B5EF4-FFF2-40B4-BE49-F238E27FC236}">
                <a16:creationId xmlns:a16="http://schemas.microsoft.com/office/drawing/2014/main" id="{08985610-A69A-4823-BD76-3B04DD737D2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793230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305B6F0-80F8-4AED-B809-74F12CD9036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223</a:t>
            </a:fld>
            <a:endParaRPr lang="en-US">
              <a:solidFill>
                <a:prstClr val="black">
                  <a:tint val="75000"/>
                </a:prstClr>
              </a:solidFill>
            </a:endParaRPr>
          </a:p>
        </p:txBody>
      </p:sp>
      <p:sp>
        <p:nvSpPr>
          <p:cNvPr id="3" name="副标题 1">
            <a:extLst>
              <a:ext uri="{FF2B5EF4-FFF2-40B4-BE49-F238E27FC236}">
                <a16:creationId xmlns:a16="http://schemas.microsoft.com/office/drawing/2014/main" id="{76CA7E80-0D38-42C3-96B8-AE30FFDF20E6}"/>
              </a:ext>
            </a:extLst>
          </p:cNvPr>
          <p:cNvSpPr txBox="1">
            <a:spLocks/>
          </p:cNvSpPr>
          <p:nvPr/>
        </p:nvSpPr>
        <p:spPr>
          <a:xfrm>
            <a:off x="483777" y="693482"/>
            <a:ext cx="8089952"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）发票和彩票中奖所得的</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起征点</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①</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彩票，一次中奖收入</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在</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万元以下</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暂免征</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收个人所得税；超过</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万元的，全额征收个人所得税。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②</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个人取得单张有奖发票奖金所得</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不超过</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800</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元</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暂免征收</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个人所得税；超过</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800</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元的，全额征收个人所得税。</a:t>
            </a:r>
          </a:p>
        </p:txBody>
      </p:sp>
      <p:sp>
        <p:nvSpPr>
          <p:cNvPr id="4" name="文本框 3">
            <a:extLst>
              <a:ext uri="{FF2B5EF4-FFF2-40B4-BE49-F238E27FC236}">
                <a16:creationId xmlns:a16="http://schemas.microsoft.com/office/drawing/2014/main" id="{30DDAB50-C18B-459E-BCFF-44C0DEB4E93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719176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899CD41-E87A-4C97-A31C-B0943CCA77F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224</a:t>
            </a:fld>
            <a:endParaRPr lang="en-US">
              <a:solidFill>
                <a:prstClr val="black">
                  <a:tint val="75000"/>
                </a:prstClr>
              </a:solidFill>
            </a:endParaRPr>
          </a:p>
        </p:txBody>
      </p:sp>
      <p:sp>
        <p:nvSpPr>
          <p:cNvPr id="3" name="副标题 1">
            <a:extLst>
              <a:ext uri="{FF2B5EF4-FFF2-40B4-BE49-F238E27FC236}">
                <a16:creationId xmlns:a16="http://schemas.microsoft.com/office/drawing/2014/main" id="{6FEDE417-52DB-480C-9D02-541D3952D3E3}"/>
              </a:ext>
            </a:extLst>
          </p:cNvPr>
          <p:cNvSpPr txBox="1">
            <a:spLocks/>
          </p:cNvSpPr>
          <p:nvPr/>
        </p:nvSpPr>
        <p:spPr>
          <a:xfrm>
            <a:off x="660758" y="830404"/>
            <a:ext cx="7971965"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（三）应纳税额计算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计税方法：按</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次</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计征</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税率：</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应纳税所得额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每次收入额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为应纳税所得额，不扣减任何费用。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应纳税额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应纳税额＝应纳税所得额</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p:txBody>
      </p:sp>
      <p:sp>
        <p:nvSpPr>
          <p:cNvPr id="4" name="文本框 3">
            <a:extLst>
              <a:ext uri="{FF2B5EF4-FFF2-40B4-BE49-F238E27FC236}">
                <a16:creationId xmlns:a16="http://schemas.microsoft.com/office/drawing/2014/main" id="{42882EBC-39B3-433E-9407-3EB72E54B5C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六、利息、股息、红利、偶然所得</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048773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par>
                          <p:cTn id="34" fill="hold">
                            <p:stCondLst>
                              <p:cond delay="3000"/>
                            </p:stCondLst>
                            <p:childTnLst>
                              <p:par>
                                <p:cTn id="35" presetID="12" presetClass="entr" presetSubtype="1" fill="hold" grpId="0" nodeType="after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 calcmode="lin" valueType="num">
                                      <p:cBhvr additive="base">
                                        <p:cTn id="37"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年王先生购买福利彩票中奖</a:t>
            </a:r>
            <a:r>
              <a:rPr lang="en-US" altLang="zh-CN" sz="2000" dirty="0">
                <a:solidFill>
                  <a:schemeClr val="tx1"/>
                </a:solidFill>
                <a:latin typeface="+mn-lt"/>
                <a:ea typeface="+mn-ea"/>
                <a:cs typeface="+mn-ea"/>
                <a:sym typeface="+mn-lt"/>
              </a:rPr>
              <a:t>3 000</a:t>
            </a:r>
            <a:r>
              <a:rPr lang="zh-CN" altLang="en-US" sz="2000" dirty="0">
                <a:solidFill>
                  <a:schemeClr val="tx1"/>
                </a:solidFill>
                <a:latin typeface="+mn-lt"/>
                <a:ea typeface="+mn-ea"/>
                <a:cs typeface="+mn-ea"/>
                <a:sym typeface="+mn-lt"/>
              </a:rPr>
              <a:t>元；参加某商场举办的有奖销售活动中奖</a:t>
            </a:r>
            <a:r>
              <a:rPr lang="en-US" altLang="zh-CN" sz="2000" dirty="0">
                <a:solidFill>
                  <a:schemeClr val="tx1"/>
                </a:solidFill>
                <a:latin typeface="+mn-lt"/>
                <a:ea typeface="+mn-ea"/>
                <a:cs typeface="+mn-ea"/>
                <a:sym typeface="+mn-lt"/>
              </a:rPr>
              <a:t>15 000</a:t>
            </a:r>
            <a:r>
              <a:rPr lang="zh-CN" altLang="en-US" sz="2000" dirty="0">
                <a:solidFill>
                  <a:schemeClr val="tx1"/>
                </a:solidFill>
                <a:latin typeface="+mn-lt"/>
                <a:ea typeface="+mn-ea"/>
                <a:cs typeface="+mn-ea"/>
                <a:sym typeface="+mn-lt"/>
              </a:rPr>
              <a:t>元现金。王先生的上述所得是否应缴纳个人所得税？</a:t>
            </a:r>
          </a:p>
          <a:p>
            <a:endParaRPr lang="zh-CN" altLang="en-US" sz="2000" dirty="0">
              <a:solidFill>
                <a:schemeClr val="tx1"/>
              </a:solidFill>
              <a:latin typeface="+mn-lt"/>
              <a:ea typeface="+mn-ea"/>
              <a:cs typeface="+mn-ea"/>
              <a:sym typeface="+mn-lt"/>
            </a:endParaRPr>
          </a:p>
          <a:p>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B532AE85-B340-4686-95A6-273D7E02B32D}"/>
              </a:ext>
            </a:extLst>
          </p:cNvPr>
          <p:cNvSpPr>
            <a:spLocks noChangeArrowheads="1"/>
          </p:cNvSpPr>
          <p:nvPr/>
        </p:nvSpPr>
        <p:spPr bwMode="gray">
          <a:xfrm>
            <a:off x="510105" y="3299791"/>
            <a:ext cx="8123789" cy="1634300"/>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3399"/>
                </a:solidFill>
              </a:rPr>
              <a:t>王先生购买福利彩票中奖所得不超过</a:t>
            </a:r>
            <a:r>
              <a:rPr lang="en-US" altLang="zh-CN" sz="2000" b="1" dirty="0">
                <a:solidFill>
                  <a:srgbClr val="003399"/>
                </a:solidFill>
              </a:rPr>
              <a:t>1</a:t>
            </a:r>
            <a:r>
              <a:rPr lang="zh-CN" altLang="en-US" sz="2000" b="1" dirty="0">
                <a:solidFill>
                  <a:srgbClr val="003399"/>
                </a:solidFill>
              </a:rPr>
              <a:t>万元，暂免征收个人所得税</a:t>
            </a:r>
          </a:p>
          <a:p>
            <a:pPr marL="342900" indent="-342900">
              <a:buFont typeface="Wingdings" panose="05000000000000000000" pitchFamily="2" charset="2"/>
              <a:buChar char="ü"/>
            </a:pPr>
            <a:r>
              <a:rPr lang="zh-CN" altLang="en-US" sz="2000" b="1" dirty="0">
                <a:solidFill>
                  <a:srgbClr val="003399"/>
                </a:solidFill>
              </a:rPr>
              <a:t>参加商场有奖销售活动所得应按“偶然所得”税目计征个人所得税</a:t>
            </a:r>
          </a:p>
          <a:p>
            <a:pPr marL="342900" indent="-342900">
              <a:buFont typeface="Wingdings" panose="05000000000000000000" pitchFamily="2" charset="2"/>
              <a:buChar char="ü"/>
            </a:pPr>
            <a:r>
              <a:rPr lang="zh-CN" altLang="en-US" sz="2000" b="1" dirty="0">
                <a:solidFill>
                  <a:srgbClr val="003399"/>
                </a:solidFill>
              </a:rPr>
              <a:t>应纳税额</a:t>
            </a:r>
            <a:r>
              <a:rPr lang="en-US" altLang="zh-CN" sz="2000" b="1" dirty="0">
                <a:solidFill>
                  <a:srgbClr val="003399"/>
                </a:solidFill>
              </a:rPr>
              <a:t>=15 000×20%=3 000</a:t>
            </a:r>
            <a:r>
              <a:rPr lang="zh-CN" altLang="en-US" sz="2000" b="1" dirty="0">
                <a:solidFill>
                  <a:srgbClr val="003399"/>
                </a:solidFill>
              </a:rPr>
              <a:t>（元）</a:t>
            </a:r>
          </a:p>
          <a:p>
            <a:pPr marL="342900" indent="-342900">
              <a:buFont typeface="Wingdings" panose="05000000000000000000" pitchFamily="2" charset="2"/>
              <a:buChar char="ü"/>
            </a:pPr>
            <a:endParaRPr lang="zh-CN" altLang="en-US" sz="2000" b="1" dirty="0">
              <a:solidFill>
                <a:srgbClr val="003399"/>
              </a:solidFill>
            </a:endParaRPr>
          </a:p>
        </p:txBody>
      </p:sp>
    </p:spTree>
    <p:extLst>
      <p:ext uri="{BB962C8B-B14F-4D97-AF65-F5344CB8AC3E}">
        <p14:creationId xmlns:p14="http://schemas.microsoft.com/office/powerpoint/2010/main" val="3436248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·2021-5】</a:t>
            </a:r>
            <a:r>
              <a:rPr lang="zh-CN" altLang="en-US" dirty="0">
                <a:solidFill>
                  <a:schemeClr val="tx1"/>
                </a:solidFill>
                <a:latin typeface="+mn-lt"/>
                <a:ea typeface="+mn-ea"/>
                <a:cs typeface="+mn-ea"/>
                <a:sym typeface="+mn-lt"/>
              </a:rPr>
              <a:t>根据个人所得税法律制度的规定，甲公司员工李某取得的下列收益中，应按照“偶然所得”项目缴纳个人所得税的有（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取得丙公司赠送的 </a:t>
            </a:r>
            <a:r>
              <a:rPr lang="en-US" altLang="zh-CN" dirty="0">
                <a:solidFill>
                  <a:schemeClr val="tx1"/>
                </a:solidFill>
                <a:latin typeface="+mn-lt"/>
                <a:ea typeface="+mn-ea"/>
                <a:cs typeface="+mn-ea"/>
                <a:sym typeface="+mn-lt"/>
              </a:rPr>
              <a:t>8 </a:t>
            </a:r>
            <a:r>
              <a:rPr lang="zh-CN" altLang="en-US" dirty="0">
                <a:solidFill>
                  <a:schemeClr val="tx1"/>
                </a:solidFill>
                <a:latin typeface="+mn-lt"/>
                <a:ea typeface="+mn-ea"/>
                <a:cs typeface="+mn-ea"/>
                <a:sym typeface="+mn-lt"/>
              </a:rPr>
              <a:t>折优惠券</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在乙公司业务宣传活动中取得随机赠送的 </a:t>
            </a:r>
            <a:r>
              <a:rPr lang="en-US" altLang="zh-CN" dirty="0">
                <a:solidFill>
                  <a:schemeClr val="tx1"/>
                </a:solidFill>
                <a:latin typeface="+mn-lt"/>
                <a:ea typeface="+mn-ea"/>
                <a:cs typeface="+mn-ea"/>
                <a:sym typeface="+mn-lt"/>
              </a:rPr>
              <a:t>U </a:t>
            </a:r>
            <a:r>
              <a:rPr lang="zh-CN" altLang="en-US" dirty="0">
                <a:solidFill>
                  <a:schemeClr val="tx1"/>
                </a:solidFill>
                <a:latin typeface="+mn-lt"/>
                <a:ea typeface="+mn-ea"/>
                <a:cs typeface="+mn-ea"/>
                <a:sym typeface="+mn-lt"/>
              </a:rPr>
              <a:t>盘</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为丁公司提供担保获得收入 </a:t>
            </a:r>
            <a:r>
              <a:rPr lang="en-US" altLang="zh-CN" dirty="0">
                <a:solidFill>
                  <a:schemeClr val="tx1"/>
                </a:solidFill>
                <a:latin typeface="+mn-lt"/>
                <a:ea typeface="+mn-ea"/>
                <a:cs typeface="+mn-ea"/>
                <a:sym typeface="+mn-lt"/>
              </a:rPr>
              <a:t>5 000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取得单张有奖发票奖金 </a:t>
            </a:r>
            <a:r>
              <a:rPr lang="en-US" altLang="zh-CN" dirty="0">
                <a:solidFill>
                  <a:schemeClr val="tx1"/>
                </a:solidFill>
                <a:latin typeface="+mn-lt"/>
                <a:ea typeface="+mn-ea"/>
                <a:cs typeface="+mn-ea"/>
                <a:sym typeface="+mn-lt"/>
              </a:rPr>
              <a:t>1 000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384129"/>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964626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25485"/>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年）根据个人所得税法律制度的规定，下列关于确定“每次收入”的表述中，不正确的（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财产租赁所得，以一年内取得的收入为一次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偶然所得，以每次取得该项收入为一次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利息所得，以支付利息时取得的收入为一次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非居民个人取得的稿酬所得，属于同一项目连续性收入的，以一个月内取得的收入为一次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50474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25485"/>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年）根据个人所得税法律制度的规定，关于每次收入确定的下列表述中，不正确的是（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偶然所得，以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个月内取得的收入为一次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劳务报酬所得只有一次性收入的，以取得该项收入为一次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利息所得，以支付利息时取得的收入为一次</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特许权使用费所得属于同一项目连续性收入的，以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个月内取得的收入为一次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66387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5 </a:t>
            </a:r>
            <a:r>
              <a:rPr lang="zh-CN" altLang="en-US" dirty="0">
                <a:solidFill>
                  <a:schemeClr val="tx1"/>
                </a:solidFill>
                <a:latin typeface="+mn-lt"/>
                <a:ea typeface="+mn-ea"/>
                <a:cs typeface="+mn-ea"/>
                <a:sym typeface="+mn-lt"/>
              </a:rPr>
              <a:t>月张某购买福利彩票取得一次中奖收入 </a:t>
            </a:r>
            <a:r>
              <a:rPr lang="en-US" altLang="zh-CN" dirty="0">
                <a:solidFill>
                  <a:schemeClr val="tx1"/>
                </a:solidFill>
                <a:latin typeface="+mn-lt"/>
                <a:ea typeface="+mn-ea"/>
                <a:cs typeface="+mn-ea"/>
                <a:sym typeface="+mn-lt"/>
              </a:rPr>
              <a:t>100 000 </a:t>
            </a:r>
            <a:r>
              <a:rPr lang="zh-CN" altLang="en-US" dirty="0">
                <a:solidFill>
                  <a:schemeClr val="tx1"/>
                </a:solidFill>
                <a:latin typeface="+mn-lt"/>
                <a:ea typeface="+mn-ea"/>
                <a:cs typeface="+mn-ea"/>
                <a:sym typeface="+mn-lt"/>
              </a:rPr>
              <a:t>元，购买彩票支出 </a:t>
            </a:r>
            <a:r>
              <a:rPr lang="en-US" altLang="zh-CN" dirty="0">
                <a:solidFill>
                  <a:schemeClr val="tx1"/>
                </a:solidFill>
                <a:latin typeface="+mn-lt"/>
                <a:ea typeface="+mn-ea"/>
                <a:cs typeface="+mn-ea"/>
                <a:sym typeface="+mn-lt"/>
              </a:rPr>
              <a:t>1 000 </a:t>
            </a:r>
            <a:r>
              <a:rPr lang="zh-CN" altLang="en-US" dirty="0">
                <a:solidFill>
                  <a:schemeClr val="tx1"/>
                </a:solidFill>
                <a:latin typeface="+mn-lt"/>
                <a:ea typeface="+mn-ea"/>
                <a:cs typeface="+mn-ea"/>
                <a:sym typeface="+mn-lt"/>
              </a:rPr>
              <a:t>元。已知，偶然所得个人所得税税率为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％。计算张某当月该笔中奖收入应缴纳的个人所得税税额的下列算式中，正确的是（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A.100 000×20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20 000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19 800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15 840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D.100 000×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16 000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2958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88BF220-F289-47EC-8895-039EAA3DEAF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23</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0E2D9184-8D4F-42B4-9E29-01E5EAAFE91D}"/>
              </a:ext>
            </a:extLst>
          </p:cNvPr>
          <p:cNvGraphicFramePr>
            <a:graphicFrameLocks noGrp="1"/>
          </p:cNvGraphicFramePr>
          <p:nvPr>
            <p:extLst>
              <p:ext uri="{D42A27DB-BD31-4B8C-83A1-F6EECF244321}">
                <p14:modId xmlns:p14="http://schemas.microsoft.com/office/powerpoint/2010/main" val="2550578518"/>
              </p:ext>
            </p:extLst>
          </p:nvPr>
        </p:nvGraphicFramePr>
        <p:xfrm>
          <a:off x="643730" y="1060044"/>
          <a:ext cx="8164989" cy="3893891"/>
        </p:xfrm>
        <a:graphic>
          <a:graphicData uri="http://schemas.openxmlformats.org/drawingml/2006/table">
            <a:tbl>
              <a:tblPr>
                <a:tableStyleId>{BDBED569-4797-4DF1-A0F4-6AAB3CD982D8}</a:tableStyleId>
              </a:tblPr>
              <a:tblGrid>
                <a:gridCol w="566685">
                  <a:extLst>
                    <a:ext uri="{9D8B030D-6E8A-4147-A177-3AD203B41FA5}">
                      <a16:colId xmlns:a16="http://schemas.microsoft.com/office/drawing/2014/main" val="20000"/>
                    </a:ext>
                  </a:extLst>
                </a:gridCol>
                <a:gridCol w="3262257">
                  <a:extLst>
                    <a:ext uri="{9D8B030D-6E8A-4147-A177-3AD203B41FA5}">
                      <a16:colId xmlns:a16="http://schemas.microsoft.com/office/drawing/2014/main" val="20001"/>
                    </a:ext>
                  </a:extLst>
                </a:gridCol>
                <a:gridCol w="1067369">
                  <a:extLst>
                    <a:ext uri="{9D8B030D-6E8A-4147-A177-3AD203B41FA5}">
                      <a16:colId xmlns:a16="http://schemas.microsoft.com/office/drawing/2014/main" val="20002"/>
                    </a:ext>
                  </a:extLst>
                </a:gridCol>
                <a:gridCol w="1067369">
                  <a:extLst>
                    <a:ext uri="{9D8B030D-6E8A-4147-A177-3AD203B41FA5}">
                      <a16:colId xmlns:a16="http://schemas.microsoft.com/office/drawing/2014/main" val="20003"/>
                    </a:ext>
                  </a:extLst>
                </a:gridCol>
                <a:gridCol w="1133940">
                  <a:extLst>
                    <a:ext uri="{9D8B030D-6E8A-4147-A177-3AD203B41FA5}">
                      <a16:colId xmlns:a16="http://schemas.microsoft.com/office/drawing/2014/main" val="20004"/>
                    </a:ext>
                  </a:extLst>
                </a:gridCol>
                <a:gridCol w="1067369">
                  <a:extLst>
                    <a:ext uri="{9D8B030D-6E8A-4147-A177-3AD203B41FA5}">
                      <a16:colId xmlns:a16="http://schemas.microsoft.com/office/drawing/2014/main" val="20005"/>
                    </a:ext>
                  </a:extLst>
                </a:gridCol>
              </a:tblGrid>
              <a:tr h="340246">
                <a:tc rowSpan="2" gridSpan="2">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居住时间</a:t>
                      </a:r>
                      <a:endParaRPr lang="zh-CN" sz="2000" b="1" kern="100" dirty="0">
                        <a:solidFill>
                          <a:schemeClr val="tx1"/>
                        </a:solidFill>
                        <a:latin typeface="+mn-ea"/>
                        <a:ea typeface="+mn-ea"/>
                        <a:cs typeface="Times New Roman"/>
                      </a:endParaRPr>
                    </a:p>
                  </a:txBody>
                  <a:tcPr marL="0" marR="0" marT="0" marB="0" anchor="ctr"/>
                </a:tc>
                <a:tc rowSpan="2" hMerge="1">
                  <a:txBody>
                    <a:bodyPr/>
                    <a:lstStyle/>
                    <a:p>
                      <a:endParaRPr lang="zh-CN" altLang="en-US"/>
                    </a:p>
                  </a:txBody>
                  <a:tcPr/>
                </a:tc>
                <a:tc gridSpan="2">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境内所得</a:t>
                      </a:r>
                      <a:endParaRPr lang="zh-CN" sz="2000" b="1" kern="100" dirty="0">
                        <a:solidFill>
                          <a:schemeClr val="tx1"/>
                        </a:solidFill>
                        <a:latin typeface="+mn-ea"/>
                        <a:ea typeface="+mn-ea"/>
                        <a:cs typeface="Times New Roman"/>
                      </a:endParaRPr>
                    </a:p>
                  </a:txBody>
                  <a:tcPr marL="0" marR="0" marT="0" marB="0" anchor="ctr"/>
                </a:tc>
                <a:tc hMerge="1">
                  <a:txBody>
                    <a:bodyPr/>
                    <a:lstStyle/>
                    <a:p>
                      <a:endParaRPr lang="zh-CN" altLang="en-US"/>
                    </a:p>
                  </a:txBody>
                  <a:tcPr/>
                </a:tc>
                <a:tc gridSpan="2">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境外所得</a:t>
                      </a:r>
                      <a:endParaRPr lang="zh-CN" sz="2000" b="1" kern="100">
                        <a:solidFill>
                          <a:schemeClr val="tx1"/>
                        </a:solidFill>
                        <a:latin typeface="+mn-ea"/>
                        <a:ea typeface="+mn-ea"/>
                        <a:cs typeface="Times New Roman"/>
                      </a:endParaRPr>
                    </a:p>
                  </a:txBody>
                  <a:tcPr marL="0" marR="0" marT="0" marB="0" anchor="ctr"/>
                </a:tc>
                <a:tc hMerge="1">
                  <a:txBody>
                    <a:bodyPr/>
                    <a:lstStyle/>
                    <a:p>
                      <a:endParaRPr lang="zh-CN" altLang="en-US"/>
                    </a:p>
                  </a:txBody>
                  <a:tcPr/>
                </a:tc>
                <a:extLst>
                  <a:ext uri="{0D108BD9-81ED-4DB2-BD59-A6C34878D82A}">
                    <a16:rowId xmlns:a16="http://schemas.microsoft.com/office/drawing/2014/main" val="10000"/>
                  </a:ext>
                </a:extLst>
              </a:tr>
              <a:tr h="340246">
                <a:tc gridSpan="2" vMerge="1">
                  <a:txBody>
                    <a:bodyPr/>
                    <a:lstStyle/>
                    <a:p>
                      <a:endParaRPr lang="zh-CN" altLang="en-US"/>
                    </a:p>
                  </a:txBody>
                  <a:tcPr/>
                </a:tc>
                <a:tc hMerge="1" vMerge="1">
                  <a:txBody>
                    <a:bodyPr/>
                    <a:lstStyle/>
                    <a:p>
                      <a:endParaRPr lang="zh-CN" altLang="en-US"/>
                    </a:p>
                  </a:txBody>
                  <a:tcP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境内支付</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境外支付</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境内支付</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境外支付</a:t>
                      </a:r>
                      <a:endParaRPr lang="zh-CN" sz="2000" b="1" kern="10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1"/>
                  </a:ext>
                </a:extLst>
              </a:tr>
              <a:tr h="725884">
                <a:tc rowSpan="2">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不满</a:t>
                      </a:r>
                      <a:r>
                        <a:rPr lang="en-US" sz="2000" b="1" kern="100">
                          <a:solidFill>
                            <a:schemeClr val="tx1"/>
                          </a:solidFill>
                          <a:latin typeface="+mn-ea"/>
                          <a:ea typeface="+mn-ea"/>
                        </a:rPr>
                        <a:t>183</a:t>
                      </a:r>
                      <a:r>
                        <a:rPr lang="zh-CN" sz="2000" b="1" kern="100">
                          <a:solidFill>
                            <a:schemeClr val="tx1"/>
                          </a:solidFill>
                          <a:latin typeface="+mn-ea"/>
                          <a:ea typeface="+mn-ea"/>
                        </a:rPr>
                        <a:t>天 </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l">
                        <a:lnSpc>
                          <a:spcPct val="150000"/>
                        </a:lnSpc>
                        <a:spcAft>
                          <a:spcPts val="0"/>
                        </a:spcAft>
                      </a:pPr>
                      <a:r>
                        <a:rPr lang="zh-CN" sz="2000" b="1" kern="100" dirty="0">
                          <a:solidFill>
                            <a:schemeClr val="tx1"/>
                          </a:solidFill>
                          <a:latin typeface="+mn-ea"/>
                          <a:ea typeface="+mn-ea"/>
                        </a:rPr>
                        <a:t>（</a:t>
                      </a:r>
                      <a:r>
                        <a:rPr lang="en-US" sz="2000" b="1" kern="100" dirty="0">
                          <a:solidFill>
                            <a:schemeClr val="tx1"/>
                          </a:solidFill>
                          <a:latin typeface="+mn-ea"/>
                          <a:ea typeface="+mn-ea"/>
                        </a:rPr>
                        <a:t>1</a:t>
                      </a:r>
                      <a:r>
                        <a:rPr lang="zh-CN" sz="2000" b="1" kern="100" dirty="0">
                          <a:solidFill>
                            <a:schemeClr val="tx1"/>
                          </a:solidFill>
                          <a:latin typeface="+mn-ea"/>
                          <a:ea typeface="+mn-ea"/>
                        </a:rPr>
                        <a:t>）连续或累计不超过</a:t>
                      </a:r>
                      <a:r>
                        <a:rPr lang="en-US" sz="2000" b="1" kern="100" dirty="0">
                          <a:solidFill>
                            <a:schemeClr val="tx1"/>
                          </a:solidFill>
                          <a:latin typeface="+mn-ea"/>
                          <a:ea typeface="+mn-ea"/>
                        </a:rPr>
                        <a:t>90</a:t>
                      </a:r>
                      <a:r>
                        <a:rPr lang="zh-CN" sz="2000" b="1" kern="100" dirty="0">
                          <a:solidFill>
                            <a:schemeClr val="tx1"/>
                          </a:solidFill>
                          <a:latin typeface="+mn-ea"/>
                          <a:ea typeface="+mn-ea"/>
                        </a:rPr>
                        <a:t>天 </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免税</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2"/>
                  </a:ext>
                </a:extLst>
              </a:tr>
              <a:tr h="710555">
                <a:tc vMerge="1">
                  <a:txBody>
                    <a:bodyPr/>
                    <a:lstStyle/>
                    <a:p>
                      <a:endParaRPr lang="zh-CN" altLang="en-US"/>
                    </a:p>
                  </a:txBody>
                  <a:tcP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l">
                        <a:lnSpc>
                          <a:spcPct val="150000"/>
                        </a:lnSpc>
                        <a:spcAft>
                          <a:spcPts val="0"/>
                        </a:spcAft>
                      </a:pPr>
                      <a:r>
                        <a:rPr lang="zh-CN" sz="2000" b="1" kern="100" dirty="0">
                          <a:solidFill>
                            <a:schemeClr val="tx1"/>
                          </a:solidFill>
                          <a:latin typeface="+mn-ea"/>
                          <a:ea typeface="+mn-ea"/>
                        </a:rPr>
                        <a:t>（</a:t>
                      </a:r>
                      <a:r>
                        <a:rPr lang="en-US" sz="2000" b="1" kern="100" dirty="0">
                          <a:solidFill>
                            <a:schemeClr val="tx1"/>
                          </a:solidFill>
                          <a:latin typeface="+mn-ea"/>
                          <a:ea typeface="+mn-ea"/>
                        </a:rPr>
                        <a:t>2</a:t>
                      </a:r>
                      <a:r>
                        <a:rPr lang="zh-CN" sz="2000" b="1" kern="100" dirty="0">
                          <a:solidFill>
                            <a:schemeClr val="tx1"/>
                          </a:solidFill>
                          <a:latin typeface="+mn-ea"/>
                          <a:ea typeface="+mn-ea"/>
                        </a:rPr>
                        <a:t>）</a:t>
                      </a:r>
                      <a:r>
                        <a:rPr lang="en-US" sz="2000" b="1" kern="100" dirty="0">
                          <a:solidFill>
                            <a:schemeClr val="tx1"/>
                          </a:solidFill>
                          <a:latin typeface="+mn-ea"/>
                          <a:ea typeface="+mn-ea"/>
                        </a:rPr>
                        <a:t>90</a:t>
                      </a:r>
                      <a:r>
                        <a:rPr lang="zh-CN" sz="2000" b="1" kern="100" dirty="0">
                          <a:solidFill>
                            <a:schemeClr val="tx1"/>
                          </a:solidFill>
                          <a:latin typeface="+mn-ea"/>
                          <a:ea typeface="+mn-ea"/>
                        </a:rPr>
                        <a:t>—</a:t>
                      </a:r>
                      <a:r>
                        <a:rPr lang="en-US" sz="2000" b="1" kern="100" dirty="0">
                          <a:solidFill>
                            <a:schemeClr val="tx1"/>
                          </a:solidFill>
                          <a:latin typeface="+mn-ea"/>
                          <a:ea typeface="+mn-ea"/>
                        </a:rPr>
                        <a:t>183</a:t>
                      </a:r>
                      <a:r>
                        <a:rPr lang="zh-CN" sz="2000" b="1" kern="100" dirty="0">
                          <a:solidFill>
                            <a:schemeClr val="tx1"/>
                          </a:solidFill>
                          <a:latin typeface="+mn-ea"/>
                          <a:ea typeface="+mn-ea"/>
                        </a:rPr>
                        <a:t>天之内</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3"/>
                  </a:ext>
                </a:extLst>
              </a:tr>
              <a:tr h="725884">
                <a:tc rowSpan="2">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满</a:t>
                      </a:r>
                      <a:r>
                        <a:rPr lang="en-US" sz="2000" b="1" kern="100">
                          <a:solidFill>
                            <a:schemeClr val="tx1"/>
                          </a:solidFill>
                          <a:latin typeface="+mn-ea"/>
                          <a:ea typeface="+mn-ea"/>
                        </a:rPr>
                        <a:t>183</a:t>
                      </a:r>
                      <a:r>
                        <a:rPr lang="zh-CN" sz="2000" b="1" kern="100">
                          <a:solidFill>
                            <a:schemeClr val="tx1"/>
                          </a:solidFill>
                          <a:latin typeface="+mn-ea"/>
                          <a:ea typeface="+mn-ea"/>
                        </a:rPr>
                        <a:t>天 </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l">
                        <a:lnSpc>
                          <a:spcPct val="150000"/>
                        </a:lnSpc>
                        <a:spcAft>
                          <a:spcPts val="0"/>
                        </a:spcAft>
                      </a:pPr>
                      <a:r>
                        <a:rPr lang="zh-CN" sz="2000" b="1" kern="100" dirty="0">
                          <a:solidFill>
                            <a:schemeClr val="tx1"/>
                          </a:solidFill>
                          <a:latin typeface="+mn-ea"/>
                          <a:ea typeface="+mn-ea"/>
                        </a:rPr>
                        <a:t>（</a:t>
                      </a:r>
                      <a:r>
                        <a:rPr lang="en-US" sz="2000" b="1" kern="100" dirty="0">
                          <a:solidFill>
                            <a:schemeClr val="tx1"/>
                          </a:solidFill>
                          <a:latin typeface="+mn-ea"/>
                          <a:ea typeface="+mn-ea"/>
                        </a:rPr>
                        <a:t>3</a:t>
                      </a:r>
                      <a:r>
                        <a:rPr lang="zh-CN" sz="2000" b="1" kern="100" dirty="0">
                          <a:solidFill>
                            <a:schemeClr val="tx1"/>
                          </a:solidFill>
                          <a:latin typeface="+mn-ea"/>
                          <a:ea typeface="+mn-ea"/>
                        </a:rPr>
                        <a:t>）累计满</a:t>
                      </a:r>
                      <a:r>
                        <a:rPr lang="en-US" sz="2000" b="1" kern="100" dirty="0">
                          <a:solidFill>
                            <a:schemeClr val="tx1"/>
                          </a:solidFill>
                          <a:latin typeface="+mn-ea"/>
                          <a:ea typeface="+mn-ea"/>
                        </a:rPr>
                        <a:t>183</a:t>
                      </a:r>
                      <a:r>
                        <a:rPr lang="zh-CN" sz="2000" b="1" kern="100" dirty="0">
                          <a:solidFill>
                            <a:schemeClr val="tx1"/>
                          </a:solidFill>
                          <a:latin typeface="+mn-ea"/>
                          <a:ea typeface="+mn-ea"/>
                        </a:rPr>
                        <a:t>天的年度连续不满</a:t>
                      </a:r>
                      <a:r>
                        <a:rPr lang="en-US" sz="2000" b="1" kern="100" dirty="0">
                          <a:solidFill>
                            <a:schemeClr val="tx1"/>
                          </a:solidFill>
                          <a:latin typeface="+mn-ea"/>
                          <a:ea typeface="+mn-ea"/>
                        </a:rPr>
                        <a:t>6</a:t>
                      </a:r>
                      <a:r>
                        <a:rPr lang="zh-CN" sz="2000" b="1" kern="100" dirty="0">
                          <a:solidFill>
                            <a:schemeClr val="tx1"/>
                          </a:solidFill>
                          <a:latin typeface="+mn-ea"/>
                          <a:ea typeface="+mn-ea"/>
                        </a:rPr>
                        <a:t>年 </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免税</a:t>
                      </a:r>
                      <a:endParaRPr lang="en-US" altLang="zh-CN" sz="2000" b="1" kern="100" dirty="0">
                        <a:solidFill>
                          <a:schemeClr val="tx1"/>
                        </a:solidFill>
                        <a:latin typeface="+mn-ea"/>
                        <a:ea typeface="+mn-ea"/>
                      </a:endParaRPr>
                    </a:p>
                    <a:p>
                      <a:pPr algn="ctr">
                        <a:lnSpc>
                          <a:spcPct val="150000"/>
                        </a:lnSpc>
                        <a:spcAft>
                          <a:spcPts val="0"/>
                        </a:spcAft>
                      </a:pP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4"/>
                  </a:ext>
                </a:extLst>
              </a:tr>
              <a:tr h="725884">
                <a:tc vMerge="1">
                  <a:txBody>
                    <a:bodyPr/>
                    <a:lstStyle/>
                    <a:p>
                      <a:endParaRPr lang="zh-CN" altLang="en-US"/>
                    </a:p>
                  </a:txBody>
                  <a:tcP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l">
                        <a:lnSpc>
                          <a:spcPct val="150000"/>
                        </a:lnSpc>
                        <a:spcAft>
                          <a:spcPts val="0"/>
                        </a:spcAft>
                      </a:pPr>
                      <a:r>
                        <a:rPr lang="zh-CN" sz="2000" b="1" kern="100" dirty="0">
                          <a:solidFill>
                            <a:schemeClr val="tx1"/>
                          </a:solidFill>
                          <a:latin typeface="+mn-ea"/>
                          <a:ea typeface="+mn-ea"/>
                        </a:rPr>
                        <a:t>（</a:t>
                      </a:r>
                      <a:r>
                        <a:rPr lang="en-US" sz="2000" b="1" kern="100" dirty="0">
                          <a:solidFill>
                            <a:schemeClr val="tx1"/>
                          </a:solidFill>
                          <a:latin typeface="+mn-ea"/>
                          <a:ea typeface="+mn-ea"/>
                        </a:rPr>
                        <a:t>4</a:t>
                      </a:r>
                      <a:r>
                        <a:rPr lang="zh-CN" sz="2000" b="1" kern="100" dirty="0">
                          <a:solidFill>
                            <a:schemeClr val="tx1"/>
                          </a:solidFill>
                          <a:latin typeface="+mn-ea"/>
                          <a:ea typeface="+mn-ea"/>
                        </a:rPr>
                        <a:t>）累计满</a:t>
                      </a:r>
                      <a:r>
                        <a:rPr lang="en-US" sz="2000" b="1" kern="100" dirty="0">
                          <a:solidFill>
                            <a:schemeClr val="tx1"/>
                          </a:solidFill>
                          <a:latin typeface="+mn-ea"/>
                          <a:ea typeface="+mn-ea"/>
                        </a:rPr>
                        <a:t>183</a:t>
                      </a:r>
                      <a:r>
                        <a:rPr lang="zh-CN" sz="2000" b="1" kern="100" dirty="0">
                          <a:solidFill>
                            <a:schemeClr val="tx1"/>
                          </a:solidFill>
                          <a:latin typeface="+mn-ea"/>
                          <a:ea typeface="+mn-ea"/>
                        </a:rPr>
                        <a:t>天的年度连续满</a:t>
                      </a:r>
                      <a:r>
                        <a:rPr lang="en-US" sz="2000" b="1" kern="100" dirty="0">
                          <a:solidFill>
                            <a:schemeClr val="tx1"/>
                          </a:solidFill>
                          <a:latin typeface="+mn-ea"/>
                          <a:ea typeface="+mn-ea"/>
                        </a:rPr>
                        <a:t>6</a:t>
                      </a:r>
                      <a:r>
                        <a:rPr lang="zh-CN" sz="2000" b="1" kern="100" dirty="0">
                          <a:solidFill>
                            <a:schemeClr val="tx1"/>
                          </a:solidFill>
                          <a:latin typeface="+mn-ea"/>
                          <a:ea typeface="+mn-ea"/>
                        </a:rPr>
                        <a:t>年 </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a:solidFill>
                            <a:schemeClr val="tx1"/>
                          </a:solidFill>
                          <a:latin typeface="+mn-ea"/>
                          <a:ea typeface="+mn-ea"/>
                        </a:rPr>
                        <a:t>√</a:t>
                      </a:r>
                      <a:endParaRPr lang="zh-CN" sz="2000" b="1" kern="10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tc>
                  <a:txBody>
                    <a:bodyPr/>
                    <a:lstStyle>
                      <a:lvl1pPr marL="0" algn="l" defTabSz="914378" rtl="0" eaLnBrk="1" latinLnBrk="0" hangingPunct="1">
                        <a:defRPr sz="1800" kern="1200">
                          <a:solidFill>
                            <a:schemeClr val="tx1"/>
                          </a:solidFill>
                          <a:latin typeface="Nexa Light"/>
                          <a:ea typeface="华康少女文字W5(P)"/>
                        </a:defRPr>
                      </a:lvl1pPr>
                      <a:lvl2pPr marL="457189" algn="l" defTabSz="914378" rtl="0" eaLnBrk="1" latinLnBrk="0" hangingPunct="1">
                        <a:defRPr sz="1800" kern="1200">
                          <a:solidFill>
                            <a:schemeClr val="tx1"/>
                          </a:solidFill>
                          <a:latin typeface="Nexa Light"/>
                          <a:ea typeface="华康少女文字W5(P)"/>
                        </a:defRPr>
                      </a:lvl2pPr>
                      <a:lvl3pPr marL="914378" algn="l" defTabSz="914378" rtl="0" eaLnBrk="1" latinLnBrk="0" hangingPunct="1">
                        <a:defRPr sz="1800" kern="1200">
                          <a:solidFill>
                            <a:schemeClr val="tx1"/>
                          </a:solidFill>
                          <a:latin typeface="Nexa Light"/>
                          <a:ea typeface="华康少女文字W5(P)"/>
                        </a:defRPr>
                      </a:lvl3pPr>
                      <a:lvl4pPr marL="1371566" algn="l" defTabSz="914378" rtl="0" eaLnBrk="1" latinLnBrk="0" hangingPunct="1">
                        <a:defRPr sz="1800" kern="1200">
                          <a:solidFill>
                            <a:schemeClr val="tx1"/>
                          </a:solidFill>
                          <a:latin typeface="Nexa Light"/>
                          <a:ea typeface="华康少女文字W5(P)"/>
                        </a:defRPr>
                      </a:lvl4pPr>
                      <a:lvl5pPr marL="1828754" algn="l" defTabSz="914378" rtl="0" eaLnBrk="1" latinLnBrk="0" hangingPunct="1">
                        <a:defRPr sz="1800" kern="1200">
                          <a:solidFill>
                            <a:schemeClr val="tx1"/>
                          </a:solidFill>
                          <a:latin typeface="Nexa Light"/>
                          <a:ea typeface="华康少女文字W5(P)"/>
                        </a:defRPr>
                      </a:lvl5pPr>
                      <a:lvl6pPr marL="2285943" algn="l" defTabSz="914378" rtl="0" eaLnBrk="1" latinLnBrk="0" hangingPunct="1">
                        <a:defRPr sz="1800" kern="1200">
                          <a:solidFill>
                            <a:schemeClr val="tx1"/>
                          </a:solidFill>
                          <a:latin typeface="Nexa Light"/>
                          <a:ea typeface="华康少女文字W5(P)"/>
                        </a:defRPr>
                      </a:lvl6pPr>
                      <a:lvl7pPr marL="2743132" algn="l" defTabSz="914378" rtl="0" eaLnBrk="1" latinLnBrk="0" hangingPunct="1">
                        <a:defRPr sz="1800" kern="1200">
                          <a:solidFill>
                            <a:schemeClr val="tx1"/>
                          </a:solidFill>
                          <a:latin typeface="Nexa Light"/>
                          <a:ea typeface="华康少女文字W5(P)"/>
                        </a:defRPr>
                      </a:lvl7pPr>
                      <a:lvl8pPr marL="3200320" algn="l" defTabSz="914378" rtl="0" eaLnBrk="1" latinLnBrk="0" hangingPunct="1">
                        <a:defRPr sz="1800" kern="1200">
                          <a:solidFill>
                            <a:schemeClr val="tx1"/>
                          </a:solidFill>
                          <a:latin typeface="Nexa Light"/>
                          <a:ea typeface="华康少女文字W5(P)"/>
                        </a:defRPr>
                      </a:lvl8pPr>
                      <a:lvl9pPr marL="3657509" algn="l" defTabSz="914378" rtl="0" eaLnBrk="1" latinLnBrk="0" hangingPunct="1">
                        <a:defRPr sz="1800" kern="1200">
                          <a:solidFill>
                            <a:schemeClr val="tx1"/>
                          </a:solidFill>
                          <a:latin typeface="Nexa Light"/>
                          <a:ea typeface="华康少女文字W5(P)"/>
                        </a:defRPr>
                      </a:lvl9pPr>
                    </a:lstStyle>
                    <a:p>
                      <a:pPr algn="ctr">
                        <a:lnSpc>
                          <a:spcPct val="150000"/>
                        </a:lnSpc>
                        <a:spcAft>
                          <a:spcPts val="0"/>
                        </a:spcAft>
                      </a:pPr>
                      <a:r>
                        <a:rPr lang="zh-CN" sz="2000" b="1" kern="100" dirty="0">
                          <a:solidFill>
                            <a:schemeClr val="tx1"/>
                          </a:solidFill>
                          <a:latin typeface="+mn-ea"/>
                          <a:ea typeface="+mn-ea"/>
                        </a:rPr>
                        <a:t>√</a:t>
                      </a:r>
                      <a:endParaRPr lang="zh-CN" sz="2000" b="1" kern="100" dirty="0">
                        <a:solidFill>
                          <a:schemeClr val="tx1"/>
                        </a:solidFill>
                        <a:latin typeface="+mn-ea"/>
                        <a:ea typeface="+mn-ea"/>
                        <a:cs typeface="Times New Roman"/>
                      </a:endParaRPr>
                    </a:p>
                  </a:txBody>
                  <a:tcPr marL="0" marR="0" marT="0" marB="0" anchor="ctr"/>
                </a:tc>
                <a:extLst>
                  <a:ext uri="{0D108BD9-81ED-4DB2-BD59-A6C34878D82A}">
                    <a16:rowId xmlns:a16="http://schemas.microsoft.com/office/drawing/2014/main" val="10005"/>
                  </a:ext>
                </a:extLst>
              </a:tr>
            </a:tbl>
          </a:graphicData>
        </a:graphic>
      </p:graphicFrame>
      <p:sp>
        <p:nvSpPr>
          <p:cNvPr id="5" name="文本框 4">
            <a:extLst>
              <a:ext uri="{FF2B5EF4-FFF2-40B4-BE49-F238E27FC236}">
                <a16:creationId xmlns:a16="http://schemas.microsoft.com/office/drawing/2014/main" id="{4B986B61-AF6D-4EDB-8270-773B2BA35D1B}"/>
              </a:ext>
            </a:extLst>
          </p:cNvPr>
          <p:cNvSpPr txBox="1"/>
          <p:nvPr/>
        </p:nvSpPr>
        <p:spPr>
          <a:xfrm>
            <a:off x="501491" y="525667"/>
            <a:ext cx="6884829" cy="534377"/>
          </a:xfrm>
          <a:prstGeom prst="rect">
            <a:avLst/>
          </a:prstGeom>
          <a:noFill/>
        </p:spPr>
        <p:txBody>
          <a:bodyPr wrap="square">
            <a:spAutoFit/>
          </a:bodyPr>
          <a:lstStyle/>
          <a:p>
            <a:pPr marL="0" marR="0" lvl="0" indent="457200" algn="l" defTabSz="685800" rtl="0" eaLnBrk="1" fontAlgn="auto" latinLnBrk="0" hangingPunct="1">
              <a:lnSpc>
                <a:spcPct val="150000"/>
              </a:lnSpc>
              <a:spcBef>
                <a:spcPts val="0"/>
              </a:spcBef>
              <a:spcAft>
                <a:spcPts val="0"/>
              </a:spcAft>
              <a:buClrTx/>
              <a:buSzTx/>
              <a:buFontTx/>
              <a:buNone/>
              <a:tabLst/>
              <a:defRPr/>
            </a:pPr>
            <a:r>
              <a:rPr lang="zh-CN" altLang="en-US" sz="2200" b="1" dirty="0">
                <a:solidFill>
                  <a:srgbClr val="005392"/>
                </a:solidFill>
                <a:ea typeface="楷体"/>
              </a:rPr>
              <a:t>无</a:t>
            </a:r>
            <a:r>
              <a:rPr kumimoji="0" lang="zh-CN" altLang="en-US" sz="2200" b="1" i="0" u="none" strike="noStrike" kern="1200" cap="none" spc="0" normalizeH="0" baseline="0" noProof="0" dirty="0">
                <a:ln>
                  <a:noFill/>
                </a:ln>
                <a:solidFill>
                  <a:srgbClr val="005392"/>
                </a:solidFill>
                <a:effectLst/>
                <a:uLnTx/>
                <a:uFillTx/>
                <a:latin typeface="+mn-lt"/>
                <a:ea typeface="楷体"/>
                <a:cs typeface="+mn-cs"/>
              </a:rPr>
              <a:t>住所个人纳税义务总结</a:t>
            </a:r>
          </a:p>
        </p:txBody>
      </p:sp>
      <p:sp>
        <p:nvSpPr>
          <p:cNvPr id="6" name="矩形: 圆角 5">
            <a:extLst>
              <a:ext uri="{FF2B5EF4-FFF2-40B4-BE49-F238E27FC236}">
                <a16:creationId xmlns:a16="http://schemas.microsoft.com/office/drawing/2014/main" id="{E366A811-2050-4B42-896F-367888C27789}"/>
              </a:ext>
            </a:extLst>
          </p:cNvPr>
          <p:cNvSpPr/>
          <p:nvPr/>
        </p:nvSpPr>
        <p:spPr>
          <a:xfrm>
            <a:off x="684531" y="2115844"/>
            <a:ext cx="8046719" cy="2009140"/>
          </a:xfrm>
          <a:prstGeom prst="roundRect">
            <a:avLst/>
          </a:prstGeom>
          <a:solidFill>
            <a:srgbClr val="C00000"/>
          </a:solidFill>
          <a:ln>
            <a:solidFill>
              <a:srgbClr val="C00000"/>
            </a:solidFill>
          </a:ln>
        </p:spPr>
        <p:style>
          <a:lnRef idx="0">
            <a:schemeClr val="accent6"/>
          </a:lnRef>
          <a:fillRef idx="3">
            <a:schemeClr val="accent6"/>
          </a:fillRef>
          <a:effectRef idx="3">
            <a:schemeClr val="accent6"/>
          </a:effectRef>
          <a:fontRef idx="minor">
            <a:schemeClr val="lt1"/>
          </a:fontRef>
        </p:style>
        <p:txBody>
          <a:bodyPr rtlCol="0" anchor="ctr"/>
          <a:lstStyle/>
          <a:p>
            <a:r>
              <a:rPr lang="en-US" altLang="zh-CN" sz="2000" b="1" dirty="0">
                <a:latin typeface="+mn-ea"/>
              </a:rPr>
              <a:t>【</a:t>
            </a:r>
            <a:r>
              <a:rPr lang="zh-CN" altLang="en-US" sz="2000" b="1" dirty="0">
                <a:latin typeface="+mn-ea"/>
              </a:rPr>
              <a:t>说明 </a:t>
            </a:r>
            <a:r>
              <a:rPr lang="en-US" altLang="zh-CN" sz="2000" b="1" dirty="0">
                <a:latin typeface="+mn-ea"/>
              </a:rPr>
              <a:t>1】“√”</a:t>
            </a:r>
            <a:r>
              <a:rPr lang="zh-CN" altLang="en-US" sz="2000" b="1" dirty="0">
                <a:latin typeface="+mn-ea"/>
              </a:rPr>
              <a:t>表示征税，“</a:t>
            </a:r>
            <a:r>
              <a:rPr lang="en-US" altLang="zh-CN" sz="2000" b="1" dirty="0">
                <a:latin typeface="+mn-ea"/>
              </a:rPr>
              <a:t>×”</a:t>
            </a:r>
            <a:r>
              <a:rPr lang="zh-CN" altLang="en-US" sz="2000" b="1" dirty="0">
                <a:latin typeface="+mn-ea"/>
              </a:rPr>
              <a:t>表示不征税。</a:t>
            </a:r>
          </a:p>
          <a:p>
            <a:r>
              <a:rPr lang="en-US" altLang="zh-CN" sz="2000" b="1" dirty="0">
                <a:latin typeface="+mn-ea"/>
              </a:rPr>
              <a:t>【</a:t>
            </a:r>
            <a:r>
              <a:rPr lang="zh-CN" altLang="en-US" sz="2000" b="1" dirty="0">
                <a:latin typeface="+mn-ea"/>
              </a:rPr>
              <a:t>说明 </a:t>
            </a:r>
            <a:r>
              <a:rPr lang="en-US" altLang="zh-CN" sz="2000" b="1" dirty="0">
                <a:latin typeface="+mn-ea"/>
              </a:rPr>
              <a:t>2】</a:t>
            </a:r>
            <a:r>
              <a:rPr lang="zh-CN" altLang="en-US" sz="2000" b="1" dirty="0">
                <a:latin typeface="+mn-ea"/>
              </a:rPr>
              <a:t>在中国境内居住累计满 </a:t>
            </a:r>
            <a:r>
              <a:rPr lang="en-US" altLang="zh-CN" sz="2000" b="1" dirty="0">
                <a:latin typeface="+mn-ea"/>
              </a:rPr>
              <a:t>183 </a:t>
            </a:r>
            <a:r>
              <a:rPr lang="zh-CN" altLang="en-US" sz="2000" b="1" dirty="0">
                <a:latin typeface="+mn-ea"/>
              </a:rPr>
              <a:t>天的任一年度中有一次离境超过 </a:t>
            </a:r>
            <a:r>
              <a:rPr lang="en-US" altLang="zh-CN" sz="2000" b="1" dirty="0">
                <a:latin typeface="+mn-ea"/>
              </a:rPr>
              <a:t>30 </a:t>
            </a:r>
            <a:r>
              <a:rPr lang="zh-CN" altLang="en-US" sz="2000" b="1" dirty="0">
                <a:latin typeface="+mn-ea"/>
              </a:rPr>
              <a:t>天的，其在中国境内居住累</a:t>
            </a:r>
          </a:p>
          <a:p>
            <a:r>
              <a:rPr lang="zh-CN" altLang="en-US" sz="2000" b="1" dirty="0">
                <a:latin typeface="+mn-ea"/>
              </a:rPr>
              <a:t>计满 </a:t>
            </a:r>
            <a:r>
              <a:rPr lang="en-US" altLang="zh-CN" sz="2000" b="1" dirty="0">
                <a:latin typeface="+mn-ea"/>
              </a:rPr>
              <a:t>183 </a:t>
            </a:r>
            <a:r>
              <a:rPr lang="zh-CN" altLang="en-US" sz="2000" b="1" dirty="0">
                <a:latin typeface="+mn-ea"/>
              </a:rPr>
              <a:t>天的年度的连续年限重新起算。</a:t>
            </a:r>
          </a:p>
        </p:txBody>
      </p:sp>
      <p:sp>
        <p:nvSpPr>
          <p:cNvPr id="7" name="文本框 6">
            <a:extLst>
              <a:ext uri="{FF2B5EF4-FFF2-40B4-BE49-F238E27FC236}">
                <a16:creationId xmlns:a16="http://schemas.microsoft.com/office/drawing/2014/main" id="{29C243DC-E6C1-49C8-A57E-C6487230C277}"/>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13576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月赵某在商场有奖竞赛活动中获得奖金 </a:t>
            </a:r>
            <a:r>
              <a:rPr lang="en-US" altLang="zh-CN" dirty="0">
                <a:solidFill>
                  <a:schemeClr val="tx1"/>
                </a:solidFill>
                <a:latin typeface="+mn-lt"/>
                <a:ea typeface="+mn-ea"/>
                <a:cs typeface="+mn-ea"/>
                <a:sym typeface="+mn-lt"/>
              </a:rPr>
              <a:t>2 000 </a:t>
            </a:r>
            <a:r>
              <a:rPr lang="zh-CN" altLang="en-US" dirty="0">
                <a:solidFill>
                  <a:schemeClr val="tx1"/>
                </a:solidFill>
                <a:latin typeface="+mn-lt"/>
                <a:ea typeface="+mn-ea"/>
                <a:cs typeface="+mn-ea"/>
                <a:sym typeface="+mn-lt"/>
              </a:rPr>
              <a:t>元，随后将其中</a:t>
            </a:r>
            <a:r>
              <a:rPr lang="en-US" altLang="zh-CN" dirty="0">
                <a:solidFill>
                  <a:schemeClr val="tx1"/>
                </a:solidFill>
                <a:latin typeface="+mn-lt"/>
                <a:ea typeface="+mn-ea"/>
                <a:cs typeface="+mn-ea"/>
                <a:sym typeface="+mn-lt"/>
              </a:rPr>
              <a:t>800 </a:t>
            </a:r>
            <a:r>
              <a:rPr lang="zh-CN" altLang="en-US" dirty="0">
                <a:solidFill>
                  <a:schemeClr val="tx1"/>
                </a:solidFill>
                <a:latin typeface="+mn-lt"/>
                <a:ea typeface="+mn-ea"/>
                <a:cs typeface="+mn-ea"/>
                <a:sym typeface="+mn-lt"/>
              </a:rPr>
              <a:t>元直接捐赠给某农村小学。已知偶然所得个人所得税税率为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％。计算赵某该笔奖金应缴纳个人所得税税额的下列算式中，正确的是（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A.2 000×20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1 840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C.800×20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160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240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06815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年）根据个人所得税法律制度的规定，甲公司员工张某取得的下列收益中，应按“偶然所得”项目缴纳个人所得税的有（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为孙某提供担保获得收入 </a:t>
            </a:r>
            <a:r>
              <a:rPr lang="en-US" altLang="zh-CN" dirty="0">
                <a:solidFill>
                  <a:schemeClr val="tx1"/>
                </a:solidFill>
                <a:latin typeface="+mn-lt"/>
                <a:ea typeface="+mn-ea"/>
                <a:cs typeface="+mn-ea"/>
                <a:sym typeface="+mn-lt"/>
              </a:rPr>
              <a:t>3 000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在丙公司业务宣传活动中取得随机赠送的耳机一副</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在乙商场累积消费达到规定额度获得额外抽奖机会抽中手机一部</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取得房屋转租收入 </a:t>
            </a:r>
            <a:r>
              <a:rPr lang="en-US" altLang="zh-CN" dirty="0">
                <a:solidFill>
                  <a:schemeClr val="tx1"/>
                </a:solidFill>
                <a:latin typeface="+mn-lt"/>
                <a:ea typeface="+mn-ea"/>
                <a:cs typeface="+mn-ea"/>
                <a:sym typeface="+mn-lt"/>
              </a:rPr>
              <a:t>10 000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5"/>
            <a:ext cx="677108" cy="1428693"/>
            <a:chOff x="930664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7" y="2384129"/>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132342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10"/>
          <p:cNvSpPr>
            <a:spLocks noChangeArrowheads="1"/>
          </p:cNvSpPr>
          <p:nvPr/>
        </p:nvSpPr>
        <p:spPr bwMode="auto">
          <a:xfrm rot="16200000">
            <a:off x="3592437" y="965504"/>
            <a:ext cx="1053138" cy="3669066"/>
          </a:xfrm>
          <a:prstGeom prst="downArrow">
            <a:avLst>
              <a:gd name="adj1" fmla="val 49074"/>
              <a:gd name="adj2" fmla="val 44819"/>
            </a:avLst>
          </a:prstGeom>
          <a:solidFill>
            <a:schemeClr val="bg1">
              <a:lumMod val="65000"/>
            </a:schemeClr>
          </a:solidFill>
          <a:ln>
            <a:noFill/>
          </a:ln>
        </p:spPr>
        <p:txBody>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endParaRPr lang="zh-CN" altLang="zh-CN" sz="2000" b="1">
              <a:latin typeface="微软雅黑" pitchFamily="34" charset="-122"/>
              <a:ea typeface="微软雅黑" pitchFamily="34" charset="-122"/>
              <a:sym typeface="微软雅黑" pitchFamily="34" charset="-122"/>
            </a:endParaRPr>
          </a:p>
        </p:txBody>
      </p:sp>
      <p:sp>
        <p:nvSpPr>
          <p:cNvPr id="4" name="矩形标注 31"/>
          <p:cNvSpPr>
            <a:spLocks noChangeArrowheads="1"/>
          </p:cNvSpPr>
          <p:nvPr/>
        </p:nvSpPr>
        <p:spPr bwMode="auto">
          <a:xfrm flipH="1">
            <a:off x="1880531" y="3588764"/>
            <a:ext cx="1564490" cy="45719"/>
          </a:xfrm>
          <a:prstGeom prst="wedgeRectCallout">
            <a:avLst>
              <a:gd name="adj1" fmla="val -17528"/>
              <a:gd name="adj2" fmla="val -422506"/>
            </a:avLst>
          </a:prstGeom>
          <a:solidFill>
            <a:srgbClr val="595959"/>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2000" b="1">
              <a:latin typeface="宋体" pitchFamily="2" charset="-122"/>
              <a:sym typeface="宋体" pitchFamily="2" charset="-122"/>
            </a:endParaRPr>
          </a:p>
        </p:txBody>
      </p:sp>
      <p:sp>
        <p:nvSpPr>
          <p:cNvPr id="7" name="Rectangle 28"/>
          <p:cNvSpPr>
            <a:spLocks noChangeArrowheads="1"/>
          </p:cNvSpPr>
          <p:nvPr/>
        </p:nvSpPr>
        <p:spPr bwMode="auto">
          <a:xfrm>
            <a:off x="1880530" y="3606172"/>
            <a:ext cx="3377269" cy="435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marL="285750" indent="-285750">
              <a:lnSpc>
                <a:spcPct val="130000"/>
              </a:lnSpc>
              <a:buFont typeface="Wingdings" pitchFamily="2" charset="2"/>
              <a:buChar char="u"/>
              <a:defRPr/>
            </a:pPr>
            <a:r>
              <a:rPr lang="zh-CN" altLang="en-US" sz="2000" b="1" spc="75" dirty="0">
                <a:latin typeface="+mn-ea"/>
                <a:ea typeface="+mn-ea"/>
              </a:rPr>
              <a:t>居民纳税人</a:t>
            </a:r>
          </a:p>
        </p:txBody>
      </p:sp>
      <p:sp>
        <p:nvSpPr>
          <p:cNvPr id="12" name="Rectangle 28"/>
          <p:cNvSpPr>
            <a:spLocks noChangeArrowheads="1"/>
          </p:cNvSpPr>
          <p:nvPr/>
        </p:nvSpPr>
        <p:spPr bwMode="auto">
          <a:xfrm>
            <a:off x="5953539" y="1978126"/>
            <a:ext cx="3091070" cy="299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marL="285750" indent="-285750">
              <a:lnSpc>
                <a:spcPct val="120000"/>
              </a:lnSpc>
              <a:buFont typeface="Wingdings" pitchFamily="2" charset="2"/>
              <a:buChar char="u"/>
            </a:pPr>
            <a:r>
              <a:rPr lang="zh-CN" altLang="zh-CN" sz="2000" b="1" dirty="0">
                <a:latin typeface="+mn-ea"/>
                <a:ea typeface="+mn-ea"/>
              </a:rPr>
              <a:t>居民纳税人</a:t>
            </a:r>
            <a:r>
              <a:rPr lang="zh-CN" altLang="en-US" sz="2000" b="1" dirty="0">
                <a:latin typeface="+mn-ea"/>
                <a:ea typeface="+mn-ea"/>
              </a:rPr>
              <a:t>，</a:t>
            </a:r>
            <a:r>
              <a:rPr lang="zh-CN" altLang="zh-CN" sz="2000" b="1" dirty="0">
                <a:latin typeface="+mn-ea"/>
                <a:ea typeface="+mn-ea"/>
              </a:rPr>
              <a:t>从中国境外取得的所得，已在境外缴纳的个人所得税，准予在应纳税额中扣除</a:t>
            </a:r>
            <a:endParaRPr lang="en-US" altLang="zh-CN" sz="2000" b="1" dirty="0">
              <a:latin typeface="+mn-ea"/>
              <a:ea typeface="+mn-ea"/>
            </a:endParaRPr>
          </a:p>
          <a:p>
            <a:pPr marL="285750" indent="-285750">
              <a:lnSpc>
                <a:spcPct val="120000"/>
              </a:lnSpc>
              <a:buFont typeface="Wingdings" pitchFamily="2" charset="2"/>
              <a:buChar char="u"/>
            </a:pPr>
            <a:r>
              <a:rPr lang="zh-CN" altLang="zh-CN" sz="2000" b="1" dirty="0">
                <a:latin typeface="+mn-ea"/>
                <a:ea typeface="+mn-ea"/>
              </a:rPr>
              <a:t>扣除额不得超过该纳税人境外所得依照我国个人所得税法计算的应纳税额</a:t>
            </a:r>
          </a:p>
        </p:txBody>
      </p:sp>
      <p:sp>
        <p:nvSpPr>
          <p:cNvPr id="15" name="Freeform 5"/>
          <p:cNvSpPr>
            <a:spLocks/>
          </p:cNvSpPr>
          <p:nvPr/>
        </p:nvSpPr>
        <p:spPr bwMode="auto">
          <a:xfrm>
            <a:off x="2289260" y="2208130"/>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595959"/>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2">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b="1">
              <a:solidFill>
                <a:schemeClr val="tx1"/>
              </a:solidFill>
              <a:latin typeface="Calibri"/>
              <a:ea typeface="宋体" panose="02010600030101010101" pitchFamily="2" charset="-122"/>
              <a:sym typeface="Arial" panose="020B0604020202020204" pitchFamily="34" charset="0"/>
            </a:endParaRPr>
          </a:p>
        </p:txBody>
      </p:sp>
      <p:sp>
        <p:nvSpPr>
          <p:cNvPr id="16" name="Freeform 5"/>
          <p:cNvSpPr>
            <a:spLocks/>
          </p:cNvSpPr>
          <p:nvPr/>
        </p:nvSpPr>
        <p:spPr bwMode="auto">
          <a:xfrm>
            <a:off x="2370131" y="2265054"/>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2">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b="1">
              <a:solidFill>
                <a:schemeClr val="tx1"/>
              </a:solidFill>
              <a:latin typeface="Calibri"/>
              <a:ea typeface="宋体" panose="02010600030101010101" pitchFamily="2" charset="-122"/>
              <a:sym typeface="Arial" panose="020B0604020202020204" pitchFamily="34" charset="0"/>
            </a:endParaRPr>
          </a:p>
        </p:txBody>
      </p:sp>
      <p:sp>
        <p:nvSpPr>
          <p:cNvPr id="17" name="Freeform 5"/>
          <p:cNvSpPr>
            <a:spLocks/>
          </p:cNvSpPr>
          <p:nvPr/>
        </p:nvSpPr>
        <p:spPr bwMode="auto">
          <a:xfrm>
            <a:off x="4384536" y="2216544"/>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b="1" dirty="0">
              <a:solidFill>
                <a:schemeClr val="tx1"/>
              </a:solidFill>
              <a:latin typeface="Calibri"/>
              <a:ea typeface="宋体" panose="02010600030101010101" pitchFamily="2" charset="-122"/>
              <a:sym typeface="Arial" panose="020B0604020202020204" pitchFamily="34" charset="0"/>
            </a:endParaRPr>
          </a:p>
        </p:txBody>
      </p:sp>
      <p:sp>
        <p:nvSpPr>
          <p:cNvPr id="18" name="Freeform 5"/>
          <p:cNvSpPr>
            <a:spLocks/>
          </p:cNvSpPr>
          <p:nvPr/>
        </p:nvSpPr>
        <p:spPr bwMode="auto">
          <a:xfrm>
            <a:off x="4465406" y="2273468"/>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b="1">
              <a:solidFill>
                <a:schemeClr val="tx1"/>
              </a:solidFill>
              <a:latin typeface="Calibri"/>
              <a:ea typeface="宋体" panose="02010600030101010101" pitchFamily="2" charset="-122"/>
              <a:sym typeface="Arial" panose="020B0604020202020204" pitchFamily="34" charset="0"/>
            </a:endParaRPr>
          </a:p>
        </p:txBody>
      </p:sp>
      <p:sp>
        <p:nvSpPr>
          <p:cNvPr id="20" name="矩形 19"/>
          <p:cNvSpPr/>
          <p:nvPr/>
        </p:nvSpPr>
        <p:spPr>
          <a:xfrm>
            <a:off x="4660156" y="2502155"/>
            <a:ext cx="929555" cy="684803"/>
          </a:xfrm>
          <a:prstGeom prst="rect">
            <a:avLst/>
          </a:prstGeom>
        </p:spPr>
        <p:txBody>
          <a:bodyPr wrap="square" lIns="68580" tIns="34290" rIns="68580" bIns="34290">
            <a:spAutoFit/>
          </a:bodyPr>
          <a:lstStyle/>
          <a:p>
            <a:pPr algn="ctr"/>
            <a:r>
              <a:rPr lang="zh-CN" altLang="en-US" sz="2000" b="1" dirty="0">
                <a:latin typeface="ITC Avant Garde Std Bk" panose="020B0502020202020204" pitchFamily="34" charset="0"/>
              </a:rPr>
              <a:t>抵免税额规定</a:t>
            </a:r>
          </a:p>
        </p:txBody>
      </p:sp>
      <p:sp>
        <p:nvSpPr>
          <p:cNvPr id="21" name="矩形 20"/>
          <p:cNvSpPr/>
          <p:nvPr/>
        </p:nvSpPr>
        <p:spPr>
          <a:xfrm>
            <a:off x="2491157" y="2234142"/>
            <a:ext cx="929555" cy="1300356"/>
          </a:xfrm>
          <a:prstGeom prst="rect">
            <a:avLst/>
          </a:prstGeom>
        </p:spPr>
        <p:txBody>
          <a:bodyPr wrap="square" lIns="68580" tIns="34290" rIns="68580" bIns="34290">
            <a:spAutoFit/>
          </a:bodyPr>
          <a:lstStyle/>
          <a:p>
            <a:pPr algn="ctr"/>
            <a:r>
              <a:rPr lang="zh-CN" altLang="en-US" sz="2000" b="1" dirty="0">
                <a:latin typeface="ITC Avant Garde Std Bk" panose="020B0502020202020204" pitchFamily="34" charset="0"/>
              </a:rPr>
              <a:t>境外所得抵免适用对象</a:t>
            </a:r>
          </a:p>
        </p:txBody>
      </p:sp>
      <p:grpSp>
        <p:nvGrpSpPr>
          <p:cNvPr id="76" name="组合 75"/>
          <p:cNvGrpSpPr/>
          <p:nvPr/>
        </p:nvGrpSpPr>
        <p:grpSpPr>
          <a:xfrm>
            <a:off x="2226182" y="1316187"/>
            <a:ext cx="4244192" cy="661939"/>
            <a:chOff x="8121873" y="2010009"/>
            <a:chExt cx="1739454" cy="1412819"/>
          </a:xfrm>
        </p:grpSpPr>
        <p:sp>
          <p:nvSpPr>
            <p:cNvPr id="77" name="圆角矩形 76"/>
            <p:cNvSpPr/>
            <p:nvPr/>
          </p:nvSpPr>
          <p:spPr>
            <a:xfrm>
              <a:off x="8121873" y="2010009"/>
              <a:ext cx="1739454" cy="1412819"/>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78" name="圆角矩形 77"/>
            <p:cNvSpPr/>
            <p:nvPr/>
          </p:nvSpPr>
          <p:spPr>
            <a:xfrm>
              <a:off x="8145763" y="2198938"/>
              <a:ext cx="1692570"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rgbClr val="7030A0"/>
                  </a:solidFill>
                  <a:latin typeface="+mn-ea"/>
                </a:rPr>
                <a:t>（</a:t>
              </a:r>
              <a:r>
                <a:rPr lang="en-US" altLang="zh-CN" sz="2000" b="1" dirty="0">
                  <a:solidFill>
                    <a:srgbClr val="7030A0"/>
                  </a:solidFill>
                  <a:latin typeface="+mn-ea"/>
                </a:rPr>
                <a:t>1</a:t>
              </a:r>
              <a:r>
                <a:rPr lang="zh-CN" altLang="en-US" sz="2000" b="1" dirty="0">
                  <a:solidFill>
                    <a:srgbClr val="7030A0"/>
                  </a:solidFill>
                  <a:latin typeface="+mn-ea"/>
                </a:rPr>
                <a:t>）</a:t>
              </a:r>
              <a:r>
                <a:rPr lang="zh-CN" altLang="en-US" sz="2000" b="1" dirty="0">
                  <a:solidFill>
                    <a:srgbClr val="7030A0"/>
                  </a:solidFill>
                </a:rPr>
                <a:t>境外所得税额计算基本规定</a:t>
              </a:r>
              <a:endParaRPr lang="zh-CN" altLang="en-US" sz="2000" b="1" dirty="0">
                <a:solidFill>
                  <a:srgbClr val="7030A0"/>
                </a:solidFill>
                <a:latin typeface="+mn-ea"/>
              </a:endParaRPr>
            </a:p>
          </p:txBody>
        </p:sp>
      </p:grpSp>
      <p:sp>
        <p:nvSpPr>
          <p:cNvPr id="23" name="文本框 22">
            <a:extLst>
              <a:ext uri="{FF2B5EF4-FFF2-40B4-BE49-F238E27FC236}">
                <a16:creationId xmlns:a16="http://schemas.microsoft.com/office/drawing/2014/main" id="{4490CE8E-4773-4668-96D9-31D268AF1F3C}"/>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七、境外缴纳税额抵免</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878603227"/>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53" presetClass="entr" presetSubtype="16"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53" presetClass="entr" presetSubtype="16" fill="hold" grpId="0" nodeType="withEffect">
                                      <p:stCondLst>
                                        <p:cond delay="40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par>
                                    <p:cTn id="19" presetID="21" presetClass="entr" presetSubtype="1" fill="hold" grpId="0" nodeType="withEffect">
                                      <p:stCondLst>
                                        <p:cond delay="200"/>
                                      </p:stCondLst>
                                      <p:childTnLst>
                                        <p:set>
                                          <p:cBhvr>
                                            <p:cTn id="20" dur="1" fill="hold">
                                              <p:stCondLst>
                                                <p:cond delay="0"/>
                                              </p:stCondLst>
                                            </p:cTn>
                                            <p:tgtEl>
                                              <p:spTgt spid="16"/>
                                            </p:tgtEl>
                                            <p:attrNameLst>
                                              <p:attrName>style.visibility</p:attrName>
                                            </p:attrNameLst>
                                          </p:cBhvr>
                                          <p:to>
                                            <p:strVal val="visible"/>
                                          </p:to>
                                        </p:set>
                                        <p:animEffect transition="in" filter="wheel(1)">
                                          <p:cBhvr>
                                            <p:cTn id="21" dur="500"/>
                                            <p:tgtEl>
                                              <p:spTgt spid="16"/>
                                            </p:tgtEl>
                                          </p:cBhvr>
                                        </p:animEffect>
                                      </p:childTnLst>
                                    </p:cTn>
                                  </p:par>
                                  <p:par>
                                    <p:cTn id="22" presetID="21" presetClass="entr" presetSubtype="1" fill="hold" grpId="0" nodeType="withEffect">
                                      <p:stCondLst>
                                        <p:cond delay="400"/>
                                      </p:stCondLst>
                                      <p:childTnLst>
                                        <p:set>
                                          <p:cBhvr>
                                            <p:cTn id="23" dur="1" fill="hold">
                                              <p:stCondLst>
                                                <p:cond delay="0"/>
                                              </p:stCondLst>
                                            </p:cTn>
                                            <p:tgtEl>
                                              <p:spTgt spid="18"/>
                                            </p:tgtEl>
                                            <p:attrNameLst>
                                              <p:attrName>style.visibility</p:attrName>
                                            </p:attrNameLst>
                                          </p:cBhvr>
                                          <p:to>
                                            <p:strVal val="visible"/>
                                          </p:to>
                                        </p:set>
                                        <p:animEffect transition="in" filter="wheel(1)">
                                          <p:cBhvr>
                                            <p:cTn id="24" dur="500"/>
                                            <p:tgtEl>
                                              <p:spTgt spid="18"/>
                                            </p:tgtEl>
                                          </p:cBhvr>
                                        </p:animEffect>
                                      </p:childTnLst>
                                    </p:cTn>
                                  </p:par>
                                  <p:par>
                                    <p:cTn id="25" presetID="53" presetClass="entr" presetSubtype="16" fill="hold" grpId="0" nodeType="withEffect">
                                      <p:stCondLst>
                                        <p:cond delay="0"/>
                                      </p:stCondLst>
                                      <p:iterate type="lt">
                                        <p:tmPct val="10000"/>
                                      </p:iterate>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par>
                              <p:cTn id="30" fill="hold">
                                <p:stCondLst>
                                  <p:cond delay="950"/>
                                </p:stCondLst>
                                <p:childTnLst>
                                  <p:par>
                                    <p:cTn id="31" presetID="2" presetClass="entr" presetSubtype="4"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par>
                              <p:cTn id="35" fill="hold">
                                <p:stCondLst>
                                  <p:cond delay="1450"/>
                                </p:stCondLst>
                                <p:childTnLst>
                                  <p:par>
                                    <p:cTn id="36" presetID="14" presetClass="entr" presetSubtype="1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randombar(horizontal)">
                                          <p:cBhvr>
                                            <p:cTn id="38" dur="500"/>
                                            <p:tgtEl>
                                              <p:spTgt spid="7"/>
                                            </p:tgtEl>
                                          </p:cBhvr>
                                        </p:animEffect>
                                      </p:childTnLst>
                                    </p:cTn>
                                  </p:par>
                                  <p:par>
                                    <p:cTn id="39" presetID="53" presetClass="entr" presetSubtype="16" fill="hold" grpId="0" nodeType="withEffect">
                                      <p:stCondLst>
                                        <p:cond delay="0"/>
                                      </p:stCondLst>
                                      <p:iterate type="lt">
                                        <p:tmPct val="10000"/>
                                      </p:iterate>
                                      <p:childTnLst>
                                        <p:set>
                                          <p:cBhvr>
                                            <p:cTn id="40" dur="1" fill="hold">
                                              <p:stCondLst>
                                                <p:cond delay="0"/>
                                              </p:stCondLst>
                                            </p:cTn>
                                            <p:tgtEl>
                                              <p:spTgt spid="20"/>
                                            </p:tgtEl>
                                            <p:attrNameLst>
                                              <p:attrName>style.visibility</p:attrName>
                                            </p:attrNameLst>
                                          </p:cBhvr>
                                          <p:to>
                                            <p:strVal val="visible"/>
                                          </p:to>
                                        </p:set>
                                        <p:anim calcmode="lin" valueType="num">
                                          <p:cBhvr>
                                            <p:cTn id="41" dur="500" fill="hold"/>
                                            <p:tgtEl>
                                              <p:spTgt spid="20"/>
                                            </p:tgtEl>
                                            <p:attrNameLst>
                                              <p:attrName>ppt_w</p:attrName>
                                            </p:attrNameLst>
                                          </p:cBhvr>
                                          <p:tavLst>
                                            <p:tav tm="0">
                                              <p:val>
                                                <p:fltVal val="0"/>
                                              </p:val>
                                            </p:tav>
                                            <p:tav tm="100000">
                                              <p:val>
                                                <p:strVal val="#ppt_w"/>
                                              </p:val>
                                            </p:tav>
                                          </p:tavLst>
                                        </p:anim>
                                        <p:anim calcmode="lin" valueType="num">
                                          <p:cBhvr>
                                            <p:cTn id="42" dur="500" fill="hold"/>
                                            <p:tgtEl>
                                              <p:spTgt spid="20"/>
                                            </p:tgtEl>
                                            <p:attrNameLst>
                                              <p:attrName>ppt_h</p:attrName>
                                            </p:attrNameLst>
                                          </p:cBhvr>
                                          <p:tavLst>
                                            <p:tav tm="0">
                                              <p:val>
                                                <p:fltVal val="0"/>
                                              </p:val>
                                            </p:tav>
                                            <p:tav tm="100000">
                                              <p:val>
                                                <p:strVal val="#ppt_h"/>
                                              </p:val>
                                            </p:tav>
                                          </p:tavLst>
                                        </p:anim>
                                        <p:animEffect transition="in" filter="fade">
                                          <p:cBhvr>
                                            <p:cTn id="43" dur="500"/>
                                            <p:tgtEl>
                                              <p:spTgt spid="20"/>
                                            </p:tgtEl>
                                          </p:cBhvr>
                                        </p:animEffect>
                                      </p:childTnLst>
                                    </p:cTn>
                                  </p:par>
                                </p:childTnLst>
                              </p:cTn>
                            </p:par>
                            <p:par>
                              <p:cTn id="44" fill="hold">
                                <p:stCondLst>
                                  <p:cond delay="2200"/>
                                </p:stCondLst>
                                <p:childTnLst>
                                  <p:par>
                                    <p:cTn id="45" presetID="14" presetClass="entr" presetSubtype="1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randombar(horizontal)">
                                          <p:cBhvr>
                                            <p:cTn id="47" dur="500"/>
                                            <p:tgtEl>
                                              <p:spTgt spid="12"/>
                                            </p:tgtEl>
                                          </p:cBhvr>
                                        </p:animEffect>
                                      </p:childTnLst>
                                    </p:cTn>
                                  </p:par>
                                </p:childTnLst>
                              </p:cTn>
                            </p:par>
                            <p:par>
                              <p:cTn id="48" fill="hold">
                                <p:stCondLst>
                                  <p:cond delay="2700"/>
                                </p:stCondLst>
                                <p:childTnLst>
                                  <p:par>
                                    <p:cTn id="49" presetID="2" presetClass="entr" presetSubtype="2" accel="60000" fill="hold" nodeType="afterEffect" p14:presetBounceEnd="40000">
                                      <p:stCondLst>
                                        <p:cond delay="0"/>
                                      </p:stCondLst>
                                      <p:childTnLst>
                                        <p:set>
                                          <p:cBhvr>
                                            <p:cTn id="50" dur="1" fill="hold">
                                              <p:stCondLst>
                                                <p:cond delay="0"/>
                                              </p:stCondLst>
                                            </p:cTn>
                                            <p:tgtEl>
                                              <p:spTgt spid="76"/>
                                            </p:tgtEl>
                                            <p:attrNameLst>
                                              <p:attrName>style.visibility</p:attrName>
                                            </p:attrNameLst>
                                          </p:cBhvr>
                                          <p:to>
                                            <p:strVal val="visible"/>
                                          </p:to>
                                        </p:set>
                                        <p:anim calcmode="lin" valueType="num" p14:bounceEnd="40000">
                                          <p:cBhvr additive="base">
                                            <p:cTn id="51" dur="500" fill="hold"/>
                                            <p:tgtEl>
                                              <p:spTgt spid="76"/>
                                            </p:tgtEl>
                                            <p:attrNameLst>
                                              <p:attrName>ppt_x</p:attrName>
                                            </p:attrNameLst>
                                          </p:cBhvr>
                                          <p:tavLst>
                                            <p:tav tm="0">
                                              <p:val>
                                                <p:strVal val="1+#ppt_w/2"/>
                                              </p:val>
                                            </p:tav>
                                            <p:tav tm="100000">
                                              <p:val>
                                                <p:strVal val="#ppt_x"/>
                                              </p:val>
                                            </p:tav>
                                          </p:tavLst>
                                        </p:anim>
                                        <p:anim calcmode="lin" valueType="num" p14:bounceEnd="40000">
                                          <p:cBhvr additive="base">
                                            <p:cTn id="52"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p:bldP spid="12" grpId="0"/>
          <p:bldP spid="15" grpId="0" animBg="1"/>
          <p:bldP spid="16" grpId="0" animBg="1"/>
          <p:bldP spid="17" grpId="0" animBg="1"/>
          <p:bldP spid="18" grpId="0" animBg="1"/>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53" presetClass="entr" presetSubtype="16"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53" presetClass="entr" presetSubtype="16" fill="hold" grpId="0" nodeType="withEffect">
                                      <p:stCondLst>
                                        <p:cond delay="40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par>
                                    <p:cTn id="19" presetID="21" presetClass="entr" presetSubtype="1" fill="hold" grpId="0" nodeType="withEffect">
                                      <p:stCondLst>
                                        <p:cond delay="200"/>
                                      </p:stCondLst>
                                      <p:childTnLst>
                                        <p:set>
                                          <p:cBhvr>
                                            <p:cTn id="20" dur="1" fill="hold">
                                              <p:stCondLst>
                                                <p:cond delay="0"/>
                                              </p:stCondLst>
                                            </p:cTn>
                                            <p:tgtEl>
                                              <p:spTgt spid="16"/>
                                            </p:tgtEl>
                                            <p:attrNameLst>
                                              <p:attrName>style.visibility</p:attrName>
                                            </p:attrNameLst>
                                          </p:cBhvr>
                                          <p:to>
                                            <p:strVal val="visible"/>
                                          </p:to>
                                        </p:set>
                                        <p:animEffect transition="in" filter="wheel(1)">
                                          <p:cBhvr>
                                            <p:cTn id="21" dur="500"/>
                                            <p:tgtEl>
                                              <p:spTgt spid="16"/>
                                            </p:tgtEl>
                                          </p:cBhvr>
                                        </p:animEffect>
                                      </p:childTnLst>
                                    </p:cTn>
                                  </p:par>
                                  <p:par>
                                    <p:cTn id="22" presetID="21" presetClass="entr" presetSubtype="1" fill="hold" grpId="0" nodeType="withEffect">
                                      <p:stCondLst>
                                        <p:cond delay="400"/>
                                      </p:stCondLst>
                                      <p:childTnLst>
                                        <p:set>
                                          <p:cBhvr>
                                            <p:cTn id="23" dur="1" fill="hold">
                                              <p:stCondLst>
                                                <p:cond delay="0"/>
                                              </p:stCondLst>
                                            </p:cTn>
                                            <p:tgtEl>
                                              <p:spTgt spid="18"/>
                                            </p:tgtEl>
                                            <p:attrNameLst>
                                              <p:attrName>style.visibility</p:attrName>
                                            </p:attrNameLst>
                                          </p:cBhvr>
                                          <p:to>
                                            <p:strVal val="visible"/>
                                          </p:to>
                                        </p:set>
                                        <p:animEffect transition="in" filter="wheel(1)">
                                          <p:cBhvr>
                                            <p:cTn id="24" dur="500"/>
                                            <p:tgtEl>
                                              <p:spTgt spid="18"/>
                                            </p:tgtEl>
                                          </p:cBhvr>
                                        </p:animEffect>
                                      </p:childTnLst>
                                    </p:cTn>
                                  </p:par>
                                  <p:par>
                                    <p:cTn id="25" presetID="53" presetClass="entr" presetSubtype="16" fill="hold" grpId="0" nodeType="withEffect">
                                      <p:stCondLst>
                                        <p:cond delay="0"/>
                                      </p:stCondLst>
                                      <p:iterate type="lt">
                                        <p:tmPct val="10000"/>
                                      </p:iterate>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par>
                              <p:cTn id="30" fill="hold">
                                <p:stCondLst>
                                  <p:cond delay="950"/>
                                </p:stCondLst>
                                <p:childTnLst>
                                  <p:par>
                                    <p:cTn id="31" presetID="2" presetClass="entr" presetSubtype="4"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par>
                              <p:cTn id="35" fill="hold">
                                <p:stCondLst>
                                  <p:cond delay="1450"/>
                                </p:stCondLst>
                                <p:childTnLst>
                                  <p:par>
                                    <p:cTn id="36" presetID="14" presetClass="entr" presetSubtype="1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randombar(horizontal)">
                                          <p:cBhvr>
                                            <p:cTn id="38" dur="500"/>
                                            <p:tgtEl>
                                              <p:spTgt spid="7"/>
                                            </p:tgtEl>
                                          </p:cBhvr>
                                        </p:animEffect>
                                      </p:childTnLst>
                                    </p:cTn>
                                  </p:par>
                                  <p:par>
                                    <p:cTn id="39" presetID="53" presetClass="entr" presetSubtype="16" fill="hold" grpId="0" nodeType="withEffect">
                                      <p:stCondLst>
                                        <p:cond delay="0"/>
                                      </p:stCondLst>
                                      <p:iterate type="lt">
                                        <p:tmPct val="10000"/>
                                      </p:iterate>
                                      <p:childTnLst>
                                        <p:set>
                                          <p:cBhvr>
                                            <p:cTn id="40" dur="1" fill="hold">
                                              <p:stCondLst>
                                                <p:cond delay="0"/>
                                              </p:stCondLst>
                                            </p:cTn>
                                            <p:tgtEl>
                                              <p:spTgt spid="20"/>
                                            </p:tgtEl>
                                            <p:attrNameLst>
                                              <p:attrName>style.visibility</p:attrName>
                                            </p:attrNameLst>
                                          </p:cBhvr>
                                          <p:to>
                                            <p:strVal val="visible"/>
                                          </p:to>
                                        </p:set>
                                        <p:anim calcmode="lin" valueType="num">
                                          <p:cBhvr>
                                            <p:cTn id="41" dur="500" fill="hold"/>
                                            <p:tgtEl>
                                              <p:spTgt spid="20"/>
                                            </p:tgtEl>
                                            <p:attrNameLst>
                                              <p:attrName>ppt_w</p:attrName>
                                            </p:attrNameLst>
                                          </p:cBhvr>
                                          <p:tavLst>
                                            <p:tav tm="0">
                                              <p:val>
                                                <p:fltVal val="0"/>
                                              </p:val>
                                            </p:tav>
                                            <p:tav tm="100000">
                                              <p:val>
                                                <p:strVal val="#ppt_w"/>
                                              </p:val>
                                            </p:tav>
                                          </p:tavLst>
                                        </p:anim>
                                        <p:anim calcmode="lin" valueType="num">
                                          <p:cBhvr>
                                            <p:cTn id="42" dur="500" fill="hold"/>
                                            <p:tgtEl>
                                              <p:spTgt spid="20"/>
                                            </p:tgtEl>
                                            <p:attrNameLst>
                                              <p:attrName>ppt_h</p:attrName>
                                            </p:attrNameLst>
                                          </p:cBhvr>
                                          <p:tavLst>
                                            <p:tav tm="0">
                                              <p:val>
                                                <p:fltVal val="0"/>
                                              </p:val>
                                            </p:tav>
                                            <p:tav tm="100000">
                                              <p:val>
                                                <p:strVal val="#ppt_h"/>
                                              </p:val>
                                            </p:tav>
                                          </p:tavLst>
                                        </p:anim>
                                        <p:animEffect transition="in" filter="fade">
                                          <p:cBhvr>
                                            <p:cTn id="43" dur="500"/>
                                            <p:tgtEl>
                                              <p:spTgt spid="20"/>
                                            </p:tgtEl>
                                          </p:cBhvr>
                                        </p:animEffect>
                                      </p:childTnLst>
                                    </p:cTn>
                                  </p:par>
                                </p:childTnLst>
                              </p:cTn>
                            </p:par>
                            <p:par>
                              <p:cTn id="44" fill="hold">
                                <p:stCondLst>
                                  <p:cond delay="2200"/>
                                </p:stCondLst>
                                <p:childTnLst>
                                  <p:par>
                                    <p:cTn id="45" presetID="14" presetClass="entr" presetSubtype="1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randombar(horizontal)">
                                          <p:cBhvr>
                                            <p:cTn id="47" dur="500"/>
                                            <p:tgtEl>
                                              <p:spTgt spid="12"/>
                                            </p:tgtEl>
                                          </p:cBhvr>
                                        </p:animEffect>
                                      </p:childTnLst>
                                    </p:cTn>
                                  </p:par>
                                </p:childTnLst>
                              </p:cTn>
                            </p:par>
                            <p:par>
                              <p:cTn id="48" fill="hold">
                                <p:stCondLst>
                                  <p:cond delay="2700"/>
                                </p:stCondLst>
                                <p:childTnLst>
                                  <p:par>
                                    <p:cTn id="49" presetID="2" presetClass="entr" presetSubtype="2" accel="60000" fill="hold" nodeType="afterEffect">
                                      <p:stCondLst>
                                        <p:cond delay="0"/>
                                      </p:stCondLst>
                                      <p:childTnLst>
                                        <p:set>
                                          <p:cBhvr>
                                            <p:cTn id="50" dur="1" fill="hold">
                                              <p:stCondLst>
                                                <p:cond delay="0"/>
                                              </p:stCondLst>
                                            </p:cTn>
                                            <p:tgtEl>
                                              <p:spTgt spid="76"/>
                                            </p:tgtEl>
                                            <p:attrNameLst>
                                              <p:attrName>style.visibility</p:attrName>
                                            </p:attrNameLst>
                                          </p:cBhvr>
                                          <p:to>
                                            <p:strVal val="visible"/>
                                          </p:to>
                                        </p:set>
                                        <p:anim calcmode="lin" valueType="num">
                                          <p:cBhvr additive="base">
                                            <p:cTn id="51" dur="500" fill="hold"/>
                                            <p:tgtEl>
                                              <p:spTgt spid="76"/>
                                            </p:tgtEl>
                                            <p:attrNameLst>
                                              <p:attrName>ppt_x</p:attrName>
                                            </p:attrNameLst>
                                          </p:cBhvr>
                                          <p:tavLst>
                                            <p:tav tm="0">
                                              <p:val>
                                                <p:strVal val="1+#ppt_w/2"/>
                                              </p:val>
                                            </p:tav>
                                            <p:tav tm="100000">
                                              <p:val>
                                                <p:strVal val="#ppt_x"/>
                                              </p:val>
                                            </p:tav>
                                          </p:tavLst>
                                        </p:anim>
                                        <p:anim calcmode="lin" valueType="num">
                                          <p:cBhvr additive="base">
                                            <p:cTn id="52"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p:bldP spid="12" grpId="0"/>
          <p:bldP spid="15" grpId="0" animBg="1"/>
          <p:bldP spid="16" grpId="0" animBg="1"/>
          <p:bldP spid="17" grpId="0" animBg="1"/>
          <p:bldP spid="18" grpId="0" animBg="1"/>
          <p:bldP spid="20" grpId="0"/>
          <p:bldP spid="21" grpId="0"/>
        </p:bldLst>
      </p:timing>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233</a:t>
            </a:fld>
            <a:endParaRPr lang="en-US">
              <a:solidFill>
                <a:prstClr val="black">
                  <a:tint val="75000"/>
                </a:prstClr>
              </a:solidFill>
            </a:endParaRPr>
          </a:p>
        </p:txBody>
      </p:sp>
      <p:sp>
        <p:nvSpPr>
          <p:cNvPr id="3" name="文本框 4"/>
          <p:cNvSpPr txBox="1"/>
          <p:nvPr/>
        </p:nvSpPr>
        <p:spPr>
          <a:xfrm>
            <a:off x="1451112" y="314305"/>
            <a:ext cx="6728791" cy="377026"/>
          </a:xfrm>
          <a:prstGeom prst="rect">
            <a:avLst/>
          </a:prstGeom>
          <a:noFill/>
        </p:spPr>
        <p:txBody>
          <a:bodyPr wrap="square" lIns="68580" tIns="34290" rIns="68580" bIns="34290" rtlCol="0">
            <a:spAutoFit/>
          </a:bodyPr>
          <a:lstStyle/>
          <a:p>
            <a:r>
              <a:rPr lang="zh-CN" altLang="zh-CN" sz="2000" dirty="0"/>
              <a:t>九、境外缴纳税额抵免的计税方法</a:t>
            </a:r>
          </a:p>
        </p:txBody>
      </p:sp>
      <p:sp>
        <p:nvSpPr>
          <p:cNvPr id="5" name="矩形 4"/>
          <p:cNvSpPr/>
          <p:nvPr/>
        </p:nvSpPr>
        <p:spPr>
          <a:xfrm>
            <a:off x="435601" y="1127044"/>
            <a:ext cx="427382" cy="3785652"/>
          </a:xfrm>
          <a:prstGeom prst="rect">
            <a:avLst/>
          </a:prstGeom>
          <a:solidFill>
            <a:srgbClr val="0070C0"/>
          </a:solidFill>
          <a:effectLst>
            <a:softEdge rad="31750"/>
          </a:effectLst>
        </p:spPr>
        <p:txBody>
          <a:bodyPr vert="horz" wrap="square">
            <a:spAutoFit/>
          </a:bodyPr>
          <a:lstStyle/>
          <a:p>
            <a:pPr>
              <a:spcBef>
                <a:spcPts val="600"/>
              </a:spcBef>
            </a:pPr>
            <a:r>
              <a:rPr lang="zh-CN" altLang="zh-CN" sz="2000" b="1" dirty="0">
                <a:solidFill>
                  <a:schemeClr val="bg1"/>
                </a:solidFill>
              </a:rPr>
              <a:t>境外所得应纳税额计算步骤</a:t>
            </a:r>
            <a:endParaRPr lang="zh-CN" altLang="en-US" sz="2000" b="1" dirty="0">
              <a:solidFill>
                <a:schemeClr val="bg1"/>
              </a:solidFill>
            </a:endParaRPr>
          </a:p>
        </p:txBody>
      </p:sp>
      <p:sp>
        <p:nvSpPr>
          <p:cNvPr id="6" name="文本1"/>
          <p:cNvSpPr>
            <a:spLocks noChangeArrowheads="1"/>
          </p:cNvSpPr>
          <p:nvPr/>
        </p:nvSpPr>
        <p:spPr bwMode="gray">
          <a:xfrm>
            <a:off x="1184496" y="794442"/>
            <a:ext cx="7437065" cy="1230795"/>
          </a:xfrm>
          <a:prstGeom prst="roundRect">
            <a:avLst>
              <a:gd name="adj" fmla="val 11505"/>
            </a:avLst>
          </a:prstGeom>
          <a:noFill/>
          <a:ln w="15875" cap="flat" cmpd="sng" algn="ctr">
            <a:solidFill>
              <a:srgbClr val="595959"/>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buFont typeface="Wingdings" pitchFamily="2" charset="2"/>
              <a:buChar char="u"/>
            </a:pPr>
            <a:r>
              <a:rPr lang="zh-CN" altLang="zh-CN" sz="2000" b="1" dirty="0"/>
              <a:t>第一步，计算来自某国或地区的抵免额</a:t>
            </a:r>
          </a:p>
          <a:p>
            <a:r>
              <a:rPr lang="zh-CN" altLang="zh-CN" sz="2000" b="1" dirty="0"/>
              <a:t>来自某国或地区的抵免额＝∑（来自某国或地区的某一应税项目的所得</a:t>
            </a:r>
            <a:r>
              <a:rPr lang="en-US" altLang="zh-CN" sz="2000" b="1" dirty="0"/>
              <a:t>-</a:t>
            </a:r>
            <a:r>
              <a:rPr lang="zh-CN" altLang="zh-CN" sz="2000" b="1" dirty="0"/>
              <a:t>费用减除标准）×适用税率</a:t>
            </a:r>
            <a:r>
              <a:rPr lang="en-US" altLang="zh-CN" sz="2000" b="1" dirty="0"/>
              <a:t>-</a:t>
            </a:r>
            <a:r>
              <a:rPr lang="zh-CN" altLang="zh-CN" sz="2000" b="1" dirty="0"/>
              <a:t>速算扣除数</a:t>
            </a:r>
          </a:p>
        </p:txBody>
      </p:sp>
      <p:sp>
        <p:nvSpPr>
          <p:cNvPr id="7" name="文本2"/>
          <p:cNvSpPr>
            <a:spLocks noChangeArrowheads="1"/>
          </p:cNvSpPr>
          <p:nvPr/>
        </p:nvSpPr>
        <p:spPr bwMode="gray">
          <a:xfrm>
            <a:off x="1202635" y="2182603"/>
            <a:ext cx="7418926" cy="1544572"/>
          </a:xfrm>
          <a:prstGeom prst="roundRect">
            <a:avLst>
              <a:gd name="adj" fmla="val 11505"/>
            </a:avLst>
          </a:prstGeom>
          <a:noFill/>
          <a:ln w="15875" cap="flat" cmpd="sng" algn="ctr">
            <a:solidFill>
              <a:srgbClr val="0070C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buFont typeface="Wingdings" pitchFamily="2" charset="2"/>
              <a:buChar char="u"/>
            </a:pPr>
            <a:r>
              <a:rPr lang="zh-CN" altLang="zh-CN" sz="2000" b="1" dirty="0"/>
              <a:t>第二步，判断允许抵免额</a:t>
            </a:r>
          </a:p>
          <a:p>
            <a:r>
              <a:rPr lang="zh-CN" altLang="zh-CN" sz="2000" b="1" dirty="0"/>
              <a:t>当在境外实际缴纳税额＜抵免限额时，允许抵免额＝境外实际缴纳税额</a:t>
            </a:r>
          </a:p>
          <a:p>
            <a:r>
              <a:rPr lang="zh-CN" altLang="zh-CN" sz="2000" b="1" dirty="0"/>
              <a:t>当在境外实际缴纳税额＞抵免限额时，允许抵免额＝抵免限额</a:t>
            </a:r>
          </a:p>
        </p:txBody>
      </p:sp>
      <p:sp>
        <p:nvSpPr>
          <p:cNvPr id="8" name="文本3"/>
          <p:cNvSpPr>
            <a:spLocks noChangeArrowheads="1"/>
          </p:cNvSpPr>
          <p:nvPr/>
        </p:nvSpPr>
        <p:spPr bwMode="ltGray">
          <a:xfrm>
            <a:off x="1182870" y="3840218"/>
            <a:ext cx="7418926" cy="1230796"/>
          </a:xfrm>
          <a:prstGeom prst="roundRect">
            <a:avLst>
              <a:gd name="adj" fmla="val 11505"/>
            </a:avLst>
          </a:prstGeom>
          <a:noFill/>
          <a:ln w="15875" cap="flat" cmpd="sng" algn="ctr">
            <a:solidFill>
              <a:schemeClr val="accent4"/>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buFont typeface="Wingdings" pitchFamily="2" charset="2"/>
              <a:buChar char="u"/>
            </a:pPr>
            <a:r>
              <a:rPr lang="zh-CN" altLang="zh-CN" sz="2000" b="1" dirty="0"/>
              <a:t>第三步，计算应纳税额</a:t>
            </a:r>
          </a:p>
          <a:p>
            <a:r>
              <a:rPr lang="zh-CN" altLang="zh-CN" sz="2000" b="1" dirty="0"/>
              <a:t>应纳税额＝∑（来自某国或地区的某一应税项目的所得</a:t>
            </a:r>
            <a:r>
              <a:rPr lang="en-US" altLang="zh-CN" sz="2000" b="1" dirty="0"/>
              <a:t>-</a:t>
            </a:r>
            <a:r>
              <a:rPr lang="zh-CN" altLang="zh-CN" sz="2000" b="1" dirty="0"/>
              <a:t>费用减除标准）×</a:t>
            </a:r>
            <a:br>
              <a:rPr lang="en-US" altLang="zh-CN" sz="2000" b="1" dirty="0"/>
            </a:br>
            <a:r>
              <a:rPr lang="zh-CN" altLang="zh-CN" sz="2000" b="1" dirty="0"/>
              <a:t>适用税率</a:t>
            </a:r>
            <a:r>
              <a:rPr lang="en-US" altLang="zh-CN" sz="2000" b="1" dirty="0"/>
              <a:t>-</a:t>
            </a:r>
            <a:r>
              <a:rPr lang="zh-CN" altLang="zh-CN" sz="2000" b="1" dirty="0"/>
              <a:t>速算扣除数</a:t>
            </a:r>
            <a:r>
              <a:rPr lang="en-US" altLang="zh-CN" sz="2000" b="1" dirty="0"/>
              <a:t>-</a:t>
            </a:r>
            <a:r>
              <a:rPr lang="zh-CN" altLang="zh-CN" sz="2000" b="1" dirty="0"/>
              <a:t>允许抵免额</a:t>
            </a:r>
          </a:p>
        </p:txBody>
      </p:sp>
    </p:spTree>
    <p:extLst>
      <p:ext uri="{BB962C8B-B14F-4D97-AF65-F5344CB8AC3E}">
        <p14:creationId xmlns:p14="http://schemas.microsoft.com/office/powerpoint/2010/main" val="3838784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562721" y="756614"/>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计算题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某美国籍来华人员</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先生已在中国境内居住</a:t>
            </a:r>
            <a:r>
              <a:rPr lang="en-US" altLang="zh-CN" dirty="0">
                <a:solidFill>
                  <a:schemeClr val="tx1"/>
                </a:solidFill>
                <a:latin typeface="+mn-lt"/>
                <a:ea typeface="+mn-ea"/>
                <a:cs typeface="+mn-ea"/>
                <a:sym typeface="+mn-lt"/>
              </a:rPr>
              <a:t>7</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2020</a:t>
            </a:r>
            <a:r>
              <a:rPr lang="zh-CN" altLang="en-US" dirty="0">
                <a:solidFill>
                  <a:schemeClr val="tx1"/>
                </a:solidFill>
                <a:latin typeface="+mn-lt"/>
                <a:ea typeface="+mn-ea"/>
                <a:cs typeface="+mn-ea"/>
                <a:sym typeface="+mn-lt"/>
              </a:rPr>
              <a:t>年取得美国一家公司净支付的薪金</a:t>
            </a:r>
            <a:r>
              <a:rPr lang="en-US" altLang="zh-CN" dirty="0">
                <a:solidFill>
                  <a:schemeClr val="tx1"/>
                </a:solidFill>
                <a:latin typeface="+mn-lt"/>
                <a:ea typeface="+mn-ea"/>
                <a:cs typeface="+mn-ea"/>
                <a:sym typeface="+mn-lt"/>
              </a:rPr>
              <a:t>208000</a:t>
            </a:r>
            <a:r>
              <a:rPr lang="zh-CN" altLang="en-US" dirty="0">
                <a:solidFill>
                  <a:schemeClr val="tx1"/>
                </a:solidFill>
                <a:latin typeface="+mn-lt"/>
                <a:ea typeface="+mn-ea"/>
                <a:cs typeface="+mn-ea"/>
                <a:sym typeface="+mn-lt"/>
              </a:rPr>
              <a:t>元（折合成人民币，下同），已被扣缴个人所得税</a:t>
            </a:r>
            <a:r>
              <a:rPr lang="en-US" altLang="zh-CN" dirty="0">
                <a:solidFill>
                  <a:schemeClr val="tx1"/>
                </a:solidFill>
                <a:latin typeface="+mn-lt"/>
                <a:ea typeface="+mn-ea"/>
                <a:cs typeface="+mn-ea"/>
                <a:sym typeface="+mn-lt"/>
              </a:rPr>
              <a:t>12000</a:t>
            </a:r>
            <a:r>
              <a:rPr lang="zh-CN" altLang="en-US" dirty="0">
                <a:solidFill>
                  <a:schemeClr val="tx1"/>
                </a:solidFill>
                <a:latin typeface="+mn-lt"/>
                <a:ea typeface="+mn-ea"/>
                <a:cs typeface="+mn-ea"/>
                <a:sym typeface="+mn-lt"/>
              </a:rPr>
              <a:t>元。同月还从加拿大取得净股息所得</a:t>
            </a:r>
            <a:r>
              <a:rPr lang="en-US" altLang="zh-CN" dirty="0">
                <a:solidFill>
                  <a:schemeClr val="tx1"/>
                </a:solidFill>
                <a:latin typeface="+mn-lt"/>
                <a:ea typeface="+mn-ea"/>
                <a:cs typeface="+mn-ea"/>
                <a:sym typeface="+mn-lt"/>
              </a:rPr>
              <a:t>8500</a:t>
            </a:r>
            <a:r>
              <a:rPr lang="zh-CN" altLang="en-US" dirty="0">
                <a:solidFill>
                  <a:schemeClr val="tx1"/>
                </a:solidFill>
                <a:latin typeface="+mn-lt"/>
                <a:ea typeface="+mn-ea"/>
                <a:cs typeface="+mn-ea"/>
                <a:sym typeface="+mn-lt"/>
              </a:rPr>
              <a:t>元，已被扣缴个人所得税</a:t>
            </a:r>
            <a:r>
              <a:rPr lang="en-US" altLang="zh-CN" dirty="0">
                <a:solidFill>
                  <a:schemeClr val="tx1"/>
                </a:solidFill>
                <a:latin typeface="+mn-lt"/>
                <a:ea typeface="+mn-ea"/>
                <a:cs typeface="+mn-ea"/>
                <a:sym typeface="+mn-lt"/>
              </a:rPr>
              <a:t>1500</a:t>
            </a:r>
            <a:r>
              <a:rPr lang="zh-CN" altLang="en-US" dirty="0">
                <a:solidFill>
                  <a:schemeClr val="tx1"/>
                </a:solidFill>
                <a:latin typeface="+mn-lt"/>
                <a:ea typeface="+mn-ea"/>
                <a:cs typeface="+mn-ea"/>
                <a:sym typeface="+mn-lt"/>
              </a:rPr>
              <a:t>元。经核査，境外完税凭证无误。依照中国个人所得税法规定可享受的综合所得的扣除项目有：基本扣除费用</a:t>
            </a:r>
            <a:r>
              <a:rPr lang="en-US" altLang="zh-CN" dirty="0">
                <a:solidFill>
                  <a:schemeClr val="tx1"/>
                </a:solidFill>
                <a:latin typeface="+mn-lt"/>
                <a:ea typeface="+mn-ea"/>
                <a:cs typeface="+mn-ea"/>
                <a:sym typeface="+mn-lt"/>
              </a:rPr>
              <a:t>60 000</a:t>
            </a:r>
            <a:r>
              <a:rPr lang="zh-CN" altLang="en-US" dirty="0">
                <a:solidFill>
                  <a:schemeClr val="tx1"/>
                </a:solidFill>
                <a:latin typeface="+mn-lt"/>
                <a:ea typeface="+mn-ea"/>
                <a:cs typeface="+mn-ea"/>
                <a:sym typeface="+mn-lt"/>
              </a:rPr>
              <a:t>元，享受子女教育、赡养老人两项专项附加扣除共计</a:t>
            </a:r>
            <a:r>
              <a:rPr lang="en-US" altLang="zh-CN" dirty="0">
                <a:solidFill>
                  <a:schemeClr val="tx1"/>
                </a:solidFill>
                <a:latin typeface="+mn-lt"/>
                <a:ea typeface="+mn-ea"/>
                <a:cs typeface="+mn-ea"/>
                <a:sym typeface="+mn-lt"/>
              </a:rPr>
              <a:t>48 000</a:t>
            </a:r>
            <a:r>
              <a:rPr lang="zh-CN" altLang="en-US" dirty="0">
                <a:solidFill>
                  <a:schemeClr val="tx1"/>
                </a:solidFill>
                <a:latin typeface="+mn-lt"/>
                <a:ea typeface="+mn-ea"/>
                <a:cs typeface="+mn-ea"/>
                <a:sym typeface="+mn-lt"/>
              </a:rPr>
              <a:t>元。计算</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先生境外所得在我国境内应补缴的个人所得税。</a:t>
            </a:r>
          </a:p>
        </p:txBody>
      </p:sp>
    </p:spTree>
    <p:extLst>
      <p:ext uri="{BB962C8B-B14F-4D97-AF65-F5344CB8AC3E}">
        <p14:creationId xmlns:p14="http://schemas.microsoft.com/office/powerpoint/2010/main" val="385106081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562721" y="756614"/>
            <a:ext cx="8018557" cy="3887763"/>
          </a:xfrm>
          <a:prstGeom prst="rect">
            <a:avLst/>
          </a:prstGeom>
        </p:spPr>
        <p:txBody>
          <a:bodyPr vert="horz" lIns="91440" tIns="45720" rIns="91440" bIns="45720" rtlCol="0">
            <a:normAutofit fontScale="850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该纳税人上述来源于两国的所得应分国计算抵免限额。</a:t>
            </a:r>
          </a:p>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）来自美国所得的抵免限额＝（</a:t>
            </a:r>
            <a:r>
              <a:rPr lang="en-US" altLang="zh-CN" dirty="0">
                <a:solidFill>
                  <a:schemeClr val="tx1"/>
                </a:solidFill>
                <a:latin typeface="+mn-lt"/>
                <a:ea typeface="+mn-ea"/>
                <a:cs typeface="+mn-ea"/>
                <a:sym typeface="+mn-lt"/>
              </a:rPr>
              <a:t>208000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60000-48000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2520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8680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a:t>
            </a:r>
            <a:r>
              <a:rPr lang="zh-CN" altLang="en-US" dirty="0">
                <a:solidFill>
                  <a:schemeClr val="tx1"/>
                </a:solidFill>
                <a:latin typeface="+mn-lt"/>
                <a:ea typeface="+mn-ea"/>
                <a:cs typeface="+mn-ea"/>
                <a:sym typeface="+mn-lt"/>
              </a:rPr>
              <a:t>）来自加拿大所得的抵免限额＝（</a:t>
            </a:r>
            <a:r>
              <a:rPr lang="en-US" altLang="zh-CN" dirty="0">
                <a:solidFill>
                  <a:schemeClr val="tx1"/>
                </a:solidFill>
                <a:latin typeface="+mn-lt"/>
                <a:ea typeface="+mn-ea"/>
                <a:cs typeface="+mn-ea"/>
                <a:sym typeface="+mn-lt"/>
              </a:rPr>
              <a:t>8500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）由于该纳税人在美国已被扣缴的所得税额大于抵免限额，允许抵扣的税额为</a:t>
            </a:r>
            <a:r>
              <a:rPr lang="en-US" altLang="zh-CN" dirty="0">
                <a:solidFill>
                  <a:schemeClr val="tx1"/>
                </a:solidFill>
                <a:latin typeface="+mn-lt"/>
                <a:ea typeface="+mn-ea"/>
                <a:cs typeface="+mn-ea"/>
                <a:sym typeface="+mn-lt"/>
              </a:rPr>
              <a:t>8680</a:t>
            </a:r>
            <a:r>
              <a:rPr lang="zh-CN" altLang="en-US" dirty="0">
                <a:solidFill>
                  <a:schemeClr val="tx1"/>
                </a:solidFill>
                <a:latin typeface="+mn-lt"/>
                <a:ea typeface="+mn-ea"/>
                <a:cs typeface="+mn-ea"/>
                <a:sym typeface="+mn-lt"/>
              </a:rPr>
              <a:t>元，无需在中国补缴税款；在加拿大已被扣缴的所得税额小于抵免限额，</a:t>
            </a:r>
            <a:r>
              <a:rPr lang="en-US" altLang="zh-CN" dirty="0">
                <a:solidFill>
                  <a:schemeClr val="tx1"/>
                </a:solidFill>
                <a:latin typeface="+mn-lt"/>
                <a:ea typeface="+mn-ea"/>
                <a:cs typeface="+mn-ea"/>
                <a:sym typeface="+mn-lt"/>
              </a:rPr>
              <a:t>1500</a:t>
            </a:r>
            <a:r>
              <a:rPr lang="zh-CN" altLang="en-US" dirty="0">
                <a:solidFill>
                  <a:schemeClr val="tx1"/>
                </a:solidFill>
                <a:latin typeface="+mn-lt"/>
                <a:ea typeface="+mn-ea"/>
                <a:cs typeface="+mn-ea"/>
                <a:sym typeface="+mn-lt"/>
              </a:rPr>
              <a:t>元可全额扣除，不足部分</a:t>
            </a:r>
            <a:r>
              <a:rPr lang="en-US" altLang="zh-CN" dirty="0">
                <a:solidFill>
                  <a:schemeClr val="tx1"/>
                </a:solidFill>
                <a:latin typeface="+mn-lt"/>
                <a:ea typeface="+mn-ea"/>
                <a:cs typeface="+mn-ea"/>
                <a:sym typeface="+mn-lt"/>
              </a:rPr>
              <a:t>500</a:t>
            </a:r>
            <a:r>
              <a:rPr lang="zh-CN" altLang="en-US" dirty="0">
                <a:solidFill>
                  <a:schemeClr val="tx1"/>
                </a:solidFill>
                <a:latin typeface="+mn-lt"/>
                <a:ea typeface="+mn-ea"/>
                <a:cs typeface="+mn-ea"/>
                <a:sym typeface="+mn-lt"/>
              </a:rPr>
              <a:t>元需在中国补缴税款。</a:t>
            </a:r>
          </a:p>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a:t>
            </a:r>
            <a:r>
              <a:rPr lang="zh-CN" altLang="en-US" dirty="0">
                <a:solidFill>
                  <a:schemeClr val="tx1"/>
                </a:solidFill>
                <a:latin typeface="+mn-lt"/>
                <a:ea typeface="+mn-ea"/>
                <a:cs typeface="+mn-ea"/>
                <a:sym typeface="+mn-lt"/>
              </a:rPr>
              <a:t>）应补缴个人所得税＝（</a:t>
            </a:r>
            <a:r>
              <a:rPr lang="en-US" altLang="zh-CN" dirty="0">
                <a:solidFill>
                  <a:schemeClr val="tx1"/>
                </a:solidFill>
                <a:latin typeface="+mn-lt"/>
                <a:ea typeface="+mn-ea"/>
                <a:cs typeface="+mn-ea"/>
                <a:sym typeface="+mn-lt"/>
              </a:rPr>
              <a:t>2000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500</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spTree>
    <p:extLst>
      <p:ext uri="{BB962C8B-B14F-4D97-AF65-F5344CB8AC3E}">
        <p14:creationId xmlns:p14="http://schemas.microsoft.com/office/powerpoint/2010/main" val="38442538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899CD41-E87A-4C97-A31C-B0943CCA77F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236</a:t>
            </a:fld>
            <a:endParaRPr lang="en-US">
              <a:solidFill>
                <a:prstClr val="black">
                  <a:tint val="75000"/>
                </a:prstClr>
              </a:solidFill>
            </a:endParaRPr>
          </a:p>
        </p:txBody>
      </p:sp>
      <p:sp>
        <p:nvSpPr>
          <p:cNvPr id="3" name="副标题 1">
            <a:extLst>
              <a:ext uri="{FF2B5EF4-FFF2-40B4-BE49-F238E27FC236}">
                <a16:creationId xmlns:a16="http://schemas.microsoft.com/office/drawing/2014/main" id="{6FEDE417-52DB-480C-9D02-541D3952D3E3}"/>
              </a:ext>
            </a:extLst>
          </p:cNvPr>
          <p:cNvSpPr txBox="1">
            <a:spLocks/>
          </p:cNvSpPr>
          <p:nvPr/>
        </p:nvSpPr>
        <p:spPr>
          <a:xfrm>
            <a:off x="660758" y="830404"/>
            <a:ext cx="7971965"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t>（一）公益性捐赠</a:t>
            </a:r>
          </a:p>
          <a:p>
            <a:pPr lvl="0"/>
            <a:r>
              <a:rPr lang="en-US" altLang="zh-CN" dirty="0">
                <a:solidFill>
                  <a:schemeClr val="tx1"/>
                </a:solidFill>
              </a:rPr>
              <a:t>1.</a:t>
            </a:r>
            <a:r>
              <a:rPr lang="zh-CN" altLang="en-US" dirty="0">
                <a:solidFill>
                  <a:schemeClr val="tx1"/>
                </a:solidFill>
              </a:rPr>
              <a:t>限额扣除</a:t>
            </a:r>
          </a:p>
          <a:p>
            <a:pPr lvl="0"/>
            <a:r>
              <a:rPr lang="zh-CN" altLang="en-US" dirty="0">
                <a:solidFill>
                  <a:schemeClr val="tx1"/>
                </a:solidFill>
              </a:rPr>
              <a:t>个人将其所得对</a:t>
            </a:r>
            <a:r>
              <a:rPr lang="zh-CN" altLang="en-US" dirty="0">
                <a:solidFill>
                  <a:srgbClr val="C00000"/>
                </a:solidFill>
              </a:rPr>
              <a:t>“教育、扶贫、济困”</a:t>
            </a:r>
            <a:r>
              <a:rPr lang="zh-CN" altLang="en-US" dirty="0">
                <a:solidFill>
                  <a:schemeClr val="tx1"/>
                </a:solidFill>
              </a:rPr>
              <a:t>等公益慈善事业进行捐赠，捐赠额未超过纳税人申报的</a:t>
            </a:r>
            <a:r>
              <a:rPr lang="zh-CN" altLang="en-US" dirty="0">
                <a:solidFill>
                  <a:srgbClr val="C00000"/>
                </a:solidFill>
              </a:rPr>
              <a:t>“应纳税所得额”</a:t>
            </a:r>
            <a:r>
              <a:rPr lang="en-US" altLang="zh-CN" dirty="0">
                <a:solidFill>
                  <a:srgbClr val="C00000"/>
                </a:solidFill>
              </a:rPr>
              <a:t>30</a:t>
            </a:r>
            <a:r>
              <a:rPr lang="zh-CN" altLang="en-US" dirty="0">
                <a:solidFill>
                  <a:srgbClr val="C00000"/>
                </a:solidFill>
              </a:rPr>
              <a:t>％的</a:t>
            </a:r>
            <a:r>
              <a:rPr lang="zh-CN" altLang="en-US" dirty="0">
                <a:solidFill>
                  <a:schemeClr val="tx1"/>
                </a:solidFill>
              </a:rPr>
              <a:t>部分，可以从其“应纳税所得额”中扣除。</a:t>
            </a:r>
          </a:p>
          <a:p>
            <a:pPr lvl="0"/>
            <a:r>
              <a:rPr lang="en-US" altLang="zh-CN" dirty="0">
                <a:solidFill>
                  <a:schemeClr val="tx1"/>
                </a:solidFill>
              </a:rPr>
              <a:t>【</a:t>
            </a:r>
            <a:r>
              <a:rPr lang="zh-CN" altLang="en-US" dirty="0">
                <a:solidFill>
                  <a:schemeClr val="tx1"/>
                </a:solidFill>
              </a:rPr>
              <a:t>注意</a:t>
            </a:r>
            <a:r>
              <a:rPr lang="en-US" altLang="zh-CN" dirty="0">
                <a:solidFill>
                  <a:schemeClr val="tx1"/>
                </a:solidFill>
              </a:rPr>
              <a:t>】</a:t>
            </a:r>
            <a:r>
              <a:rPr lang="zh-CN" altLang="en-US" dirty="0">
                <a:solidFill>
                  <a:schemeClr val="tx1"/>
                </a:solidFill>
              </a:rPr>
              <a:t>一般的“公益性捐赠”限额扣除，跟“应纳税所得额”比，从“应纳税所得额”扣。</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42882EBC-39B3-433E-9407-3EB72E54B5C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八、捐赠的扣除</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066907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899CD41-E87A-4C97-A31C-B0943CCA77F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237</a:t>
            </a:fld>
            <a:endParaRPr lang="en-US">
              <a:solidFill>
                <a:prstClr val="black">
                  <a:tint val="75000"/>
                </a:prstClr>
              </a:solidFill>
            </a:endParaRPr>
          </a:p>
        </p:txBody>
      </p:sp>
      <p:sp>
        <p:nvSpPr>
          <p:cNvPr id="3" name="副标题 1">
            <a:extLst>
              <a:ext uri="{FF2B5EF4-FFF2-40B4-BE49-F238E27FC236}">
                <a16:creationId xmlns:a16="http://schemas.microsoft.com/office/drawing/2014/main" id="{6FEDE417-52DB-480C-9D02-541D3952D3E3}"/>
              </a:ext>
            </a:extLst>
          </p:cNvPr>
          <p:cNvSpPr txBox="1">
            <a:spLocks/>
          </p:cNvSpPr>
          <p:nvPr/>
        </p:nvSpPr>
        <p:spPr>
          <a:xfrm>
            <a:off x="660758" y="830404"/>
            <a:ext cx="7971965"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chemeClr val="tx1"/>
                </a:solidFill>
              </a:rPr>
              <a:t>2.</a:t>
            </a:r>
            <a:r>
              <a:rPr lang="zh-CN" altLang="en-US" dirty="0">
                <a:solidFill>
                  <a:schemeClr val="tx1"/>
                </a:solidFill>
              </a:rPr>
              <a:t>全额扣除</a:t>
            </a:r>
          </a:p>
          <a:p>
            <a:pPr lvl="0"/>
            <a:r>
              <a:rPr lang="zh-CN" altLang="en-US" dirty="0">
                <a:solidFill>
                  <a:schemeClr val="tx1"/>
                </a:solidFill>
              </a:rPr>
              <a:t>（</a:t>
            </a:r>
            <a:r>
              <a:rPr lang="en-US" altLang="zh-CN" dirty="0">
                <a:solidFill>
                  <a:schemeClr val="tx1"/>
                </a:solidFill>
              </a:rPr>
              <a:t>1</a:t>
            </a:r>
            <a:r>
              <a:rPr lang="zh-CN" altLang="en-US" dirty="0">
                <a:solidFill>
                  <a:schemeClr val="tx1"/>
                </a:solidFill>
              </a:rPr>
              <a:t>）向“红十字事业”的捐赠；</a:t>
            </a:r>
          </a:p>
          <a:p>
            <a:pPr lvl="0"/>
            <a:r>
              <a:rPr lang="zh-CN" altLang="en-US" dirty="0">
                <a:solidFill>
                  <a:schemeClr val="tx1"/>
                </a:solidFill>
              </a:rPr>
              <a:t>（</a:t>
            </a:r>
            <a:r>
              <a:rPr lang="en-US" altLang="zh-CN" dirty="0">
                <a:solidFill>
                  <a:schemeClr val="tx1"/>
                </a:solidFill>
              </a:rPr>
              <a:t>2</a:t>
            </a:r>
            <a:r>
              <a:rPr lang="zh-CN" altLang="en-US" dirty="0">
                <a:solidFill>
                  <a:schemeClr val="tx1"/>
                </a:solidFill>
              </a:rPr>
              <a:t>）向“教育事业”的捐赠；</a:t>
            </a:r>
          </a:p>
          <a:p>
            <a:pPr lvl="0"/>
            <a:r>
              <a:rPr lang="zh-CN" altLang="en-US" dirty="0">
                <a:solidFill>
                  <a:schemeClr val="tx1"/>
                </a:solidFill>
              </a:rPr>
              <a:t>（</a:t>
            </a:r>
            <a:r>
              <a:rPr lang="en-US" altLang="zh-CN" dirty="0">
                <a:solidFill>
                  <a:schemeClr val="tx1"/>
                </a:solidFill>
              </a:rPr>
              <a:t>3</a:t>
            </a:r>
            <a:r>
              <a:rPr lang="zh-CN" altLang="en-US" dirty="0">
                <a:solidFill>
                  <a:schemeClr val="tx1"/>
                </a:solidFill>
              </a:rPr>
              <a:t>）向“农村义务教育”的捐赠；</a:t>
            </a:r>
          </a:p>
          <a:p>
            <a:pPr lvl="0"/>
            <a:r>
              <a:rPr lang="zh-CN" altLang="en-US" dirty="0">
                <a:solidFill>
                  <a:schemeClr val="tx1"/>
                </a:solidFill>
              </a:rPr>
              <a:t>（</a:t>
            </a:r>
            <a:r>
              <a:rPr lang="en-US" altLang="zh-CN" dirty="0">
                <a:solidFill>
                  <a:schemeClr val="tx1"/>
                </a:solidFill>
              </a:rPr>
              <a:t>4</a:t>
            </a:r>
            <a:r>
              <a:rPr lang="zh-CN" altLang="en-US" dirty="0">
                <a:solidFill>
                  <a:schemeClr val="tx1"/>
                </a:solidFill>
              </a:rPr>
              <a:t>）向“公益性青少年活动场所”的捐赠；</a:t>
            </a:r>
          </a:p>
          <a:p>
            <a:pPr lvl="0"/>
            <a:r>
              <a:rPr lang="zh-CN" altLang="en-US" dirty="0">
                <a:solidFill>
                  <a:schemeClr val="tx1"/>
                </a:solidFill>
              </a:rPr>
              <a:t>（</a:t>
            </a:r>
            <a:r>
              <a:rPr lang="en-US" altLang="zh-CN" dirty="0">
                <a:solidFill>
                  <a:schemeClr val="tx1"/>
                </a:solidFill>
              </a:rPr>
              <a:t>5</a:t>
            </a:r>
            <a:r>
              <a:rPr lang="zh-CN" altLang="en-US" dirty="0">
                <a:solidFill>
                  <a:schemeClr val="tx1"/>
                </a:solidFill>
              </a:rPr>
              <a:t>）向“福利性、非营利性老年服务机构”的捐赠；</a:t>
            </a:r>
          </a:p>
          <a:p>
            <a:pPr lvl="0"/>
            <a:r>
              <a:rPr lang="zh-CN" altLang="en-US" dirty="0">
                <a:solidFill>
                  <a:schemeClr val="tx1"/>
                </a:solidFill>
              </a:rPr>
              <a:t>（</a:t>
            </a:r>
            <a:r>
              <a:rPr lang="en-US" altLang="zh-CN" dirty="0">
                <a:solidFill>
                  <a:schemeClr val="tx1"/>
                </a:solidFill>
              </a:rPr>
              <a:t>6</a:t>
            </a:r>
            <a:r>
              <a:rPr lang="zh-CN" altLang="en-US" dirty="0">
                <a:solidFill>
                  <a:schemeClr val="tx1"/>
                </a:solidFill>
              </a:rPr>
              <a:t>）“通过特定基金会，用于公益救济”的捐赠。</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42882EBC-39B3-433E-9407-3EB72E54B5C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八、捐赠的扣除</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24709989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8D1EB14-EF5E-4C91-ADD9-4F5A421132A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238</a:t>
            </a:fld>
            <a:endParaRPr lang="en-US">
              <a:solidFill>
                <a:prstClr val="black">
                  <a:tint val="75000"/>
                </a:prstClr>
              </a:solidFill>
            </a:endParaRPr>
          </a:p>
        </p:txBody>
      </p:sp>
      <p:sp>
        <p:nvSpPr>
          <p:cNvPr id="3" name="副标题 1">
            <a:extLst>
              <a:ext uri="{FF2B5EF4-FFF2-40B4-BE49-F238E27FC236}">
                <a16:creationId xmlns:a16="http://schemas.microsoft.com/office/drawing/2014/main" id="{83557BC9-CB9B-4938-8D78-79E52798CD4B}"/>
              </a:ext>
            </a:extLst>
          </p:cNvPr>
          <p:cNvSpPr txBox="1">
            <a:spLocks/>
          </p:cNvSpPr>
          <p:nvPr/>
        </p:nvSpPr>
        <p:spPr>
          <a:xfrm>
            <a:off x="434616" y="830404"/>
            <a:ext cx="662463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（二）非公益性捐赠</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个人的直接捐赠，不得在计算应纳税额时扣除。</a:t>
            </a: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645F0295-452F-44A7-9406-A5239E9499F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八、捐赠的扣除</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0664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某歌星参加某单位举办的演唱会，取得出场费收入</a:t>
            </a:r>
            <a:r>
              <a:rPr lang="en-US" altLang="zh-CN" sz="2000" dirty="0">
                <a:solidFill>
                  <a:schemeClr val="tx1"/>
                </a:solidFill>
                <a:latin typeface="+mn-lt"/>
                <a:ea typeface="+mn-ea"/>
                <a:cs typeface="+mn-ea"/>
                <a:sym typeface="+mn-lt"/>
              </a:rPr>
              <a:t>80000</a:t>
            </a:r>
            <a:r>
              <a:rPr lang="zh-CN" altLang="en-US" sz="2000" dirty="0">
                <a:solidFill>
                  <a:schemeClr val="tx1"/>
                </a:solidFill>
                <a:latin typeface="+mn-lt"/>
                <a:ea typeface="+mn-ea"/>
                <a:cs typeface="+mn-ea"/>
                <a:sym typeface="+mn-lt"/>
              </a:rPr>
              <a:t>元，将其中</a:t>
            </a:r>
            <a:r>
              <a:rPr lang="en-US" altLang="zh-CN" sz="2000" dirty="0">
                <a:solidFill>
                  <a:schemeClr val="tx1"/>
                </a:solidFill>
                <a:latin typeface="+mn-lt"/>
                <a:ea typeface="+mn-ea"/>
                <a:cs typeface="+mn-ea"/>
                <a:sym typeface="+mn-lt"/>
              </a:rPr>
              <a:t>30000</a:t>
            </a:r>
            <a:r>
              <a:rPr lang="zh-CN" altLang="en-US" sz="2000" dirty="0">
                <a:solidFill>
                  <a:schemeClr val="tx1"/>
                </a:solidFill>
                <a:latin typeface="+mn-lt"/>
                <a:ea typeface="+mn-ea"/>
                <a:cs typeface="+mn-ea"/>
                <a:sym typeface="+mn-lt"/>
              </a:rPr>
              <a:t>元通过当地教育机构捐赠给某希望小学。计算该歌星上述所得应纳个人所得税额。</a:t>
            </a:r>
          </a:p>
          <a:p>
            <a:endParaRPr lang="zh-CN" altLang="en-US" sz="2000" dirty="0">
              <a:solidFill>
                <a:schemeClr val="tx1"/>
              </a:solidFill>
              <a:latin typeface="+mn-lt"/>
              <a:ea typeface="+mn-ea"/>
              <a:cs typeface="+mn-ea"/>
              <a:sym typeface="+mn-lt"/>
            </a:endParaRPr>
          </a:p>
          <a:p>
            <a:endParaRPr lang="zh-CN" altLang="en-US" sz="2000" dirty="0">
              <a:solidFill>
                <a:schemeClr val="tx1"/>
              </a:solidFill>
              <a:latin typeface="+mn-lt"/>
              <a:ea typeface="+mn-ea"/>
              <a:cs typeface="+mn-ea"/>
              <a:sym typeface="+mn-lt"/>
            </a:endParaRPr>
          </a:p>
          <a:p>
            <a:endParaRPr lang="en-US" altLang="zh-CN" sz="2000" dirty="0">
              <a:solidFill>
                <a:schemeClr val="tx1"/>
              </a:solidFill>
              <a:latin typeface="+mn-lt"/>
              <a:ea typeface="+mn-ea"/>
              <a:cs typeface="+mn-ea"/>
              <a:sym typeface="+mn-lt"/>
            </a:endParaRPr>
          </a:p>
        </p:txBody>
      </p:sp>
      <p:sp>
        <p:nvSpPr>
          <p:cNvPr id="5" name="文本2">
            <a:extLst>
              <a:ext uri="{FF2B5EF4-FFF2-40B4-BE49-F238E27FC236}">
                <a16:creationId xmlns:a16="http://schemas.microsoft.com/office/drawing/2014/main" id="{B532AE85-B340-4686-95A6-273D7E02B32D}"/>
              </a:ext>
            </a:extLst>
          </p:cNvPr>
          <p:cNvSpPr>
            <a:spLocks noChangeArrowheads="1"/>
          </p:cNvSpPr>
          <p:nvPr/>
        </p:nvSpPr>
        <p:spPr bwMode="gray">
          <a:xfrm>
            <a:off x="510105" y="2703443"/>
            <a:ext cx="8123789" cy="2230648"/>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）未扣除捐赠的应纳税所得额＝</a:t>
            </a:r>
            <a:r>
              <a:rPr lang="en-US" altLang="zh-CN" sz="2000" b="1" dirty="0">
                <a:solidFill>
                  <a:srgbClr val="003399"/>
                </a:solidFill>
              </a:rPr>
              <a:t>80000×</a:t>
            </a:r>
            <a:r>
              <a:rPr lang="zh-CN" altLang="en-US" sz="2000" b="1" dirty="0">
                <a:solidFill>
                  <a:srgbClr val="003399"/>
                </a:solidFill>
              </a:rPr>
              <a:t>（</a:t>
            </a:r>
            <a:r>
              <a:rPr lang="en-US" altLang="zh-CN" sz="2000" b="1" dirty="0">
                <a:solidFill>
                  <a:srgbClr val="003399"/>
                </a:solidFill>
              </a:rPr>
              <a:t>1</a:t>
            </a:r>
            <a:r>
              <a:rPr lang="zh-CN" altLang="en-US" sz="2000" b="1" dirty="0">
                <a:solidFill>
                  <a:srgbClr val="003399"/>
                </a:solidFill>
              </a:rPr>
              <a:t>－</a:t>
            </a:r>
            <a:r>
              <a:rPr lang="en-US" altLang="zh-CN" sz="2000" b="1" dirty="0">
                <a:solidFill>
                  <a:srgbClr val="003399"/>
                </a:solidFill>
              </a:rPr>
              <a:t>20%</a:t>
            </a:r>
            <a:r>
              <a:rPr lang="zh-CN" altLang="en-US" sz="2000" b="1" dirty="0">
                <a:solidFill>
                  <a:srgbClr val="003399"/>
                </a:solidFill>
              </a:rPr>
              <a:t>）＝</a:t>
            </a:r>
            <a:r>
              <a:rPr lang="en-US" altLang="zh-CN" sz="2000" b="1" dirty="0">
                <a:solidFill>
                  <a:srgbClr val="003399"/>
                </a:solidFill>
              </a:rPr>
              <a:t>64000</a:t>
            </a:r>
            <a:r>
              <a:rPr lang="zh-CN" altLang="en-US" sz="2000" b="1" dirty="0">
                <a:solidFill>
                  <a:srgbClr val="003399"/>
                </a:solidFill>
              </a:rPr>
              <a:t>（元）</a:t>
            </a:r>
            <a:br>
              <a:rPr lang="zh-CN" altLang="en-US" sz="2000" b="1" dirty="0">
                <a:solidFill>
                  <a:srgbClr val="003399"/>
                </a:solidFill>
              </a:rPr>
            </a:br>
            <a:r>
              <a:rPr lang="zh-CN" altLang="en-US" sz="2000" b="1" dirty="0">
                <a:solidFill>
                  <a:srgbClr val="003399"/>
                </a:solidFill>
              </a:rPr>
              <a:t>（</a:t>
            </a:r>
            <a:r>
              <a:rPr lang="en-US" altLang="zh-CN" sz="2000" b="1" dirty="0">
                <a:solidFill>
                  <a:srgbClr val="003399"/>
                </a:solidFill>
              </a:rPr>
              <a:t>2</a:t>
            </a:r>
            <a:r>
              <a:rPr lang="zh-CN" altLang="en-US" sz="2000" b="1" dirty="0">
                <a:solidFill>
                  <a:srgbClr val="003399"/>
                </a:solidFill>
              </a:rPr>
              <a:t>）捐赠扣除限额＝</a:t>
            </a:r>
            <a:r>
              <a:rPr lang="en-US" altLang="zh-CN" sz="2000" b="1" dirty="0">
                <a:solidFill>
                  <a:srgbClr val="003399"/>
                </a:solidFill>
              </a:rPr>
              <a:t>64000×30%</a:t>
            </a:r>
            <a:r>
              <a:rPr lang="zh-CN" altLang="en-US" sz="2000" b="1" dirty="0">
                <a:solidFill>
                  <a:srgbClr val="003399"/>
                </a:solidFill>
              </a:rPr>
              <a:t>＝</a:t>
            </a:r>
            <a:r>
              <a:rPr lang="en-US" altLang="zh-CN" sz="2000" b="1" dirty="0">
                <a:solidFill>
                  <a:srgbClr val="003399"/>
                </a:solidFill>
              </a:rPr>
              <a:t>19200</a:t>
            </a:r>
            <a:r>
              <a:rPr lang="zh-CN" altLang="en-US" sz="2000" b="1" dirty="0">
                <a:solidFill>
                  <a:srgbClr val="003399"/>
                </a:solidFill>
              </a:rPr>
              <a:t>（元）</a:t>
            </a:r>
          </a:p>
          <a:p>
            <a:pPr marL="342900" indent="-342900">
              <a:buFont typeface="Wingdings" panose="05000000000000000000" pitchFamily="2" charset="2"/>
              <a:buChar char="ü"/>
            </a:pPr>
            <a:r>
              <a:rPr lang="zh-CN" altLang="en-US" sz="2000" b="1" dirty="0">
                <a:solidFill>
                  <a:srgbClr val="003399"/>
                </a:solidFill>
              </a:rPr>
              <a:t>由于实际捐赠额大于扣除限额，税前只能按扣除限额扣除。</a:t>
            </a:r>
          </a:p>
          <a:p>
            <a:pPr marL="342900" indent="-342900">
              <a:buFont typeface="Wingdings" panose="05000000000000000000" pitchFamily="2" charset="2"/>
              <a:buChar char="ü"/>
            </a:pPr>
            <a:r>
              <a:rPr lang="zh-CN" altLang="en-US" sz="2000" b="1" dirty="0">
                <a:solidFill>
                  <a:srgbClr val="003399"/>
                </a:solidFill>
              </a:rPr>
              <a:t>（</a:t>
            </a:r>
            <a:r>
              <a:rPr lang="en-US" altLang="zh-CN" sz="2000" b="1" dirty="0">
                <a:solidFill>
                  <a:srgbClr val="003399"/>
                </a:solidFill>
              </a:rPr>
              <a:t>3</a:t>
            </a:r>
            <a:r>
              <a:rPr lang="zh-CN" altLang="en-US" sz="2000" b="1" dirty="0">
                <a:solidFill>
                  <a:srgbClr val="003399"/>
                </a:solidFill>
              </a:rPr>
              <a:t>）应缴纳的个人所得税＝（</a:t>
            </a:r>
            <a:r>
              <a:rPr lang="en-US" altLang="zh-CN" sz="2000" b="1" dirty="0">
                <a:solidFill>
                  <a:srgbClr val="003399"/>
                </a:solidFill>
              </a:rPr>
              <a:t>64000</a:t>
            </a:r>
            <a:r>
              <a:rPr lang="zh-CN" altLang="en-US" sz="2000" b="1" dirty="0">
                <a:solidFill>
                  <a:srgbClr val="003399"/>
                </a:solidFill>
              </a:rPr>
              <a:t>－</a:t>
            </a:r>
            <a:r>
              <a:rPr lang="en-US" altLang="zh-CN" sz="2000" b="1" dirty="0">
                <a:solidFill>
                  <a:srgbClr val="003399"/>
                </a:solidFill>
              </a:rPr>
              <a:t>19200</a:t>
            </a:r>
            <a:r>
              <a:rPr lang="zh-CN" altLang="en-US" sz="2000" b="1" dirty="0">
                <a:solidFill>
                  <a:srgbClr val="003399"/>
                </a:solidFill>
              </a:rPr>
              <a:t>）</a:t>
            </a:r>
            <a:r>
              <a:rPr lang="en-US" altLang="zh-CN" sz="2000" b="1" dirty="0">
                <a:solidFill>
                  <a:srgbClr val="003399"/>
                </a:solidFill>
              </a:rPr>
              <a:t>×30%</a:t>
            </a:r>
            <a:r>
              <a:rPr lang="zh-CN" altLang="en-US" sz="2000" b="1" dirty="0">
                <a:solidFill>
                  <a:srgbClr val="003399"/>
                </a:solidFill>
              </a:rPr>
              <a:t>－</a:t>
            </a:r>
            <a:r>
              <a:rPr lang="en-US" altLang="zh-CN" sz="2000" b="1" dirty="0">
                <a:solidFill>
                  <a:srgbClr val="003399"/>
                </a:solidFill>
              </a:rPr>
              <a:t>2000</a:t>
            </a:r>
            <a:r>
              <a:rPr lang="zh-CN" altLang="en-US" sz="2000" b="1" dirty="0">
                <a:solidFill>
                  <a:srgbClr val="003399"/>
                </a:solidFill>
              </a:rPr>
              <a:t>＝</a:t>
            </a:r>
            <a:r>
              <a:rPr lang="en-US" altLang="zh-CN" sz="2000" b="1" dirty="0">
                <a:solidFill>
                  <a:srgbClr val="003399"/>
                </a:solidFill>
              </a:rPr>
              <a:t>11440</a:t>
            </a:r>
            <a:r>
              <a:rPr lang="zh-CN" altLang="en-US" sz="2000" b="1" dirty="0">
                <a:solidFill>
                  <a:srgbClr val="003399"/>
                </a:solidFill>
              </a:rPr>
              <a:t>（元）</a:t>
            </a:r>
          </a:p>
        </p:txBody>
      </p:sp>
    </p:spTree>
    <p:extLst>
      <p:ext uri="{BB962C8B-B14F-4D97-AF65-F5344CB8AC3E}">
        <p14:creationId xmlns:p14="http://schemas.microsoft.com/office/powerpoint/2010/main" val="733304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additive="base">
                                        <p:cTn id="12"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 calcmode="lin" valueType="num">
                                      <p:cBhvr additive="base">
                                        <p:cTn id="18"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103283A-FF3D-5DB9-053D-297E37EA900D}"/>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24</a:t>
            </a:fld>
            <a:endParaRPr lang="en-US">
              <a:solidFill>
                <a:prstClr val="black">
                  <a:tint val="75000"/>
                </a:prstClr>
              </a:solidFill>
            </a:endParaRPr>
          </a:p>
        </p:txBody>
      </p:sp>
      <p:sp>
        <p:nvSpPr>
          <p:cNvPr id="3" name="文本框 2">
            <a:extLst>
              <a:ext uri="{FF2B5EF4-FFF2-40B4-BE49-F238E27FC236}">
                <a16:creationId xmlns:a16="http://schemas.microsoft.com/office/drawing/2014/main" id="{45C3E059-B928-4B7F-4F3C-5F10D56F7BA4}"/>
              </a:ext>
            </a:extLst>
          </p:cNvPr>
          <p:cNvSpPr txBox="1"/>
          <p:nvPr/>
        </p:nvSpPr>
        <p:spPr>
          <a:xfrm>
            <a:off x="331057" y="938034"/>
            <a:ext cx="9936000" cy="927818"/>
          </a:xfrm>
          <a:prstGeom prst="rect">
            <a:avLst/>
          </a:prstGeom>
          <a:noFill/>
        </p:spPr>
        <p:txBody>
          <a:bodyPr wrap="square">
            <a:spAutoFit/>
          </a:bodyPr>
          <a:lstStyle/>
          <a:p>
            <a:pPr indent="457200">
              <a:lnSpc>
                <a:spcPct val="200000"/>
              </a:lnSpc>
            </a:pPr>
            <a:r>
              <a:rPr lang="zh-CN" altLang="en-US" sz="3200" b="1" dirty="0">
                <a:latin typeface="楷体" panose="02010609060101010101" pitchFamily="49" charset="-122"/>
                <a:ea typeface="楷体" panose="02010609060101010101" pitchFamily="49" charset="-122"/>
              </a:rPr>
              <a:t>个人的哪些收入所得要交个人所得税呢？</a:t>
            </a:r>
          </a:p>
        </p:txBody>
      </p:sp>
      <p:pic>
        <p:nvPicPr>
          <p:cNvPr id="4" name="图片 3">
            <a:extLst>
              <a:ext uri="{FF2B5EF4-FFF2-40B4-BE49-F238E27FC236}">
                <a16:creationId xmlns:a16="http://schemas.microsoft.com/office/drawing/2014/main" id="{D592ED54-63BB-F80A-5C4B-E5714BEC1A56}"/>
              </a:ext>
            </a:extLst>
          </p:cNvPr>
          <p:cNvPicPr>
            <a:picLocks noChangeAspect="1"/>
          </p:cNvPicPr>
          <p:nvPr/>
        </p:nvPicPr>
        <p:blipFill>
          <a:blip r:embed="rId2"/>
          <a:stretch>
            <a:fillRect/>
          </a:stretch>
        </p:blipFill>
        <p:spPr>
          <a:xfrm>
            <a:off x="1687336" y="1865852"/>
            <a:ext cx="5143499" cy="3205162"/>
          </a:xfrm>
          <a:prstGeom prst="ellipse">
            <a:avLst/>
          </a:prstGeom>
          <a:ln>
            <a:noFill/>
          </a:ln>
          <a:effectLst>
            <a:softEdge rad="112500"/>
          </a:effectLst>
        </p:spPr>
      </p:pic>
      <p:sp>
        <p:nvSpPr>
          <p:cNvPr id="5" name="文本框 4">
            <a:extLst>
              <a:ext uri="{FF2B5EF4-FFF2-40B4-BE49-F238E27FC236}">
                <a16:creationId xmlns:a16="http://schemas.microsoft.com/office/drawing/2014/main" id="{62CF6314-7A5B-6072-CC8B-87B1D512C3F2}"/>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17870803"/>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·2021-8】</a:t>
            </a:r>
            <a:r>
              <a:rPr lang="zh-CN" altLang="en-US" dirty="0">
                <a:solidFill>
                  <a:schemeClr val="tx1"/>
                </a:solidFill>
                <a:latin typeface="+mn-lt"/>
                <a:ea typeface="+mn-ea"/>
                <a:cs typeface="+mn-ea"/>
                <a:sym typeface="+mn-lt"/>
              </a:rPr>
              <a:t>个人通过非营利性社会团体对公益性青少年活动场所的捐赠，在计算缴纳个人所得税时，准予在税前的所得额中全额扣除。（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74831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根据个人所得税法律制度的规定，个人发生的下列公益救济性捐赠支出，准予税前全额扣除的有（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通过国家机关向红十字事业的捐赠</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通过国家机关向农村义务教育的捐赠</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通过非营利社会团体向公益性青少年活动场所的捐赠</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通过非营利社会团体向贫困地区的捐赠</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384129"/>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55688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·2021-3】2020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月赵某在商场有奖竞赛活动中获得奖金 </a:t>
            </a:r>
            <a:r>
              <a:rPr lang="en-US" altLang="zh-CN" dirty="0">
                <a:solidFill>
                  <a:schemeClr val="tx1"/>
                </a:solidFill>
                <a:latin typeface="+mn-lt"/>
                <a:ea typeface="+mn-ea"/>
                <a:cs typeface="+mn-ea"/>
                <a:sym typeface="+mn-lt"/>
              </a:rPr>
              <a:t>2 000 </a:t>
            </a:r>
            <a:r>
              <a:rPr lang="zh-CN" altLang="en-US" dirty="0">
                <a:solidFill>
                  <a:schemeClr val="tx1"/>
                </a:solidFill>
                <a:latin typeface="+mn-lt"/>
                <a:ea typeface="+mn-ea"/>
                <a:cs typeface="+mn-ea"/>
                <a:sym typeface="+mn-lt"/>
              </a:rPr>
              <a:t>元，随后将其中 </a:t>
            </a:r>
            <a:r>
              <a:rPr lang="en-US" altLang="zh-CN" dirty="0">
                <a:solidFill>
                  <a:schemeClr val="tx1"/>
                </a:solidFill>
                <a:latin typeface="+mn-lt"/>
                <a:ea typeface="+mn-ea"/>
                <a:cs typeface="+mn-ea"/>
                <a:sym typeface="+mn-lt"/>
              </a:rPr>
              <a:t>800 </a:t>
            </a:r>
            <a:r>
              <a:rPr lang="zh-CN" altLang="en-US" dirty="0">
                <a:solidFill>
                  <a:schemeClr val="tx1"/>
                </a:solidFill>
                <a:latin typeface="+mn-lt"/>
                <a:ea typeface="+mn-ea"/>
                <a:cs typeface="+mn-ea"/>
                <a:sym typeface="+mn-lt"/>
              </a:rPr>
              <a:t>元直接捐赠给某农村小学。已知偶然所得个人所得税税率为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％。计算赵某该笔奖金应缴纳个人所得税税额的下列算式中，正确的是（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1 840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B.2 000×20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400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240</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D.800×20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160</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6778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·2021-7】2019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12 </a:t>
            </a:r>
            <a:r>
              <a:rPr lang="zh-CN" altLang="en-US" dirty="0">
                <a:solidFill>
                  <a:schemeClr val="tx1"/>
                </a:solidFill>
                <a:latin typeface="+mn-lt"/>
                <a:ea typeface="+mn-ea"/>
                <a:cs typeface="+mn-ea"/>
                <a:sym typeface="+mn-lt"/>
              </a:rPr>
              <a:t>月中国居民林某购买体育彩票支出 </a:t>
            </a:r>
            <a:r>
              <a:rPr lang="en-US" altLang="zh-CN" dirty="0">
                <a:solidFill>
                  <a:schemeClr val="tx1"/>
                </a:solidFill>
                <a:latin typeface="+mn-lt"/>
                <a:ea typeface="+mn-ea"/>
                <a:cs typeface="+mn-ea"/>
                <a:sym typeface="+mn-lt"/>
              </a:rPr>
              <a:t>400 </a:t>
            </a:r>
            <a:r>
              <a:rPr lang="zh-CN" altLang="en-US" dirty="0">
                <a:solidFill>
                  <a:schemeClr val="tx1"/>
                </a:solidFill>
                <a:latin typeface="+mn-lt"/>
                <a:ea typeface="+mn-ea"/>
                <a:cs typeface="+mn-ea"/>
                <a:sym typeface="+mn-lt"/>
              </a:rPr>
              <a:t>元，取得一次性中奖收入 </a:t>
            </a:r>
            <a:r>
              <a:rPr lang="en-US" altLang="zh-CN" dirty="0">
                <a:solidFill>
                  <a:schemeClr val="tx1"/>
                </a:solidFill>
                <a:latin typeface="+mn-lt"/>
                <a:ea typeface="+mn-ea"/>
                <a:cs typeface="+mn-ea"/>
                <a:sym typeface="+mn-lt"/>
              </a:rPr>
              <a:t>40 000</a:t>
            </a:r>
            <a:r>
              <a:rPr lang="zh-CN" altLang="en-US" dirty="0">
                <a:solidFill>
                  <a:schemeClr val="tx1"/>
                </a:solidFill>
                <a:latin typeface="+mn-lt"/>
                <a:ea typeface="+mn-ea"/>
                <a:cs typeface="+mn-ea"/>
                <a:sym typeface="+mn-lt"/>
              </a:rPr>
              <a:t>元，将其中的 </a:t>
            </a:r>
            <a:r>
              <a:rPr lang="en-US" altLang="zh-CN" dirty="0">
                <a:solidFill>
                  <a:schemeClr val="tx1"/>
                </a:solidFill>
                <a:latin typeface="+mn-lt"/>
                <a:ea typeface="+mn-ea"/>
                <a:cs typeface="+mn-ea"/>
                <a:sym typeface="+mn-lt"/>
              </a:rPr>
              <a:t>10 000 </a:t>
            </a:r>
            <a:r>
              <a:rPr lang="zh-CN" altLang="en-US" dirty="0">
                <a:solidFill>
                  <a:schemeClr val="tx1"/>
                </a:solidFill>
                <a:latin typeface="+mn-lt"/>
                <a:ea typeface="+mn-ea"/>
                <a:cs typeface="+mn-ea"/>
                <a:sym typeface="+mn-lt"/>
              </a:rPr>
              <a:t>元通过非营利性社会团体捐赠给红十字事业。林某选择在偶然所得中扣除该笔公益捐赠支出。已知偶然所得个人所得税税率为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％。林某当月该笔中奖收入应缴纳个人所得税税额为（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A.6 000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B.7 500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C.7 400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D.5 920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3894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中国公民李某取得财产转让收入 </a:t>
            </a:r>
            <a:r>
              <a:rPr lang="en-US" altLang="zh-CN" dirty="0">
                <a:solidFill>
                  <a:schemeClr val="tx1"/>
                </a:solidFill>
                <a:latin typeface="+mn-lt"/>
                <a:ea typeface="+mn-ea"/>
                <a:cs typeface="+mn-ea"/>
                <a:sym typeface="+mn-lt"/>
              </a:rPr>
              <a:t>40 000 </a:t>
            </a:r>
            <a:r>
              <a:rPr lang="zh-CN" altLang="en-US" dirty="0">
                <a:solidFill>
                  <a:schemeClr val="tx1"/>
                </a:solidFill>
                <a:latin typeface="+mn-lt"/>
                <a:ea typeface="+mn-ea"/>
                <a:cs typeface="+mn-ea"/>
                <a:sym typeface="+mn-lt"/>
              </a:rPr>
              <a:t>元，将其中 </a:t>
            </a:r>
            <a:r>
              <a:rPr lang="en-US" altLang="zh-CN" dirty="0">
                <a:solidFill>
                  <a:schemeClr val="tx1"/>
                </a:solidFill>
                <a:latin typeface="+mn-lt"/>
                <a:ea typeface="+mn-ea"/>
                <a:cs typeface="+mn-ea"/>
                <a:sym typeface="+mn-lt"/>
              </a:rPr>
              <a:t>6 000 </a:t>
            </a:r>
            <a:r>
              <a:rPr lang="zh-CN" altLang="en-US" dirty="0">
                <a:solidFill>
                  <a:schemeClr val="tx1"/>
                </a:solidFill>
                <a:latin typeface="+mn-lt"/>
                <a:ea typeface="+mn-ea"/>
                <a:cs typeface="+mn-ea"/>
                <a:sym typeface="+mn-lt"/>
              </a:rPr>
              <a:t>元通过民政部门捐赠给贫困山区，可以扣除的原值和相关税费 </a:t>
            </a:r>
            <a:r>
              <a:rPr lang="en-US" altLang="zh-CN" dirty="0">
                <a:solidFill>
                  <a:schemeClr val="tx1"/>
                </a:solidFill>
                <a:latin typeface="+mn-lt"/>
                <a:ea typeface="+mn-ea"/>
                <a:cs typeface="+mn-ea"/>
                <a:sym typeface="+mn-lt"/>
              </a:rPr>
              <a:t>22 000 </a:t>
            </a:r>
            <a:r>
              <a:rPr lang="zh-CN" altLang="en-US" dirty="0">
                <a:solidFill>
                  <a:schemeClr val="tx1"/>
                </a:solidFill>
                <a:latin typeface="+mn-lt"/>
                <a:ea typeface="+mn-ea"/>
                <a:cs typeface="+mn-ea"/>
                <a:sym typeface="+mn-lt"/>
              </a:rPr>
              <a:t>元，李某应缴纳个人所得（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A.2 520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B.3 808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C.4 480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D.4 760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73910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9D96E8-0DD5-4174-7CA6-C7620C7F6D7F}"/>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DCFCFAEE-7112-7F08-2699-7F0C8E4E91D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FD826E32-5BC8-1996-E638-8AB7EB972BBB}"/>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BDF2824E-BE88-C624-C6A4-C0583DF580AE}"/>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年）郑某 </a:t>
            </a:r>
            <a:r>
              <a:rPr lang="en-US" altLang="zh-CN" dirty="0">
                <a:solidFill>
                  <a:schemeClr val="tx1"/>
                </a:solidFill>
                <a:latin typeface="+mn-lt"/>
                <a:ea typeface="+mn-ea"/>
                <a:cs typeface="+mn-ea"/>
                <a:sym typeface="+mn-lt"/>
              </a:rPr>
              <a:t>2022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3 </a:t>
            </a:r>
            <a:r>
              <a:rPr lang="zh-CN" altLang="en-US" dirty="0">
                <a:solidFill>
                  <a:schemeClr val="tx1"/>
                </a:solidFill>
                <a:latin typeface="+mn-lt"/>
                <a:ea typeface="+mn-ea"/>
                <a:cs typeface="+mn-ea"/>
                <a:sym typeface="+mn-lt"/>
              </a:rPr>
              <a:t>月在某公司举行的有奖销售活动中获得奖金 </a:t>
            </a:r>
            <a:r>
              <a:rPr lang="en-US" altLang="zh-CN" dirty="0">
                <a:solidFill>
                  <a:schemeClr val="tx1"/>
                </a:solidFill>
                <a:latin typeface="+mn-lt"/>
                <a:ea typeface="+mn-ea"/>
                <a:cs typeface="+mn-ea"/>
                <a:sym typeface="+mn-lt"/>
              </a:rPr>
              <a:t>12 000 </a:t>
            </a:r>
            <a:r>
              <a:rPr lang="zh-CN" altLang="en-US" dirty="0">
                <a:solidFill>
                  <a:schemeClr val="tx1"/>
                </a:solidFill>
                <a:latin typeface="+mn-lt"/>
                <a:ea typeface="+mn-ea"/>
                <a:cs typeface="+mn-ea"/>
                <a:sym typeface="+mn-lt"/>
              </a:rPr>
              <a:t>元，领奖时发生交通费 </a:t>
            </a:r>
            <a:r>
              <a:rPr lang="en-US" altLang="zh-CN" dirty="0">
                <a:solidFill>
                  <a:schemeClr val="tx1"/>
                </a:solidFill>
                <a:latin typeface="+mn-lt"/>
                <a:ea typeface="+mn-ea"/>
                <a:cs typeface="+mn-ea"/>
                <a:sym typeface="+mn-lt"/>
              </a:rPr>
              <a:t>600 </a:t>
            </a:r>
            <a:r>
              <a:rPr lang="zh-CN" altLang="en-US" dirty="0">
                <a:solidFill>
                  <a:schemeClr val="tx1"/>
                </a:solidFill>
                <a:latin typeface="+mn-lt"/>
                <a:ea typeface="+mn-ea"/>
                <a:cs typeface="+mn-ea"/>
                <a:sym typeface="+mn-lt"/>
              </a:rPr>
              <a:t>元、食宿费 </a:t>
            </a:r>
            <a:r>
              <a:rPr lang="en-US" altLang="zh-CN" dirty="0">
                <a:solidFill>
                  <a:schemeClr val="tx1"/>
                </a:solidFill>
                <a:latin typeface="+mn-lt"/>
                <a:ea typeface="+mn-ea"/>
                <a:cs typeface="+mn-ea"/>
                <a:sym typeface="+mn-lt"/>
              </a:rPr>
              <a:t>400 </a:t>
            </a:r>
            <a:r>
              <a:rPr lang="zh-CN" altLang="en-US" dirty="0">
                <a:solidFill>
                  <a:schemeClr val="tx1"/>
                </a:solidFill>
                <a:latin typeface="+mn-lt"/>
                <a:ea typeface="+mn-ea"/>
                <a:cs typeface="+mn-ea"/>
                <a:sym typeface="+mn-lt"/>
              </a:rPr>
              <a:t>元（均由郑某承担）。在颁奖现场郑某通过公益性社会团体对外捐赠 </a:t>
            </a:r>
            <a:r>
              <a:rPr lang="en-US" altLang="zh-CN" dirty="0">
                <a:solidFill>
                  <a:schemeClr val="tx1"/>
                </a:solidFill>
                <a:latin typeface="+mn-lt"/>
                <a:ea typeface="+mn-ea"/>
                <a:cs typeface="+mn-ea"/>
                <a:sym typeface="+mn-lt"/>
              </a:rPr>
              <a:t>3 000 </a:t>
            </a:r>
            <a:r>
              <a:rPr lang="zh-CN" altLang="en-US" dirty="0">
                <a:solidFill>
                  <a:schemeClr val="tx1"/>
                </a:solidFill>
                <a:latin typeface="+mn-lt"/>
                <a:ea typeface="+mn-ea"/>
                <a:cs typeface="+mn-ea"/>
                <a:sym typeface="+mn-lt"/>
              </a:rPr>
              <a:t>元。已知偶然所得适用的个人所得税税率为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％。郑某中奖收入应缴纳的个人所得税税额为（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A.0</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B.1 600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C.1 800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D.2 200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F0E1B5AE-7BF4-BAC3-598A-2E783095236E}"/>
              </a:ext>
            </a:extLst>
          </p:cNvPr>
          <p:cNvGrpSpPr/>
          <p:nvPr/>
        </p:nvGrpSpPr>
        <p:grpSpPr>
          <a:xfrm rot="16200000">
            <a:off x="1905837" y="3924173"/>
            <a:ext cx="677108" cy="1428693"/>
            <a:chOff x="9306649" y="1903595"/>
            <a:chExt cx="902810" cy="1904924"/>
          </a:xfrm>
        </p:grpSpPr>
        <p:sp>
          <p:nvSpPr>
            <p:cNvPr id="10" name="Freeform 668">
              <a:extLst>
                <a:ext uri="{FF2B5EF4-FFF2-40B4-BE49-F238E27FC236}">
                  <a16:creationId xmlns:a16="http://schemas.microsoft.com/office/drawing/2014/main" id="{EEC2D92F-4CE1-C9FA-705E-84945752241D}"/>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61502874-5B81-34C4-3964-05D605263957}"/>
                </a:ext>
              </a:extLst>
            </p:cNvPr>
            <p:cNvSpPr txBox="1"/>
            <p:nvPr/>
          </p:nvSpPr>
          <p:spPr>
            <a:xfrm>
              <a:off x="9306649" y="2611755"/>
              <a:ext cx="902810" cy="48859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76173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8D1EB14-EF5E-4C91-ADD9-4F5A421132A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246</a:t>
            </a:fld>
            <a:endParaRPr lang="en-US">
              <a:solidFill>
                <a:prstClr val="black">
                  <a:tint val="75000"/>
                </a:prstClr>
              </a:solidFill>
            </a:endParaRPr>
          </a:p>
        </p:txBody>
      </p:sp>
      <p:sp>
        <p:nvSpPr>
          <p:cNvPr id="3" name="副标题 1">
            <a:extLst>
              <a:ext uri="{FF2B5EF4-FFF2-40B4-BE49-F238E27FC236}">
                <a16:creationId xmlns:a16="http://schemas.microsoft.com/office/drawing/2014/main" id="{83557BC9-CB9B-4938-8D78-79E52798CD4B}"/>
              </a:ext>
            </a:extLst>
          </p:cNvPr>
          <p:cNvSpPr txBox="1">
            <a:spLocks/>
          </p:cNvSpPr>
          <p:nvPr/>
        </p:nvSpPr>
        <p:spPr>
          <a:xfrm>
            <a:off x="434616" y="830404"/>
            <a:ext cx="811303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t>（一）多人共同取得一项所得</a:t>
            </a:r>
          </a:p>
          <a:p>
            <a:pPr lvl="0"/>
            <a:r>
              <a:rPr lang="zh-CN" altLang="en-US" dirty="0"/>
              <a:t>两个以上个人共同取得同一项目收入的，应当对每个人取得的收入</a:t>
            </a:r>
            <a:r>
              <a:rPr lang="zh-CN" altLang="en-US" dirty="0">
                <a:solidFill>
                  <a:srgbClr val="C00000"/>
                </a:solidFill>
              </a:rPr>
              <a:t>分别按照</a:t>
            </a:r>
            <a:r>
              <a:rPr lang="zh-CN" altLang="en-US" dirty="0"/>
              <a:t>个人所得税法规定减除费用后计算纳税。</a:t>
            </a:r>
          </a:p>
        </p:txBody>
      </p:sp>
      <p:sp>
        <p:nvSpPr>
          <p:cNvPr id="4" name="文本框 3">
            <a:extLst>
              <a:ext uri="{FF2B5EF4-FFF2-40B4-BE49-F238E27FC236}">
                <a16:creationId xmlns:a16="http://schemas.microsoft.com/office/drawing/2014/main" id="{645F0295-452F-44A7-9406-A5239E9499F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九、其他规定</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246061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】2020</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月侯某和赵某出席非任职的某公司年会进行相声表演，共取得劳务报酬</a:t>
            </a:r>
            <a:r>
              <a:rPr lang="en-US" altLang="zh-CN" dirty="0">
                <a:solidFill>
                  <a:schemeClr val="tx1"/>
                </a:solidFill>
                <a:latin typeface="+mn-lt"/>
                <a:ea typeface="+mn-ea"/>
                <a:cs typeface="+mn-ea"/>
                <a:sym typeface="+mn-lt"/>
              </a:rPr>
              <a:t>8000</a:t>
            </a:r>
            <a:r>
              <a:rPr lang="zh-CN" altLang="en-US" dirty="0">
                <a:solidFill>
                  <a:schemeClr val="tx1"/>
                </a:solidFill>
                <a:latin typeface="+mn-lt"/>
                <a:ea typeface="+mn-ea"/>
                <a:cs typeface="+mn-ea"/>
                <a:sym typeface="+mn-lt"/>
              </a:rPr>
              <a:t>元，其中侯某分得</a:t>
            </a:r>
            <a:r>
              <a:rPr lang="en-US" altLang="zh-CN" dirty="0">
                <a:solidFill>
                  <a:schemeClr val="tx1"/>
                </a:solidFill>
                <a:latin typeface="+mn-lt"/>
                <a:ea typeface="+mn-ea"/>
                <a:cs typeface="+mn-ea"/>
                <a:sym typeface="+mn-lt"/>
              </a:rPr>
              <a:t>5000</a:t>
            </a:r>
            <a:r>
              <a:rPr lang="zh-CN" altLang="en-US" dirty="0">
                <a:solidFill>
                  <a:schemeClr val="tx1"/>
                </a:solidFill>
                <a:latin typeface="+mn-lt"/>
                <a:ea typeface="+mn-ea"/>
                <a:cs typeface="+mn-ea"/>
                <a:sym typeface="+mn-lt"/>
              </a:rPr>
              <a:t>元，赵某分得</a:t>
            </a:r>
            <a:r>
              <a:rPr lang="en-US" altLang="zh-CN" dirty="0">
                <a:solidFill>
                  <a:schemeClr val="tx1"/>
                </a:solidFill>
                <a:latin typeface="+mn-lt"/>
                <a:ea typeface="+mn-ea"/>
                <a:cs typeface="+mn-ea"/>
                <a:sym typeface="+mn-lt"/>
              </a:rPr>
              <a:t>3000</a:t>
            </a:r>
            <a:r>
              <a:rPr lang="zh-CN" altLang="en-US" dirty="0">
                <a:solidFill>
                  <a:schemeClr val="tx1"/>
                </a:solidFill>
                <a:latin typeface="+mn-lt"/>
                <a:ea typeface="+mn-ea"/>
                <a:cs typeface="+mn-ea"/>
                <a:sym typeface="+mn-lt"/>
              </a:rPr>
              <a:t>元。已知劳务报酬所得每次收入额不超过</a:t>
            </a:r>
            <a:r>
              <a:rPr lang="en-US" altLang="zh-CN" dirty="0">
                <a:solidFill>
                  <a:schemeClr val="tx1"/>
                </a:solidFill>
                <a:latin typeface="+mn-lt"/>
                <a:ea typeface="+mn-ea"/>
                <a:cs typeface="+mn-ea"/>
                <a:sym typeface="+mn-lt"/>
              </a:rPr>
              <a:t>4000</a:t>
            </a:r>
            <a:r>
              <a:rPr lang="zh-CN" altLang="en-US" dirty="0">
                <a:solidFill>
                  <a:schemeClr val="tx1"/>
                </a:solidFill>
                <a:latin typeface="+mn-lt"/>
                <a:ea typeface="+mn-ea"/>
                <a:cs typeface="+mn-ea"/>
                <a:sym typeface="+mn-lt"/>
              </a:rPr>
              <a:t>元的，费用扣除为</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元，每次收入额超过</a:t>
            </a:r>
            <a:r>
              <a:rPr lang="en-US" altLang="zh-CN" dirty="0">
                <a:solidFill>
                  <a:schemeClr val="tx1"/>
                </a:solidFill>
                <a:latin typeface="+mn-lt"/>
                <a:ea typeface="+mn-ea"/>
                <a:cs typeface="+mn-ea"/>
                <a:sym typeface="+mn-lt"/>
              </a:rPr>
              <a:t>4000</a:t>
            </a:r>
            <a:r>
              <a:rPr lang="zh-CN" altLang="en-US" dirty="0">
                <a:solidFill>
                  <a:schemeClr val="tx1"/>
                </a:solidFill>
                <a:latin typeface="+mn-lt"/>
                <a:ea typeface="+mn-ea"/>
                <a:cs typeface="+mn-ea"/>
                <a:sym typeface="+mn-lt"/>
              </a:rPr>
              <a:t>元的，费用扣除为</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，应纳税所得额不超过</a:t>
            </a:r>
            <a:r>
              <a:rPr lang="en-US" altLang="zh-CN" dirty="0">
                <a:solidFill>
                  <a:schemeClr val="tx1"/>
                </a:solidFill>
                <a:latin typeface="+mn-lt"/>
                <a:ea typeface="+mn-ea"/>
                <a:cs typeface="+mn-ea"/>
                <a:sym typeface="+mn-lt"/>
              </a:rPr>
              <a:t>20000</a:t>
            </a:r>
            <a:r>
              <a:rPr lang="zh-CN" altLang="en-US" dirty="0">
                <a:solidFill>
                  <a:schemeClr val="tx1"/>
                </a:solidFill>
                <a:latin typeface="+mn-lt"/>
                <a:ea typeface="+mn-ea"/>
                <a:cs typeface="+mn-ea"/>
                <a:sym typeface="+mn-lt"/>
              </a:rPr>
              <a:t>元的，适用税率为</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。赵某与侯某该项劳务报酬应预缴个人所得税税额的下列算式中，正确的有（　）。</a:t>
            </a:r>
          </a:p>
          <a:p>
            <a:endParaRPr lang="zh-CN" altLang="en-US" dirty="0">
              <a:solidFill>
                <a:schemeClr val="tx1"/>
              </a:solidFill>
              <a:latin typeface="+mn-lt"/>
              <a:ea typeface="+mn-ea"/>
              <a:cs typeface="+mn-ea"/>
              <a:sym typeface="+mn-lt"/>
            </a:endParaRPr>
          </a:p>
        </p:txBody>
      </p:sp>
    </p:spTree>
    <p:extLst>
      <p:ext uri="{BB962C8B-B14F-4D97-AF65-F5344CB8AC3E}">
        <p14:creationId xmlns:p14="http://schemas.microsoft.com/office/powerpoint/2010/main" val="69496490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侯某应缴纳个人所得税＝</a:t>
            </a:r>
            <a:r>
              <a:rPr lang="en-US" altLang="zh-CN" dirty="0">
                <a:solidFill>
                  <a:schemeClr val="tx1"/>
                </a:solidFill>
                <a:latin typeface="+mn-lt"/>
                <a:ea typeface="+mn-ea"/>
                <a:cs typeface="+mn-ea"/>
                <a:sym typeface="+mn-lt"/>
              </a:rPr>
              <a:t>8000×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1280</a:t>
            </a:r>
            <a:r>
              <a:rPr lang="zh-CN" altLang="en-US" dirty="0">
                <a:solidFill>
                  <a:schemeClr val="tx1"/>
                </a:solidFill>
                <a:latin typeface="+mn-lt"/>
                <a:ea typeface="+mn-ea"/>
                <a:cs typeface="+mn-ea"/>
                <a:sym typeface="+mn-lt"/>
              </a:rPr>
              <a:t>（元）</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侯某应缴纳个人所得税＝</a:t>
            </a:r>
            <a:r>
              <a:rPr lang="en-US" altLang="zh-CN" dirty="0">
                <a:solidFill>
                  <a:schemeClr val="tx1"/>
                </a:solidFill>
                <a:latin typeface="+mn-lt"/>
                <a:ea typeface="+mn-ea"/>
                <a:cs typeface="+mn-ea"/>
                <a:sym typeface="+mn-lt"/>
              </a:rPr>
              <a:t>5000×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（元）</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赵某应缴纳个人所得税＝</a:t>
            </a:r>
            <a:r>
              <a:rPr lang="en-US" altLang="zh-CN" dirty="0">
                <a:solidFill>
                  <a:schemeClr val="tx1"/>
                </a:solidFill>
                <a:latin typeface="+mn-lt"/>
                <a:ea typeface="+mn-ea"/>
                <a:cs typeface="+mn-ea"/>
                <a:sym typeface="+mn-lt"/>
              </a:rPr>
              <a:t>8000×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1280</a:t>
            </a:r>
            <a:r>
              <a:rPr lang="zh-CN" altLang="en-US" dirty="0">
                <a:solidFill>
                  <a:schemeClr val="tx1"/>
                </a:solidFill>
                <a:latin typeface="+mn-lt"/>
                <a:ea typeface="+mn-ea"/>
                <a:cs typeface="+mn-ea"/>
                <a:sym typeface="+mn-lt"/>
              </a:rPr>
              <a:t>（元）</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赵某应缴纳个人所得税＝（</a:t>
            </a:r>
            <a:r>
              <a:rPr lang="en-US" altLang="zh-CN" dirty="0">
                <a:solidFill>
                  <a:schemeClr val="tx1"/>
                </a:solidFill>
                <a:latin typeface="+mn-lt"/>
                <a:ea typeface="+mn-ea"/>
                <a:cs typeface="+mn-ea"/>
                <a:sym typeface="+mn-lt"/>
              </a:rPr>
              <a:t>3000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440</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3"/>
            <a:ext cx="677108" cy="1428693"/>
            <a:chOff x="9306660"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60" y="2577558"/>
              <a:ext cx="902810" cy="55699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BD</a:t>
              </a:r>
              <a:endParaRPr lang="zh-CN" altLang="en-US" sz="3200" dirty="0">
                <a:solidFill>
                  <a:schemeClr val="bg1"/>
                </a:solidFill>
              </a:endParaRPr>
            </a:p>
          </p:txBody>
        </p:sp>
      </p:grpSp>
    </p:spTree>
    <p:extLst>
      <p:ext uri="{BB962C8B-B14F-4D97-AF65-F5344CB8AC3E}">
        <p14:creationId xmlns:p14="http://schemas.microsoft.com/office/powerpoint/2010/main" val="2373529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5AAB2F7-2E7F-44F7-80BA-812D204EF87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249</a:t>
            </a:fld>
            <a:endParaRPr lang="en-US">
              <a:solidFill>
                <a:prstClr val="black">
                  <a:tint val="75000"/>
                </a:prstClr>
              </a:solidFill>
            </a:endParaRPr>
          </a:p>
        </p:txBody>
      </p:sp>
      <p:sp>
        <p:nvSpPr>
          <p:cNvPr id="4" name="文本占位符 1">
            <a:extLst>
              <a:ext uri="{FF2B5EF4-FFF2-40B4-BE49-F238E27FC236}">
                <a16:creationId xmlns:a16="http://schemas.microsoft.com/office/drawing/2014/main" id="{F316C926-8ABD-4E90-99EF-2324B5BF5F7A}"/>
              </a:ext>
            </a:extLst>
          </p:cNvPr>
          <p:cNvSpPr txBox="1">
            <a:spLocks/>
          </p:cNvSpPr>
          <p:nvPr/>
        </p:nvSpPr>
        <p:spPr>
          <a:xfrm>
            <a:off x="2368090" y="261804"/>
            <a:ext cx="4175172"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个人所得税各类所得应纳税额</a:t>
            </a:r>
          </a:p>
        </p:txBody>
      </p:sp>
      <p:graphicFrame>
        <p:nvGraphicFramePr>
          <p:cNvPr id="5" name="表格 4">
            <a:extLst>
              <a:ext uri="{FF2B5EF4-FFF2-40B4-BE49-F238E27FC236}">
                <a16:creationId xmlns:a16="http://schemas.microsoft.com/office/drawing/2014/main" id="{1106475B-80CD-4344-9ECB-5430D6138633}"/>
              </a:ext>
            </a:extLst>
          </p:cNvPr>
          <p:cNvGraphicFramePr>
            <a:graphicFrameLocks noGrp="1"/>
          </p:cNvGraphicFramePr>
          <p:nvPr>
            <p:extLst>
              <p:ext uri="{D42A27DB-BD31-4B8C-83A1-F6EECF244321}">
                <p14:modId xmlns:p14="http://schemas.microsoft.com/office/powerpoint/2010/main" val="2738558809"/>
              </p:ext>
            </p:extLst>
          </p:nvPr>
        </p:nvGraphicFramePr>
        <p:xfrm>
          <a:off x="440531" y="865243"/>
          <a:ext cx="8262938" cy="13411200"/>
        </p:xfrm>
        <a:graphic>
          <a:graphicData uri="http://schemas.openxmlformats.org/drawingml/2006/table">
            <a:tbl>
              <a:tblPr firstRow="1" firstCol="1" bandRow="1"/>
              <a:tblGrid>
                <a:gridCol w="478249">
                  <a:extLst>
                    <a:ext uri="{9D8B030D-6E8A-4147-A177-3AD203B41FA5}">
                      <a16:colId xmlns:a16="http://schemas.microsoft.com/office/drawing/2014/main" val="3037321111"/>
                    </a:ext>
                  </a:extLst>
                </a:gridCol>
                <a:gridCol w="377975">
                  <a:extLst>
                    <a:ext uri="{9D8B030D-6E8A-4147-A177-3AD203B41FA5}">
                      <a16:colId xmlns:a16="http://schemas.microsoft.com/office/drawing/2014/main" val="2550181820"/>
                    </a:ext>
                  </a:extLst>
                </a:gridCol>
                <a:gridCol w="627280">
                  <a:extLst>
                    <a:ext uri="{9D8B030D-6E8A-4147-A177-3AD203B41FA5}">
                      <a16:colId xmlns:a16="http://schemas.microsoft.com/office/drawing/2014/main" val="2766253357"/>
                    </a:ext>
                  </a:extLst>
                </a:gridCol>
                <a:gridCol w="2790585">
                  <a:extLst>
                    <a:ext uri="{9D8B030D-6E8A-4147-A177-3AD203B41FA5}">
                      <a16:colId xmlns:a16="http://schemas.microsoft.com/office/drawing/2014/main" val="2906243375"/>
                    </a:ext>
                  </a:extLst>
                </a:gridCol>
                <a:gridCol w="1238473">
                  <a:extLst>
                    <a:ext uri="{9D8B030D-6E8A-4147-A177-3AD203B41FA5}">
                      <a16:colId xmlns:a16="http://schemas.microsoft.com/office/drawing/2014/main" val="100730010"/>
                    </a:ext>
                  </a:extLst>
                </a:gridCol>
                <a:gridCol w="747909">
                  <a:extLst>
                    <a:ext uri="{9D8B030D-6E8A-4147-A177-3AD203B41FA5}">
                      <a16:colId xmlns:a16="http://schemas.microsoft.com/office/drawing/2014/main" val="3662355701"/>
                    </a:ext>
                  </a:extLst>
                </a:gridCol>
                <a:gridCol w="587069">
                  <a:extLst>
                    <a:ext uri="{9D8B030D-6E8A-4147-A177-3AD203B41FA5}">
                      <a16:colId xmlns:a16="http://schemas.microsoft.com/office/drawing/2014/main" val="656034670"/>
                    </a:ext>
                  </a:extLst>
                </a:gridCol>
                <a:gridCol w="587068">
                  <a:extLst>
                    <a:ext uri="{9D8B030D-6E8A-4147-A177-3AD203B41FA5}">
                      <a16:colId xmlns:a16="http://schemas.microsoft.com/office/drawing/2014/main" val="1182406042"/>
                    </a:ext>
                  </a:extLst>
                </a:gridCol>
                <a:gridCol w="828330">
                  <a:extLst>
                    <a:ext uri="{9D8B030D-6E8A-4147-A177-3AD203B41FA5}">
                      <a16:colId xmlns:a16="http://schemas.microsoft.com/office/drawing/2014/main" val="1555208612"/>
                    </a:ext>
                  </a:extLst>
                </a:gridCol>
              </a:tblGrid>
              <a:tr h="161102">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征税项目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费用扣除</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计税方法</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税额</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000806671"/>
                  </a:ext>
                </a:extLst>
              </a:tr>
              <a:tr h="161102">
                <a:tc rowSpan="8">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综合所得</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工资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月工薪收入－</a:t>
                      </a:r>
                      <a:r>
                        <a:rPr lang="en-US" sz="2000" b="1" kern="100" dirty="0">
                          <a:solidFill>
                            <a:srgbClr val="004DA1"/>
                          </a:solidFill>
                          <a:effectLst/>
                          <a:latin typeface="楷体" panose="02010609060101010101" pitchFamily="49" charset="-122"/>
                          <a:ea typeface="楷体" panose="02010609060101010101" pitchFamily="49" charset="-122"/>
                        </a:rPr>
                        <a:t>5000</a:t>
                      </a:r>
                      <a:r>
                        <a:rPr lang="zh-CN" sz="2000" b="1" kern="100" dirty="0">
                          <a:solidFill>
                            <a:srgbClr val="004DA1"/>
                          </a:solidFill>
                          <a:effectLst/>
                          <a:latin typeface="楷体" panose="02010609060101010101" pitchFamily="49" charset="-122"/>
                          <a:ea typeface="楷体" panose="02010609060101010101" pitchFamily="49" charset="-122"/>
                        </a:rPr>
                        <a:t>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按月缴纳</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row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72927899"/>
                  </a:ext>
                </a:extLst>
              </a:tr>
              <a:tr h="40275">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劳务报酬</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定率</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按次缴纳</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369568508"/>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特许权使用费</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96167110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稿酬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70%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001324939"/>
                  </a:ext>
                </a:extLst>
              </a:tr>
              <a:tr h="402755">
                <a:tc vMerge="1">
                  <a:txBody>
                    <a:bodyPr/>
                    <a:lstStyle/>
                    <a:p>
                      <a:endParaRPr lang="zh-CN" altLang="en-US"/>
                    </a:p>
                  </a:txBody>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工资</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累计预扣预缴制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定额与附加扣除相结合</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年终汇算清缴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extLst>
                  <a:ext uri="{0D108BD9-81ED-4DB2-BD59-A6C34878D82A}">
                    <a16:rowId xmlns:a16="http://schemas.microsoft.com/office/drawing/2014/main" val="331367625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稿酬所得按</a:t>
                      </a:r>
                      <a:r>
                        <a:rPr lang="en-US" sz="2000" b="1" kern="100" dirty="0">
                          <a:solidFill>
                            <a:srgbClr val="004DA1"/>
                          </a:solidFill>
                          <a:effectLst/>
                          <a:latin typeface="楷体" panose="02010609060101010101" pitchFamily="49" charset="-122"/>
                          <a:ea typeface="楷体" panose="02010609060101010101" pitchFamily="49" charset="-122"/>
                        </a:rPr>
                        <a:t>70%</a:t>
                      </a:r>
                      <a:r>
                        <a:rPr lang="zh-CN" sz="2000" b="1" kern="100" dirty="0">
                          <a:solidFill>
                            <a:srgbClr val="004DA1"/>
                          </a:solidFill>
                          <a:effectLst/>
                          <a:latin typeface="楷体" panose="02010609060101010101" pitchFamily="49" charset="-122"/>
                          <a:ea typeface="楷体" panose="02010609060101010101" pitchFamily="49" charset="-122"/>
                        </a:rPr>
                        <a:t>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定额与定率相结合</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三级额累进预扣率</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按次预缴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469869297"/>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比例预扣率</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358965944"/>
                  </a:ext>
                </a:extLst>
              </a:tr>
              <a:tr h="281928">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稿酬</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090036095"/>
                  </a:ext>
                </a:extLst>
              </a:tr>
              <a:tr h="36247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经营所得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全年收入总额－成本－费用－损失</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五级超额累进税率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按年计征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063345114"/>
                  </a:ext>
                </a:extLst>
              </a:tr>
              <a:tr h="72495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财产租赁</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⑴每次（月）收入额＜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⑵每次收入额≥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altLang="zh-CN" sz="2000" b="1" kern="100" dirty="0">
                          <a:solidFill>
                            <a:srgbClr val="004DA1"/>
                          </a:solidFill>
                          <a:effectLst/>
                          <a:latin typeface="楷体" panose="02010609060101010101" pitchFamily="49" charset="-122"/>
                          <a:ea typeface="楷体" panose="02010609060101010101" pitchFamily="49" charset="-122"/>
                        </a:rPr>
                        <a:t>修缮费用</a:t>
                      </a:r>
                      <a:r>
                        <a:rPr lang="zh-CN" altLang="en-US" sz="2000" b="1" kern="100" dirty="0">
                          <a:solidFill>
                            <a:srgbClr val="004DA1"/>
                          </a:solidFill>
                          <a:effectLst/>
                          <a:latin typeface="楷体" panose="02010609060101010101" pitchFamily="49" charset="-122"/>
                          <a:ea typeface="楷体" panose="02010609060101010101" pitchFamily="49" charset="-122"/>
                        </a:rPr>
                        <a:t>每月以</a:t>
                      </a:r>
                      <a:r>
                        <a:rPr lang="en-US" altLang="zh-CN" sz="2000" b="1" kern="100" dirty="0">
                          <a:solidFill>
                            <a:srgbClr val="004DA1"/>
                          </a:solidFill>
                          <a:effectLst/>
                          <a:latin typeface="楷体" panose="02010609060101010101" pitchFamily="49" charset="-122"/>
                          <a:ea typeface="楷体" panose="02010609060101010101" pitchFamily="49" charset="-122"/>
                        </a:rPr>
                        <a:t>800</a:t>
                      </a:r>
                      <a:r>
                        <a:rPr lang="zh-CN" altLang="zh-CN" sz="2000" b="1" kern="100" dirty="0">
                          <a:solidFill>
                            <a:srgbClr val="004DA1"/>
                          </a:solidFill>
                          <a:effectLst/>
                          <a:latin typeface="楷体" panose="02010609060101010101" pitchFamily="49" charset="-122"/>
                          <a:ea typeface="楷体" panose="02010609060101010101" pitchFamily="49" charset="-122"/>
                        </a:rPr>
                        <a:t>元为限</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按次纳税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365849790"/>
                  </a:ext>
                </a:extLst>
              </a:tr>
              <a:tr h="28192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财产转让</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收入全额－原值－合理费用</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4270201480"/>
                  </a:ext>
                </a:extLst>
              </a:tr>
              <a:tr h="120826">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利息、股息、红利、偶然</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按收入总额计税，不扣费用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无</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183575719"/>
                  </a:ext>
                </a:extLst>
              </a:tr>
              <a:tr h="241653">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全年一次性奖金</a:t>
                      </a:r>
                    </a:p>
                    <a:p>
                      <a:pPr algn="ctr">
                        <a:spcAft>
                          <a:spcPts val="0"/>
                        </a:spcAft>
                      </a:pPr>
                      <a:r>
                        <a:rPr lang="zh-CN" sz="2000" b="1" kern="100">
                          <a:effectLst/>
                          <a:latin typeface="楷体" panose="02010609060101010101" pitchFamily="49" charset="-122"/>
                          <a:ea typeface="楷体" panose="02010609060101010101" pitchFamily="49" charset="-122"/>
                        </a:rPr>
                        <a:t>（选择不并入综合所得）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grid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找税率：全年一次性奖金</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查税率表</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算税额：全年一次性奖金</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税率－速算扣除数</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【记忆提示】</a:t>
                      </a:r>
                      <a:r>
                        <a:rPr lang="zh-CN" sz="2000" b="1" kern="100" dirty="0">
                          <a:solidFill>
                            <a:srgbClr val="004DA1"/>
                          </a:solidFill>
                          <a:effectLst/>
                          <a:latin typeface="楷体" panose="02010609060101010101" pitchFamily="49" charset="-122"/>
                          <a:ea typeface="楷体" panose="02010609060101010101" pitchFamily="49" charset="-122"/>
                        </a:rPr>
                        <a:t>先除</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找税率，再用</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全额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来计算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916906103"/>
                  </a:ext>
                </a:extLst>
              </a:tr>
            </a:tbl>
          </a:graphicData>
        </a:graphic>
      </p:graphicFrame>
    </p:spTree>
    <p:extLst>
      <p:ext uri="{BB962C8B-B14F-4D97-AF65-F5344CB8AC3E}">
        <p14:creationId xmlns:p14="http://schemas.microsoft.com/office/powerpoint/2010/main" val="208827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900" decel="100000" fill="hold"/>
                                        <p:tgtEl>
                                          <p:spTgt spid="5"/>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hape 2021"/>
          <p:cNvSpPr/>
          <p:nvPr/>
        </p:nvSpPr>
        <p:spPr>
          <a:xfrm>
            <a:off x="700004" y="1537292"/>
            <a:ext cx="1948288" cy="382439"/>
          </a:xfrm>
          <a:prstGeom prst="rect">
            <a:avLst/>
          </a:prstGeom>
          <a:ln/>
          <a:extLst>
            <a:ext uri="{C572A759-6A51-4108-AA02-DFA0A04FC94B}">
              <ma14:wrappingTextBoxFlag xmlns="" xmlns:ma14="http://schemas.microsoft.com/office/mac/drawingml/2011/main" val="1"/>
            </a:ext>
          </a:extLst>
        </p:spPr>
        <p:style>
          <a:lnRef idx="2">
            <a:schemeClr val="accent2"/>
          </a:lnRef>
          <a:fillRef idx="1">
            <a:schemeClr val="lt1"/>
          </a:fillRef>
          <a:effectRef idx="0">
            <a:schemeClr val="accent2"/>
          </a:effectRef>
          <a:fontRef idx="minor">
            <a:schemeClr val="dk1"/>
          </a:fontRef>
        </p:style>
        <p:txBody>
          <a:bodyPr lIns="0" tIns="0" rIns="0" bIns="0"/>
          <a:lstStyle>
            <a:lvl1pPr algn="l">
              <a:lnSpc>
                <a:spcPct val="120000"/>
              </a:lnSpc>
              <a:spcBef>
                <a:spcPts val="2500"/>
              </a:spcBef>
              <a:defRPr sz="2000">
                <a:solidFill>
                  <a:srgbClr val="53585F"/>
                </a:solidFill>
              </a:defRPr>
            </a:lvl1pPr>
          </a:lstStyle>
          <a:p>
            <a:r>
              <a:rPr lang="en-US" altLang="zh-CN" b="1" dirty="0">
                <a:solidFill>
                  <a:schemeClr val="tx1"/>
                </a:solidFill>
                <a:latin typeface="+mj-ea"/>
                <a:ea typeface="+mj-ea"/>
                <a:cs typeface="+mn-ea"/>
                <a:sym typeface="+mn-lt"/>
              </a:rPr>
              <a:t>1.</a:t>
            </a:r>
            <a:r>
              <a:rPr lang="zh-CN" altLang="zh-CN" b="1" dirty="0">
                <a:solidFill>
                  <a:schemeClr val="tx1"/>
                </a:solidFill>
                <a:latin typeface="+mj-ea"/>
                <a:ea typeface="+mj-ea"/>
                <a:cs typeface="+mn-ea"/>
                <a:sym typeface="+mn-lt"/>
              </a:rPr>
              <a:t>工资薪金所得</a:t>
            </a:r>
          </a:p>
        </p:txBody>
      </p:sp>
      <p:grpSp>
        <p:nvGrpSpPr>
          <p:cNvPr id="57" name="组合 56"/>
          <p:cNvGrpSpPr/>
          <p:nvPr/>
        </p:nvGrpSpPr>
        <p:grpSpPr>
          <a:xfrm>
            <a:off x="3463725" y="1708448"/>
            <a:ext cx="2176351" cy="2176351"/>
            <a:chOff x="2193191" y="1899415"/>
            <a:chExt cx="2421376" cy="2421376"/>
          </a:xfrm>
          <a:effectLst/>
        </p:grpSpPr>
        <p:sp>
          <p:nvSpPr>
            <p:cNvPr id="58" name="椭圆 57"/>
            <p:cNvSpPr/>
            <p:nvPr/>
          </p:nvSpPr>
          <p:spPr>
            <a:xfrm>
              <a:off x="2193191" y="1899415"/>
              <a:ext cx="2421376" cy="2421376"/>
            </a:xfrm>
            <a:prstGeom prst="ellipse">
              <a:avLst/>
            </a:prstGeom>
            <a:solidFill>
              <a:srgbClr val="0070C0"/>
            </a:solidFill>
            <a:ln w="31750">
              <a:gradFill flip="none" rotWithShape="1">
                <a:gsLst>
                  <a:gs pos="0">
                    <a:schemeClr val="bg1">
                      <a:lumMod val="6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schemeClr val="tx1"/>
                </a:solidFill>
                <a:latin typeface="+mj-ea"/>
                <a:ea typeface="+mj-ea"/>
                <a:cs typeface="+mn-ea"/>
                <a:sym typeface="+mn-lt"/>
              </a:endParaRPr>
            </a:p>
          </p:txBody>
        </p:sp>
        <p:sp>
          <p:nvSpPr>
            <p:cNvPr id="59" name="八边形 58"/>
            <p:cNvSpPr/>
            <p:nvPr/>
          </p:nvSpPr>
          <p:spPr>
            <a:xfrm>
              <a:off x="2345502" y="2051726"/>
              <a:ext cx="2116756" cy="2116756"/>
            </a:xfrm>
            <a:prstGeom prst="octagon">
              <a:avLst/>
            </a:prstGeom>
            <a:solidFill>
              <a:schemeClr val="bg1">
                <a:lumMod val="95000"/>
              </a:schemeClr>
            </a:solidFill>
            <a:ln w="50800">
              <a:noFill/>
            </a:ln>
            <a:effectLst>
              <a:outerShdw blurRad="165100" dist="88900" dir="2700000" algn="tl" rotWithShape="0">
                <a:schemeClr val="accent3">
                  <a:lumMod val="50000"/>
                  <a:alpha val="64000"/>
                </a:schemeClr>
              </a:outerShdw>
            </a:effectLst>
            <a:scene3d>
              <a:camera prst="orthographicFront"/>
              <a:lightRig rig="threePt" dir="t"/>
            </a:scene3d>
            <a:sp3d prstMaterial="softEdge">
              <a:bevelT w="82550" h="317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schemeClr val="tx1"/>
                </a:solidFill>
                <a:latin typeface="+mj-ea"/>
                <a:ea typeface="+mj-ea"/>
                <a:cs typeface="+mn-ea"/>
                <a:sym typeface="+mn-lt"/>
              </a:endParaRPr>
            </a:p>
          </p:txBody>
        </p:sp>
      </p:grpSp>
      <p:sp>
        <p:nvSpPr>
          <p:cNvPr id="60" name="矩形 59"/>
          <p:cNvSpPr/>
          <p:nvPr/>
        </p:nvSpPr>
        <p:spPr>
          <a:xfrm>
            <a:off x="3736466" y="2455650"/>
            <a:ext cx="1630868" cy="830997"/>
          </a:xfrm>
          <a:prstGeom prst="rect">
            <a:avLst/>
          </a:prstGeom>
        </p:spPr>
        <p:txBody>
          <a:bodyPr wrap="square">
            <a:spAutoFit/>
          </a:bodyPr>
          <a:lstStyle/>
          <a:p>
            <a:pPr algn="ctr"/>
            <a:r>
              <a:rPr lang="zh-CN" altLang="en-US" sz="2400" b="1" dirty="0">
                <a:latin typeface="+mj-ea"/>
                <a:ea typeface="+mj-ea"/>
                <a:cs typeface="+mn-ea"/>
                <a:sym typeface="+mn-lt"/>
              </a:rPr>
              <a:t>征税</a:t>
            </a:r>
            <a:endParaRPr lang="en-US" altLang="zh-CN" sz="2400" b="1" dirty="0">
              <a:latin typeface="+mj-ea"/>
              <a:ea typeface="+mj-ea"/>
              <a:cs typeface="+mn-ea"/>
              <a:sym typeface="+mn-lt"/>
            </a:endParaRPr>
          </a:p>
          <a:p>
            <a:pPr algn="ctr"/>
            <a:r>
              <a:rPr lang="zh-CN" altLang="en-US" sz="2400" b="1" dirty="0">
                <a:latin typeface="+mj-ea"/>
                <a:ea typeface="+mj-ea"/>
                <a:cs typeface="+mn-ea"/>
                <a:sym typeface="+mn-lt"/>
              </a:rPr>
              <a:t>对象</a:t>
            </a:r>
            <a:endParaRPr lang="en-US" altLang="zh-CN" sz="2400" b="1" dirty="0">
              <a:latin typeface="+mj-ea"/>
              <a:ea typeface="+mj-ea"/>
              <a:cs typeface="+mn-ea"/>
              <a:sym typeface="+mn-lt"/>
            </a:endParaRPr>
          </a:p>
        </p:txBody>
      </p:sp>
      <p:sp>
        <p:nvSpPr>
          <p:cNvPr id="2" name="矩形 1"/>
          <p:cNvSpPr/>
          <p:nvPr/>
        </p:nvSpPr>
        <p:spPr>
          <a:xfrm>
            <a:off x="909297" y="2121586"/>
            <a:ext cx="1980029"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2.</a:t>
            </a:r>
            <a:r>
              <a:rPr lang="zh-CN" altLang="zh-CN" sz="2000" b="1" dirty="0">
                <a:latin typeface="+mj-ea"/>
                <a:ea typeface="+mj-ea"/>
                <a:cs typeface="+mn-ea"/>
                <a:sym typeface="+mn-lt"/>
              </a:rPr>
              <a:t>劳务报酬所得</a:t>
            </a:r>
            <a:endParaRPr lang="zh-CN" altLang="en-US" sz="2000" b="1" dirty="0">
              <a:latin typeface="+mj-ea"/>
              <a:ea typeface="+mj-ea"/>
              <a:cs typeface="+mn-ea"/>
              <a:sym typeface="+mn-lt"/>
            </a:endParaRPr>
          </a:p>
        </p:txBody>
      </p:sp>
      <p:sp>
        <p:nvSpPr>
          <p:cNvPr id="8" name="矩形 7"/>
          <p:cNvSpPr/>
          <p:nvPr/>
        </p:nvSpPr>
        <p:spPr>
          <a:xfrm>
            <a:off x="1218751" y="2671094"/>
            <a:ext cx="1467068"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3.</a:t>
            </a:r>
            <a:r>
              <a:rPr lang="zh-CN" altLang="zh-CN" sz="2000" b="1" dirty="0">
                <a:latin typeface="+mj-ea"/>
                <a:ea typeface="+mj-ea"/>
                <a:cs typeface="+mn-ea"/>
                <a:sym typeface="+mn-lt"/>
              </a:rPr>
              <a:t>稿酬所得</a:t>
            </a:r>
            <a:endParaRPr lang="zh-CN" altLang="en-US" sz="2000" b="1" dirty="0">
              <a:latin typeface="+mj-ea"/>
              <a:ea typeface="+mj-ea"/>
              <a:cs typeface="+mn-ea"/>
              <a:sym typeface="+mn-lt"/>
            </a:endParaRPr>
          </a:p>
        </p:txBody>
      </p:sp>
      <p:sp>
        <p:nvSpPr>
          <p:cNvPr id="17" name="矩形 16"/>
          <p:cNvSpPr/>
          <p:nvPr/>
        </p:nvSpPr>
        <p:spPr>
          <a:xfrm>
            <a:off x="1274500" y="3359333"/>
            <a:ext cx="2492990"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4.</a:t>
            </a:r>
            <a:r>
              <a:rPr lang="zh-CN" altLang="zh-CN" sz="2000" b="1" dirty="0">
                <a:latin typeface="+mj-ea"/>
                <a:ea typeface="+mj-ea"/>
                <a:cs typeface="+mn-ea"/>
                <a:sym typeface="+mn-lt"/>
              </a:rPr>
              <a:t>特许权使用费所得</a:t>
            </a:r>
            <a:endParaRPr lang="zh-CN" altLang="en-US" sz="2000" b="1" dirty="0">
              <a:latin typeface="+mj-ea"/>
              <a:ea typeface="+mj-ea"/>
              <a:cs typeface="+mn-ea"/>
              <a:sym typeface="+mn-lt"/>
            </a:endParaRPr>
          </a:p>
        </p:txBody>
      </p:sp>
      <p:sp>
        <p:nvSpPr>
          <p:cNvPr id="18" name="矩形 17"/>
          <p:cNvSpPr/>
          <p:nvPr/>
        </p:nvSpPr>
        <p:spPr>
          <a:xfrm>
            <a:off x="5953060" y="2671094"/>
            <a:ext cx="1980029"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7.</a:t>
            </a:r>
            <a:r>
              <a:rPr lang="zh-CN" altLang="zh-CN" sz="2000" b="1" dirty="0">
                <a:latin typeface="+mj-ea"/>
                <a:ea typeface="+mj-ea"/>
                <a:cs typeface="+mn-ea"/>
                <a:sym typeface="+mn-lt"/>
              </a:rPr>
              <a:t>财产租赁所得</a:t>
            </a:r>
            <a:endParaRPr lang="zh-CN" altLang="en-US" sz="2000" b="1" dirty="0">
              <a:latin typeface="+mj-ea"/>
              <a:ea typeface="+mj-ea"/>
              <a:cs typeface="+mn-ea"/>
              <a:sym typeface="+mn-lt"/>
            </a:endParaRPr>
          </a:p>
        </p:txBody>
      </p:sp>
      <p:sp>
        <p:nvSpPr>
          <p:cNvPr id="19" name="矩形 18"/>
          <p:cNvSpPr/>
          <p:nvPr/>
        </p:nvSpPr>
        <p:spPr>
          <a:xfrm>
            <a:off x="5640076" y="3220030"/>
            <a:ext cx="1980029"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6.</a:t>
            </a:r>
            <a:r>
              <a:rPr lang="zh-CN" altLang="zh-CN" sz="2000" b="1" dirty="0">
                <a:latin typeface="+mj-ea"/>
                <a:ea typeface="+mj-ea"/>
                <a:cs typeface="+mn-ea"/>
                <a:sym typeface="+mn-lt"/>
              </a:rPr>
              <a:t>财产转让所得</a:t>
            </a:r>
            <a:endParaRPr lang="zh-CN" altLang="en-US" sz="2000" b="1" dirty="0">
              <a:latin typeface="+mj-ea"/>
              <a:ea typeface="+mj-ea"/>
              <a:cs typeface="+mn-ea"/>
              <a:sym typeface="+mn-lt"/>
            </a:endParaRPr>
          </a:p>
        </p:txBody>
      </p:sp>
      <p:sp>
        <p:nvSpPr>
          <p:cNvPr id="20" name="矩形 19"/>
          <p:cNvSpPr/>
          <p:nvPr/>
        </p:nvSpPr>
        <p:spPr>
          <a:xfrm>
            <a:off x="5953060" y="1990590"/>
            <a:ext cx="3005951"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8.</a:t>
            </a:r>
            <a:r>
              <a:rPr lang="zh-CN" altLang="zh-CN" sz="2000" b="1" dirty="0">
                <a:latin typeface="+mj-ea"/>
                <a:ea typeface="+mj-ea"/>
                <a:cs typeface="+mn-ea"/>
                <a:sym typeface="+mn-lt"/>
              </a:rPr>
              <a:t>利息、股息、红利所得</a:t>
            </a:r>
            <a:endParaRPr lang="zh-CN" altLang="en-US" sz="2000" b="1" dirty="0">
              <a:latin typeface="+mj-ea"/>
              <a:ea typeface="+mj-ea"/>
              <a:cs typeface="+mn-ea"/>
              <a:sym typeface="+mn-lt"/>
            </a:endParaRPr>
          </a:p>
        </p:txBody>
      </p:sp>
      <p:sp>
        <p:nvSpPr>
          <p:cNvPr id="21" name="矩形 20"/>
          <p:cNvSpPr/>
          <p:nvPr/>
        </p:nvSpPr>
        <p:spPr>
          <a:xfrm>
            <a:off x="6301683" y="1410409"/>
            <a:ext cx="1467068"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9.</a:t>
            </a:r>
            <a:r>
              <a:rPr lang="zh-CN" altLang="zh-CN" sz="2000" b="1" dirty="0">
                <a:latin typeface="+mj-ea"/>
                <a:ea typeface="+mj-ea"/>
                <a:cs typeface="+mn-ea"/>
                <a:sym typeface="+mn-lt"/>
              </a:rPr>
              <a:t>偶然所得</a:t>
            </a:r>
          </a:p>
        </p:txBody>
      </p:sp>
      <p:sp>
        <p:nvSpPr>
          <p:cNvPr id="22" name="矩形 21"/>
          <p:cNvSpPr/>
          <p:nvPr/>
        </p:nvSpPr>
        <p:spPr>
          <a:xfrm>
            <a:off x="3977934" y="4123153"/>
            <a:ext cx="1595309" cy="400110"/>
          </a:xfrm>
          <a:prstGeom prst="rect">
            <a:avLst/>
          </a:prstGeom>
        </p:spPr>
        <p:style>
          <a:lnRef idx="2">
            <a:schemeClr val="accent2"/>
          </a:lnRef>
          <a:fillRef idx="1">
            <a:schemeClr val="lt1"/>
          </a:fillRef>
          <a:effectRef idx="0">
            <a:schemeClr val="accent2"/>
          </a:effectRef>
          <a:fontRef idx="minor">
            <a:schemeClr val="dk1"/>
          </a:fontRef>
        </p:style>
        <p:txBody>
          <a:bodyPr wrap="none">
            <a:spAutoFit/>
          </a:bodyPr>
          <a:lstStyle/>
          <a:p>
            <a:r>
              <a:rPr lang="en-US" altLang="zh-CN" sz="2000" b="1" dirty="0">
                <a:latin typeface="+mj-ea"/>
                <a:ea typeface="+mj-ea"/>
                <a:cs typeface="+mn-ea"/>
                <a:sym typeface="+mn-lt"/>
              </a:rPr>
              <a:t>5.</a:t>
            </a:r>
            <a:r>
              <a:rPr lang="zh-CN" altLang="zh-CN" sz="2000" b="1" dirty="0">
                <a:latin typeface="+mj-ea"/>
                <a:ea typeface="+mj-ea"/>
                <a:cs typeface="+mn-ea"/>
                <a:sym typeface="+mn-lt"/>
              </a:rPr>
              <a:t> 经营所得</a:t>
            </a:r>
            <a:endParaRPr lang="zh-CN" altLang="en-US" sz="2000" b="1" dirty="0">
              <a:latin typeface="+mj-ea"/>
              <a:ea typeface="+mj-ea"/>
              <a:cs typeface="+mn-ea"/>
              <a:sym typeface="+mn-lt"/>
            </a:endParaRPr>
          </a:p>
        </p:txBody>
      </p:sp>
      <p:sp>
        <p:nvSpPr>
          <p:cNvPr id="3" name="椭圆 2">
            <a:extLst>
              <a:ext uri="{FF2B5EF4-FFF2-40B4-BE49-F238E27FC236}">
                <a16:creationId xmlns:a16="http://schemas.microsoft.com/office/drawing/2014/main" id="{C3669EE7-823A-4A83-95FD-DE1D3221A162}"/>
              </a:ext>
            </a:extLst>
          </p:cNvPr>
          <p:cNvSpPr/>
          <p:nvPr/>
        </p:nvSpPr>
        <p:spPr>
          <a:xfrm>
            <a:off x="239815" y="884212"/>
            <a:ext cx="3528272" cy="4225976"/>
          </a:xfrm>
          <a:prstGeom prst="ellipse">
            <a:avLst/>
          </a:prstGeom>
          <a:noFill/>
          <a:ln w="57150">
            <a:solidFill>
              <a:srgbClr val="C00000"/>
            </a:solidFill>
            <a:prstDash val="lgDashDot"/>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endParaRPr lang="en-US" altLang="zh-CN" dirty="0"/>
          </a:p>
          <a:p>
            <a:pPr algn="ctr"/>
            <a:r>
              <a:rPr lang="zh-CN" altLang="en-US" sz="3200" b="1" dirty="0">
                <a:solidFill>
                  <a:srgbClr val="C00000"/>
                </a:solidFill>
              </a:rPr>
              <a:t>综合所得</a:t>
            </a:r>
          </a:p>
        </p:txBody>
      </p:sp>
      <p:sp>
        <p:nvSpPr>
          <p:cNvPr id="26" name="文本框 25">
            <a:extLst>
              <a:ext uri="{FF2B5EF4-FFF2-40B4-BE49-F238E27FC236}">
                <a16:creationId xmlns:a16="http://schemas.microsoft.com/office/drawing/2014/main" id="{60ADC971-8C9B-430F-89F2-9A6E729D3E33}"/>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011222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heel(1)">
                                      <p:cBhvr>
                                        <p:cTn id="7" dur="500"/>
                                        <p:tgtEl>
                                          <p:spTgt spid="5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500"/>
                                        <p:tgtEl>
                                          <p:spTgt spid="6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0" grpId="0"/>
      <p:bldP spid="3"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4BD3956-3C84-485C-BA57-2FC7969230C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250</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765BBCE1-76C9-4E63-95FD-60F23FDE6CBD}"/>
              </a:ext>
            </a:extLst>
          </p:cNvPr>
          <p:cNvGraphicFramePr>
            <a:graphicFrameLocks noGrp="1"/>
          </p:cNvGraphicFramePr>
          <p:nvPr>
            <p:extLst>
              <p:ext uri="{D42A27DB-BD31-4B8C-83A1-F6EECF244321}">
                <p14:modId xmlns:p14="http://schemas.microsoft.com/office/powerpoint/2010/main" val="1446493843"/>
              </p:ext>
            </p:extLst>
          </p:nvPr>
        </p:nvGraphicFramePr>
        <p:xfrm>
          <a:off x="418617" y="0"/>
          <a:ext cx="8148913" cy="10980408"/>
        </p:xfrm>
        <a:graphic>
          <a:graphicData uri="http://schemas.openxmlformats.org/drawingml/2006/table">
            <a:tbl>
              <a:tblPr firstRow="1" firstCol="1" bandRow="1"/>
              <a:tblGrid>
                <a:gridCol w="471650">
                  <a:extLst>
                    <a:ext uri="{9D8B030D-6E8A-4147-A177-3AD203B41FA5}">
                      <a16:colId xmlns:a16="http://schemas.microsoft.com/office/drawing/2014/main" val="3037321111"/>
                    </a:ext>
                  </a:extLst>
                </a:gridCol>
                <a:gridCol w="372759">
                  <a:extLst>
                    <a:ext uri="{9D8B030D-6E8A-4147-A177-3AD203B41FA5}">
                      <a16:colId xmlns:a16="http://schemas.microsoft.com/office/drawing/2014/main" val="2550181820"/>
                    </a:ext>
                  </a:extLst>
                </a:gridCol>
                <a:gridCol w="618623">
                  <a:extLst>
                    <a:ext uri="{9D8B030D-6E8A-4147-A177-3AD203B41FA5}">
                      <a16:colId xmlns:a16="http://schemas.microsoft.com/office/drawing/2014/main" val="2766253357"/>
                    </a:ext>
                  </a:extLst>
                </a:gridCol>
                <a:gridCol w="2752076">
                  <a:extLst>
                    <a:ext uri="{9D8B030D-6E8A-4147-A177-3AD203B41FA5}">
                      <a16:colId xmlns:a16="http://schemas.microsoft.com/office/drawing/2014/main" val="2906243375"/>
                    </a:ext>
                  </a:extLst>
                </a:gridCol>
                <a:gridCol w="1221383">
                  <a:extLst>
                    <a:ext uri="{9D8B030D-6E8A-4147-A177-3AD203B41FA5}">
                      <a16:colId xmlns:a16="http://schemas.microsoft.com/office/drawing/2014/main" val="100730010"/>
                    </a:ext>
                  </a:extLst>
                </a:gridCol>
                <a:gridCol w="737588">
                  <a:extLst>
                    <a:ext uri="{9D8B030D-6E8A-4147-A177-3AD203B41FA5}">
                      <a16:colId xmlns:a16="http://schemas.microsoft.com/office/drawing/2014/main" val="3662355701"/>
                    </a:ext>
                  </a:extLst>
                </a:gridCol>
                <a:gridCol w="578968">
                  <a:extLst>
                    <a:ext uri="{9D8B030D-6E8A-4147-A177-3AD203B41FA5}">
                      <a16:colId xmlns:a16="http://schemas.microsoft.com/office/drawing/2014/main" val="656034670"/>
                    </a:ext>
                  </a:extLst>
                </a:gridCol>
                <a:gridCol w="578967">
                  <a:extLst>
                    <a:ext uri="{9D8B030D-6E8A-4147-A177-3AD203B41FA5}">
                      <a16:colId xmlns:a16="http://schemas.microsoft.com/office/drawing/2014/main" val="1182406042"/>
                    </a:ext>
                  </a:extLst>
                </a:gridCol>
                <a:gridCol w="816899">
                  <a:extLst>
                    <a:ext uri="{9D8B030D-6E8A-4147-A177-3AD203B41FA5}">
                      <a16:colId xmlns:a16="http://schemas.microsoft.com/office/drawing/2014/main" val="1555208612"/>
                    </a:ext>
                  </a:extLst>
                </a:gridCol>
              </a:tblGrid>
              <a:tr h="161102">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dirty="0">
                          <a:effectLst/>
                          <a:latin typeface="楷体" panose="02010609060101010101" pitchFamily="49" charset="-122"/>
                          <a:ea typeface="楷体" panose="02010609060101010101" pitchFamily="49" charset="-122"/>
                        </a:rPr>
                        <a:t>征税项目</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dirty="0">
                          <a:effectLst/>
                          <a:latin typeface="楷体" panose="02010609060101010101" pitchFamily="49" charset="-122"/>
                          <a:ea typeface="楷体" panose="02010609060101010101" pitchFamily="49" charset="-122"/>
                        </a:rPr>
                        <a:t>应纳税所得额</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费用扣除</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税率</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计税方法</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税额</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000806671"/>
                  </a:ext>
                </a:extLst>
              </a:tr>
              <a:tr h="161102">
                <a:tc rowSpan="8">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综合所得</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非居民</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工资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月工薪收入－</a:t>
                      </a:r>
                      <a:r>
                        <a:rPr lang="en-US" sz="1800" b="1" kern="100" dirty="0">
                          <a:solidFill>
                            <a:srgbClr val="004DA1"/>
                          </a:solidFill>
                          <a:effectLst/>
                          <a:latin typeface="楷体" panose="02010609060101010101" pitchFamily="49" charset="-122"/>
                          <a:ea typeface="楷体" panose="02010609060101010101" pitchFamily="49" charset="-122"/>
                        </a:rPr>
                        <a:t>5000</a:t>
                      </a:r>
                      <a:r>
                        <a:rPr lang="zh-CN" sz="1800" b="1" kern="100" dirty="0">
                          <a:solidFill>
                            <a:srgbClr val="004DA1"/>
                          </a:solidFill>
                          <a:effectLst/>
                          <a:latin typeface="楷体" panose="02010609060101010101" pitchFamily="49" charset="-122"/>
                          <a:ea typeface="楷体" panose="02010609060101010101" pitchFamily="49" charset="-122"/>
                        </a:rPr>
                        <a:t>元</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定额扣除</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七级超额累进税率</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按月缴纳</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row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应纳税所得额</a:t>
                      </a:r>
                      <a:r>
                        <a:rPr lang="en-US" sz="1800" b="1" kern="100">
                          <a:solidFill>
                            <a:srgbClr val="004DA1"/>
                          </a:solidFill>
                          <a:effectLst/>
                          <a:latin typeface="楷体" panose="02010609060101010101" pitchFamily="49" charset="-122"/>
                          <a:ea typeface="楷体" panose="02010609060101010101" pitchFamily="49" charset="-122"/>
                        </a:rPr>
                        <a:t>×</a:t>
                      </a:r>
                      <a:r>
                        <a:rPr lang="zh-CN" sz="1800" b="1" kern="100">
                          <a:solidFill>
                            <a:srgbClr val="004DA1"/>
                          </a:solidFill>
                          <a:effectLst/>
                          <a:latin typeface="楷体" panose="02010609060101010101" pitchFamily="49" charset="-122"/>
                          <a:ea typeface="楷体" panose="02010609060101010101" pitchFamily="49" charset="-122"/>
                        </a:rPr>
                        <a:t>适用税率－速算扣除数</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72927899"/>
                  </a:ext>
                </a:extLst>
              </a:tr>
              <a:tr h="40275">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劳务报酬</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每次收入</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20%</a:t>
                      </a:r>
                      <a:r>
                        <a:rPr lang="zh-CN" sz="1800" b="1" kern="100" dirty="0">
                          <a:solidFill>
                            <a:srgbClr val="004DA1"/>
                          </a:solidFill>
                          <a:effectLst/>
                          <a:latin typeface="楷体" panose="02010609060101010101" pitchFamily="49" charset="-122"/>
                          <a:ea typeface="楷体" panose="02010609060101010101" pitchFamily="49" charset="-122"/>
                        </a:rPr>
                        <a:t>）</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定率</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按次缴纳</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369568508"/>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特许权使用费</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96167110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稿酬</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每次收入</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20%</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70%</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001324939"/>
                  </a:ext>
                </a:extLst>
              </a:tr>
              <a:tr h="402755">
                <a:tc vMerge="1">
                  <a:txBody>
                    <a:bodyPr/>
                    <a:lstStyle/>
                    <a:p>
                      <a:endParaRPr lang="zh-CN" altLang="en-US"/>
                    </a:p>
                  </a:txBody>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居民</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工资</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累计预扣预缴制</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定额与附加扣除相结合</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七级超额累进预扣率</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按月预缴</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年终汇算清缴</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extLst>
                  <a:ext uri="{0D108BD9-81ED-4DB2-BD59-A6C34878D82A}">
                    <a16:rowId xmlns:a16="http://schemas.microsoft.com/office/drawing/2014/main" val="331367625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劳务报酬</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每次收入＜</a:t>
                      </a:r>
                      <a:r>
                        <a:rPr lang="en-US" sz="1800" b="1" kern="100" dirty="0">
                          <a:solidFill>
                            <a:srgbClr val="004DA1"/>
                          </a:solidFill>
                          <a:effectLst/>
                          <a:latin typeface="楷体" panose="02010609060101010101" pitchFamily="49" charset="-122"/>
                          <a:ea typeface="楷体" panose="02010609060101010101" pitchFamily="49" charset="-122"/>
                        </a:rPr>
                        <a:t>4000</a:t>
                      </a:r>
                      <a:r>
                        <a:rPr lang="zh-CN" sz="1800" b="1" kern="100" dirty="0">
                          <a:solidFill>
                            <a:srgbClr val="004DA1"/>
                          </a:solidFill>
                          <a:effectLst/>
                          <a:latin typeface="楷体" panose="02010609060101010101" pitchFamily="49" charset="-122"/>
                          <a:ea typeface="楷体" panose="02010609060101010101" pitchFamily="49" charset="-122"/>
                        </a:rPr>
                        <a:t>＝每次收入额－</a:t>
                      </a:r>
                      <a:r>
                        <a:rPr lang="en-US" sz="1800" b="1" kern="100" dirty="0">
                          <a:solidFill>
                            <a:srgbClr val="004DA1"/>
                          </a:solidFill>
                          <a:effectLst/>
                          <a:latin typeface="楷体" panose="02010609060101010101" pitchFamily="49" charset="-122"/>
                          <a:ea typeface="楷体" panose="02010609060101010101" pitchFamily="49" charset="-122"/>
                        </a:rPr>
                        <a:t>800</a:t>
                      </a:r>
                      <a:r>
                        <a:rPr lang="zh-CN" sz="18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每次收入≥</a:t>
                      </a:r>
                      <a:r>
                        <a:rPr lang="en-US" sz="1800" b="1" kern="100" dirty="0">
                          <a:solidFill>
                            <a:srgbClr val="004DA1"/>
                          </a:solidFill>
                          <a:effectLst/>
                          <a:latin typeface="楷体" panose="02010609060101010101" pitchFamily="49" charset="-122"/>
                          <a:ea typeface="楷体" panose="02010609060101010101" pitchFamily="49" charset="-122"/>
                        </a:rPr>
                        <a:t>4000</a:t>
                      </a:r>
                      <a:r>
                        <a:rPr lang="zh-CN" sz="1800" b="1" kern="100" dirty="0">
                          <a:solidFill>
                            <a:srgbClr val="004DA1"/>
                          </a:solidFill>
                          <a:effectLst/>
                          <a:latin typeface="楷体" panose="02010609060101010101" pitchFamily="49" charset="-122"/>
                          <a:ea typeface="楷体" panose="02010609060101010101" pitchFamily="49" charset="-122"/>
                        </a:rPr>
                        <a:t>＝每次收入额</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20%</a:t>
                      </a:r>
                      <a:r>
                        <a:rPr lang="zh-CN" sz="18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1800" b="1" kern="100" dirty="0">
                          <a:solidFill>
                            <a:srgbClr val="C00000"/>
                          </a:solidFill>
                          <a:effectLst/>
                          <a:latin typeface="楷体" panose="02010609060101010101" pitchFamily="49" charset="-122"/>
                          <a:ea typeface="楷体" panose="02010609060101010101" pitchFamily="49" charset="-122"/>
                        </a:rPr>
                        <a:t>【注意】</a:t>
                      </a:r>
                      <a:r>
                        <a:rPr lang="zh-CN" sz="1800" b="1" kern="100" dirty="0">
                          <a:solidFill>
                            <a:srgbClr val="004DA1"/>
                          </a:solidFill>
                          <a:effectLst/>
                          <a:latin typeface="楷体" panose="02010609060101010101" pitchFamily="49" charset="-122"/>
                          <a:ea typeface="楷体" panose="02010609060101010101" pitchFamily="49" charset="-122"/>
                        </a:rPr>
                        <a:t>稿酬所得按</a:t>
                      </a:r>
                      <a:r>
                        <a:rPr lang="en-US" sz="1800" b="1" kern="100" dirty="0">
                          <a:solidFill>
                            <a:srgbClr val="004DA1"/>
                          </a:solidFill>
                          <a:effectLst/>
                          <a:latin typeface="楷体" panose="02010609060101010101" pitchFamily="49" charset="-122"/>
                          <a:ea typeface="楷体" panose="02010609060101010101" pitchFamily="49" charset="-122"/>
                        </a:rPr>
                        <a:t>70%</a:t>
                      </a:r>
                      <a:r>
                        <a:rPr lang="zh-CN" sz="1800" b="1" kern="100" dirty="0">
                          <a:solidFill>
                            <a:srgbClr val="004DA1"/>
                          </a:solidFill>
                          <a:effectLst/>
                          <a:latin typeface="楷体" panose="02010609060101010101" pitchFamily="49" charset="-122"/>
                          <a:ea typeface="楷体" panose="02010609060101010101" pitchFamily="49" charset="-122"/>
                        </a:rPr>
                        <a:t>计算</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定额与定率相结合</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三级额累进预扣率</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按次预缴</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469869297"/>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特许权使用费</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1800" b="1" kern="100">
                          <a:solidFill>
                            <a:srgbClr val="004DA1"/>
                          </a:solidFill>
                          <a:effectLst/>
                          <a:latin typeface="楷体" panose="02010609060101010101" pitchFamily="49" charset="-122"/>
                          <a:ea typeface="楷体" panose="02010609060101010101" pitchFamily="49" charset="-122"/>
                        </a:rPr>
                        <a:t>20%</a:t>
                      </a:r>
                      <a:r>
                        <a:rPr lang="zh-CN" sz="1800" b="1" kern="100">
                          <a:solidFill>
                            <a:srgbClr val="004DA1"/>
                          </a:solidFill>
                          <a:effectLst/>
                          <a:latin typeface="楷体" panose="02010609060101010101" pitchFamily="49" charset="-122"/>
                          <a:ea typeface="楷体" panose="02010609060101010101" pitchFamily="49" charset="-122"/>
                        </a:rPr>
                        <a:t>比例预扣率</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应纳税所得额</a:t>
                      </a:r>
                      <a:r>
                        <a:rPr lang="en-US" sz="1800" b="1" kern="100" dirty="0">
                          <a:solidFill>
                            <a:srgbClr val="004DA1"/>
                          </a:solidFill>
                          <a:effectLst/>
                          <a:latin typeface="楷体" panose="02010609060101010101" pitchFamily="49" charset="-122"/>
                          <a:ea typeface="楷体" panose="02010609060101010101" pitchFamily="49" charset="-122"/>
                        </a:rPr>
                        <a:t>×20%</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358965944"/>
                  </a:ext>
                </a:extLst>
              </a:tr>
              <a:tr h="281928">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稿酬</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090036095"/>
                  </a:ext>
                </a:extLst>
              </a:tr>
              <a:tr h="36247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经营所得</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全年收入总额－成本－费用－损失</a:t>
                      </a:r>
                      <a:endParaRPr lang="en-US" altLang="zh-CN" sz="1800" b="1" kern="100" dirty="0">
                        <a:solidFill>
                          <a:srgbClr val="004DA1"/>
                        </a:solidFill>
                        <a:effectLst/>
                        <a:latin typeface="楷体" panose="02010609060101010101" pitchFamily="49" charset="-122"/>
                        <a:ea typeface="楷体" panose="02010609060101010101" pitchFamily="49" charset="-122"/>
                      </a:endParaRPr>
                    </a:p>
                    <a:p>
                      <a:pPr algn="just">
                        <a:spcAft>
                          <a:spcPts val="0"/>
                        </a:spcAft>
                      </a:pPr>
                      <a:r>
                        <a:rPr lang="zh-CN" altLang="zh-CN" sz="1800" b="1" kern="1200" dirty="0">
                          <a:solidFill>
                            <a:srgbClr val="C00000"/>
                          </a:solidFill>
                          <a:latin typeface="楷体" pitchFamily="49" charset="-122"/>
                          <a:ea typeface="楷体" pitchFamily="49" charset="-122"/>
                          <a:cs typeface="+mn-cs"/>
                        </a:rPr>
                        <a:t>【注意】</a:t>
                      </a:r>
                      <a:r>
                        <a:rPr lang="zh-CN" altLang="zh-CN" sz="1800" b="1" kern="1200" dirty="0">
                          <a:solidFill>
                            <a:srgbClr val="004DA1"/>
                          </a:solidFill>
                          <a:latin typeface="楷体" pitchFamily="49" charset="-122"/>
                          <a:ea typeface="楷体" pitchFamily="49" charset="-122"/>
                          <a:cs typeface="+mn-cs"/>
                        </a:rPr>
                        <a:t>业主的实发工资不得扣除</a:t>
                      </a:r>
                      <a:endParaRPr lang="zh-CN" sz="1800" b="1" kern="100" dirty="0">
                        <a:solidFill>
                          <a:srgbClr val="004DA1"/>
                        </a:solidFill>
                        <a:effectLst/>
                        <a:latin typeface="楷体" pitchFamily="49" charset="-122"/>
                        <a:ea typeface="楷体"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限额内据实扣除</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五级超额累进税率</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按年计征</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应纳税所得额</a:t>
                      </a:r>
                      <a:r>
                        <a:rPr lang="en-US" sz="1800" b="1" kern="100">
                          <a:solidFill>
                            <a:srgbClr val="004DA1"/>
                          </a:solidFill>
                          <a:effectLst/>
                          <a:latin typeface="楷体" panose="02010609060101010101" pitchFamily="49" charset="-122"/>
                          <a:ea typeface="楷体" panose="02010609060101010101" pitchFamily="49" charset="-122"/>
                        </a:rPr>
                        <a:t>×</a:t>
                      </a:r>
                      <a:r>
                        <a:rPr lang="zh-CN" sz="1800" b="1" kern="100">
                          <a:solidFill>
                            <a:srgbClr val="004DA1"/>
                          </a:solidFill>
                          <a:effectLst/>
                          <a:latin typeface="楷体" panose="02010609060101010101" pitchFamily="49" charset="-122"/>
                          <a:ea typeface="楷体" panose="02010609060101010101" pitchFamily="49" charset="-122"/>
                        </a:rPr>
                        <a:t>适用税率－速算扣除数</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063345114"/>
                  </a:ext>
                </a:extLst>
              </a:tr>
              <a:tr h="72495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财产租赁</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⑴每次（月）收入额＜</a:t>
                      </a:r>
                      <a:r>
                        <a:rPr lang="en-US" sz="1800" b="1" kern="100" dirty="0">
                          <a:solidFill>
                            <a:srgbClr val="004DA1"/>
                          </a:solidFill>
                          <a:effectLst/>
                          <a:latin typeface="楷体" panose="02010609060101010101" pitchFamily="49" charset="-122"/>
                          <a:ea typeface="楷体" panose="02010609060101010101" pitchFamily="49" charset="-122"/>
                        </a:rPr>
                        <a:t>4000</a:t>
                      </a:r>
                      <a:r>
                        <a:rPr lang="zh-CN" sz="1800" b="1" kern="100" dirty="0">
                          <a:solidFill>
                            <a:srgbClr val="004DA1"/>
                          </a:solidFill>
                          <a:effectLst/>
                          <a:latin typeface="楷体" panose="02010609060101010101" pitchFamily="49" charset="-122"/>
                          <a:ea typeface="楷体" panose="02010609060101010101" pitchFamily="49" charset="-122"/>
                        </a:rPr>
                        <a:t>元＝每次收入额－</a:t>
                      </a:r>
                      <a:r>
                        <a:rPr lang="en-US" sz="1800" b="1" kern="100" dirty="0">
                          <a:solidFill>
                            <a:srgbClr val="004DA1"/>
                          </a:solidFill>
                          <a:effectLst/>
                          <a:latin typeface="楷体" panose="02010609060101010101" pitchFamily="49" charset="-122"/>
                          <a:ea typeface="楷体" panose="02010609060101010101" pitchFamily="49" charset="-122"/>
                        </a:rPr>
                        <a:t>800</a:t>
                      </a:r>
                      <a:r>
                        <a:rPr lang="zh-CN" sz="18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⑵每次收入额≥</a:t>
                      </a:r>
                      <a:r>
                        <a:rPr lang="en-US" sz="1800" b="1" kern="100" dirty="0">
                          <a:solidFill>
                            <a:srgbClr val="004DA1"/>
                          </a:solidFill>
                          <a:effectLst/>
                          <a:latin typeface="楷体" panose="02010609060101010101" pitchFamily="49" charset="-122"/>
                          <a:ea typeface="楷体" panose="02010609060101010101" pitchFamily="49" charset="-122"/>
                        </a:rPr>
                        <a:t>4000</a:t>
                      </a:r>
                      <a:r>
                        <a:rPr lang="zh-CN" sz="1800" b="1" kern="100" dirty="0">
                          <a:solidFill>
                            <a:srgbClr val="004DA1"/>
                          </a:solidFill>
                          <a:effectLst/>
                          <a:latin typeface="楷体" panose="02010609060101010101" pitchFamily="49" charset="-122"/>
                          <a:ea typeface="楷体" panose="02010609060101010101" pitchFamily="49" charset="-122"/>
                        </a:rPr>
                        <a:t>元＝每次收入额</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20%</a:t>
                      </a:r>
                      <a:r>
                        <a:rPr lang="zh-CN" sz="18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1800" b="1" kern="100" dirty="0">
                          <a:solidFill>
                            <a:srgbClr val="C00000"/>
                          </a:solidFill>
                          <a:effectLst/>
                          <a:latin typeface="楷体" panose="02010609060101010101" pitchFamily="49" charset="-122"/>
                          <a:ea typeface="楷体" panose="02010609060101010101" pitchFamily="49" charset="-122"/>
                        </a:rPr>
                        <a:t>【注意】</a:t>
                      </a:r>
                      <a:r>
                        <a:rPr lang="zh-CN" altLang="zh-CN" sz="1800" b="1" kern="100" dirty="0">
                          <a:solidFill>
                            <a:srgbClr val="004DA1"/>
                          </a:solidFill>
                          <a:effectLst/>
                          <a:latin typeface="楷体" panose="02010609060101010101" pitchFamily="49" charset="-122"/>
                          <a:ea typeface="楷体" panose="02010609060101010101" pitchFamily="49" charset="-122"/>
                        </a:rPr>
                        <a:t>修缮费用</a:t>
                      </a:r>
                      <a:r>
                        <a:rPr lang="zh-CN" altLang="en-US" sz="1800" b="1" kern="100" dirty="0">
                          <a:solidFill>
                            <a:srgbClr val="004DA1"/>
                          </a:solidFill>
                          <a:effectLst/>
                          <a:latin typeface="楷体" panose="02010609060101010101" pitchFamily="49" charset="-122"/>
                          <a:ea typeface="楷体" panose="02010609060101010101" pitchFamily="49" charset="-122"/>
                        </a:rPr>
                        <a:t>每月以</a:t>
                      </a:r>
                      <a:r>
                        <a:rPr lang="en-US" altLang="zh-CN" sz="1800" b="1" kern="100" dirty="0">
                          <a:solidFill>
                            <a:srgbClr val="004DA1"/>
                          </a:solidFill>
                          <a:effectLst/>
                          <a:latin typeface="楷体" panose="02010609060101010101" pitchFamily="49" charset="-122"/>
                          <a:ea typeface="楷体" panose="02010609060101010101" pitchFamily="49" charset="-122"/>
                        </a:rPr>
                        <a:t>800</a:t>
                      </a:r>
                      <a:r>
                        <a:rPr lang="zh-CN" altLang="zh-CN" sz="1800" b="1" kern="100" dirty="0">
                          <a:solidFill>
                            <a:srgbClr val="004DA1"/>
                          </a:solidFill>
                          <a:effectLst/>
                          <a:latin typeface="楷体" panose="02010609060101010101" pitchFamily="49" charset="-122"/>
                          <a:ea typeface="楷体" panose="02010609060101010101" pitchFamily="49" charset="-122"/>
                        </a:rPr>
                        <a:t>元为限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定额、定率相结合</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1800" b="1" kern="100">
                          <a:solidFill>
                            <a:srgbClr val="004DA1"/>
                          </a:solidFill>
                          <a:effectLst/>
                          <a:latin typeface="楷体" panose="02010609060101010101" pitchFamily="49" charset="-122"/>
                          <a:ea typeface="楷体" panose="02010609060101010101" pitchFamily="49" charset="-122"/>
                        </a:rPr>
                        <a:t>20%</a:t>
                      </a:r>
                      <a:r>
                        <a:rPr lang="zh-CN" sz="1800" b="1" kern="100">
                          <a:solidFill>
                            <a:srgbClr val="004DA1"/>
                          </a:solidFill>
                          <a:effectLst/>
                          <a:latin typeface="楷体" panose="02010609060101010101" pitchFamily="49" charset="-122"/>
                          <a:ea typeface="楷体" panose="02010609060101010101" pitchFamily="49" charset="-122"/>
                        </a:rPr>
                        <a:t>比例税率</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按次纳税</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应纳税所得额</a:t>
                      </a:r>
                      <a:r>
                        <a:rPr lang="en-US" sz="1800" b="1" kern="100" dirty="0">
                          <a:solidFill>
                            <a:srgbClr val="004DA1"/>
                          </a:solidFill>
                          <a:effectLst/>
                          <a:latin typeface="楷体" panose="02010609060101010101" pitchFamily="49" charset="-122"/>
                          <a:ea typeface="楷体" panose="02010609060101010101" pitchFamily="49" charset="-122"/>
                        </a:rPr>
                        <a:t>×20%</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365849790"/>
                  </a:ext>
                </a:extLst>
              </a:tr>
              <a:tr h="28192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财产转让</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收入全额－原值－合理费用</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限额内据实扣除</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4270201480"/>
                  </a:ext>
                </a:extLst>
              </a:tr>
              <a:tr h="120826">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利息、股息、红利、偶然</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按收入总额计税，不扣费用</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1800" b="1" kern="100">
                          <a:solidFill>
                            <a:srgbClr val="004DA1"/>
                          </a:solidFill>
                          <a:effectLst/>
                          <a:latin typeface="楷体" panose="02010609060101010101" pitchFamily="49" charset="-122"/>
                          <a:ea typeface="楷体" panose="02010609060101010101" pitchFamily="49" charset="-122"/>
                        </a:rPr>
                        <a:t>无</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183575719"/>
                  </a:ext>
                </a:extLst>
              </a:tr>
              <a:tr h="241653">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1800" b="1" kern="100">
                          <a:effectLst/>
                          <a:latin typeface="楷体" panose="02010609060101010101" pitchFamily="49" charset="-122"/>
                          <a:ea typeface="楷体" panose="02010609060101010101" pitchFamily="49" charset="-122"/>
                        </a:rPr>
                        <a:t>全年一次性奖金</a:t>
                      </a:r>
                    </a:p>
                    <a:p>
                      <a:pPr algn="ctr">
                        <a:spcAft>
                          <a:spcPts val="0"/>
                        </a:spcAft>
                      </a:pPr>
                      <a:r>
                        <a:rPr lang="zh-CN" sz="1800" b="1" kern="100">
                          <a:effectLst/>
                          <a:latin typeface="楷体" panose="02010609060101010101" pitchFamily="49" charset="-122"/>
                          <a:ea typeface="楷体" panose="02010609060101010101" pitchFamily="49" charset="-122"/>
                        </a:rPr>
                        <a:t>（选择不并入综合所得）</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grid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找税率：全年一次性奖金</a:t>
                      </a:r>
                      <a:r>
                        <a:rPr lang="en-US" sz="1800" b="1" kern="100" dirty="0">
                          <a:solidFill>
                            <a:srgbClr val="004DA1"/>
                          </a:solidFill>
                          <a:effectLst/>
                          <a:latin typeface="楷体" panose="02010609060101010101" pitchFamily="49" charset="-122"/>
                          <a:ea typeface="楷体" panose="02010609060101010101" pitchFamily="49" charset="-122"/>
                        </a:rPr>
                        <a:t>÷12→</a:t>
                      </a:r>
                      <a:r>
                        <a:rPr lang="zh-CN" sz="1800" b="1" kern="100" dirty="0">
                          <a:solidFill>
                            <a:srgbClr val="004DA1"/>
                          </a:solidFill>
                          <a:effectLst/>
                          <a:latin typeface="楷体" panose="02010609060101010101" pitchFamily="49" charset="-122"/>
                          <a:ea typeface="楷体" panose="02010609060101010101" pitchFamily="49" charset="-122"/>
                        </a:rPr>
                        <a:t>查税率表</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算税额：全年一次性奖金</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税率－速算扣除数</a:t>
                      </a:r>
                    </a:p>
                    <a:p>
                      <a:pPr algn="just">
                        <a:spcAft>
                          <a:spcPts val="0"/>
                        </a:spcAft>
                      </a:pPr>
                      <a:r>
                        <a:rPr lang="zh-CN" sz="1800" b="1" kern="100" dirty="0">
                          <a:solidFill>
                            <a:srgbClr val="C00000"/>
                          </a:solidFill>
                          <a:effectLst/>
                          <a:latin typeface="楷体" panose="02010609060101010101" pitchFamily="49" charset="-122"/>
                          <a:ea typeface="楷体" panose="02010609060101010101" pitchFamily="49" charset="-122"/>
                        </a:rPr>
                        <a:t>【记忆提示】</a:t>
                      </a:r>
                      <a:r>
                        <a:rPr lang="zh-CN" sz="1800" b="1" kern="100" dirty="0">
                          <a:solidFill>
                            <a:srgbClr val="004DA1"/>
                          </a:solidFill>
                          <a:effectLst/>
                          <a:latin typeface="楷体" panose="02010609060101010101" pitchFamily="49" charset="-122"/>
                          <a:ea typeface="楷体" panose="02010609060101010101" pitchFamily="49" charset="-122"/>
                        </a:rPr>
                        <a:t>先除</a:t>
                      </a:r>
                      <a:r>
                        <a:rPr lang="en-US" sz="1800" b="1" kern="100" dirty="0">
                          <a:solidFill>
                            <a:srgbClr val="004DA1"/>
                          </a:solidFill>
                          <a:effectLst/>
                          <a:latin typeface="楷体" panose="02010609060101010101" pitchFamily="49" charset="-122"/>
                          <a:ea typeface="楷体" panose="02010609060101010101" pitchFamily="49" charset="-122"/>
                        </a:rPr>
                        <a:t>“12”</a:t>
                      </a:r>
                      <a:r>
                        <a:rPr lang="zh-CN" sz="1800" b="1" kern="100" dirty="0">
                          <a:solidFill>
                            <a:srgbClr val="004DA1"/>
                          </a:solidFill>
                          <a:effectLst/>
                          <a:latin typeface="楷体" panose="02010609060101010101" pitchFamily="49" charset="-122"/>
                          <a:ea typeface="楷体" panose="02010609060101010101" pitchFamily="49" charset="-122"/>
                        </a:rPr>
                        <a:t>找税率，再用</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全额</a:t>
                      </a:r>
                      <a:r>
                        <a:rPr lang="en-US" sz="1800" b="1" kern="100" dirty="0">
                          <a:solidFill>
                            <a:srgbClr val="004DA1"/>
                          </a:solidFill>
                          <a:effectLst/>
                          <a:latin typeface="楷体" panose="02010609060101010101" pitchFamily="49" charset="-122"/>
                          <a:ea typeface="楷体" panose="02010609060101010101" pitchFamily="49" charset="-122"/>
                        </a:rPr>
                        <a:t>”</a:t>
                      </a:r>
                      <a:r>
                        <a:rPr lang="zh-CN" sz="1800" b="1" kern="100" dirty="0">
                          <a:solidFill>
                            <a:srgbClr val="004DA1"/>
                          </a:solidFill>
                          <a:effectLst/>
                          <a:latin typeface="楷体" panose="02010609060101010101" pitchFamily="49" charset="-122"/>
                          <a:ea typeface="楷体" panose="02010609060101010101" pitchFamily="49" charset="-122"/>
                        </a:rPr>
                        <a:t>来计算</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916906103"/>
                  </a:ext>
                </a:extLst>
              </a:tr>
            </a:tbl>
          </a:graphicData>
        </a:graphic>
      </p:graphicFrame>
    </p:spTree>
    <p:extLst>
      <p:ext uri="{BB962C8B-B14F-4D97-AF65-F5344CB8AC3E}">
        <p14:creationId xmlns:p14="http://schemas.microsoft.com/office/powerpoint/2010/main" val="2481941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4.16667E-6 2.46914E-7 L -4.16667E-6 -0.47747 " pathEditMode="relative" rAng="0" ptsTypes="AA">
                                      <p:cBhvr>
                                        <p:cTn id="6" dur="1000" fill="hold"/>
                                        <p:tgtEl>
                                          <p:spTgt spid="3"/>
                                        </p:tgtEl>
                                        <p:attrNameLst>
                                          <p:attrName>ppt_x</p:attrName>
                                          <p:attrName>ppt_y</p:attrName>
                                        </p:attrNameLst>
                                      </p:cBhvr>
                                      <p:rCtr x="0" y="-2388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895D613-A2C3-4A57-999A-36B8BDEB9CC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251</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EFB5F1D5-0B19-4841-97C4-D2FF2D527CCF}"/>
              </a:ext>
            </a:extLst>
          </p:cNvPr>
          <p:cNvGraphicFramePr>
            <a:graphicFrameLocks noGrp="1"/>
          </p:cNvGraphicFramePr>
          <p:nvPr>
            <p:extLst>
              <p:ext uri="{D42A27DB-BD31-4B8C-83A1-F6EECF244321}">
                <p14:modId xmlns:p14="http://schemas.microsoft.com/office/powerpoint/2010/main" val="4113958402"/>
              </p:ext>
            </p:extLst>
          </p:nvPr>
        </p:nvGraphicFramePr>
        <p:xfrm>
          <a:off x="497543" y="0"/>
          <a:ext cx="8148913" cy="13411200"/>
        </p:xfrm>
        <a:graphic>
          <a:graphicData uri="http://schemas.openxmlformats.org/drawingml/2006/table">
            <a:tbl>
              <a:tblPr firstRow="1" firstCol="1" bandRow="1"/>
              <a:tblGrid>
                <a:gridCol w="471650">
                  <a:extLst>
                    <a:ext uri="{9D8B030D-6E8A-4147-A177-3AD203B41FA5}">
                      <a16:colId xmlns:a16="http://schemas.microsoft.com/office/drawing/2014/main" val="3037321111"/>
                    </a:ext>
                  </a:extLst>
                </a:gridCol>
                <a:gridCol w="372759">
                  <a:extLst>
                    <a:ext uri="{9D8B030D-6E8A-4147-A177-3AD203B41FA5}">
                      <a16:colId xmlns:a16="http://schemas.microsoft.com/office/drawing/2014/main" val="2550181820"/>
                    </a:ext>
                  </a:extLst>
                </a:gridCol>
                <a:gridCol w="618623">
                  <a:extLst>
                    <a:ext uri="{9D8B030D-6E8A-4147-A177-3AD203B41FA5}">
                      <a16:colId xmlns:a16="http://schemas.microsoft.com/office/drawing/2014/main" val="2766253357"/>
                    </a:ext>
                  </a:extLst>
                </a:gridCol>
                <a:gridCol w="2752076">
                  <a:extLst>
                    <a:ext uri="{9D8B030D-6E8A-4147-A177-3AD203B41FA5}">
                      <a16:colId xmlns:a16="http://schemas.microsoft.com/office/drawing/2014/main" val="2906243375"/>
                    </a:ext>
                  </a:extLst>
                </a:gridCol>
                <a:gridCol w="1221383">
                  <a:extLst>
                    <a:ext uri="{9D8B030D-6E8A-4147-A177-3AD203B41FA5}">
                      <a16:colId xmlns:a16="http://schemas.microsoft.com/office/drawing/2014/main" val="100730010"/>
                    </a:ext>
                  </a:extLst>
                </a:gridCol>
                <a:gridCol w="737588">
                  <a:extLst>
                    <a:ext uri="{9D8B030D-6E8A-4147-A177-3AD203B41FA5}">
                      <a16:colId xmlns:a16="http://schemas.microsoft.com/office/drawing/2014/main" val="3662355701"/>
                    </a:ext>
                  </a:extLst>
                </a:gridCol>
                <a:gridCol w="578968">
                  <a:extLst>
                    <a:ext uri="{9D8B030D-6E8A-4147-A177-3AD203B41FA5}">
                      <a16:colId xmlns:a16="http://schemas.microsoft.com/office/drawing/2014/main" val="656034670"/>
                    </a:ext>
                  </a:extLst>
                </a:gridCol>
                <a:gridCol w="578967">
                  <a:extLst>
                    <a:ext uri="{9D8B030D-6E8A-4147-A177-3AD203B41FA5}">
                      <a16:colId xmlns:a16="http://schemas.microsoft.com/office/drawing/2014/main" val="1182406042"/>
                    </a:ext>
                  </a:extLst>
                </a:gridCol>
                <a:gridCol w="816899">
                  <a:extLst>
                    <a:ext uri="{9D8B030D-6E8A-4147-A177-3AD203B41FA5}">
                      <a16:colId xmlns:a16="http://schemas.microsoft.com/office/drawing/2014/main" val="1555208612"/>
                    </a:ext>
                  </a:extLst>
                </a:gridCol>
              </a:tblGrid>
              <a:tr h="161102">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征税项目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费用扣除</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计税方法</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税额</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000806671"/>
                  </a:ext>
                </a:extLst>
              </a:tr>
              <a:tr h="161102">
                <a:tc rowSpan="8">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工资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月工薪收入－</a:t>
                      </a:r>
                      <a:r>
                        <a:rPr lang="en-US" sz="2000" b="1" kern="100" dirty="0">
                          <a:solidFill>
                            <a:srgbClr val="004DA1"/>
                          </a:solidFill>
                          <a:effectLst/>
                          <a:latin typeface="楷体" panose="02010609060101010101" pitchFamily="49" charset="-122"/>
                          <a:ea typeface="楷体" panose="02010609060101010101" pitchFamily="49" charset="-122"/>
                        </a:rPr>
                        <a:t>5000</a:t>
                      </a:r>
                      <a:r>
                        <a:rPr lang="zh-CN" sz="2000" b="1" kern="100" dirty="0">
                          <a:solidFill>
                            <a:srgbClr val="004DA1"/>
                          </a:solidFill>
                          <a:effectLst/>
                          <a:latin typeface="楷体" panose="02010609060101010101" pitchFamily="49" charset="-122"/>
                          <a:ea typeface="楷体" panose="02010609060101010101" pitchFamily="49" charset="-122"/>
                        </a:rPr>
                        <a:t>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按月缴纳</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row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72927899"/>
                  </a:ext>
                </a:extLst>
              </a:tr>
              <a:tr h="40275">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定率</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按次缴纳</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369568508"/>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96167110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稿酬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70%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001324939"/>
                  </a:ext>
                </a:extLst>
              </a:tr>
              <a:tr h="402755">
                <a:tc vMerge="1">
                  <a:txBody>
                    <a:bodyPr/>
                    <a:lstStyle/>
                    <a:p>
                      <a:endParaRPr lang="zh-CN" altLang="en-US"/>
                    </a:p>
                  </a:txBody>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工资</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累计预扣预缴制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定额与附加扣除相结合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年终汇算清缴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extLst>
                  <a:ext uri="{0D108BD9-81ED-4DB2-BD59-A6C34878D82A}">
                    <a16:rowId xmlns:a16="http://schemas.microsoft.com/office/drawing/2014/main" val="331367625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稿酬所得按</a:t>
                      </a:r>
                      <a:r>
                        <a:rPr lang="en-US" sz="2000" b="1" kern="100" dirty="0">
                          <a:solidFill>
                            <a:srgbClr val="004DA1"/>
                          </a:solidFill>
                          <a:effectLst/>
                          <a:latin typeface="楷体" panose="02010609060101010101" pitchFamily="49" charset="-122"/>
                          <a:ea typeface="楷体" panose="02010609060101010101" pitchFamily="49" charset="-122"/>
                        </a:rPr>
                        <a:t>70%</a:t>
                      </a:r>
                      <a:r>
                        <a:rPr lang="zh-CN" sz="2000" b="1" kern="100" dirty="0">
                          <a:solidFill>
                            <a:srgbClr val="004DA1"/>
                          </a:solidFill>
                          <a:effectLst/>
                          <a:latin typeface="楷体" panose="02010609060101010101" pitchFamily="49" charset="-122"/>
                          <a:ea typeface="楷体" panose="02010609060101010101" pitchFamily="49" charset="-122"/>
                        </a:rPr>
                        <a:t>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定额与定率相结合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三级额累进预扣率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469869297"/>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358965944"/>
                  </a:ext>
                </a:extLst>
              </a:tr>
              <a:tr h="281928">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稿酬</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090036095"/>
                  </a:ext>
                </a:extLst>
              </a:tr>
              <a:tr h="36247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经营所得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全年收入总额－成本－费用－损失</a:t>
                      </a:r>
                      <a:endParaRPr lang="en-US" altLang="zh-CN" sz="2000" b="1" kern="100" dirty="0">
                        <a:solidFill>
                          <a:srgbClr val="004DA1"/>
                        </a:solidFill>
                        <a:effectLst/>
                        <a:latin typeface="楷体" panose="02010609060101010101" pitchFamily="49" charset="-122"/>
                        <a:ea typeface="楷体" panose="02010609060101010101" pitchFamily="49" charset="-122"/>
                      </a:endParaRPr>
                    </a:p>
                    <a:p>
                      <a:pPr marL="0" marR="0" indent="0" algn="just" defTabSz="685800" rtl="0" eaLnBrk="1" fontAlgn="auto" latinLnBrk="0" hangingPunct="1">
                        <a:lnSpc>
                          <a:spcPct val="100000"/>
                        </a:lnSpc>
                        <a:spcBef>
                          <a:spcPts val="0"/>
                        </a:spcBef>
                        <a:spcAft>
                          <a:spcPts val="0"/>
                        </a:spcAft>
                        <a:buClrTx/>
                        <a:buSzTx/>
                        <a:buFontTx/>
                        <a:buNone/>
                        <a:tabLst/>
                        <a:defRPr/>
                      </a:pPr>
                      <a:r>
                        <a:rPr lang="zh-CN" altLang="zh-CN" sz="2000" b="1" kern="1200" dirty="0">
                          <a:solidFill>
                            <a:srgbClr val="C00000"/>
                          </a:solidFill>
                          <a:latin typeface="楷体" pitchFamily="49" charset="-122"/>
                          <a:ea typeface="楷体" pitchFamily="49" charset="-122"/>
                          <a:cs typeface="+mn-cs"/>
                        </a:rPr>
                        <a:t>【注意】</a:t>
                      </a:r>
                      <a:r>
                        <a:rPr lang="zh-CN" altLang="zh-CN" sz="2000" b="1" kern="1200" dirty="0">
                          <a:solidFill>
                            <a:srgbClr val="004DA1"/>
                          </a:solidFill>
                          <a:latin typeface="楷体" pitchFamily="49" charset="-122"/>
                          <a:ea typeface="楷体" pitchFamily="49" charset="-122"/>
                          <a:cs typeface="+mn-cs"/>
                        </a:rPr>
                        <a:t>业主的实发工资不得扣除</a:t>
                      </a:r>
                      <a:endParaRPr lang="zh-CN" altLang="zh-CN" sz="2000" b="1" kern="100" dirty="0">
                        <a:solidFill>
                          <a:srgbClr val="004DA1"/>
                        </a:solidFill>
                        <a:effectLst/>
                        <a:latin typeface="楷体" pitchFamily="49" charset="-122"/>
                        <a:ea typeface="楷体"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五级超额累进税率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按年计征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063345114"/>
                  </a:ext>
                </a:extLst>
              </a:tr>
              <a:tr h="72495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财产租赁</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⑴每次（月）收入额＜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⑵每次收入额≥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altLang="zh-CN" sz="2000" b="1" kern="100" dirty="0">
                          <a:solidFill>
                            <a:srgbClr val="004DA1"/>
                          </a:solidFill>
                          <a:effectLst/>
                          <a:latin typeface="楷体" panose="02010609060101010101" pitchFamily="49" charset="-122"/>
                          <a:ea typeface="楷体" panose="02010609060101010101" pitchFamily="49" charset="-122"/>
                        </a:rPr>
                        <a:t>修缮费用</a:t>
                      </a:r>
                      <a:r>
                        <a:rPr lang="zh-CN" altLang="en-US" sz="2000" b="1" kern="100" dirty="0">
                          <a:solidFill>
                            <a:srgbClr val="004DA1"/>
                          </a:solidFill>
                          <a:effectLst/>
                          <a:latin typeface="楷体" panose="02010609060101010101" pitchFamily="49" charset="-122"/>
                          <a:ea typeface="楷体" panose="02010609060101010101" pitchFamily="49" charset="-122"/>
                        </a:rPr>
                        <a:t>每月以</a:t>
                      </a:r>
                      <a:r>
                        <a:rPr lang="en-US" altLang="zh-CN" sz="2000" b="1" kern="100" dirty="0">
                          <a:solidFill>
                            <a:srgbClr val="004DA1"/>
                          </a:solidFill>
                          <a:effectLst/>
                          <a:latin typeface="楷体" panose="02010609060101010101" pitchFamily="49" charset="-122"/>
                          <a:ea typeface="楷体" panose="02010609060101010101" pitchFamily="49" charset="-122"/>
                        </a:rPr>
                        <a:t>800</a:t>
                      </a:r>
                      <a:r>
                        <a:rPr lang="zh-CN" altLang="zh-CN" sz="2000" b="1" kern="100" dirty="0">
                          <a:solidFill>
                            <a:srgbClr val="004DA1"/>
                          </a:solidFill>
                          <a:effectLst/>
                          <a:latin typeface="楷体" panose="02010609060101010101" pitchFamily="49" charset="-122"/>
                          <a:ea typeface="楷体" panose="02010609060101010101" pitchFamily="49" charset="-122"/>
                        </a:rPr>
                        <a:t>元为限</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按次纳税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365849790"/>
                  </a:ext>
                </a:extLst>
              </a:tr>
              <a:tr h="28192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财产转让</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收入全额－原值－合理费用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4270201480"/>
                  </a:ext>
                </a:extLst>
              </a:tr>
              <a:tr h="120826">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利息、股息、红利、偶然</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按收入总额计税，不扣费用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无</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183575719"/>
                  </a:ext>
                </a:extLst>
              </a:tr>
              <a:tr h="241653">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全年一次性奖金</a:t>
                      </a:r>
                    </a:p>
                    <a:p>
                      <a:pPr algn="ctr">
                        <a:spcAft>
                          <a:spcPts val="0"/>
                        </a:spcAft>
                      </a:pPr>
                      <a:r>
                        <a:rPr lang="zh-CN" sz="2000" b="1" kern="100">
                          <a:effectLst/>
                          <a:latin typeface="楷体" panose="02010609060101010101" pitchFamily="49" charset="-122"/>
                          <a:ea typeface="楷体" panose="02010609060101010101" pitchFamily="49" charset="-122"/>
                        </a:rPr>
                        <a:t>（选择不并入综合所得）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grid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找税率：全年一次性奖金</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查税率表</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算税额：全年一次性奖金</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税率－速算扣除数</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【记忆提示】</a:t>
                      </a:r>
                      <a:r>
                        <a:rPr lang="zh-CN" sz="2000" b="1" kern="100" dirty="0">
                          <a:solidFill>
                            <a:srgbClr val="004DA1"/>
                          </a:solidFill>
                          <a:effectLst/>
                          <a:latin typeface="楷体" panose="02010609060101010101" pitchFamily="49" charset="-122"/>
                          <a:ea typeface="楷体" panose="02010609060101010101" pitchFamily="49" charset="-122"/>
                        </a:rPr>
                        <a:t>先除</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找税率，再用</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全额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来计算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916906103"/>
                  </a:ext>
                </a:extLst>
              </a:tr>
            </a:tbl>
          </a:graphicData>
        </a:graphic>
      </p:graphicFrame>
    </p:spTree>
    <p:extLst>
      <p:ext uri="{BB962C8B-B14F-4D97-AF65-F5344CB8AC3E}">
        <p14:creationId xmlns:p14="http://schemas.microsoft.com/office/powerpoint/2010/main" val="91694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4.16667E-6 -0.48148 L -4.16667E-6 -0.95895 " pathEditMode="relative" rAng="0" ptsTypes="AA">
                                      <p:cBhvr>
                                        <p:cTn id="6" dur="1000" fill="hold"/>
                                        <p:tgtEl>
                                          <p:spTgt spid="3"/>
                                        </p:tgtEl>
                                        <p:attrNameLst>
                                          <p:attrName>ppt_x</p:attrName>
                                          <p:attrName>ppt_y</p:attrName>
                                        </p:attrNameLst>
                                      </p:cBhvr>
                                      <p:rCtr x="0" y="-2388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DA4413B-E6CB-4B38-B926-C9DB6ACC8B7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252</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DB0E9666-10EE-43C7-B162-C84CCCF1C747}"/>
              </a:ext>
            </a:extLst>
          </p:cNvPr>
          <p:cNvGraphicFramePr>
            <a:graphicFrameLocks noGrp="1"/>
          </p:cNvGraphicFramePr>
          <p:nvPr>
            <p:extLst>
              <p:ext uri="{D42A27DB-BD31-4B8C-83A1-F6EECF244321}">
                <p14:modId xmlns:p14="http://schemas.microsoft.com/office/powerpoint/2010/main" val="1906252368"/>
              </p:ext>
            </p:extLst>
          </p:nvPr>
        </p:nvGraphicFramePr>
        <p:xfrm>
          <a:off x="547826" y="72486"/>
          <a:ext cx="8262938" cy="13411200"/>
        </p:xfrm>
        <a:graphic>
          <a:graphicData uri="http://schemas.openxmlformats.org/drawingml/2006/table">
            <a:tbl>
              <a:tblPr firstRow="1" firstCol="1" bandRow="1"/>
              <a:tblGrid>
                <a:gridCol w="478249">
                  <a:extLst>
                    <a:ext uri="{9D8B030D-6E8A-4147-A177-3AD203B41FA5}">
                      <a16:colId xmlns:a16="http://schemas.microsoft.com/office/drawing/2014/main" val="3037321111"/>
                    </a:ext>
                  </a:extLst>
                </a:gridCol>
                <a:gridCol w="377975">
                  <a:extLst>
                    <a:ext uri="{9D8B030D-6E8A-4147-A177-3AD203B41FA5}">
                      <a16:colId xmlns:a16="http://schemas.microsoft.com/office/drawing/2014/main" val="2550181820"/>
                    </a:ext>
                  </a:extLst>
                </a:gridCol>
                <a:gridCol w="627280">
                  <a:extLst>
                    <a:ext uri="{9D8B030D-6E8A-4147-A177-3AD203B41FA5}">
                      <a16:colId xmlns:a16="http://schemas.microsoft.com/office/drawing/2014/main" val="2766253357"/>
                    </a:ext>
                  </a:extLst>
                </a:gridCol>
                <a:gridCol w="2790585">
                  <a:extLst>
                    <a:ext uri="{9D8B030D-6E8A-4147-A177-3AD203B41FA5}">
                      <a16:colId xmlns:a16="http://schemas.microsoft.com/office/drawing/2014/main" val="2906243375"/>
                    </a:ext>
                  </a:extLst>
                </a:gridCol>
                <a:gridCol w="1238473">
                  <a:extLst>
                    <a:ext uri="{9D8B030D-6E8A-4147-A177-3AD203B41FA5}">
                      <a16:colId xmlns:a16="http://schemas.microsoft.com/office/drawing/2014/main" val="100730010"/>
                    </a:ext>
                  </a:extLst>
                </a:gridCol>
                <a:gridCol w="747909">
                  <a:extLst>
                    <a:ext uri="{9D8B030D-6E8A-4147-A177-3AD203B41FA5}">
                      <a16:colId xmlns:a16="http://schemas.microsoft.com/office/drawing/2014/main" val="3662355701"/>
                    </a:ext>
                  </a:extLst>
                </a:gridCol>
                <a:gridCol w="587069">
                  <a:extLst>
                    <a:ext uri="{9D8B030D-6E8A-4147-A177-3AD203B41FA5}">
                      <a16:colId xmlns:a16="http://schemas.microsoft.com/office/drawing/2014/main" val="656034670"/>
                    </a:ext>
                  </a:extLst>
                </a:gridCol>
                <a:gridCol w="587068">
                  <a:extLst>
                    <a:ext uri="{9D8B030D-6E8A-4147-A177-3AD203B41FA5}">
                      <a16:colId xmlns:a16="http://schemas.microsoft.com/office/drawing/2014/main" val="1182406042"/>
                    </a:ext>
                  </a:extLst>
                </a:gridCol>
                <a:gridCol w="828330">
                  <a:extLst>
                    <a:ext uri="{9D8B030D-6E8A-4147-A177-3AD203B41FA5}">
                      <a16:colId xmlns:a16="http://schemas.microsoft.com/office/drawing/2014/main" val="1555208612"/>
                    </a:ext>
                  </a:extLst>
                </a:gridCol>
              </a:tblGrid>
              <a:tr h="161102">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征税项目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费用扣除</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计税方法</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税额</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000806671"/>
                  </a:ext>
                </a:extLst>
              </a:tr>
              <a:tr h="161102">
                <a:tc rowSpan="8">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工资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月工薪收入－</a:t>
                      </a:r>
                      <a:r>
                        <a:rPr lang="en-US" sz="2000" b="1" kern="100" dirty="0">
                          <a:solidFill>
                            <a:srgbClr val="004DA1"/>
                          </a:solidFill>
                          <a:effectLst/>
                          <a:latin typeface="楷体" panose="02010609060101010101" pitchFamily="49" charset="-122"/>
                          <a:ea typeface="楷体" panose="02010609060101010101" pitchFamily="49" charset="-122"/>
                        </a:rPr>
                        <a:t>5000</a:t>
                      </a:r>
                      <a:r>
                        <a:rPr lang="zh-CN" sz="2000" b="1" kern="100" dirty="0">
                          <a:solidFill>
                            <a:srgbClr val="004DA1"/>
                          </a:solidFill>
                          <a:effectLst/>
                          <a:latin typeface="楷体" panose="02010609060101010101" pitchFamily="49" charset="-122"/>
                          <a:ea typeface="楷体" panose="02010609060101010101" pitchFamily="49" charset="-122"/>
                        </a:rPr>
                        <a:t>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按月缴纳</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row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72927899"/>
                  </a:ext>
                </a:extLst>
              </a:tr>
              <a:tr h="40275">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定率</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按次缴纳</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369568508"/>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96167110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稿酬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70%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001324939"/>
                  </a:ext>
                </a:extLst>
              </a:tr>
              <a:tr h="402755">
                <a:tc vMerge="1">
                  <a:txBody>
                    <a:bodyPr/>
                    <a:lstStyle/>
                    <a:p>
                      <a:endParaRPr lang="zh-CN" altLang="en-US"/>
                    </a:p>
                  </a:txBody>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工资</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累计预扣预缴制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定额与附加扣除相结合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年终汇算清缴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extLst>
                  <a:ext uri="{0D108BD9-81ED-4DB2-BD59-A6C34878D82A}">
                    <a16:rowId xmlns:a16="http://schemas.microsoft.com/office/drawing/2014/main" val="331367625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稿酬所得按</a:t>
                      </a:r>
                      <a:r>
                        <a:rPr lang="en-US" sz="2000" b="1" kern="100" dirty="0">
                          <a:solidFill>
                            <a:srgbClr val="004DA1"/>
                          </a:solidFill>
                          <a:effectLst/>
                          <a:latin typeface="楷体" panose="02010609060101010101" pitchFamily="49" charset="-122"/>
                          <a:ea typeface="楷体" panose="02010609060101010101" pitchFamily="49" charset="-122"/>
                        </a:rPr>
                        <a:t>70%</a:t>
                      </a:r>
                      <a:r>
                        <a:rPr lang="zh-CN" sz="2000" b="1" kern="100" dirty="0">
                          <a:solidFill>
                            <a:srgbClr val="004DA1"/>
                          </a:solidFill>
                          <a:effectLst/>
                          <a:latin typeface="楷体" panose="02010609060101010101" pitchFamily="49" charset="-122"/>
                          <a:ea typeface="楷体" panose="02010609060101010101" pitchFamily="49" charset="-122"/>
                        </a:rPr>
                        <a:t>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定额与定率相结合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三级额累进预扣率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469869297"/>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358965944"/>
                  </a:ext>
                </a:extLst>
              </a:tr>
              <a:tr h="281928">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稿酬</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090036095"/>
                  </a:ext>
                </a:extLst>
              </a:tr>
              <a:tr h="36247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经营所得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marL="0" marR="0" indent="0" algn="just" defTabSz="685800" rtl="0" eaLnBrk="1" fontAlgn="auto" latinLnBrk="0" hangingPunct="1">
                        <a:lnSpc>
                          <a:spcPct val="100000"/>
                        </a:lnSpc>
                        <a:spcBef>
                          <a:spcPts val="0"/>
                        </a:spcBef>
                        <a:spcAft>
                          <a:spcPts val="0"/>
                        </a:spcAft>
                        <a:buClrTx/>
                        <a:buSzTx/>
                        <a:buFontTx/>
                        <a:buNone/>
                        <a:tabLst/>
                        <a:defRPr/>
                      </a:pPr>
                      <a:r>
                        <a:rPr lang="zh-CN" sz="2000" b="1" kern="100" dirty="0">
                          <a:solidFill>
                            <a:srgbClr val="004DA1"/>
                          </a:solidFill>
                          <a:effectLst/>
                          <a:latin typeface="楷体" panose="02010609060101010101" pitchFamily="49" charset="-122"/>
                          <a:ea typeface="楷体" panose="02010609060101010101" pitchFamily="49" charset="-122"/>
                        </a:rPr>
                        <a:t>全年收入总额－成本－费用－损失</a:t>
                      </a:r>
                      <a:endParaRPr lang="en-US" altLang="zh-CN" sz="2000" b="1" kern="100" dirty="0">
                        <a:solidFill>
                          <a:srgbClr val="004DA1"/>
                        </a:solidFill>
                        <a:effectLst/>
                        <a:latin typeface="楷体" panose="02010609060101010101" pitchFamily="49" charset="-122"/>
                        <a:ea typeface="楷体" panose="02010609060101010101" pitchFamily="49" charset="-122"/>
                      </a:endParaRPr>
                    </a:p>
                    <a:p>
                      <a:pPr marL="0" marR="0" indent="0" algn="just" defTabSz="685800" rtl="0" eaLnBrk="1" fontAlgn="auto" latinLnBrk="0" hangingPunct="1">
                        <a:lnSpc>
                          <a:spcPct val="100000"/>
                        </a:lnSpc>
                        <a:spcBef>
                          <a:spcPts val="0"/>
                        </a:spcBef>
                        <a:spcAft>
                          <a:spcPts val="0"/>
                        </a:spcAft>
                        <a:buClrTx/>
                        <a:buSzTx/>
                        <a:buFontTx/>
                        <a:buNone/>
                        <a:tabLst/>
                        <a:defRPr/>
                      </a:pPr>
                      <a:r>
                        <a:rPr lang="zh-CN" altLang="zh-CN" sz="2000" b="1" kern="1200" dirty="0">
                          <a:solidFill>
                            <a:srgbClr val="C00000"/>
                          </a:solidFill>
                          <a:latin typeface="楷体" pitchFamily="49" charset="-122"/>
                          <a:ea typeface="楷体" pitchFamily="49" charset="-122"/>
                          <a:cs typeface="+mn-cs"/>
                        </a:rPr>
                        <a:t>【注意】</a:t>
                      </a:r>
                      <a:r>
                        <a:rPr lang="zh-CN" altLang="zh-CN" sz="2000" b="1" kern="1200" dirty="0">
                          <a:solidFill>
                            <a:srgbClr val="004DA1"/>
                          </a:solidFill>
                          <a:latin typeface="楷体" pitchFamily="49" charset="-122"/>
                          <a:ea typeface="楷体" pitchFamily="49" charset="-122"/>
                          <a:cs typeface="+mn-cs"/>
                        </a:rPr>
                        <a:t>业主的实发工资不得扣除</a:t>
                      </a:r>
                      <a:endParaRPr lang="zh-CN" altLang="zh-CN" sz="2000" b="1" kern="100" dirty="0">
                        <a:solidFill>
                          <a:srgbClr val="004DA1"/>
                        </a:solidFill>
                        <a:effectLst/>
                        <a:latin typeface="楷体" pitchFamily="49" charset="-122"/>
                        <a:ea typeface="楷体"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五级超额累进税率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按年计征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063345114"/>
                  </a:ext>
                </a:extLst>
              </a:tr>
              <a:tr h="72495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财产租赁</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⑴每次（月）收入额＜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⑵每次收入额≥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altLang="zh-CN" sz="2000" b="1" kern="100" dirty="0">
                          <a:solidFill>
                            <a:srgbClr val="004DA1"/>
                          </a:solidFill>
                          <a:effectLst/>
                          <a:latin typeface="楷体" panose="02010609060101010101" pitchFamily="49" charset="-122"/>
                          <a:ea typeface="楷体" panose="02010609060101010101" pitchFamily="49" charset="-122"/>
                        </a:rPr>
                        <a:t>修缮费用</a:t>
                      </a:r>
                      <a:r>
                        <a:rPr lang="zh-CN" altLang="en-US" sz="2000" b="1" kern="100" dirty="0">
                          <a:solidFill>
                            <a:srgbClr val="004DA1"/>
                          </a:solidFill>
                          <a:effectLst/>
                          <a:latin typeface="楷体" panose="02010609060101010101" pitchFamily="49" charset="-122"/>
                          <a:ea typeface="楷体" panose="02010609060101010101" pitchFamily="49" charset="-122"/>
                        </a:rPr>
                        <a:t>每月以</a:t>
                      </a:r>
                      <a:r>
                        <a:rPr lang="en-US" altLang="zh-CN" sz="2000" b="1" kern="100" dirty="0">
                          <a:solidFill>
                            <a:srgbClr val="004DA1"/>
                          </a:solidFill>
                          <a:effectLst/>
                          <a:latin typeface="楷体" panose="02010609060101010101" pitchFamily="49" charset="-122"/>
                          <a:ea typeface="楷体" panose="02010609060101010101" pitchFamily="49" charset="-122"/>
                        </a:rPr>
                        <a:t>800</a:t>
                      </a:r>
                      <a:r>
                        <a:rPr lang="zh-CN" altLang="zh-CN" sz="2000" b="1" kern="100" dirty="0">
                          <a:solidFill>
                            <a:srgbClr val="004DA1"/>
                          </a:solidFill>
                          <a:effectLst/>
                          <a:latin typeface="楷体" panose="02010609060101010101" pitchFamily="49" charset="-122"/>
                          <a:ea typeface="楷体" panose="02010609060101010101" pitchFamily="49" charset="-122"/>
                        </a:rPr>
                        <a:t>元为限</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按次纳税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365849790"/>
                  </a:ext>
                </a:extLst>
              </a:tr>
              <a:tr h="28192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财产转让</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收入全额－原值－合理费用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4270201480"/>
                  </a:ext>
                </a:extLst>
              </a:tr>
              <a:tr h="120826">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利息、股息、红利、偶然</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按收入总额计税，不扣费用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无</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183575719"/>
                  </a:ext>
                </a:extLst>
              </a:tr>
              <a:tr h="241653">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全年一次性奖金</a:t>
                      </a:r>
                    </a:p>
                    <a:p>
                      <a:pPr algn="ctr">
                        <a:spcAft>
                          <a:spcPts val="0"/>
                        </a:spcAft>
                      </a:pPr>
                      <a:r>
                        <a:rPr lang="zh-CN" sz="2000" b="1" kern="100">
                          <a:effectLst/>
                          <a:latin typeface="楷体" panose="02010609060101010101" pitchFamily="49" charset="-122"/>
                          <a:ea typeface="楷体" panose="02010609060101010101" pitchFamily="49" charset="-122"/>
                        </a:rPr>
                        <a:t>（选择不并入综合所得）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grid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找税率：全年一次性奖金</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查税率表</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算税额：全年一次性奖金</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税率－速算扣除数</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【记忆提示】</a:t>
                      </a:r>
                      <a:r>
                        <a:rPr lang="zh-CN" sz="2000" b="1" kern="100" dirty="0">
                          <a:solidFill>
                            <a:srgbClr val="004DA1"/>
                          </a:solidFill>
                          <a:effectLst/>
                          <a:latin typeface="楷体" panose="02010609060101010101" pitchFamily="49" charset="-122"/>
                          <a:ea typeface="楷体" panose="02010609060101010101" pitchFamily="49" charset="-122"/>
                        </a:rPr>
                        <a:t>先除</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找税率，再用</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全额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来计算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916906103"/>
                  </a:ext>
                </a:extLst>
              </a:tr>
            </a:tbl>
          </a:graphicData>
        </a:graphic>
      </p:graphicFrame>
    </p:spTree>
    <p:extLst>
      <p:ext uri="{BB962C8B-B14F-4D97-AF65-F5344CB8AC3E}">
        <p14:creationId xmlns:p14="http://schemas.microsoft.com/office/powerpoint/2010/main" val="606253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4.16667E-6 -0.96698 L -4.16667E-6 -1.48765 " pathEditMode="relative" rAng="0" ptsTypes="AA">
                                      <p:cBhvr>
                                        <p:cTn id="6" dur="1000" fill="hold"/>
                                        <p:tgtEl>
                                          <p:spTgt spid="3"/>
                                        </p:tgtEl>
                                        <p:attrNameLst>
                                          <p:attrName>ppt_x</p:attrName>
                                          <p:attrName>ppt_y</p:attrName>
                                        </p:attrNameLst>
                                      </p:cBhvr>
                                      <p:rCtr x="0" y="-2604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2F623CE-0726-4151-B063-09E1C108984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253</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82724664-FD84-4291-BB0A-D6DB83794574}"/>
              </a:ext>
            </a:extLst>
          </p:cNvPr>
          <p:cNvGraphicFramePr>
            <a:graphicFrameLocks noGrp="1"/>
          </p:cNvGraphicFramePr>
          <p:nvPr>
            <p:extLst>
              <p:ext uri="{D42A27DB-BD31-4B8C-83A1-F6EECF244321}">
                <p14:modId xmlns:p14="http://schemas.microsoft.com/office/powerpoint/2010/main" val="2684291184"/>
              </p:ext>
            </p:extLst>
          </p:nvPr>
        </p:nvGraphicFramePr>
        <p:xfrm>
          <a:off x="532329" y="72486"/>
          <a:ext cx="8079341" cy="13411200"/>
        </p:xfrm>
        <a:graphic>
          <a:graphicData uri="http://schemas.openxmlformats.org/drawingml/2006/table">
            <a:tbl>
              <a:tblPr firstRow="1" firstCol="1" bandRow="1"/>
              <a:tblGrid>
                <a:gridCol w="467623">
                  <a:extLst>
                    <a:ext uri="{9D8B030D-6E8A-4147-A177-3AD203B41FA5}">
                      <a16:colId xmlns:a16="http://schemas.microsoft.com/office/drawing/2014/main" val="3037321111"/>
                    </a:ext>
                  </a:extLst>
                </a:gridCol>
                <a:gridCol w="369576">
                  <a:extLst>
                    <a:ext uri="{9D8B030D-6E8A-4147-A177-3AD203B41FA5}">
                      <a16:colId xmlns:a16="http://schemas.microsoft.com/office/drawing/2014/main" val="2550181820"/>
                    </a:ext>
                  </a:extLst>
                </a:gridCol>
                <a:gridCol w="613342">
                  <a:extLst>
                    <a:ext uri="{9D8B030D-6E8A-4147-A177-3AD203B41FA5}">
                      <a16:colId xmlns:a16="http://schemas.microsoft.com/office/drawing/2014/main" val="2766253357"/>
                    </a:ext>
                  </a:extLst>
                </a:gridCol>
                <a:gridCol w="2728580">
                  <a:extLst>
                    <a:ext uri="{9D8B030D-6E8A-4147-A177-3AD203B41FA5}">
                      <a16:colId xmlns:a16="http://schemas.microsoft.com/office/drawing/2014/main" val="2906243375"/>
                    </a:ext>
                  </a:extLst>
                </a:gridCol>
                <a:gridCol w="1210955">
                  <a:extLst>
                    <a:ext uri="{9D8B030D-6E8A-4147-A177-3AD203B41FA5}">
                      <a16:colId xmlns:a16="http://schemas.microsoft.com/office/drawing/2014/main" val="100730010"/>
                    </a:ext>
                  </a:extLst>
                </a:gridCol>
                <a:gridCol w="731291">
                  <a:extLst>
                    <a:ext uri="{9D8B030D-6E8A-4147-A177-3AD203B41FA5}">
                      <a16:colId xmlns:a16="http://schemas.microsoft.com/office/drawing/2014/main" val="3662355701"/>
                    </a:ext>
                  </a:extLst>
                </a:gridCol>
                <a:gridCol w="574025">
                  <a:extLst>
                    <a:ext uri="{9D8B030D-6E8A-4147-A177-3AD203B41FA5}">
                      <a16:colId xmlns:a16="http://schemas.microsoft.com/office/drawing/2014/main" val="656034670"/>
                    </a:ext>
                  </a:extLst>
                </a:gridCol>
                <a:gridCol w="574024">
                  <a:extLst>
                    <a:ext uri="{9D8B030D-6E8A-4147-A177-3AD203B41FA5}">
                      <a16:colId xmlns:a16="http://schemas.microsoft.com/office/drawing/2014/main" val="1182406042"/>
                    </a:ext>
                  </a:extLst>
                </a:gridCol>
                <a:gridCol w="809925">
                  <a:extLst>
                    <a:ext uri="{9D8B030D-6E8A-4147-A177-3AD203B41FA5}">
                      <a16:colId xmlns:a16="http://schemas.microsoft.com/office/drawing/2014/main" val="1555208612"/>
                    </a:ext>
                  </a:extLst>
                </a:gridCol>
              </a:tblGrid>
              <a:tr h="161102">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征税项目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费用扣除</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计税方法</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税额</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000806671"/>
                  </a:ext>
                </a:extLst>
              </a:tr>
              <a:tr h="161102">
                <a:tc rowSpan="8">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工资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月工薪收入－</a:t>
                      </a:r>
                      <a:r>
                        <a:rPr lang="en-US" sz="2000" b="1" kern="100" dirty="0">
                          <a:solidFill>
                            <a:srgbClr val="004DA1"/>
                          </a:solidFill>
                          <a:effectLst/>
                          <a:latin typeface="楷体" panose="02010609060101010101" pitchFamily="49" charset="-122"/>
                          <a:ea typeface="楷体" panose="02010609060101010101" pitchFamily="49" charset="-122"/>
                        </a:rPr>
                        <a:t>5000</a:t>
                      </a:r>
                      <a:r>
                        <a:rPr lang="zh-CN" sz="2000" b="1" kern="100" dirty="0">
                          <a:solidFill>
                            <a:srgbClr val="004DA1"/>
                          </a:solidFill>
                          <a:effectLst/>
                          <a:latin typeface="楷体" panose="02010609060101010101" pitchFamily="49" charset="-122"/>
                          <a:ea typeface="楷体" panose="02010609060101010101" pitchFamily="49" charset="-122"/>
                        </a:rPr>
                        <a:t>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按月缴纳</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row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72927899"/>
                  </a:ext>
                </a:extLst>
              </a:tr>
              <a:tr h="40275">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定率</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按次缴纳</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369568508"/>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96167110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稿酬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70%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001324939"/>
                  </a:ext>
                </a:extLst>
              </a:tr>
              <a:tr h="402755">
                <a:tc vMerge="1">
                  <a:txBody>
                    <a:bodyPr/>
                    <a:lstStyle/>
                    <a:p>
                      <a:endParaRPr lang="zh-CN" altLang="en-US"/>
                    </a:p>
                  </a:txBody>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居民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工资</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累计预扣预缴制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定额与附加扣除相结合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七级超额累进预扣率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按月预缴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年终汇算清缴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extLst>
                  <a:ext uri="{0D108BD9-81ED-4DB2-BD59-A6C34878D82A}">
                    <a16:rowId xmlns:a16="http://schemas.microsoft.com/office/drawing/2014/main" val="3313676259"/>
                  </a:ext>
                </a:extLst>
              </a:tr>
              <a:tr h="16110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每次收入≥</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稿酬所得按</a:t>
                      </a:r>
                      <a:r>
                        <a:rPr lang="en-US" sz="2000" b="1" kern="100" dirty="0">
                          <a:solidFill>
                            <a:srgbClr val="004DA1"/>
                          </a:solidFill>
                          <a:effectLst/>
                          <a:latin typeface="楷体" panose="02010609060101010101" pitchFamily="49" charset="-122"/>
                          <a:ea typeface="楷体" panose="02010609060101010101" pitchFamily="49" charset="-122"/>
                        </a:rPr>
                        <a:t>70%</a:t>
                      </a:r>
                      <a:r>
                        <a:rPr lang="zh-CN" sz="2000" b="1" kern="100" dirty="0">
                          <a:solidFill>
                            <a:srgbClr val="004DA1"/>
                          </a:solidFill>
                          <a:effectLst/>
                          <a:latin typeface="楷体" panose="02010609060101010101" pitchFamily="49" charset="-122"/>
                          <a:ea typeface="楷体" panose="02010609060101010101" pitchFamily="49" charset="-122"/>
                        </a:rPr>
                        <a:t>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定额与定率相结合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三级额累进预扣率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按次预缴</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469869297"/>
                  </a:ext>
                </a:extLst>
              </a:tr>
              <a:tr h="80551">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比例预扣率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358965944"/>
                  </a:ext>
                </a:extLst>
              </a:tr>
              <a:tr h="281928">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稿酬</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090036095"/>
                  </a:ext>
                </a:extLst>
              </a:tr>
              <a:tr h="36247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经营所得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全年收入总额－成本－费用－损失</a:t>
                      </a:r>
                      <a:endParaRPr lang="en-US" altLang="zh-CN" sz="2000" b="1" kern="100" dirty="0">
                        <a:solidFill>
                          <a:srgbClr val="004DA1"/>
                        </a:solidFill>
                        <a:effectLst/>
                        <a:latin typeface="楷体" panose="02010609060101010101" pitchFamily="49" charset="-122"/>
                        <a:ea typeface="楷体" panose="02010609060101010101" pitchFamily="49" charset="-122"/>
                      </a:endParaRPr>
                    </a:p>
                    <a:p>
                      <a:pPr marL="0" marR="0" indent="0" algn="just" defTabSz="685800" rtl="0" eaLnBrk="1" fontAlgn="auto" latinLnBrk="0" hangingPunct="1">
                        <a:lnSpc>
                          <a:spcPct val="100000"/>
                        </a:lnSpc>
                        <a:spcBef>
                          <a:spcPts val="0"/>
                        </a:spcBef>
                        <a:spcAft>
                          <a:spcPts val="0"/>
                        </a:spcAft>
                        <a:buClrTx/>
                        <a:buSzTx/>
                        <a:buFontTx/>
                        <a:buNone/>
                        <a:tabLst/>
                        <a:defRPr/>
                      </a:pPr>
                      <a:r>
                        <a:rPr lang="zh-CN" altLang="zh-CN" sz="2000" b="1" kern="1200" dirty="0">
                          <a:solidFill>
                            <a:srgbClr val="C00000"/>
                          </a:solidFill>
                          <a:latin typeface="楷体" pitchFamily="49" charset="-122"/>
                          <a:ea typeface="楷体" pitchFamily="49" charset="-122"/>
                          <a:cs typeface="+mn-cs"/>
                        </a:rPr>
                        <a:t>【注意】</a:t>
                      </a:r>
                      <a:r>
                        <a:rPr lang="zh-CN" altLang="zh-CN" sz="2000" b="1" kern="1200" dirty="0">
                          <a:solidFill>
                            <a:srgbClr val="004DA1"/>
                          </a:solidFill>
                          <a:latin typeface="楷体" pitchFamily="49" charset="-122"/>
                          <a:ea typeface="楷体" pitchFamily="49" charset="-122"/>
                          <a:cs typeface="+mn-cs"/>
                        </a:rPr>
                        <a:t>业主的实发工资不得扣除</a:t>
                      </a:r>
                      <a:endParaRPr lang="zh-CN" altLang="zh-CN" sz="2000" b="1" kern="100" dirty="0">
                        <a:solidFill>
                          <a:srgbClr val="004DA1"/>
                        </a:solidFill>
                        <a:effectLst/>
                        <a:latin typeface="楷体" pitchFamily="49" charset="-122"/>
                        <a:ea typeface="楷体"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五级超额累进税率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按年计征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应纳税所得额</a:t>
                      </a:r>
                      <a:r>
                        <a:rPr lang="en-US" sz="2000" b="1" kern="100">
                          <a:solidFill>
                            <a:srgbClr val="004DA1"/>
                          </a:solidFill>
                          <a:effectLst/>
                          <a:latin typeface="楷体" panose="02010609060101010101" pitchFamily="49" charset="-122"/>
                          <a:ea typeface="楷体" panose="02010609060101010101" pitchFamily="49" charset="-122"/>
                        </a:rPr>
                        <a:t>×</a:t>
                      </a:r>
                      <a:r>
                        <a:rPr lang="zh-CN" sz="2000" b="1" kern="100">
                          <a:solidFill>
                            <a:srgbClr val="004DA1"/>
                          </a:solidFill>
                          <a:effectLst/>
                          <a:latin typeface="楷体" panose="02010609060101010101" pitchFamily="49" charset="-122"/>
                          <a:ea typeface="楷体" panose="02010609060101010101" pitchFamily="49" charset="-122"/>
                        </a:rPr>
                        <a:t>适用税率－速算扣除数</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063345114"/>
                  </a:ext>
                </a:extLst>
              </a:tr>
              <a:tr h="72495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财产租赁</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⑴每次（月）收入额＜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⑵每次收入额≥</a:t>
                      </a:r>
                      <a:r>
                        <a:rPr lang="en-US" sz="2000" b="1" kern="100" dirty="0">
                          <a:solidFill>
                            <a:srgbClr val="004DA1"/>
                          </a:solidFill>
                          <a:effectLst/>
                          <a:latin typeface="楷体" panose="02010609060101010101" pitchFamily="49" charset="-122"/>
                          <a:ea typeface="楷体" panose="02010609060101010101" pitchFamily="49" charset="-122"/>
                        </a:rPr>
                        <a:t>4000</a:t>
                      </a:r>
                      <a:r>
                        <a:rPr lang="zh-CN" sz="2000" b="1" kern="100" dirty="0">
                          <a:solidFill>
                            <a:srgbClr val="004DA1"/>
                          </a:solidFill>
                          <a:effectLst/>
                          <a:latin typeface="楷体" panose="02010609060101010101" pitchFamily="49" charset="-122"/>
                          <a:ea typeface="楷体" panose="02010609060101010101" pitchFamily="49" charset="-122"/>
                        </a:rPr>
                        <a:t>元＝每次收入额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20%</a:t>
                      </a:r>
                      <a:r>
                        <a:rPr lang="zh-CN" sz="2000" b="1" kern="100" dirty="0">
                          <a:solidFill>
                            <a:srgbClr val="004DA1"/>
                          </a:solidFill>
                          <a:effectLst/>
                          <a:latin typeface="楷体" panose="02010609060101010101" pitchFamily="49" charset="-122"/>
                          <a:ea typeface="楷体" panose="02010609060101010101" pitchFamily="49" charset="-122"/>
                        </a:rPr>
                        <a:t>）</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修缮费用</a:t>
                      </a:r>
                      <a:r>
                        <a:rPr lang="zh-CN" altLang="en-US" sz="2000" b="1" kern="100" dirty="0">
                          <a:solidFill>
                            <a:srgbClr val="004DA1"/>
                          </a:solidFill>
                          <a:effectLst/>
                          <a:latin typeface="楷体" panose="02010609060101010101" pitchFamily="49" charset="-122"/>
                          <a:ea typeface="楷体" panose="02010609060101010101" pitchFamily="49" charset="-122"/>
                        </a:rPr>
                        <a:t>每月以</a:t>
                      </a:r>
                      <a:r>
                        <a:rPr lang="en-US" sz="2000" b="1" kern="100" dirty="0">
                          <a:solidFill>
                            <a:srgbClr val="004DA1"/>
                          </a:solidFill>
                          <a:effectLst/>
                          <a:latin typeface="楷体" panose="02010609060101010101" pitchFamily="49" charset="-122"/>
                          <a:ea typeface="楷体" panose="02010609060101010101" pitchFamily="49" charset="-122"/>
                        </a:rPr>
                        <a:t>800</a:t>
                      </a:r>
                      <a:r>
                        <a:rPr lang="zh-CN" sz="2000" b="1" kern="100" dirty="0">
                          <a:solidFill>
                            <a:srgbClr val="004DA1"/>
                          </a:solidFill>
                          <a:effectLst/>
                          <a:latin typeface="楷体" panose="02010609060101010101" pitchFamily="49" charset="-122"/>
                          <a:ea typeface="楷体" panose="02010609060101010101" pitchFamily="49" charset="-122"/>
                        </a:rPr>
                        <a:t>元为限</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定额、定率相结合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20%</a:t>
                      </a:r>
                      <a:r>
                        <a:rPr lang="zh-CN" sz="2000" b="1" kern="100">
                          <a:solidFill>
                            <a:srgbClr val="004DA1"/>
                          </a:solidFill>
                          <a:effectLst/>
                          <a:latin typeface="楷体" panose="02010609060101010101" pitchFamily="49" charset="-122"/>
                          <a:ea typeface="楷体" panose="02010609060101010101" pitchFamily="49" charset="-122"/>
                        </a:rPr>
                        <a:t>比例税率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按次纳税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3" h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应纳税所得额</a:t>
                      </a: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365849790"/>
                  </a:ext>
                </a:extLst>
              </a:tr>
              <a:tr h="281928">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财产转让</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收入全额－原值－合理费用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限额内据实扣除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4270201480"/>
                  </a:ext>
                </a:extLst>
              </a:tr>
              <a:tr h="120826">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利息、股息、红利、偶然</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按收入总额计税，不扣费用</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无</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183575719"/>
                  </a:ext>
                </a:extLst>
              </a:tr>
              <a:tr h="241653">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全年一次性奖金</a:t>
                      </a:r>
                    </a:p>
                    <a:p>
                      <a:pPr algn="ctr">
                        <a:spcAft>
                          <a:spcPts val="0"/>
                        </a:spcAft>
                      </a:pPr>
                      <a:r>
                        <a:rPr lang="zh-CN" sz="2000" b="1" kern="100">
                          <a:effectLst/>
                          <a:latin typeface="楷体" panose="02010609060101010101" pitchFamily="49" charset="-122"/>
                          <a:ea typeface="楷体" panose="02010609060101010101" pitchFamily="49" charset="-122"/>
                        </a:rPr>
                        <a:t>（选择不并入综合所得）</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gridSpan="6">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找税率：全年一次性奖金</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查税率表</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算税额：全年一次性奖金</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税率－速算扣除数</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【记忆提示】</a:t>
                      </a:r>
                      <a:r>
                        <a:rPr lang="zh-CN" sz="2000" b="1" kern="100" dirty="0">
                          <a:solidFill>
                            <a:srgbClr val="004DA1"/>
                          </a:solidFill>
                          <a:effectLst/>
                          <a:latin typeface="楷体" panose="02010609060101010101" pitchFamily="49" charset="-122"/>
                          <a:ea typeface="楷体" panose="02010609060101010101" pitchFamily="49" charset="-122"/>
                        </a:rPr>
                        <a:t>先除</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找税率，再用</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全额</a:t>
                      </a:r>
                      <a:r>
                        <a:rPr lang="en-US" sz="2000" b="1" kern="100" dirty="0">
                          <a:solidFill>
                            <a:srgbClr val="004DA1"/>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来计算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261" marR="17261"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916906103"/>
                  </a:ext>
                </a:extLst>
              </a:tr>
            </a:tbl>
          </a:graphicData>
        </a:graphic>
      </p:graphicFrame>
    </p:spTree>
    <p:extLst>
      <p:ext uri="{BB962C8B-B14F-4D97-AF65-F5344CB8AC3E}">
        <p14:creationId xmlns:p14="http://schemas.microsoft.com/office/powerpoint/2010/main" val="3052247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4.16667E-6 -1.47685 L -4.16667E-6 -1.75864 " pathEditMode="relative" rAng="0" ptsTypes="AA">
                                      <p:cBhvr>
                                        <p:cTn id="6" dur="1000" fill="hold"/>
                                        <p:tgtEl>
                                          <p:spTgt spid="3"/>
                                        </p:tgtEl>
                                        <p:attrNameLst>
                                          <p:attrName>ppt_x</p:attrName>
                                          <p:attrName>ppt_y</p:attrName>
                                        </p:attrNameLst>
                                      </p:cBhvr>
                                      <p:rCtr x="0" y="-14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根据个人所得税法律制度的规定，关于每次收入确定的下列表述中，不正确的是（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偶然所得，以一个月内取得的收入为一次</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非居民个人劳务报酬所得只有一次性收入的，以取得该项收入为一次</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利息所得，以支付利息时取得的收入为一次</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非居民个人特权使用费所得只有一次性收入的，以取得该项收入为一次</a:t>
            </a:r>
          </a:p>
          <a:p>
            <a:endParaRPr lang="zh-CN" altLang="en-US" dirty="0">
              <a:solidFill>
                <a:schemeClr val="tx1"/>
              </a:solidFill>
              <a:latin typeface="+mn-lt"/>
              <a:ea typeface="+mn-ea"/>
              <a:cs typeface="+mn-ea"/>
              <a:sym typeface="+mn-lt"/>
            </a:endParaRP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3"/>
            <a:ext cx="677108" cy="1428693"/>
            <a:chOff x="9306660"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60"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961524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下列各项中，以每次收入全额为应纳税所得额计算个人所得税的是（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稿酬所得</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劳务报酬所得</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经营所得</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偶然所得</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7"/>
            <a:ext cx="677108" cy="1428693"/>
            <a:chOff x="9306655"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5"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1509225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3284307"/>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7461" cy="623248"/>
          </a:xfrm>
          <a:prstGeom prst="rect">
            <a:avLst/>
          </a:prstGeom>
          <a:noFill/>
        </p:spPr>
        <p:txBody>
          <a:bodyPr wrap="square" lIns="68580" tIns="34290" rIns="68580" bIns="34290" rtlCol="0">
            <a:spAutoFit/>
          </a:bodyPr>
          <a:lstStyle/>
          <a:p>
            <a:r>
              <a:rPr lang="zh-CN" altLang="en-US" sz="3600" b="1" dirty="0">
                <a:solidFill>
                  <a:srgbClr val="005392"/>
                </a:solidFill>
                <a:cs typeface="+mn-ea"/>
                <a:sym typeface="+mn-lt"/>
              </a:rPr>
              <a:t>任务三  税收优惠</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326148459"/>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80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CD39B0C-F293-42E7-874D-EFEE1BC9F0D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257</a:t>
            </a:fld>
            <a:endParaRPr lang="en-US">
              <a:solidFill>
                <a:prstClr val="black">
                  <a:tint val="75000"/>
                </a:prstClr>
              </a:solidFill>
            </a:endParaRPr>
          </a:p>
        </p:txBody>
      </p:sp>
      <p:sp>
        <p:nvSpPr>
          <p:cNvPr id="3" name="副标题 1">
            <a:extLst>
              <a:ext uri="{FF2B5EF4-FFF2-40B4-BE49-F238E27FC236}">
                <a16:creationId xmlns:a16="http://schemas.microsoft.com/office/drawing/2014/main" id="{627BBAFD-44B3-45F9-AA06-CA77C2C57267}"/>
              </a:ext>
            </a:extLst>
          </p:cNvPr>
          <p:cNvSpPr txBox="1">
            <a:spLocks/>
          </p:cNvSpPr>
          <p:nvPr/>
        </p:nvSpPr>
        <p:spPr>
          <a:xfrm>
            <a:off x="530604" y="830404"/>
            <a:ext cx="808279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（一）可以结合不定项选择题考核的减免税政策</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国债和国家发行的金融债券利息</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保险赔款</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退休工资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个人转让自用</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年以上</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并且是家庭</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唯一</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生活用房</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取得的所得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储蓄存款利息</a:t>
            </a:r>
          </a:p>
        </p:txBody>
      </p:sp>
      <p:sp>
        <p:nvSpPr>
          <p:cNvPr id="4" name="文本框 3">
            <a:extLst>
              <a:ext uri="{FF2B5EF4-FFF2-40B4-BE49-F238E27FC236}">
                <a16:creationId xmlns:a16="http://schemas.microsoft.com/office/drawing/2014/main" id="{A16D2D9D-87C2-4231-A22E-E2227EDBC78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898237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CD39B0C-F293-42E7-874D-EFEE1BC9F0D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258</a:t>
            </a:fld>
            <a:endParaRPr lang="en-US">
              <a:solidFill>
                <a:prstClr val="black">
                  <a:tint val="75000"/>
                </a:prstClr>
              </a:solidFill>
            </a:endParaRPr>
          </a:p>
        </p:txBody>
      </p:sp>
      <p:sp>
        <p:nvSpPr>
          <p:cNvPr id="3" name="副标题 1">
            <a:extLst>
              <a:ext uri="{FF2B5EF4-FFF2-40B4-BE49-F238E27FC236}">
                <a16:creationId xmlns:a16="http://schemas.microsoft.com/office/drawing/2014/main" id="{627BBAFD-44B3-45F9-AA06-CA77C2C57267}"/>
              </a:ext>
            </a:extLst>
          </p:cNvPr>
          <p:cNvSpPr txBox="1">
            <a:spLocks/>
          </p:cNvSpPr>
          <p:nvPr/>
        </p:nvSpPr>
        <p:spPr>
          <a:xfrm>
            <a:off x="530604" y="830404"/>
            <a:ext cx="808279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chemeClr val="tx1"/>
                </a:solidFill>
              </a:rPr>
              <a:t>6.</a:t>
            </a:r>
            <a:r>
              <a:rPr lang="zh-CN" altLang="en-US" dirty="0">
                <a:solidFill>
                  <a:schemeClr val="tx1"/>
                </a:solidFill>
              </a:rPr>
              <a:t>持有上市公司股票的股息所得</a:t>
            </a:r>
          </a:p>
          <a:p>
            <a:pPr lvl="0"/>
            <a:r>
              <a:rPr lang="zh-CN" altLang="en-US" dirty="0">
                <a:solidFill>
                  <a:srgbClr val="C00000"/>
                </a:solidFill>
              </a:rPr>
              <a:t>（</a:t>
            </a:r>
            <a:r>
              <a:rPr lang="en-US" altLang="zh-CN" dirty="0">
                <a:solidFill>
                  <a:srgbClr val="C00000"/>
                </a:solidFill>
              </a:rPr>
              <a:t>1</a:t>
            </a:r>
            <a:r>
              <a:rPr lang="zh-CN" altLang="en-US" dirty="0">
                <a:solidFill>
                  <a:srgbClr val="C00000"/>
                </a:solidFill>
              </a:rPr>
              <a:t>）持股期限＞</a:t>
            </a:r>
            <a:r>
              <a:rPr lang="en-US" altLang="zh-CN" dirty="0">
                <a:solidFill>
                  <a:srgbClr val="C00000"/>
                </a:solidFill>
              </a:rPr>
              <a:t>1</a:t>
            </a:r>
            <a:r>
              <a:rPr lang="zh-CN" altLang="en-US" dirty="0">
                <a:solidFill>
                  <a:srgbClr val="C00000"/>
                </a:solidFill>
              </a:rPr>
              <a:t>年：免征；</a:t>
            </a:r>
          </a:p>
          <a:p>
            <a:pPr lvl="0"/>
            <a:r>
              <a:rPr lang="zh-CN" altLang="en-US" dirty="0">
                <a:solidFill>
                  <a:srgbClr val="C00000"/>
                </a:solidFill>
              </a:rPr>
              <a:t>（</a:t>
            </a:r>
            <a:r>
              <a:rPr lang="en-US" altLang="zh-CN" dirty="0">
                <a:solidFill>
                  <a:srgbClr val="C00000"/>
                </a:solidFill>
              </a:rPr>
              <a:t>2</a:t>
            </a:r>
            <a:r>
              <a:rPr lang="zh-CN" altLang="en-US" dirty="0">
                <a:solidFill>
                  <a:srgbClr val="C00000"/>
                </a:solidFill>
              </a:rPr>
              <a:t>）</a:t>
            </a:r>
            <a:r>
              <a:rPr lang="en-US" altLang="zh-CN" dirty="0">
                <a:solidFill>
                  <a:srgbClr val="C00000"/>
                </a:solidFill>
              </a:rPr>
              <a:t>1</a:t>
            </a:r>
            <a:r>
              <a:rPr lang="zh-CN" altLang="en-US" dirty="0">
                <a:solidFill>
                  <a:srgbClr val="C00000"/>
                </a:solidFill>
              </a:rPr>
              <a:t>个月＜持股期限≤</a:t>
            </a:r>
            <a:r>
              <a:rPr lang="en-US" altLang="zh-CN" dirty="0">
                <a:solidFill>
                  <a:srgbClr val="C00000"/>
                </a:solidFill>
              </a:rPr>
              <a:t>1</a:t>
            </a:r>
            <a:r>
              <a:rPr lang="zh-CN" altLang="en-US" dirty="0">
                <a:solidFill>
                  <a:srgbClr val="C00000"/>
                </a:solidFill>
              </a:rPr>
              <a:t>年：减半征收；</a:t>
            </a:r>
          </a:p>
          <a:p>
            <a:pPr lvl="0"/>
            <a:r>
              <a:rPr lang="zh-CN" altLang="en-US" dirty="0">
                <a:solidFill>
                  <a:srgbClr val="C00000"/>
                </a:solidFill>
              </a:rPr>
              <a:t>（</a:t>
            </a:r>
            <a:r>
              <a:rPr lang="en-US" altLang="zh-CN" dirty="0">
                <a:solidFill>
                  <a:srgbClr val="C00000"/>
                </a:solidFill>
              </a:rPr>
              <a:t>3</a:t>
            </a:r>
            <a:r>
              <a:rPr lang="zh-CN" altLang="en-US" dirty="0">
                <a:solidFill>
                  <a:srgbClr val="C00000"/>
                </a:solidFill>
              </a:rPr>
              <a:t>）期限≤</a:t>
            </a:r>
            <a:r>
              <a:rPr lang="en-US" altLang="zh-CN" dirty="0">
                <a:solidFill>
                  <a:srgbClr val="C00000"/>
                </a:solidFill>
              </a:rPr>
              <a:t>1</a:t>
            </a:r>
            <a:r>
              <a:rPr lang="zh-CN" altLang="en-US" dirty="0">
                <a:solidFill>
                  <a:srgbClr val="C00000"/>
                </a:solidFill>
              </a:rPr>
              <a:t>个月：全额征收；</a:t>
            </a:r>
          </a:p>
          <a:p>
            <a:pPr lvl="0"/>
            <a:r>
              <a:rPr lang="zh-CN" altLang="en-US" dirty="0">
                <a:solidFill>
                  <a:srgbClr val="C00000"/>
                </a:solidFill>
              </a:rPr>
              <a:t>（</a:t>
            </a:r>
            <a:r>
              <a:rPr lang="en-US" altLang="zh-CN" dirty="0">
                <a:solidFill>
                  <a:srgbClr val="C00000"/>
                </a:solidFill>
              </a:rPr>
              <a:t>4</a:t>
            </a:r>
            <a:r>
              <a:rPr lang="zh-CN" altLang="en-US" dirty="0">
                <a:solidFill>
                  <a:srgbClr val="C00000"/>
                </a:solidFill>
              </a:rPr>
              <a:t>）限售股解禁前取得的股息：减半征收。</a:t>
            </a:r>
          </a:p>
          <a:p>
            <a:pPr lvl="0"/>
            <a:r>
              <a:rPr lang="en-US" altLang="zh-CN" dirty="0">
                <a:solidFill>
                  <a:schemeClr val="tx1"/>
                </a:solidFill>
              </a:rPr>
              <a:t>7.</a:t>
            </a:r>
            <a:r>
              <a:rPr lang="zh-CN" altLang="en-US" dirty="0">
                <a:solidFill>
                  <a:schemeClr val="tx1"/>
                </a:solidFill>
              </a:rPr>
              <a:t>上市公司股票转让所得</a:t>
            </a:r>
          </a:p>
          <a:p>
            <a:pPr lvl="0"/>
            <a:r>
              <a:rPr lang="en-US" altLang="zh-CN" dirty="0">
                <a:solidFill>
                  <a:schemeClr val="tx1"/>
                </a:solidFill>
              </a:rPr>
              <a:t>8.</a:t>
            </a:r>
            <a:r>
              <a:rPr lang="zh-CN" altLang="en-US" dirty="0">
                <a:solidFill>
                  <a:schemeClr val="tx1"/>
                </a:solidFill>
              </a:rPr>
              <a:t>彩票一次中奖收入“在</a:t>
            </a:r>
            <a:r>
              <a:rPr lang="en-US" altLang="zh-CN" dirty="0">
                <a:solidFill>
                  <a:schemeClr val="tx1"/>
                </a:solidFill>
              </a:rPr>
              <a:t>1</a:t>
            </a:r>
            <a:r>
              <a:rPr lang="zh-CN" altLang="en-US" dirty="0">
                <a:solidFill>
                  <a:schemeClr val="tx1"/>
                </a:solidFill>
              </a:rPr>
              <a:t>万元以下”</a:t>
            </a:r>
          </a:p>
          <a:p>
            <a:pPr lvl="0"/>
            <a:r>
              <a:rPr lang="en-US" altLang="zh-CN" dirty="0">
                <a:solidFill>
                  <a:schemeClr val="tx1"/>
                </a:solidFill>
              </a:rPr>
              <a:t>9.</a:t>
            </a:r>
            <a:r>
              <a:rPr lang="zh-CN" altLang="en-US" dirty="0">
                <a:solidFill>
                  <a:schemeClr val="tx1"/>
                </a:solidFill>
              </a:rPr>
              <a:t>发票奖金所得“不超过</a:t>
            </a:r>
            <a:r>
              <a:rPr lang="en-US" altLang="zh-CN" dirty="0">
                <a:solidFill>
                  <a:schemeClr val="tx1"/>
                </a:solidFill>
              </a:rPr>
              <a:t>800</a:t>
            </a:r>
            <a:r>
              <a:rPr lang="zh-CN" altLang="en-US" dirty="0">
                <a:solidFill>
                  <a:schemeClr val="tx1"/>
                </a:solidFill>
              </a:rPr>
              <a:t>元”</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5D36F96C-E9A9-4F25-9BC7-AD463C84A4C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556397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par>
                          <p:cTn id="34" fill="hold">
                            <p:stCondLst>
                              <p:cond delay="3000"/>
                            </p:stCondLst>
                            <p:childTnLst>
                              <p:par>
                                <p:cTn id="35" presetID="12" presetClass="entr" presetSubtype="1" fill="hold" grpId="0" nodeType="after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 calcmode="lin" valueType="num">
                                      <p:cBhvr additive="base">
                                        <p:cTn id="37"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3">
                                            <p:txEl>
                                              <p:pRg st="6" end="6"/>
                                            </p:txEl>
                                          </p:spTgt>
                                        </p:tgtEl>
                                      </p:cBhvr>
                                    </p:animEffect>
                                  </p:childTnLst>
                                </p:cTn>
                              </p:par>
                            </p:childTnLst>
                          </p:cTn>
                        </p:par>
                        <p:par>
                          <p:cTn id="39" fill="hold">
                            <p:stCondLst>
                              <p:cond delay="3500"/>
                            </p:stCondLst>
                            <p:childTnLst>
                              <p:par>
                                <p:cTn id="40" presetID="12" presetClass="entr" presetSubtype="1" fill="hold" grpId="0" nodeType="afterEffect">
                                  <p:stCondLst>
                                    <p:cond delay="0"/>
                                  </p:stCondLst>
                                  <p:childTnLst>
                                    <p:set>
                                      <p:cBhvr>
                                        <p:cTn id="41" dur="1" fill="hold">
                                          <p:stCondLst>
                                            <p:cond delay="0"/>
                                          </p:stCondLst>
                                        </p:cTn>
                                        <p:tgtEl>
                                          <p:spTgt spid="3">
                                            <p:txEl>
                                              <p:pRg st="7" end="7"/>
                                            </p:txEl>
                                          </p:spTgt>
                                        </p:tgtEl>
                                        <p:attrNameLst>
                                          <p:attrName>style.visibility</p:attrName>
                                        </p:attrNameLst>
                                      </p:cBhvr>
                                      <p:to>
                                        <p:strVal val="visible"/>
                                      </p:to>
                                    </p:set>
                                    <p:anim calcmode="lin" valueType="num">
                                      <p:cBhvr additive="base">
                                        <p:cTn id="42" dur="500"/>
                                        <p:tgtEl>
                                          <p:spTgt spid="3">
                                            <p:txEl>
                                              <p:pRg st="7" end="7"/>
                                            </p:txEl>
                                          </p:spTgt>
                                        </p:tgtEl>
                                        <p:attrNameLst>
                                          <p:attrName>ppt_y</p:attrName>
                                        </p:attrNameLst>
                                      </p:cBhvr>
                                      <p:tavLst>
                                        <p:tav tm="0">
                                          <p:val>
                                            <p:strVal val="#ppt_y-#ppt_h*1.125000"/>
                                          </p:val>
                                        </p:tav>
                                        <p:tav tm="100000">
                                          <p:val>
                                            <p:strVal val="#ppt_y"/>
                                          </p:val>
                                        </p:tav>
                                      </p:tavLst>
                                    </p:anim>
                                    <p:animEffect transition="in" filter="wipe(down)">
                                      <p:cBhvr>
                                        <p:cTn id="43"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303ACAF-1377-406B-9340-E27E842EE0B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259</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A7F443D4-AA63-4311-AA3A-450E7B1338BD}"/>
              </a:ext>
            </a:extLst>
          </p:cNvPr>
          <p:cNvSpPr txBox="1">
            <a:spLocks/>
          </p:cNvSpPr>
          <p:nvPr/>
        </p:nvSpPr>
        <p:spPr>
          <a:xfrm>
            <a:off x="1652471" y="977421"/>
            <a:ext cx="5263237"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储蓄存款、国债与股票的税务处理</a:t>
            </a:r>
          </a:p>
        </p:txBody>
      </p:sp>
      <p:graphicFrame>
        <p:nvGraphicFramePr>
          <p:cNvPr id="4" name="表格 3">
            <a:extLst>
              <a:ext uri="{FF2B5EF4-FFF2-40B4-BE49-F238E27FC236}">
                <a16:creationId xmlns:a16="http://schemas.microsoft.com/office/drawing/2014/main" id="{120702A5-27B1-4359-B50C-BA962D93A831}"/>
              </a:ext>
            </a:extLst>
          </p:cNvPr>
          <p:cNvGraphicFramePr>
            <a:graphicFrameLocks noGrp="1"/>
          </p:cNvGraphicFramePr>
          <p:nvPr>
            <p:extLst>
              <p:ext uri="{D42A27DB-BD31-4B8C-83A1-F6EECF244321}">
                <p14:modId xmlns:p14="http://schemas.microsoft.com/office/powerpoint/2010/main" val="1749027438"/>
              </p:ext>
            </p:extLst>
          </p:nvPr>
        </p:nvGraphicFramePr>
        <p:xfrm>
          <a:off x="657156" y="1497985"/>
          <a:ext cx="7204696" cy="2668092"/>
        </p:xfrm>
        <a:graphic>
          <a:graphicData uri="http://schemas.openxmlformats.org/drawingml/2006/table">
            <a:tbl>
              <a:tblPr firstRow="1" firstCol="1" bandRow="1"/>
              <a:tblGrid>
                <a:gridCol w="682087">
                  <a:extLst>
                    <a:ext uri="{9D8B030D-6E8A-4147-A177-3AD203B41FA5}">
                      <a16:colId xmlns:a16="http://schemas.microsoft.com/office/drawing/2014/main" val="1139982364"/>
                    </a:ext>
                  </a:extLst>
                </a:gridCol>
                <a:gridCol w="1005550">
                  <a:extLst>
                    <a:ext uri="{9D8B030D-6E8A-4147-A177-3AD203B41FA5}">
                      <a16:colId xmlns:a16="http://schemas.microsoft.com/office/drawing/2014/main" val="1413789515"/>
                    </a:ext>
                  </a:extLst>
                </a:gridCol>
                <a:gridCol w="1260928">
                  <a:extLst>
                    <a:ext uri="{9D8B030D-6E8A-4147-A177-3AD203B41FA5}">
                      <a16:colId xmlns:a16="http://schemas.microsoft.com/office/drawing/2014/main" val="1645228087"/>
                    </a:ext>
                  </a:extLst>
                </a:gridCol>
                <a:gridCol w="2745311">
                  <a:extLst>
                    <a:ext uri="{9D8B030D-6E8A-4147-A177-3AD203B41FA5}">
                      <a16:colId xmlns:a16="http://schemas.microsoft.com/office/drawing/2014/main" val="809311190"/>
                    </a:ext>
                  </a:extLst>
                </a:gridCol>
                <a:gridCol w="1510820">
                  <a:extLst>
                    <a:ext uri="{9D8B030D-6E8A-4147-A177-3AD203B41FA5}">
                      <a16:colId xmlns:a16="http://schemas.microsoft.com/office/drawing/2014/main" val="780358230"/>
                    </a:ext>
                  </a:extLst>
                </a:gridCol>
              </a:tblGrid>
              <a:tr h="381156">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en-US" sz="2000" b="1" kern="100">
                          <a:effectLst/>
                          <a:latin typeface="楷体" panose="02010609060101010101" pitchFamily="49" charset="-122"/>
                          <a:ea typeface="楷体" panose="02010609060101010101" pitchFamily="49" charset="-122"/>
                        </a:rPr>
                        <a:t> </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转让</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利息、股息</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extLst>
                  <a:ext uri="{0D108BD9-81ED-4DB2-BD59-A6C34878D82A}">
                    <a16:rowId xmlns:a16="http://schemas.microsoft.com/office/drawing/2014/main" val="2732584063"/>
                  </a:ext>
                </a:extLst>
              </a:tr>
              <a:tr h="381156">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储蓄存款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免征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extLst>
                  <a:ext uri="{0D108BD9-81ED-4DB2-BD59-A6C34878D82A}">
                    <a16:rowId xmlns:a16="http://schemas.microsoft.com/office/drawing/2014/main" val="4215308098"/>
                  </a:ext>
                </a:extLst>
              </a:tr>
              <a:tr h="381156">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国债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全额征收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免征</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extLst>
                  <a:ext uri="{0D108BD9-81ED-4DB2-BD59-A6C34878D82A}">
                    <a16:rowId xmlns:a16="http://schemas.microsoft.com/office/drawing/2014/main" val="3081258923"/>
                  </a:ext>
                </a:extLst>
              </a:tr>
              <a:tr h="381156">
                <a:tc rowSpan="4">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上市公司股票</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非限售股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免征</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持股期限＞</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免征</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1148772"/>
                  </a:ext>
                </a:extLst>
              </a:tr>
              <a:tr h="38115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个月＜持股期限≤</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减半征收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85417028"/>
                  </a:ext>
                </a:extLst>
              </a:tr>
              <a:tr h="38115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持股期限≤</a:t>
                      </a:r>
                      <a:r>
                        <a:rPr lang="en-US" sz="2000" b="1" kern="100">
                          <a:solidFill>
                            <a:srgbClr val="004DA1"/>
                          </a:solidFill>
                          <a:effectLst/>
                          <a:latin typeface="楷体" panose="02010609060101010101" pitchFamily="49" charset="-122"/>
                          <a:ea typeface="楷体" panose="02010609060101010101" pitchFamily="49" charset="-122"/>
                        </a:rPr>
                        <a:t>1</a:t>
                      </a:r>
                      <a:r>
                        <a:rPr lang="zh-CN" sz="2000" b="1" kern="100">
                          <a:solidFill>
                            <a:srgbClr val="004DA1"/>
                          </a:solidFill>
                          <a:effectLst/>
                          <a:latin typeface="楷体" panose="02010609060101010101" pitchFamily="49" charset="-122"/>
                          <a:ea typeface="楷体" panose="02010609060101010101" pitchFamily="49" charset="-122"/>
                        </a:rPr>
                        <a:t>个月</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全额征收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913696069"/>
                  </a:ext>
                </a:extLst>
              </a:tr>
              <a:tr h="381156">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限售股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全额征收</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解禁前取得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减半征收</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402028272"/>
                  </a:ext>
                </a:extLst>
              </a:tr>
            </a:tbl>
          </a:graphicData>
        </a:graphic>
      </p:graphicFrame>
      <p:sp>
        <p:nvSpPr>
          <p:cNvPr id="5" name="文本框 4">
            <a:extLst>
              <a:ext uri="{FF2B5EF4-FFF2-40B4-BE49-F238E27FC236}">
                <a16:creationId xmlns:a16="http://schemas.microsoft.com/office/drawing/2014/main" id="{3B4E6CA9-4027-4EAF-94EB-218D6EE90C0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385223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年）根据个人所得税法律制度的规定，下列各项中，属于个人综合所得的有（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工资、薪金所得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稿酬所得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特许权使用费所得</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财产租赁所得</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7"/>
            <a:ext cx="677108" cy="1428693"/>
            <a:chOff x="930665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5"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525441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150477C-9423-4690-99C9-40CC1CFF131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260</a:t>
            </a:fld>
            <a:endParaRPr lang="en-US">
              <a:solidFill>
                <a:prstClr val="black">
                  <a:tint val="75000"/>
                </a:prstClr>
              </a:solidFill>
            </a:endParaRPr>
          </a:p>
        </p:txBody>
      </p:sp>
      <p:sp>
        <p:nvSpPr>
          <p:cNvPr id="3" name="副标题 1">
            <a:extLst>
              <a:ext uri="{FF2B5EF4-FFF2-40B4-BE49-F238E27FC236}">
                <a16:creationId xmlns:a16="http://schemas.microsoft.com/office/drawing/2014/main" id="{FE0355EA-EE37-41D5-8C1F-513FEF43F462}"/>
              </a:ext>
            </a:extLst>
          </p:cNvPr>
          <p:cNvSpPr txBox="1">
            <a:spLocks/>
          </p:cNvSpPr>
          <p:nvPr/>
        </p:nvSpPr>
        <p:spPr>
          <a:xfrm>
            <a:off x="454921" y="830404"/>
            <a:ext cx="80728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（二）直接考核的减免税政策</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省级</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人民政府、</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国务院部委</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和中国人民解放军</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军以上</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单位，以及</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外国组织、国际组织</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颁发的科学、教育、技术、文化、卫生、体育、环境保护等方面的奖金</a:t>
            </a:r>
          </a:p>
        </p:txBody>
      </p:sp>
      <p:sp>
        <p:nvSpPr>
          <p:cNvPr id="4" name="文本框 3">
            <a:extLst>
              <a:ext uri="{FF2B5EF4-FFF2-40B4-BE49-F238E27FC236}">
                <a16:creationId xmlns:a16="http://schemas.microsoft.com/office/drawing/2014/main" id="{6CB3FDC9-32B4-4BB5-BED4-0C9641CCF58C}"/>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348133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6266F63-5DCC-4A4D-BE9A-0F1BA9FD4D7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261</a:t>
            </a:fld>
            <a:endParaRPr lang="en-US">
              <a:solidFill>
                <a:prstClr val="black">
                  <a:tint val="75000"/>
                </a:prstClr>
              </a:solidFill>
            </a:endParaRPr>
          </a:p>
        </p:txBody>
      </p:sp>
      <p:pic>
        <p:nvPicPr>
          <p:cNvPr id="4" name="Picture 3" descr="42a16f9842a4405c9828faebe8e618da">
            <a:extLst>
              <a:ext uri="{FF2B5EF4-FFF2-40B4-BE49-F238E27FC236}">
                <a16:creationId xmlns:a16="http://schemas.microsoft.com/office/drawing/2014/main" id="{DA748EDF-ABF5-4A92-BAAE-76D8A0DC452A}"/>
              </a:ext>
            </a:extLst>
          </p:cNvPr>
          <p:cNvPicPr>
            <a:picLocks noChangeAspect="1" noChangeArrowheads="1"/>
          </p:cNvPicPr>
          <p:nvPr/>
        </p:nvPicPr>
        <p:blipFill>
          <a:blip r:embed="rId2" cstate="print"/>
          <a:srcRect/>
          <a:stretch>
            <a:fillRect/>
          </a:stretch>
        </p:blipFill>
        <p:spPr bwMode="auto">
          <a:xfrm>
            <a:off x="1629060" y="814276"/>
            <a:ext cx="5885879" cy="3918062"/>
          </a:xfrm>
          <a:prstGeom prst="rect">
            <a:avLst/>
          </a:prstGeom>
          <a:noFill/>
          <a:ln w="9525">
            <a:noFill/>
            <a:miter lim="800000"/>
            <a:headEnd/>
            <a:tailEnd/>
          </a:ln>
        </p:spPr>
      </p:pic>
      <p:sp>
        <p:nvSpPr>
          <p:cNvPr id="5" name="Rectangle 5">
            <a:extLst>
              <a:ext uri="{FF2B5EF4-FFF2-40B4-BE49-F238E27FC236}">
                <a16:creationId xmlns:a16="http://schemas.microsoft.com/office/drawing/2014/main" id="{62B45243-9A55-4C9C-B795-E950BCD212F4}"/>
              </a:ext>
            </a:extLst>
          </p:cNvPr>
          <p:cNvSpPr>
            <a:spLocks noChangeArrowheads="1"/>
          </p:cNvSpPr>
          <p:nvPr/>
        </p:nvSpPr>
        <p:spPr bwMode="auto">
          <a:xfrm>
            <a:off x="567200" y="1068893"/>
            <a:ext cx="8164050" cy="306000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indent="457200"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宋体" pitchFamily="2" charset="-122"/>
              </a:rPr>
              <a:t>中国女排，获得</a:t>
            </a:r>
            <a:r>
              <a:rPr lang="en-US" altLang="zh-CN" sz="2200" b="1" dirty="0">
                <a:solidFill>
                  <a:srgbClr val="004DA1"/>
                </a:solidFill>
                <a:latin typeface="楷体" panose="02010609060101010101" pitchFamily="49" charset="-122"/>
                <a:cs typeface="宋体" pitchFamily="2" charset="-122"/>
              </a:rPr>
              <a:t>2016</a:t>
            </a:r>
            <a:r>
              <a:rPr lang="zh-CN" altLang="en-US" sz="2200" b="1" dirty="0">
                <a:solidFill>
                  <a:srgbClr val="004DA1"/>
                </a:solidFill>
                <a:latin typeface="楷体" panose="02010609060101010101" pitchFamily="49" charset="-122"/>
                <a:cs typeface="宋体" pitchFamily="2" charset="-122"/>
              </a:rPr>
              <a:t>年里约奥运会女子排球冠军，女排队员们的下列所得是否应当缴纳个人所得税？</a:t>
            </a:r>
            <a:endParaRPr lang="en-US" altLang="zh-CN" sz="2200" b="1" dirty="0">
              <a:solidFill>
                <a:srgbClr val="004DA1"/>
              </a:solidFill>
              <a:latin typeface="楷体" panose="02010609060101010101" pitchFamily="49" charset="-122"/>
              <a:cs typeface="宋体" pitchFamily="2" charset="-122"/>
            </a:endParaRPr>
          </a:p>
          <a:p>
            <a:pPr indent="457200"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宋体" pitchFamily="2" charset="-122"/>
              </a:rPr>
              <a:t>（</a:t>
            </a:r>
            <a:r>
              <a:rPr lang="en-US" altLang="zh-CN" sz="2200" b="1" dirty="0">
                <a:solidFill>
                  <a:srgbClr val="004DA1"/>
                </a:solidFill>
                <a:latin typeface="楷体" panose="02010609060101010101" pitchFamily="49" charset="-122"/>
                <a:cs typeface="宋体" pitchFamily="2" charset="-122"/>
              </a:rPr>
              <a:t>1</a:t>
            </a:r>
            <a:r>
              <a:rPr lang="zh-CN" altLang="en-US" sz="2200" b="1" dirty="0">
                <a:solidFill>
                  <a:srgbClr val="004DA1"/>
                </a:solidFill>
                <a:latin typeface="楷体" panose="02010609060101010101" pitchFamily="49" charset="-122"/>
                <a:cs typeface="宋体" pitchFamily="2" charset="-122"/>
              </a:rPr>
              <a:t>）获得的奥运金牌</a:t>
            </a:r>
            <a:endParaRPr lang="en-US" altLang="zh-CN" sz="2200" b="1" dirty="0">
              <a:solidFill>
                <a:srgbClr val="004DA1"/>
              </a:solidFill>
              <a:latin typeface="楷体" panose="02010609060101010101" pitchFamily="49" charset="-122"/>
              <a:cs typeface="宋体" pitchFamily="2" charset="-122"/>
            </a:endParaRPr>
          </a:p>
          <a:p>
            <a:pPr indent="457200"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宋体" pitchFamily="2" charset="-122"/>
              </a:rPr>
              <a:t>（</a:t>
            </a:r>
            <a:r>
              <a:rPr lang="en-US" altLang="zh-CN" sz="2200" b="1" dirty="0">
                <a:solidFill>
                  <a:srgbClr val="004DA1"/>
                </a:solidFill>
                <a:latin typeface="楷体" panose="02010609060101010101" pitchFamily="49" charset="-122"/>
                <a:cs typeface="宋体" pitchFamily="2" charset="-122"/>
              </a:rPr>
              <a:t>2</a:t>
            </a:r>
            <a:r>
              <a:rPr lang="zh-CN" altLang="en-US" sz="2200" b="1" dirty="0">
                <a:solidFill>
                  <a:srgbClr val="004DA1"/>
                </a:solidFill>
                <a:latin typeface="楷体" panose="02010609060101010101" pitchFamily="49" charset="-122"/>
                <a:cs typeface="宋体" pitchFamily="2" charset="-122"/>
              </a:rPr>
              <a:t>）国家体育总局奖励</a:t>
            </a:r>
            <a:r>
              <a:rPr lang="en-US" altLang="zh-CN" sz="2200" b="1" dirty="0">
                <a:solidFill>
                  <a:srgbClr val="004DA1"/>
                </a:solidFill>
                <a:latin typeface="楷体" panose="02010609060101010101" pitchFamily="49" charset="-122"/>
                <a:cs typeface="宋体" pitchFamily="2" charset="-122"/>
              </a:rPr>
              <a:t>X</a:t>
            </a:r>
            <a:r>
              <a:rPr lang="zh-CN" altLang="en-US" sz="2200" b="1" dirty="0">
                <a:solidFill>
                  <a:srgbClr val="004DA1"/>
                </a:solidFill>
                <a:latin typeface="楷体" panose="02010609060101010101" pitchFamily="49" charset="-122"/>
                <a:cs typeface="宋体" pitchFamily="2" charset="-122"/>
              </a:rPr>
              <a:t>万元</a:t>
            </a:r>
            <a:endParaRPr lang="en-US" altLang="zh-CN" sz="2200" b="1" dirty="0">
              <a:solidFill>
                <a:srgbClr val="004DA1"/>
              </a:solidFill>
              <a:latin typeface="楷体" panose="02010609060101010101" pitchFamily="49" charset="-122"/>
              <a:cs typeface="宋体" pitchFamily="2" charset="-122"/>
            </a:endParaRPr>
          </a:p>
          <a:p>
            <a:pPr indent="457200"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宋体" pitchFamily="2" charset="-122"/>
              </a:rPr>
              <a:t>（</a:t>
            </a:r>
            <a:r>
              <a:rPr lang="en-US" altLang="zh-CN" sz="2200" b="1" dirty="0">
                <a:solidFill>
                  <a:srgbClr val="004DA1"/>
                </a:solidFill>
                <a:latin typeface="楷体" panose="02010609060101010101" pitchFamily="49" charset="-122"/>
                <a:cs typeface="宋体" pitchFamily="2" charset="-122"/>
              </a:rPr>
              <a:t>3</a:t>
            </a:r>
            <a:r>
              <a:rPr lang="zh-CN" altLang="en-US" sz="2200" b="1" dirty="0">
                <a:solidFill>
                  <a:srgbClr val="004DA1"/>
                </a:solidFill>
                <a:latin typeface="楷体" panose="02010609060101010101" pitchFamily="49" charset="-122"/>
                <a:cs typeface="宋体" pitchFamily="2" charset="-122"/>
              </a:rPr>
              <a:t>）所在省政府奖励</a:t>
            </a:r>
            <a:r>
              <a:rPr lang="en-US" altLang="zh-CN" sz="2200" b="1" dirty="0">
                <a:solidFill>
                  <a:srgbClr val="004DA1"/>
                </a:solidFill>
                <a:latin typeface="楷体" panose="02010609060101010101" pitchFamily="49" charset="-122"/>
                <a:cs typeface="宋体" pitchFamily="2" charset="-122"/>
              </a:rPr>
              <a:t>Y</a:t>
            </a:r>
            <a:r>
              <a:rPr lang="zh-CN" altLang="en-US" sz="2200" b="1" dirty="0">
                <a:solidFill>
                  <a:srgbClr val="004DA1"/>
                </a:solidFill>
                <a:latin typeface="楷体" panose="02010609060101010101" pitchFamily="49" charset="-122"/>
                <a:cs typeface="宋体" pitchFamily="2" charset="-122"/>
              </a:rPr>
              <a:t>万元</a:t>
            </a:r>
          </a:p>
          <a:p>
            <a:pPr indent="457200" defTabSz="914400" eaLnBrk="0" fontAlgn="base" hangingPunct="0">
              <a:lnSpc>
                <a:spcPct val="150000"/>
              </a:lnSpc>
              <a:spcBef>
                <a:spcPct val="0"/>
              </a:spcBef>
              <a:spcAft>
                <a:spcPct val="0"/>
              </a:spcAft>
            </a:pPr>
            <a:r>
              <a:rPr lang="zh-CN" altLang="en-US" sz="2200" b="1" dirty="0">
                <a:solidFill>
                  <a:srgbClr val="004DA1"/>
                </a:solidFill>
                <a:latin typeface="楷体" panose="02010609060101010101" pitchFamily="49" charset="-122"/>
                <a:cs typeface="宋体" pitchFamily="2" charset="-122"/>
              </a:rPr>
              <a:t>（</a:t>
            </a:r>
            <a:r>
              <a:rPr lang="en-US" altLang="zh-CN" sz="2200" b="1" dirty="0">
                <a:solidFill>
                  <a:srgbClr val="004DA1"/>
                </a:solidFill>
                <a:latin typeface="楷体" panose="02010609060101010101" pitchFamily="49" charset="-122"/>
                <a:cs typeface="宋体" pitchFamily="2" charset="-122"/>
              </a:rPr>
              <a:t>4</a:t>
            </a:r>
            <a:r>
              <a:rPr lang="zh-CN" altLang="en-US" sz="2200" b="1" dirty="0">
                <a:solidFill>
                  <a:srgbClr val="004DA1"/>
                </a:solidFill>
                <a:latin typeface="楷体" panose="02010609060101010101" pitchFamily="49" charset="-122"/>
                <a:cs typeface="宋体" pitchFamily="2" charset="-122"/>
              </a:rPr>
              <a:t>）户口所属</a:t>
            </a:r>
            <a:r>
              <a:rPr lang="zh-CN" altLang="en-US" sz="2200" b="1" dirty="0">
                <a:solidFill>
                  <a:srgbClr val="004DA1"/>
                </a:solidFill>
                <a:latin typeface="楷体" panose="02010609060101010101" pitchFamily="49" charset="-122"/>
                <a:cs typeface="Arial" pitchFamily="34" charset="0"/>
              </a:rPr>
              <a:t>县</a:t>
            </a:r>
            <a:r>
              <a:rPr lang="zh-CN" altLang="en-US" sz="2200" b="1" dirty="0">
                <a:solidFill>
                  <a:srgbClr val="004DA1"/>
                </a:solidFill>
                <a:latin typeface="楷体" panose="02010609060101010101" pitchFamily="49" charset="-122"/>
                <a:cs typeface="宋体" pitchFamily="2" charset="-122"/>
              </a:rPr>
              <a:t>政府奖励</a:t>
            </a:r>
            <a:r>
              <a:rPr lang="en-US" altLang="zh-CN" sz="2200" b="1" dirty="0">
                <a:solidFill>
                  <a:srgbClr val="004DA1"/>
                </a:solidFill>
                <a:latin typeface="楷体" panose="02010609060101010101" pitchFamily="49" charset="-122"/>
                <a:cs typeface="宋体" pitchFamily="2" charset="-122"/>
              </a:rPr>
              <a:t>Z</a:t>
            </a:r>
            <a:r>
              <a:rPr lang="zh-CN" altLang="en-US" sz="2200" b="1" dirty="0">
                <a:solidFill>
                  <a:srgbClr val="004DA1"/>
                </a:solidFill>
                <a:latin typeface="楷体" panose="02010609060101010101" pitchFamily="49" charset="-122"/>
                <a:cs typeface="宋体" pitchFamily="2" charset="-122"/>
              </a:rPr>
              <a:t>万元</a:t>
            </a:r>
          </a:p>
        </p:txBody>
      </p:sp>
      <p:sp>
        <p:nvSpPr>
          <p:cNvPr id="6" name="文本框 5">
            <a:extLst>
              <a:ext uri="{FF2B5EF4-FFF2-40B4-BE49-F238E27FC236}">
                <a16:creationId xmlns:a16="http://schemas.microsoft.com/office/drawing/2014/main" id="{53E64A19-B52D-457B-BAE0-692E308F2B1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624558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6" presetClass="exit" presetSubtype="32" fill="hold" nodeType="clickEffect">
                                  <p:stCondLst>
                                    <p:cond delay="0"/>
                                  </p:stCondLst>
                                  <p:childTnLst>
                                    <p:animEffect transition="out" filter="circle(out)">
                                      <p:cBhvr>
                                        <p:cTn id="12" dur="1000"/>
                                        <p:tgtEl>
                                          <p:spTgt spid="4"/>
                                        </p:tgtEl>
                                      </p:cBhvr>
                                    </p:animEffect>
                                    <p:set>
                                      <p:cBhvr>
                                        <p:cTn id="13" dur="1" fill="hold">
                                          <p:stCondLst>
                                            <p:cond delay="999"/>
                                          </p:stCondLst>
                                        </p:cTn>
                                        <p:tgtEl>
                                          <p:spTgt spid="4"/>
                                        </p:tgtEl>
                                        <p:attrNameLst>
                                          <p:attrName>style.visibility</p:attrName>
                                        </p:attrNameLst>
                                      </p:cBhvr>
                                      <p:to>
                                        <p:strVal val="hidden"/>
                                      </p:to>
                                    </p:se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slide(fromTop)">
                                      <p:cBhvr>
                                        <p:cTn id="17" dur="500"/>
                                        <p:tgtEl>
                                          <p:spTgt spid="5">
                                            <p:txEl>
                                              <p:pRg st="0" end="0"/>
                                            </p:txEl>
                                          </p:spTgt>
                                        </p:tgtEl>
                                      </p:cBhvr>
                                    </p:animEffect>
                                  </p:childTnLst>
                                </p:cTn>
                              </p:par>
                            </p:childTnLst>
                          </p:cTn>
                        </p:par>
                        <p:par>
                          <p:cTn id="18" fill="hold">
                            <p:stCondLst>
                              <p:cond delay="1500"/>
                            </p:stCondLst>
                            <p:childTnLst>
                              <p:par>
                                <p:cTn id="19" presetID="12" presetClass="entr" presetSubtype="1" fill="hold" nodeType="afterEffect">
                                  <p:stCondLst>
                                    <p:cond delay="0"/>
                                  </p:stCondLst>
                                  <p:childTnLst>
                                    <p:set>
                                      <p:cBhvr>
                                        <p:cTn id="20" dur="1" fill="hold">
                                          <p:stCondLst>
                                            <p:cond delay="0"/>
                                          </p:stCondLst>
                                        </p:cTn>
                                        <p:tgtEl>
                                          <p:spTgt spid="5">
                                            <p:txEl>
                                              <p:pRg st="1" end="1"/>
                                            </p:txEl>
                                          </p:spTgt>
                                        </p:tgtEl>
                                        <p:attrNameLst>
                                          <p:attrName>style.visibility</p:attrName>
                                        </p:attrNameLst>
                                      </p:cBhvr>
                                      <p:to>
                                        <p:strVal val="visible"/>
                                      </p:to>
                                    </p:set>
                                    <p:animEffect transition="in" filter="slide(fromTop)">
                                      <p:cBhvr>
                                        <p:cTn id="21" dur="500"/>
                                        <p:tgtEl>
                                          <p:spTgt spid="5">
                                            <p:txEl>
                                              <p:pRg st="1" end="1"/>
                                            </p:txEl>
                                          </p:spTgt>
                                        </p:tgtEl>
                                      </p:cBhvr>
                                    </p:animEffect>
                                  </p:childTnLst>
                                </p:cTn>
                              </p:par>
                            </p:childTnLst>
                          </p:cTn>
                        </p:par>
                        <p:par>
                          <p:cTn id="22" fill="hold">
                            <p:stCondLst>
                              <p:cond delay="2000"/>
                            </p:stCondLst>
                            <p:childTnLst>
                              <p:par>
                                <p:cTn id="23" presetID="12" presetClass="entr" presetSubtype="1" fill="hold" nodeType="after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Effect transition="in" filter="slide(fromTop)">
                                      <p:cBhvr>
                                        <p:cTn id="25" dur="500"/>
                                        <p:tgtEl>
                                          <p:spTgt spid="5">
                                            <p:txEl>
                                              <p:pRg st="2" end="2"/>
                                            </p:txEl>
                                          </p:spTgt>
                                        </p:tgtEl>
                                      </p:cBhvr>
                                    </p:animEffect>
                                  </p:childTnLst>
                                </p:cTn>
                              </p:par>
                            </p:childTnLst>
                          </p:cTn>
                        </p:par>
                        <p:par>
                          <p:cTn id="26" fill="hold">
                            <p:stCondLst>
                              <p:cond delay="2500"/>
                            </p:stCondLst>
                            <p:childTnLst>
                              <p:par>
                                <p:cTn id="27" presetID="12" presetClass="entr" presetSubtype="1" fill="hold" nodeType="afterEffect">
                                  <p:stCondLst>
                                    <p:cond delay="0"/>
                                  </p:stCondLst>
                                  <p:childTnLst>
                                    <p:set>
                                      <p:cBhvr>
                                        <p:cTn id="28" dur="1" fill="hold">
                                          <p:stCondLst>
                                            <p:cond delay="0"/>
                                          </p:stCondLst>
                                        </p:cTn>
                                        <p:tgtEl>
                                          <p:spTgt spid="5">
                                            <p:txEl>
                                              <p:pRg st="3" end="3"/>
                                            </p:txEl>
                                          </p:spTgt>
                                        </p:tgtEl>
                                        <p:attrNameLst>
                                          <p:attrName>style.visibility</p:attrName>
                                        </p:attrNameLst>
                                      </p:cBhvr>
                                      <p:to>
                                        <p:strVal val="visible"/>
                                      </p:to>
                                    </p:set>
                                    <p:animEffect transition="in" filter="slide(fromTop)">
                                      <p:cBhvr>
                                        <p:cTn id="29" dur="500"/>
                                        <p:tgtEl>
                                          <p:spTgt spid="5">
                                            <p:txEl>
                                              <p:pRg st="3" end="3"/>
                                            </p:txEl>
                                          </p:spTgt>
                                        </p:tgtEl>
                                      </p:cBhvr>
                                    </p:animEffect>
                                  </p:childTnLst>
                                </p:cTn>
                              </p:par>
                            </p:childTnLst>
                          </p:cTn>
                        </p:par>
                        <p:par>
                          <p:cTn id="30" fill="hold">
                            <p:stCondLst>
                              <p:cond delay="3000"/>
                            </p:stCondLst>
                            <p:childTnLst>
                              <p:par>
                                <p:cTn id="31" presetID="12" presetClass="entr" presetSubtype="1" fill="hold" nodeType="afterEffect">
                                  <p:stCondLst>
                                    <p:cond delay="0"/>
                                  </p:stCondLst>
                                  <p:childTnLst>
                                    <p:set>
                                      <p:cBhvr>
                                        <p:cTn id="32" dur="1" fill="hold">
                                          <p:stCondLst>
                                            <p:cond delay="0"/>
                                          </p:stCondLst>
                                        </p:cTn>
                                        <p:tgtEl>
                                          <p:spTgt spid="5">
                                            <p:txEl>
                                              <p:pRg st="4" end="4"/>
                                            </p:txEl>
                                          </p:spTgt>
                                        </p:tgtEl>
                                        <p:attrNameLst>
                                          <p:attrName>style.visibility</p:attrName>
                                        </p:attrNameLst>
                                      </p:cBhvr>
                                      <p:to>
                                        <p:strVal val="visible"/>
                                      </p:to>
                                    </p:set>
                                    <p:animEffect transition="in" filter="slide(fromTop)">
                                      <p:cBhvr>
                                        <p:cTn id="33"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1AA0CC0-6163-4646-B479-AC2E5D28D46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262</a:t>
            </a:fld>
            <a:endParaRPr lang="en-US">
              <a:solidFill>
                <a:prstClr val="black">
                  <a:tint val="75000"/>
                </a:prstClr>
              </a:solidFill>
            </a:endParaRPr>
          </a:p>
        </p:txBody>
      </p:sp>
      <p:sp>
        <p:nvSpPr>
          <p:cNvPr id="3" name="副标题 1">
            <a:extLst>
              <a:ext uri="{FF2B5EF4-FFF2-40B4-BE49-F238E27FC236}">
                <a16:creationId xmlns:a16="http://schemas.microsoft.com/office/drawing/2014/main" id="{B9AE5CDF-7CE6-44CB-A90B-A8BCC0E83B35}"/>
              </a:ext>
            </a:extLst>
          </p:cNvPr>
          <p:cNvSpPr txBox="1">
            <a:spLocks/>
          </p:cNvSpPr>
          <p:nvPr/>
        </p:nvSpPr>
        <p:spPr>
          <a:xfrm>
            <a:off x="504616" y="830404"/>
            <a:ext cx="7446688"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按照国家统一规定发给的补贴、津贴</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福利费、抚恤金、救济金</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军人的转业费、复员费、退役金</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外交代表、领事官员和其他人员的所得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拆迁补偿款</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7.</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企业职工从破产企业取得的一次性安置费收入</a:t>
            </a:r>
          </a:p>
        </p:txBody>
      </p:sp>
      <p:sp>
        <p:nvSpPr>
          <p:cNvPr id="4" name="文本框 3">
            <a:extLst>
              <a:ext uri="{FF2B5EF4-FFF2-40B4-BE49-F238E27FC236}">
                <a16:creationId xmlns:a16="http://schemas.microsoft.com/office/drawing/2014/main" id="{1099E9AE-A9D2-4BCE-AE75-A25FF60E853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107564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B46F34C-8339-4DFE-A7C6-20AA0DBA1BD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263</a:t>
            </a:fld>
            <a:endParaRPr lang="en-US">
              <a:solidFill>
                <a:prstClr val="black">
                  <a:tint val="75000"/>
                </a:prstClr>
              </a:solidFill>
            </a:endParaRPr>
          </a:p>
        </p:txBody>
      </p:sp>
      <p:sp>
        <p:nvSpPr>
          <p:cNvPr id="4" name="副标题 1">
            <a:extLst>
              <a:ext uri="{FF2B5EF4-FFF2-40B4-BE49-F238E27FC236}">
                <a16:creationId xmlns:a16="http://schemas.microsoft.com/office/drawing/2014/main" id="{7C38783F-1AC5-4973-9DF3-9AE15737F2DA}"/>
              </a:ext>
            </a:extLst>
          </p:cNvPr>
          <p:cNvSpPr txBox="1">
            <a:spLocks/>
          </p:cNvSpPr>
          <p:nvPr/>
        </p:nvSpPr>
        <p:spPr>
          <a:xfrm>
            <a:off x="524495" y="830404"/>
            <a:ext cx="792376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8.</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外籍个人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非现金</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形式或</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实报实销</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的住房补贴、伙食补贴、搬迁费、洗衣费；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）合理标准的境内外出差补贴；</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）合理的探亲费、语言训练费、子女教育费；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）从外商投资企业取得的股息、红利所得；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）符合条件的工资、薪金所得（针对特定外籍专家）。</a:t>
            </a:r>
          </a:p>
        </p:txBody>
      </p:sp>
      <p:sp>
        <p:nvSpPr>
          <p:cNvPr id="5" name="文本框 4">
            <a:extLst>
              <a:ext uri="{FF2B5EF4-FFF2-40B4-BE49-F238E27FC236}">
                <a16:creationId xmlns:a16="http://schemas.microsoft.com/office/drawing/2014/main" id="{55FC5502-49E1-41B7-9517-FC56FB64BA74}"/>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69475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p:tgtEl>
                                          <p:spTgt spid="4">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4">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 calcmode="lin" valueType="num">
                                      <p:cBhvr additive="base">
                                        <p:cTn id="32" dur="500"/>
                                        <p:tgtEl>
                                          <p:spTgt spid="4">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A5A100-EC1F-369C-9B4B-D7A29F8CED5E}"/>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B75A916-9F7D-19EE-5DEF-857AA8B6D3B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264</a:t>
            </a:fld>
            <a:endParaRPr lang="en-US">
              <a:solidFill>
                <a:prstClr val="black">
                  <a:tint val="75000"/>
                </a:prstClr>
              </a:solidFill>
            </a:endParaRPr>
          </a:p>
        </p:txBody>
      </p:sp>
      <p:sp>
        <p:nvSpPr>
          <p:cNvPr id="4" name="副标题 1">
            <a:extLst>
              <a:ext uri="{FF2B5EF4-FFF2-40B4-BE49-F238E27FC236}">
                <a16:creationId xmlns:a16="http://schemas.microsoft.com/office/drawing/2014/main" id="{A98DB928-2FBC-6195-3C7A-C02ECCD07F5B}"/>
              </a:ext>
            </a:extLst>
          </p:cNvPr>
          <p:cNvSpPr txBox="1">
            <a:spLocks/>
          </p:cNvSpPr>
          <p:nvPr/>
        </p:nvSpPr>
        <p:spPr>
          <a:xfrm>
            <a:off x="524495" y="830404"/>
            <a:ext cx="792376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defRPr/>
            </a:pPr>
            <a:r>
              <a:rPr lang="en-US" altLang="zh-CN" dirty="0"/>
              <a:t>【</a:t>
            </a:r>
            <a:r>
              <a:rPr lang="zh-CN" altLang="en-US" dirty="0"/>
              <a:t>提示</a:t>
            </a:r>
            <a:r>
              <a:rPr lang="en-US" altLang="zh-CN" dirty="0"/>
              <a:t>】</a:t>
            </a:r>
            <a:r>
              <a:rPr lang="zh-CN" altLang="en-US" dirty="0"/>
              <a:t>外籍个人符合居民个人条件的，可以选择享受个人所得税专项附加扣除，也可以选择享受住房补贴、语言训练费、子女教育费等津补贴免税优惠政策，但不得同时享受，一经选择，</a:t>
            </a:r>
            <a:r>
              <a:rPr lang="en-US" altLang="zh-CN" dirty="0"/>
              <a:t>1 </a:t>
            </a:r>
            <a:r>
              <a:rPr lang="zh-CN" altLang="en-US" dirty="0"/>
              <a:t>个纳税年度内不得变更。（</a:t>
            </a:r>
            <a:r>
              <a:rPr lang="en-US" altLang="zh-CN" dirty="0"/>
              <a:t>2024 </a:t>
            </a:r>
            <a:r>
              <a:rPr lang="zh-CN" altLang="en-US" dirty="0"/>
              <a:t>年新增）</a:t>
            </a: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5" name="文本框 4">
            <a:extLst>
              <a:ext uri="{FF2B5EF4-FFF2-40B4-BE49-F238E27FC236}">
                <a16:creationId xmlns:a16="http://schemas.microsoft.com/office/drawing/2014/main" id="{F23ACE82-B39C-8D42-8A22-57987718A27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428782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BB3CF21-F67F-417E-BBE5-1CA80614ABDD}"/>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265</a:t>
            </a:fld>
            <a:endParaRPr lang="en-US">
              <a:solidFill>
                <a:prstClr val="black">
                  <a:tint val="75000"/>
                </a:prstClr>
              </a:solidFill>
            </a:endParaRPr>
          </a:p>
        </p:txBody>
      </p:sp>
      <p:sp>
        <p:nvSpPr>
          <p:cNvPr id="3" name="副标题 1">
            <a:extLst>
              <a:ext uri="{FF2B5EF4-FFF2-40B4-BE49-F238E27FC236}">
                <a16:creationId xmlns:a16="http://schemas.microsoft.com/office/drawing/2014/main" id="{E21B0018-EA35-4E8C-9C2C-140EA0E92FBA}"/>
              </a:ext>
            </a:extLst>
          </p:cNvPr>
          <p:cNvSpPr txBox="1">
            <a:spLocks/>
          </p:cNvSpPr>
          <p:nvPr/>
        </p:nvSpPr>
        <p:spPr>
          <a:xfrm>
            <a:off x="442153" y="830404"/>
            <a:ext cx="825969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9.</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以下情形的房屋产权无偿赠与的，对当事双方不征收个人所得税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）房屋产权所有权人将房屋产权无偿赠与</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近亲属</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）房屋产权所有人将房屋产权无偿赠与对其承担直接</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抚养或赡养义务</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）房屋产权所有人死亡，依法取得房屋产权的</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继承人</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endPar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个人举报、协查各种违法、犯罪行为而获得的奖金</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个人办理代扣代缴手续，按规定取得的扣缴手续费</a:t>
            </a:r>
          </a:p>
        </p:txBody>
      </p:sp>
      <p:sp>
        <p:nvSpPr>
          <p:cNvPr id="4" name="文本框 3">
            <a:extLst>
              <a:ext uri="{FF2B5EF4-FFF2-40B4-BE49-F238E27FC236}">
                <a16:creationId xmlns:a16="http://schemas.microsoft.com/office/drawing/2014/main" id="{F80334F1-C0D6-4997-BD37-601A07510795}"/>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672729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3D87E9-6EBC-4B4C-CBF9-BF99602C3A8D}"/>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30F3D9B-24C7-EECE-DB8F-E81E188F575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266</a:t>
            </a:fld>
            <a:endParaRPr lang="en-US">
              <a:solidFill>
                <a:prstClr val="black">
                  <a:tint val="75000"/>
                </a:prstClr>
              </a:solidFill>
            </a:endParaRPr>
          </a:p>
        </p:txBody>
      </p:sp>
      <p:sp>
        <p:nvSpPr>
          <p:cNvPr id="3" name="副标题 1">
            <a:extLst>
              <a:ext uri="{FF2B5EF4-FFF2-40B4-BE49-F238E27FC236}">
                <a16:creationId xmlns:a16="http://schemas.microsoft.com/office/drawing/2014/main" id="{0BD634C1-6119-706A-4749-B49804A9D08D}"/>
              </a:ext>
            </a:extLst>
          </p:cNvPr>
          <p:cNvSpPr txBox="1">
            <a:spLocks/>
          </p:cNvSpPr>
          <p:nvPr/>
        </p:nvSpPr>
        <p:spPr>
          <a:xfrm>
            <a:off x="442153" y="830404"/>
            <a:ext cx="825969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defRPr/>
            </a:pPr>
            <a:r>
              <a:rPr lang="en-US" altLang="zh-CN" sz="2000" dirty="0"/>
              <a:t>12.</a:t>
            </a:r>
            <a:r>
              <a:rPr lang="zh-CN" altLang="en-US" sz="2000" dirty="0"/>
              <a:t>法律援助人员按规定取得的法律援助补贴</a:t>
            </a:r>
          </a:p>
          <a:p>
            <a:pPr lvl="0">
              <a:defRPr/>
            </a:pPr>
            <a:r>
              <a:rPr lang="en-US" altLang="zh-CN" sz="2000" dirty="0"/>
              <a:t>13.</a:t>
            </a:r>
            <a:r>
              <a:rPr lang="zh-CN" altLang="en-US" sz="2000" dirty="0"/>
              <a:t>个人养老金递延纳税优惠政策（</a:t>
            </a:r>
            <a:r>
              <a:rPr lang="en-US" altLang="zh-CN" sz="2000" dirty="0"/>
              <a:t>2024 </a:t>
            </a:r>
            <a:r>
              <a:rPr lang="zh-CN" altLang="en-US" sz="2000" dirty="0"/>
              <a:t>年新增）</a:t>
            </a:r>
          </a:p>
          <a:p>
            <a:pPr lvl="0">
              <a:defRPr/>
            </a:pPr>
            <a:r>
              <a:rPr lang="zh-CN" altLang="en-US" sz="2000" dirty="0"/>
              <a:t>（</a:t>
            </a:r>
            <a:r>
              <a:rPr lang="en-US" altLang="zh-CN" sz="2000" dirty="0"/>
              <a:t>1</a:t>
            </a:r>
            <a:r>
              <a:rPr lang="zh-CN" altLang="en-US" sz="2000" dirty="0"/>
              <a:t>）缴费环节：个人向个人养老金资金账户的缴费，按照 </a:t>
            </a:r>
            <a:r>
              <a:rPr lang="en-US" altLang="zh-CN" sz="2000" dirty="0"/>
              <a:t>12000 </a:t>
            </a:r>
            <a:r>
              <a:rPr lang="zh-CN" altLang="en-US" sz="2000" dirty="0"/>
              <a:t>元</a:t>
            </a:r>
            <a:r>
              <a:rPr lang="en-US" altLang="zh-CN" sz="2000" dirty="0"/>
              <a:t>/</a:t>
            </a:r>
            <a:r>
              <a:rPr lang="zh-CN" altLang="en-US" sz="2000" dirty="0"/>
              <a:t>年的限额标准，在综合所得或经营所得中据实扣除；</a:t>
            </a:r>
          </a:p>
          <a:p>
            <a:pPr lvl="0">
              <a:defRPr/>
            </a:pPr>
            <a:r>
              <a:rPr lang="zh-CN" altLang="en-US" sz="2000" dirty="0"/>
              <a:t>（</a:t>
            </a:r>
            <a:r>
              <a:rPr lang="en-US" altLang="zh-CN" sz="2000" dirty="0"/>
              <a:t>2</a:t>
            </a:r>
            <a:r>
              <a:rPr lang="zh-CN" altLang="en-US" sz="2000" dirty="0"/>
              <a:t>）投资环节：计入个人养老金资金账户的投资收益暂不征收个人所得税；</a:t>
            </a:r>
          </a:p>
          <a:p>
            <a:pPr lvl="0">
              <a:defRPr/>
            </a:pPr>
            <a:r>
              <a:rPr lang="zh-CN" altLang="en-US" sz="2000" dirty="0"/>
              <a:t>（</a:t>
            </a:r>
            <a:r>
              <a:rPr lang="en-US" altLang="zh-CN" sz="2000" dirty="0"/>
              <a:t>3</a:t>
            </a:r>
            <a:r>
              <a:rPr lang="zh-CN" altLang="en-US" sz="2000" dirty="0"/>
              <a:t>）领取环节：个人领取的个人养老金按“工资、薪金所得”税目，不并入综合所得，单独按照 </a:t>
            </a:r>
            <a:r>
              <a:rPr lang="en-US" altLang="zh-CN" sz="2000" dirty="0"/>
              <a:t>3</a:t>
            </a:r>
            <a:r>
              <a:rPr lang="zh-CN" altLang="en-US" sz="2000" dirty="0"/>
              <a:t>％的税率计算缴纳个人所得税。</a:t>
            </a:r>
            <a:endPar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B7193BFD-E82A-904A-A67F-084DD2555C55}"/>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一、税收优惠</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56763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·2021-12】2019 </a:t>
            </a:r>
            <a:r>
              <a:rPr lang="zh-CN" altLang="en-US" dirty="0">
                <a:solidFill>
                  <a:schemeClr val="tx1"/>
                </a:solidFill>
                <a:latin typeface="+mn-lt"/>
                <a:ea typeface="+mn-ea"/>
                <a:cs typeface="+mn-ea"/>
                <a:sym typeface="+mn-lt"/>
              </a:rPr>
              <a:t>年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月中国居民王某从公开发行和转让市场购入甲上市公司股票。</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月取得甲上市公司分配的股息 </a:t>
            </a:r>
            <a:r>
              <a:rPr lang="en-US" altLang="zh-CN" dirty="0">
                <a:solidFill>
                  <a:schemeClr val="tx1"/>
                </a:solidFill>
                <a:latin typeface="+mn-lt"/>
                <a:ea typeface="+mn-ea"/>
                <a:cs typeface="+mn-ea"/>
                <a:sym typeface="+mn-lt"/>
              </a:rPr>
              <a:t>8 000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7 </a:t>
            </a:r>
            <a:r>
              <a:rPr lang="zh-CN" altLang="en-US" dirty="0">
                <a:solidFill>
                  <a:schemeClr val="tx1"/>
                </a:solidFill>
                <a:latin typeface="+mn-lt"/>
                <a:ea typeface="+mn-ea"/>
                <a:cs typeface="+mn-ea"/>
                <a:sym typeface="+mn-lt"/>
              </a:rPr>
              <a:t>月将持有的股票全部转让。已知利息、股息、红利所得个人所得税税率为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％。王某该笔股息应缴纳个人所得税税额为（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A.800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B.1 600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C.600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D.1 200 </a:t>
            </a:r>
            <a:r>
              <a:rPr lang="zh-CN" altLang="en-US" dirty="0">
                <a:solidFill>
                  <a:schemeClr val="tx1"/>
                </a:solidFill>
                <a:latin typeface="+mn-lt"/>
                <a:ea typeface="+mn-ea"/>
                <a:cs typeface="+mn-ea"/>
                <a:sym typeface="+mn-lt"/>
              </a:rPr>
              <a:t>元</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7"/>
            <a:ext cx="677108" cy="1428693"/>
            <a:chOff x="9306655"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5"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2489113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】2020</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月中国公民李某在境内公开发行和转让市场购入某上市公司股票，当年</a:t>
            </a:r>
            <a:r>
              <a:rPr lang="en-US" altLang="zh-CN" dirty="0">
                <a:solidFill>
                  <a:schemeClr val="tx1"/>
                </a:solidFill>
                <a:latin typeface="+mn-lt"/>
                <a:ea typeface="+mn-ea"/>
                <a:cs typeface="+mn-ea"/>
                <a:sym typeface="+mn-lt"/>
              </a:rPr>
              <a:t>7</a:t>
            </a:r>
            <a:r>
              <a:rPr lang="zh-CN" altLang="en-US" dirty="0">
                <a:solidFill>
                  <a:schemeClr val="tx1"/>
                </a:solidFill>
                <a:latin typeface="+mn-lt"/>
                <a:ea typeface="+mn-ea"/>
                <a:cs typeface="+mn-ea"/>
                <a:sym typeface="+mn-lt"/>
              </a:rPr>
              <a:t>月取得该上市公司分配的股息</a:t>
            </a:r>
            <a:r>
              <a:rPr lang="en-US" altLang="zh-CN" dirty="0">
                <a:solidFill>
                  <a:schemeClr val="tx1"/>
                </a:solidFill>
                <a:latin typeface="+mn-lt"/>
                <a:ea typeface="+mn-ea"/>
                <a:cs typeface="+mn-ea"/>
                <a:sym typeface="+mn-lt"/>
              </a:rPr>
              <a:t>4500</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8</a:t>
            </a:r>
            <a:r>
              <a:rPr lang="zh-CN" altLang="en-US" dirty="0">
                <a:solidFill>
                  <a:schemeClr val="tx1"/>
                </a:solidFill>
                <a:latin typeface="+mn-lt"/>
                <a:ea typeface="+mn-ea"/>
                <a:cs typeface="+mn-ea"/>
                <a:sym typeface="+mn-lt"/>
              </a:rPr>
              <a:t>月将持有的股票全部卖出。已知，利息、股息红利所得个人所得税税率为</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％。计算李某该笔股息所得应缴纳个人所得税税额的下列算式中，正确的是（  ）。</a:t>
            </a:r>
          </a:p>
          <a:p>
            <a:r>
              <a:rPr lang="en-US" altLang="zh-CN" dirty="0">
                <a:solidFill>
                  <a:schemeClr val="tx1"/>
                </a:solidFill>
                <a:latin typeface="+mn-lt"/>
                <a:ea typeface="+mn-ea"/>
                <a:cs typeface="+mn-ea"/>
                <a:sym typeface="+mn-lt"/>
              </a:rPr>
              <a:t>A.4500×20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900</a:t>
            </a:r>
            <a:r>
              <a:rPr lang="zh-CN" altLang="en-US" dirty="0">
                <a:solidFill>
                  <a:schemeClr val="tx1"/>
                </a:solidFill>
                <a:latin typeface="+mn-lt"/>
                <a:ea typeface="+mn-ea"/>
                <a:cs typeface="+mn-ea"/>
                <a:sym typeface="+mn-lt"/>
              </a:rPr>
              <a:t>（元）</a:t>
            </a:r>
          </a:p>
          <a:p>
            <a:r>
              <a:rPr lang="en-US" altLang="zh-CN" dirty="0">
                <a:solidFill>
                  <a:schemeClr val="tx1"/>
                </a:solidFill>
                <a:latin typeface="+mn-lt"/>
                <a:ea typeface="+mn-ea"/>
                <a:cs typeface="+mn-ea"/>
                <a:sym typeface="+mn-lt"/>
              </a:rPr>
              <a:t>B.4500×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720</a:t>
            </a:r>
            <a:r>
              <a:rPr lang="zh-CN" altLang="en-US" dirty="0">
                <a:solidFill>
                  <a:schemeClr val="tx1"/>
                </a:solidFill>
                <a:latin typeface="+mn-lt"/>
                <a:ea typeface="+mn-ea"/>
                <a:cs typeface="+mn-ea"/>
                <a:sym typeface="+mn-lt"/>
              </a:rPr>
              <a:t>（元）</a:t>
            </a:r>
          </a:p>
          <a:p>
            <a:r>
              <a:rPr lang="en-US" altLang="zh-CN" dirty="0">
                <a:solidFill>
                  <a:schemeClr val="tx1"/>
                </a:solidFill>
                <a:latin typeface="+mn-lt"/>
                <a:ea typeface="+mn-ea"/>
                <a:cs typeface="+mn-ea"/>
                <a:sym typeface="+mn-lt"/>
              </a:rPr>
              <a:t>C.4500×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360</a:t>
            </a:r>
            <a:r>
              <a:rPr lang="zh-CN" altLang="en-US" dirty="0">
                <a:solidFill>
                  <a:schemeClr val="tx1"/>
                </a:solidFill>
                <a:latin typeface="+mn-lt"/>
                <a:ea typeface="+mn-ea"/>
                <a:cs typeface="+mn-ea"/>
                <a:sym typeface="+mn-lt"/>
              </a:rPr>
              <a:t>（元）</a:t>
            </a:r>
          </a:p>
          <a:p>
            <a:r>
              <a:rPr lang="en-US" altLang="zh-CN" dirty="0">
                <a:solidFill>
                  <a:schemeClr val="tx1"/>
                </a:solidFill>
                <a:latin typeface="+mn-lt"/>
                <a:ea typeface="+mn-ea"/>
                <a:cs typeface="+mn-ea"/>
                <a:sym typeface="+mn-lt"/>
              </a:rPr>
              <a:t>D.4500×50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450</a:t>
            </a:r>
            <a:r>
              <a:rPr lang="zh-CN" altLang="en-US" dirty="0">
                <a:solidFill>
                  <a:schemeClr val="tx1"/>
                </a:solidFill>
                <a:latin typeface="+mn-lt"/>
                <a:ea typeface="+mn-ea"/>
                <a:cs typeface="+mn-ea"/>
                <a:sym typeface="+mn-lt"/>
              </a:rPr>
              <a:t>（元）</a:t>
            </a:r>
          </a:p>
          <a:p>
            <a:endParaRPr lang="zh-CN" altLang="en-US" dirty="0">
              <a:solidFill>
                <a:schemeClr val="tx1"/>
              </a:solidFill>
              <a:latin typeface="+mn-lt"/>
              <a:ea typeface="+mn-ea"/>
              <a:cs typeface="+mn-ea"/>
              <a:sym typeface="+mn-lt"/>
            </a:endParaRP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7"/>
            <a:ext cx="677108" cy="1428693"/>
            <a:chOff x="9306655"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5"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2515673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·2021-2】</a:t>
            </a:r>
            <a:r>
              <a:rPr lang="zh-CN" altLang="en-US" dirty="0">
                <a:solidFill>
                  <a:schemeClr val="tx1"/>
                </a:solidFill>
                <a:latin typeface="+mn-lt"/>
                <a:ea typeface="+mn-ea"/>
                <a:cs typeface="+mn-ea"/>
                <a:sym typeface="+mn-lt"/>
              </a:rPr>
              <a:t>根据个人所得税法律制度的规定，下列各项中，应当征收个人所得税的是（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市级民政部门支付给个人的生活困难补助费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按照国务院规定发给的政府特殊津贴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省级人民政府颁发给个人的科学方面的奖金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公司发放给员工的科研奖金</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7"/>
            <a:ext cx="677108" cy="1428693"/>
            <a:chOff x="9306655"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5"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1399240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根据个人所得税法律制度的规定，在中国境内有住所的居民取得的下列所得中，属于综合所得的是（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经营所得</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劳务报酬</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利息、股息、红利所得</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财产租赁所得</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930730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根据个人所得税法律制度的规定，个人的下列所得中，不属于个人所得税免税项目的是（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出租住房取得的租金</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国家发行的金融债券利息</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国债利息</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军人的转业费</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7"/>
            <a:ext cx="677108" cy="1428693"/>
            <a:chOff x="9306655"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5"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298984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年）根据个人所得税法律制度的规定，下列情形中，免征个人所得税的是（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吴某取得所在单位发放的年终奖</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周某获得省政府颁发的科学方面的奖金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王某取得所在公司发放的销售业绩奖金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郑某获得县教育部门颁发的教育方面的奖金</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7"/>
            <a:ext cx="677108" cy="1428693"/>
            <a:chOff x="9306655"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5"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4083043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年）根据个人所得税法律制度的规定，下列各项中，免征个人所得税的有（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银行储蓄存款利息</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保险佣金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按照国务院规定发给的政府特殊津贴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退休工资</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8"/>
            <a:ext cx="677108" cy="1428693"/>
            <a:chOff x="9306654"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4" y="2384129"/>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894819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年）根据个人所得税法律制度的规定，个人取得的下列收入中，免征个人所得税的有（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全年一次性奖金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有奖竞猜获得的奖金</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 C.</a:t>
            </a:r>
            <a:r>
              <a:rPr lang="zh-CN" altLang="en-US" dirty="0">
                <a:solidFill>
                  <a:schemeClr val="tx1"/>
                </a:solidFill>
                <a:latin typeface="+mn-lt"/>
                <a:ea typeface="+mn-ea"/>
                <a:cs typeface="+mn-ea"/>
                <a:sym typeface="+mn-lt"/>
              </a:rPr>
              <a:t>军人的退役金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民政部门支付的救济金</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099"/>
            <a:ext cx="677108" cy="1428693"/>
            <a:chOff x="9306653"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3"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CD</a:t>
              </a:r>
              <a:endParaRPr lang="zh-CN" altLang="en-US" sz="3200" dirty="0">
                <a:solidFill>
                  <a:schemeClr val="bg1"/>
                </a:solidFill>
              </a:endParaRPr>
            </a:p>
          </p:txBody>
        </p:sp>
      </p:grpSp>
    </p:spTree>
    <p:extLst>
      <p:ext uri="{BB962C8B-B14F-4D97-AF65-F5344CB8AC3E}">
        <p14:creationId xmlns:p14="http://schemas.microsoft.com/office/powerpoint/2010/main" val="1395635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根据个人所得税法律制度的规定，下列各项中，暂免征收个人所得税的有（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赵某转让自用满 </a:t>
            </a:r>
            <a:r>
              <a:rPr lang="en-US" altLang="zh-CN" dirty="0">
                <a:solidFill>
                  <a:schemeClr val="tx1"/>
                </a:solidFill>
                <a:latin typeface="+mn-lt"/>
                <a:ea typeface="+mn-ea"/>
                <a:cs typeface="+mn-ea"/>
                <a:sym typeface="+mn-lt"/>
              </a:rPr>
              <a:t>10 </a:t>
            </a:r>
            <a:r>
              <a:rPr lang="zh-CN" altLang="en-US" dirty="0">
                <a:solidFill>
                  <a:schemeClr val="tx1"/>
                </a:solidFill>
                <a:latin typeface="+mn-lt"/>
                <a:ea typeface="+mn-ea"/>
                <a:cs typeface="+mn-ea"/>
                <a:sym typeface="+mn-lt"/>
              </a:rPr>
              <a:t>年，并且是唯一的家庭生活用房取得的所得 </a:t>
            </a:r>
            <a:r>
              <a:rPr lang="en-US" altLang="zh-CN" dirty="0">
                <a:solidFill>
                  <a:schemeClr val="tx1"/>
                </a:solidFill>
                <a:latin typeface="+mn-lt"/>
                <a:ea typeface="+mn-ea"/>
                <a:cs typeface="+mn-ea"/>
                <a:sym typeface="+mn-lt"/>
              </a:rPr>
              <a:t>500 000 </a:t>
            </a:r>
            <a:r>
              <a:rPr lang="zh-CN" altLang="en-US" dirty="0">
                <a:solidFill>
                  <a:schemeClr val="tx1"/>
                </a:solidFill>
                <a:latin typeface="+mn-lt"/>
                <a:ea typeface="+mn-ea"/>
                <a:cs typeface="+mn-ea"/>
                <a:sym typeface="+mn-lt"/>
              </a:rPr>
              <a:t>元</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 B.</a:t>
            </a:r>
            <a:r>
              <a:rPr lang="zh-CN" altLang="en-US" dirty="0">
                <a:solidFill>
                  <a:schemeClr val="tx1"/>
                </a:solidFill>
                <a:latin typeface="+mn-lt"/>
                <a:ea typeface="+mn-ea"/>
                <a:cs typeface="+mn-ea"/>
                <a:sym typeface="+mn-lt"/>
              </a:rPr>
              <a:t>李某获得兼职所得 </a:t>
            </a:r>
            <a:r>
              <a:rPr lang="en-US" altLang="zh-CN" dirty="0">
                <a:solidFill>
                  <a:schemeClr val="tx1"/>
                </a:solidFill>
                <a:latin typeface="+mn-lt"/>
                <a:ea typeface="+mn-ea"/>
                <a:cs typeface="+mn-ea"/>
                <a:sym typeface="+mn-lt"/>
              </a:rPr>
              <a:t>1 000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王某取得的储蓄存款利息 </a:t>
            </a:r>
            <a:r>
              <a:rPr lang="en-US" altLang="zh-CN" dirty="0">
                <a:solidFill>
                  <a:schemeClr val="tx1"/>
                </a:solidFill>
                <a:latin typeface="+mn-lt"/>
                <a:ea typeface="+mn-ea"/>
                <a:cs typeface="+mn-ea"/>
                <a:sym typeface="+mn-lt"/>
              </a:rPr>
              <a:t>1 500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张某因举报某公司违法行为获得的奖金 </a:t>
            </a:r>
            <a:r>
              <a:rPr lang="en-US" altLang="zh-CN" dirty="0">
                <a:solidFill>
                  <a:schemeClr val="tx1"/>
                </a:solidFill>
                <a:latin typeface="+mn-lt"/>
                <a:ea typeface="+mn-ea"/>
                <a:cs typeface="+mn-ea"/>
                <a:sym typeface="+mn-lt"/>
              </a:rPr>
              <a:t>20 000 </a:t>
            </a:r>
            <a:r>
              <a:rPr lang="zh-CN" altLang="en-US" dirty="0">
                <a:solidFill>
                  <a:schemeClr val="tx1"/>
                </a:solidFill>
                <a:latin typeface="+mn-lt"/>
                <a:ea typeface="+mn-ea"/>
                <a:cs typeface="+mn-ea"/>
                <a:sym typeface="+mn-lt"/>
              </a:rPr>
              <a:t>元</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0"/>
            <a:ext cx="677108" cy="1428693"/>
            <a:chOff x="9306652"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2" y="2384129"/>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2250833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对企业职工，因企业依照</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破产法</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宣告破产，从破产企业取得的一次性安置费收入，免予征收个人所得税。（　）</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2"/>
            <a:ext cx="677108" cy="1428693"/>
            <a:chOff x="9306650"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0"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2059466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3284307"/>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7461" cy="623248"/>
          </a:xfrm>
          <a:prstGeom prst="rect">
            <a:avLst/>
          </a:prstGeom>
          <a:noFill/>
        </p:spPr>
        <p:txBody>
          <a:bodyPr wrap="square" lIns="68580" tIns="34290" rIns="68580" bIns="34290" rtlCol="0">
            <a:spAutoFit/>
          </a:bodyPr>
          <a:lstStyle/>
          <a:p>
            <a:r>
              <a:rPr lang="zh-CN" altLang="en-US" sz="3600" b="1" dirty="0">
                <a:solidFill>
                  <a:srgbClr val="005392"/>
                </a:solidFill>
                <a:cs typeface="+mn-ea"/>
                <a:sym typeface="+mn-lt"/>
              </a:rPr>
              <a:t>任务四  申报与缴纳</a:t>
            </a:r>
          </a:p>
        </p:txBody>
      </p:sp>
      <p:sp>
        <p:nvSpPr>
          <p:cNvPr id="18" name="文本框 17"/>
          <p:cNvSpPr txBox="1"/>
          <p:nvPr/>
        </p:nvSpPr>
        <p:spPr>
          <a:xfrm>
            <a:off x="2933432" y="2833300"/>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A79C93CC-FEB5-459F-AACD-A3D1EA77224B}"/>
              </a:ext>
            </a:extLst>
          </p:cNvPr>
          <p:cNvSpPr txBox="1"/>
          <p:nvPr/>
        </p:nvSpPr>
        <p:spPr bwMode="auto">
          <a:xfrm>
            <a:off x="2707027" y="3370427"/>
            <a:ext cx="6181334" cy="632994"/>
          </a:xfrm>
          <a:prstGeom prst="rect">
            <a:avLst/>
          </a:prstGeom>
          <a:noFill/>
        </p:spPr>
        <p:txBody>
          <a:bodyPr wrap="square" lIns="68580" tIns="34290" rIns="68580" bIns="34290">
            <a:spAutoFit/>
          </a:bodyPr>
          <a:lstStyle/>
          <a:p>
            <a:pPr>
              <a:lnSpc>
                <a:spcPct val="120000"/>
              </a:lnSpc>
            </a:pPr>
            <a:r>
              <a:rPr lang="en-US" altLang="zh-CN" sz="1600" b="1" dirty="0">
                <a:cs typeface="+mn-ea"/>
                <a:sym typeface="+mn-lt"/>
              </a:rPr>
              <a:t>1.</a:t>
            </a:r>
            <a:r>
              <a:rPr lang="zh-CN" altLang="en-US" sz="1600" b="1" dirty="0">
                <a:cs typeface="+mn-ea"/>
                <a:sym typeface="+mn-lt"/>
              </a:rPr>
              <a:t>纳税申报</a:t>
            </a:r>
            <a:endParaRPr lang="en-US" altLang="zh-CN" sz="1600" b="1" dirty="0">
              <a:cs typeface="+mn-ea"/>
              <a:sym typeface="+mn-lt"/>
            </a:endParaRPr>
          </a:p>
          <a:p>
            <a:pPr>
              <a:lnSpc>
                <a:spcPct val="120000"/>
              </a:lnSpc>
            </a:pPr>
            <a:r>
              <a:rPr lang="en-US" altLang="zh-CN" sz="1600" b="1" dirty="0">
                <a:cs typeface="+mn-ea"/>
                <a:sym typeface="+mn-lt"/>
              </a:rPr>
              <a:t>2.</a:t>
            </a:r>
            <a:r>
              <a:rPr lang="zh-CN" altLang="en-US" sz="1600" b="1" dirty="0">
                <a:cs typeface="+mn-ea"/>
                <a:sym typeface="+mn-lt"/>
              </a:rPr>
              <a:t>纳税期限</a:t>
            </a:r>
            <a:endParaRPr lang="en-US" altLang="zh-CN" sz="1600" b="1" dirty="0">
              <a:cs typeface="+mn-ea"/>
              <a:sym typeface="+mn-lt"/>
            </a:endParaRPr>
          </a:p>
        </p:txBody>
      </p:sp>
    </p:spTree>
    <p:extLst>
      <p:ext uri="{BB962C8B-B14F-4D97-AF65-F5344CB8AC3E}">
        <p14:creationId xmlns:p14="http://schemas.microsoft.com/office/powerpoint/2010/main" val="3469718800"/>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85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350"/>
                            </p:stCondLst>
                            <p:childTnLst>
                              <p:par>
                                <p:cTn id="15" presetID="22" presetClass="entr" presetSubtype="8"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par>
                          <p:cTn id="18" fill="hold">
                            <p:stCondLst>
                              <p:cond delay="18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5"/>
                                        </p:tgtEl>
                                        <p:attrNameLst>
                                          <p:attrName>style.visibility</p:attrName>
                                        </p:attrNameLst>
                                      </p:cBhvr>
                                      <p:to>
                                        <p:strVal val="visible"/>
                                      </p:to>
                                    </p:set>
                                    <p:animEffect transition="in" filter="wipe(right)">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8" grpId="0"/>
      <p:bldP spid="15"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598343F-ED39-4AAF-9E94-FCABFC2A6B8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277</a:t>
            </a:fld>
            <a:endParaRPr lang="en-US">
              <a:solidFill>
                <a:prstClr val="black">
                  <a:tint val="75000"/>
                </a:prstClr>
              </a:solidFill>
            </a:endParaRPr>
          </a:p>
        </p:txBody>
      </p:sp>
      <p:sp>
        <p:nvSpPr>
          <p:cNvPr id="3" name="文本框 2">
            <a:extLst>
              <a:ext uri="{FF2B5EF4-FFF2-40B4-BE49-F238E27FC236}">
                <a16:creationId xmlns:a16="http://schemas.microsoft.com/office/drawing/2014/main" id="{099F6C56-30E2-48F0-89F1-E5A7E4523D7F}"/>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一、纳税申报</a:t>
            </a:r>
            <a:endParaRPr lang="en-US" altLang="zh-CN" sz="2800" b="1" dirty="0">
              <a:solidFill>
                <a:srgbClr val="7030A0"/>
              </a:solidFill>
              <a:cs typeface="+mn-ea"/>
              <a:sym typeface="+mn-lt"/>
            </a:endParaRPr>
          </a:p>
        </p:txBody>
      </p:sp>
      <p:sp>
        <p:nvSpPr>
          <p:cNvPr id="4" name="副标题 1">
            <a:extLst>
              <a:ext uri="{FF2B5EF4-FFF2-40B4-BE49-F238E27FC236}">
                <a16:creationId xmlns:a16="http://schemas.microsoft.com/office/drawing/2014/main" id="{23308ABD-7F95-4FCA-A53C-B674C4B5AB74}"/>
              </a:ext>
            </a:extLst>
          </p:cNvPr>
          <p:cNvSpPr txBox="1">
            <a:spLocks/>
          </p:cNvSpPr>
          <p:nvPr/>
        </p:nvSpPr>
        <p:spPr>
          <a:xfrm>
            <a:off x="540544" y="830404"/>
            <a:ext cx="8062912"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纳税申报</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代扣代缴</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）以支付所得的</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单位</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或</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个人</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为扣缴义务人。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）扣缴义务人在代扣税款的</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次月</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日内</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，向主管税务机关报送其支付所得的所有个人的相关涉税信息资料。</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税务机关给付</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％的手续费。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经营所得</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纳税人的双重身份。</a:t>
            </a:r>
          </a:p>
        </p:txBody>
      </p:sp>
    </p:spTree>
    <p:extLst>
      <p:ext uri="{BB962C8B-B14F-4D97-AF65-F5344CB8AC3E}">
        <p14:creationId xmlns:p14="http://schemas.microsoft.com/office/powerpoint/2010/main" val="1223635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additive="base">
                                        <p:cTn id="22"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p:tgtEl>
                                          <p:spTgt spid="4">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4">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 calcmode="lin" valueType="num">
                                      <p:cBhvr additive="base">
                                        <p:cTn id="32" dur="500"/>
                                        <p:tgtEl>
                                          <p:spTgt spid="4">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C8095B7-F405-4D38-9080-3FF246168AD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278</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99A75975-85BC-4AF2-B93E-41FE6443721C}"/>
              </a:ext>
            </a:extLst>
          </p:cNvPr>
          <p:cNvSpPr txBox="1">
            <a:spLocks/>
          </p:cNvSpPr>
          <p:nvPr/>
        </p:nvSpPr>
        <p:spPr>
          <a:xfrm>
            <a:off x="1811498" y="1176204"/>
            <a:ext cx="4509789"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经营所得纳税人的“双重身份”</a:t>
            </a:r>
          </a:p>
        </p:txBody>
      </p:sp>
      <p:sp>
        <p:nvSpPr>
          <p:cNvPr id="9" name="圆角矩形 18">
            <a:extLst>
              <a:ext uri="{FF2B5EF4-FFF2-40B4-BE49-F238E27FC236}">
                <a16:creationId xmlns:a16="http://schemas.microsoft.com/office/drawing/2014/main" id="{E32FD659-393C-4EE8-A024-D0D47626E7A7}"/>
              </a:ext>
            </a:extLst>
          </p:cNvPr>
          <p:cNvSpPr/>
          <p:nvPr/>
        </p:nvSpPr>
        <p:spPr>
          <a:xfrm>
            <a:off x="815388" y="2521991"/>
            <a:ext cx="1081088" cy="782638"/>
          </a:xfrm>
          <a:prstGeom prst="roundRect">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zh-CN" sz="2000" b="1" dirty="0">
                <a:solidFill>
                  <a:prstClr val="white"/>
                </a:solidFill>
                <a:latin typeface="楷体" panose="02010609060101010101" pitchFamily="49" charset="-122"/>
              </a:rPr>
              <a:t>个体工商户</a:t>
            </a:r>
            <a:endParaRPr lang="zh-CN" altLang="en-US" sz="2000" b="1" dirty="0">
              <a:solidFill>
                <a:prstClr val="white"/>
              </a:solidFill>
              <a:latin typeface="楷体" panose="02010609060101010101" pitchFamily="49" charset="-122"/>
            </a:endParaRPr>
          </a:p>
        </p:txBody>
      </p:sp>
      <p:cxnSp>
        <p:nvCxnSpPr>
          <p:cNvPr id="10" name="直接箭头连接符 9">
            <a:extLst>
              <a:ext uri="{FF2B5EF4-FFF2-40B4-BE49-F238E27FC236}">
                <a16:creationId xmlns:a16="http://schemas.microsoft.com/office/drawing/2014/main" id="{488492A3-30B9-4D12-96EC-5BC5A7EA9860}"/>
              </a:ext>
            </a:extLst>
          </p:cNvPr>
          <p:cNvCxnSpPr>
            <a:cxnSpLocks noChangeShapeType="1"/>
          </p:cNvCxnSpPr>
          <p:nvPr/>
        </p:nvCxnSpPr>
        <p:spPr bwMode="auto">
          <a:xfrm flipV="1">
            <a:off x="1896476" y="2163216"/>
            <a:ext cx="863600" cy="719138"/>
          </a:xfrm>
          <a:prstGeom prst="straightConnector1">
            <a:avLst/>
          </a:prstGeom>
          <a:noFill/>
          <a:ln w="25400" algn="ctr">
            <a:solidFill>
              <a:srgbClr val="C00000"/>
            </a:solidFill>
            <a:round/>
            <a:headEnd/>
            <a:tailEnd type="arrow" w="med" len="med"/>
          </a:ln>
        </p:spPr>
      </p:cxnSp>
      <p:cxnSp>
        <p:nvCxnSpPr>
          <p:cNvPr id="11" name="直接箭头连接符 10">
            <a:extLst>
              <a:ext uri="{FF2B5EF4-FFF2-40B4-BE49-F238E27FC236}">
                <a16:creationId xmlns:a16="http://schemas.microsoft.com/office/drawing/2014/main" id="{746C4430-63B7-4078-9396-A8BC44C2C2B2}"/>
              </a:ext>
            </a:extLst>
          </p:cNvPr>
          <p:cNvCxnSpPr>
            <a:cxnSpLocks noChangeShapeType="1"/>
          </p:cNvCxnSpPr>
          <p:nvPr/>
        </p:nvCxnSpPr>
        <p:spPr bwMode="auto">
          <a:xfrm>
            <a:off x="1896476" y="2912516"/>
            <a:ext cx="863600" cy="720725"/>
          </a:xfrm>
          <a:prstGeom prst="straightConnector1">
            <a:avLst/>
          </a:prstGeom>
          <a:noFill/>
          <a:ln w="25400" algn="ctr">
            <a:solidFill>
              <a:srgbClr val="C00000"/>
            </a:solidFill>
            <a:round/>
            <a:headEnd/>
            <a:tailEnd type="arrow" w="med" len="med"/>
          </a:ln>
        </p:spPr>
      </p:cxnSp>
      <p:sp>
        <p:nvSpPr>
          <p:cNvPr id="12" name="圆角矩形 21">
            <a:extLst>
              <a:ext uri="{FF2B5EF4-FFF2-40B4-BE49-F238E27FC236}">
                <a16:creationId xmlns:a16="http://schemas.microsoft.com/office/drawing/2014/main" id="{D72A8A95-4AF3-44D1-9A26-FD61E7DC4A7B}"/>
              </a:ext>
            </a:extLst>
          </p:cNvPr>
          <p:cNvSpPr/>
          <p:nvPr/>
        </p:nvSpPr>
        <p:spPr>
          <a:xfrm>
            <a:off x="2831513" y="1802854"/>
            <a:ext cx="1944688" cy="782637"/>
          </a:xfrm>
          <a:prstGeom prst="roundRect">
            <a:avLst/>
          </a:prstGeom>
          <a:solidFill>
            <a:srgbClr val="0070C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2000" b="1" dirty="0">
                <a:solidFill>
                  <a:prstClr val="white"/>
                </a:solidFill>
                <a:latin typeface="楷体" panose="02010609060101010101" pitchFamily="49" charset="-122"/>
              </a:rPr>
              <a:t>代扣代缴员工个人所得税</a:t>
            </a:r>
          </a:p>
        </p:txBody>
      </p:sp>
      <p:cxnSp>
        <p:nvCxnSpPr>
          <p:cNvPr id="13" name="直接箭头连接符 12">
            <a:extLst>
              <a:ext uri="{FF2B5EF4-FFF2-40B4-BE49-F238E27FC236}">
                <a16:creationId xmlns:a16="http://schemas.microsoft.com/office/drawing/2014/main" id="{313FA561-62D4-469C-8E84-2DDBBCBA46D5}"/>
              </a:ext>
            </a:extLst>
          </p:cNvPr>
          <p:cNvCxnSpPr>
            <a:cxnSpLocks noChangeShapeType="1"/>
          </p:cNvCxnSpPr>
          <p:nvPr/>
        </p:nvCxnSpPr>
        <p:spPr bwMode="auto">
          <a:xfrm>
            <a:off x="4776201" y="2234654"/>
            <a:ext cx="863600" cy="0"/>
          </a:xfrm>
          <a:prstGeom prst="straightConnector1">
            <a:avLst/>
          </a:prstGeom>
          <a:noFill/>
          <a:ln w="25400" algn="ctr">
            <a:solidFill>
              <a:srgbClr val="C00000"/>
            </a:solidFill>
            <a:round/>
            <a:headEnd/>
            <a:tailEnd type="arrow" w="med" len="med"/>
          </a:ln>
        </p:spPr>
      </p:cxnSp>
      <p:sp>
        <p:nvSpPr>
          <p:cNvPr id="14" name="圆角矩形 23">
            <a:extLst>
              <a:ext uri="{FF2B5EF4-FFF2-40B4-BE49-F238E27FC236}">
                <a16:creationId xmlns:a16="http://schemas.microsoft.com/office/drawing/2014/main" id="{D0A4EAE9-DF8A-4F4E-A77B-B80B3CD517BE}"/>
              </a:ext>
            </a:extLst>
          </p:cNvPr>
          <p:cNvSpPr/>
          <p:nvPr/>
        </p:nvSpPr>
        <p:spPr>
          <a:xfrm>
            <a:off x="5639801" y="1972716"/>
            <a:ext cx="1584325" cy="442913"/>
          </a:xfrm>
          <a:prstGeom prst="roundRect">
            <a:avLst/>
          </a:prstGeom>
          <a:solidFill>
            <a:srgbClr val="0070C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2000" b="1" dirty="0">
                <a:solidFill>
                  <a:prstClr val="white"/>
                </a:solidFill>
                <a:latin typeface="楷体" panose="02010609060101010101" pitchFamily="49" charset="-122"/>
              </a:rPr>
              <a:t>扣缴义务人</a:t>
            </a:r>
          </a:p>
        </p:txBody>
      </p:sp>
      <p:sp>
        <p:nvSpPr>
          <p:cNvPr id="15" name="圆角矩形 24">
            <a:extLst>
              <a:ext uri="{FF2B5EF4-FFF2-40B4-BE49-F238E27FC236}">
                <a16:creationId xmlns:a16="http://schemas.microsoft.com/office/drawing/2014/main" id="{94898F01-E438-4085-8AC9-86A1950FEE4E}"/>
              </a:ext>
            </a:extLst>
          </p:cNvPr>
          <p:cNvSpPr/>
          <p:nvPr/>
        </p:nvSpPr>
        <p:spPr>
          <a:xfrm>
            <a:off x="2831513" y="3341260"/>
            <a:ext cx="1944688" cy="442674"/>
          </a:xfrm>
          <a:prstGeom prst="roundRect">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2000" b="1" dirty="0">
                <a:solidFill>
                  <a:prstClr val="white"/>
                </a:solidFill>
                <a:latin typeface="楷体" panose="02010609060101010101" pitchFamily="49" charset="-122"/>
              </a:rPr>
              <a:t>经营所得</a:t>
            </a:r>
          </a:p>
        </p:txBody>
      </p:sp>
      <p:cxnSp>
        <p:nvCxnSpPr>
          <p:cNvPr id="16" name="直接箭头连接符 15">
            <a:extLst>
              <a:ext uri="{FF2B5EF4-FFF2-40B4-BE49-F238E27FC236}">
                <a16:creationId xmlns:a16="http://schemas.microsoft.com/office/drawing/2014/main" id="{1042982E-5E81-4188-97E0-D9C43D9EF9A2}"/>
              </a:ext>
            </a:extLst>
          </p:cNvPr>
          <p:cNvCxnSpPr>
            <a:cxnSpLocks noChangeShapeType="1"/>
          </p:cNvCxnSpPr>
          <p:nvPr/>
        </p:nvCxnSpPr>
        <p:spPr bwMode="auto">
          <a:xfrm>
            <a:off x="4776201" y="3566566"/>
            <a:ext cx="863600" cy="0"/>
          </a:xfrm>
          <a:prstGeom prst="straightConnector1">
            <a:avLst/>
          </a:prstGeom>
          <a:noFill/>
          <a:ln w="25400" algn="ctr">
            <a:solidFill>
              <a:srgbClr val="C00000"/>
            </a:solidFill>
            <a:round/>
            <a:headEnd/>
            <a:tailEnd type="arrow" w="med" len="med"/>
          </a:ln>
        </p:spPr>
      </p:cxnSp>
      <p:sp>
        <p:nvSpPr>
          <p:cNvPr id="17" name="圆角矩形 26">
            <a:extLst>
              <a:ext uri="{FF2B5EF4-FFF2-40B4-BE49-F238E27FC236}">
                <a16:creationId xmlns:a16="http://schemas.microsoft.com/office/drawing/2014/main" id="{37117802-F18E-413F-8AA1-52BF63AE671F}"/>
              </a:ext>
            </a:extLst>
          </p:cNvPr>
          <p:cNvSpPr/>
          <p:nvPr/>
        </p:nvSpPr>
        <p:spPr>
          <a:xfrm>
            <a:off x="5639801" y="3304629"/>
            <a:ext cx="1296987" cy="442912"/>
          </a:xfrm>
          <a:prstGeom prst="roundRect">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2000" b="1" dirty="0">
                <a:solidFill>
                  <a:prstClr val="white"/>
                </a:solidFill>
                <a:latin typeface="楷体" panose="02010609060101010101" pitchFamily="49" charset="-122"/>
              </a:rPr>
              <a:t>自行申报</a:t>
            </a:r>
          </a:p>
        </p:txBody>
      </p:sp>
      <p:sp>
        <p:nvSpPr>
          <p:cNvPr id="18" name="文本框 17">
            <a:extLst>
              <a:ext uri="{FF2B5EF4-FFF2-40B4-BE49-F238E27FC236}">
                <a16:creationId xmlns:a16="http://schemas.microsoft.com/office/drawing/2014/main" id="{E8F4C923-720A-4AFE-8993-B2EE3D8018D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一、纳税申报</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307562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par>
                                <p:cTn id="17" presetID="22" presetClass="entr" presetSubtype="8"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par>
                                <p:cTn id="24" presetID="22" presetClass="entr" presetSubtype="8"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left)">
                                      <p:cBhvr>
                                        <p:cTn id="31" dur="500"/>
                                        <p:tgtEl>
                                          <p:spTgt spid="13"/>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500"/>
                                        <p:tgtEl>
                                          <p:spTgt spid="16"/>
                                        </p:tgtEl>
                                      </p:cBhvr>
                                    </p:animEffect>
                                  </p:childTnLst>
                                </p:cTn>
                              </p:par>
                            </p:childTnLst>
                          </p:cTn>
                        </p:par>
                        <p:par>
                          <p:cTn id="41" fill="hold">
                            <p:stCondLst>
                              <p:cond delay="500"/>
                            </p:stCondLst>
                            <p:childTnLst>
                              <p:par>
                                <p:cTn id="42" presetID="22" presetClass="entr" presetSubtype="8"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ipe(left)">
                                      <p:cBhvr>
                                        <p:cTn id="4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FF12888-0CAF-4380-84A9-ECF552897B63}"/>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279</a:t>
            </a:fld>
            <a:endParaRPr lang="en-US">
              <a:solidFill>
                <a:prstClr val="black">
                  <a:tint val="75000"/>
                </a:prstClr>
              </a:solidFill>
            </a:endParaRPr>
          </a:p>
        </p:txBody>
      </p:sp>
      <p:sp>
        <p:nvSpPr>
          <p:cNvPr id="3" name="副标题 1">
            <a:extLst>
              <a:ext uri="{FF2B5EF4-FFF2-40B4-BE49-F238E27FC236}">
                <a16:creationId xmlns:a16="http://schemas.microsoft.com/office/drawing/2014/main" id="{93DCD342-FC46-45AE-9DE5-87C8F12A38CA}"/>
              </a:ext>
            </a:extLst>
          </p:cNvPr>
          <p:cNvSpPr txBox="1">
            <a:spLocks/>
          </p:cNvSpPr>
          <p:nvPr/>
        </p:nvSpPr>
        <p:spPr>
          <a:xfrm>
            <a:off x="499371" y="830404"/>
            <a:ext cx="8231879"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自行申报</a:t>
            </a: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综合所得</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需要办理汇算清缴</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①</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在</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两处或者两处以上</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取得综合所得，且综合所得年收入额</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减去专项扣除</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的余额</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超过</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6</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②</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取得劳务报酬所得、稿酬所得、特许权使用费所得中一项或者多项所得，且综合所得年收入额</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减去专项扣除</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的余额</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超过</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扣减项目只包括专项扣除（三险一金），而不包括生计费、专项附加扣除和其他扣除项目。</a:t>
            </a:r>
          </a:p>
        </p:txBody>
      </p:sp>
      <p:sp>
        <p:nvSpPr>
          <p:cNvPr id="4" name="文本框 3">
            <a:extLst>
              <a:ext uri="{FF2B5EF4-FFF2-40B4-BE49-F238E27FC236}">
                <a16:creationId xmlns:a16="http://schemas.microsoft.com/office/drawing/2014/main" id="{0E1C817F-0D02-4AB9-A76F-5323D7AEA04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一、纳税申报</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971578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662463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5392"/>
                </a:solidFill>
                <a:effectLst/>
                <a:uLnTx/>
                <a:uFillTx/>
                <a:latin typeface="楷体" panose="02010609060101010101" pitchFamily="49" charset="-122"/>
                <a:ea typeface="楷体" panose="02010609060101010101" pitchFamily="49" charset="-122"/>
                <a:cs typeface="+mn-cs"/>
              </a:rPr>
              <a:t>（一）综合所得概述</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综合所得项目</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120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计税规定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居民个人按纳税年度</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合并计算</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个人所得税，非居民个人按月或者按次分项计算个人所得税。</a:t>
            </a:r>
          </a:p>
        </p:txBody>
      </p:sp>
      <p:sp>
        <p:nvSpPr>
          <p:cNvPr id="5" name="任意多边形 2">
            <a:extLst>
              <a:ext uri="{FF2B5EF4-FFF2-40B4-BE49-F238E27FC236}">
                <a16:creationId xmlns:a16="http://schemas.microsoft.com/office/drawing/2014/main" id="{209DDF6A-38E5-456C-9367-37B4ACFCE5B3}"/>
              </a:ext>
            </a:extLst>
          </p:cNvPr>
          <p:cNvSpPr/>
          <p:nvPr/>
        </p:nvSpPr>
        <p:spPr>
          <a:xfrm>
            <a:off x="1294533" y="1757405"/>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工资</a:t>
            </a:r>
            <a:endParaRPr kumimoji="0" lang="en-US" altLang="zh-CN" sz="2200" b="1" i="0" u="none" strike="noStrike" kern="0" cap="none" spc="0" normalizeH="0" baseline="0" noProof="0" dirty="0">
              <a:ln>
                <a:noFill/>
              </a:ln>
              <a:solidFill>
                <a:srgbClr val="004DA1"/>
              </a:solidFill>
              <a:effectLst/>
              <a:uLnTx/>
              <a:uFillTx/>
              <a:latin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薪金</a:t>
            </a:r>
          </a:p>
        </p:txBody>
      </p:sp>
      <p:sp>
        <p:nvSpPr>
          <p:cNvPr id="6" name="任意多边形 3">
            <a:extLst>
              <a:ext uri="{FF2B5EF4-FFF2-40B4-BE49-F238E27FC236}">
                <a16:creationId xmlns:a16="http://schemas.microsoft.com/office/drawing/2014/main" id="{62E67BE8-6E43-4239-A4FE-C392D680065F}"/>
              </a:ext>
            </a:extLst>
          </p:cNvPr>
          <p:cNvSpPr/>
          <p:nvPr/>
        </p:nvSpPr>
        <p:spPr>
          <a:xfrm>
            <a:off x="2939883" y="1731216"/>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劳务</a:t>
            </a:r>
            <a:endParaRPr kumimoji="0" lang="en-US" altLang="zh-CN" sz="2200" b="1" i="0" u="none" strike="noStrike" kern="0" cap="none" spc="0" normalizeH="0" baseline="0" noProof="0" dirty="0">
              <a:ln>
                <a:noFill/>
              </a:ln>
              <a:solidFill>
                <a:srgbClr val="004DA1"/>
              </a:solidFill>
              <a:effectLst/>
              <a:uLnTx/>
              <a:uFillTx/>
              <a:latin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报酬</a:t>
            </a:r>
          </a:p>
        </p:txBody>
      </p:sp>
      <p:sp>
        <p:nvSpPr>
          <p:cNvPr id="7" name="任意多边形 3">
            <a:extLst>
              <a:ext uri="{FF2B5EF4-FFF2-40B4-BE49-F238E27FC236}">
                <a16:creationId xmlns:a16="http://schemas.microsoft.com/office/drawing/2014/main" id="{22A069C5-0BB7-46F8-A850-AF4C64417B58}"/>
              </a:ext>
            </a:extLst>
          </p:cNvPr>
          <p:cNvSpPr/>
          <p:nvPr/>
        </p:nvSpPr>
        <p:spPr>
          <a:xfrm>
            <a:off x="4585233" y="1731216"/>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稿酬</a:t>
            </a:r>
          </a:p>
        </p:txBody>
      </p:sp>
      <p:sp>
        <p:nvSpPr>
          <p:cNvPr id="8" name="任意多边形 3">
            <a:extLst>
              <a:ext uri="{FF2B5EF4-FFF2-40B4-BE49-F238E27FC236}">
                <a16:creationId xmlns:a16="http://schemas.microsoft.com/office/drawing/2014/main" id="{8DB5B676-FC0B-4763-9497-1083BC8CC653}"/>
              </a:ext>
            </a:extLst>
          </p:cNvPr>
          <p:cNvSpPr/>
          <p:nvPr/>
        </p:nvSpPr>
        <p:spPr>
          <a:xfrm>
            <a:off x="6230583" y="1731216"/>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mn-ea"/>
                <a:cs typeface="+mn-cs"/>
              </a:rPr>
              <a:t>特许权使用费</a:t>
            </a:r>
          </a:p>
        </p:txBody>
      </p:sp>
    </p:spTree>
    <p:extLst>
      <p:ext uri="{BB962C8B-B14F-4D97-AF65-F5344CB8AC3E}">
        <p14:creationId xmlns:p14="http://schemas.microsoft.com/office/powerpoint/2010/main" val="2281699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 calcmode="lin" valueType="num">
                                      <p:cBhvr additive="base">
                                        <p:cTn id="17" dur="500"/>
                                        <p:tgtEl>
                                          <p:spTgt spid="4">
                                            <p:txEl>
                                              <p:pRg st="4" end="4"/>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4">
                                            <p:txEl>
                                              <p:pRg st="4" end="4"/>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4">
                                            <p:txEl>
                                              <p:pRg st="5" end="5"/>
                                            </p:txEl>
                                          </p:spTgt>
                                        </p:tgtEl>
                                        <p:attrNameLst>
                                          <p:attrName>style.visibility</p:attrName>
                                        </p:attrNameLst>
                                      </p:cBhvr>
                                      <p:to>
                                        <p:strVal val="visible"/>
                                      </p:to>
                                    </p:set>
                                    <p:anim calcmode="lin" valueType="num">
                                      <p:cBhvr additive="base">
                                        <p:cTn id="22" dur="500"/>
                                        <p:tgtEl>
                                          <p:spTgt spid="4">
                                            <p:txEl>
                                              <p:pRg st="5" end="5"/>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4">
                                            <p:txEl>
                                              <p:pRg st="5" end="5"/>
                                            </p:txEl>
                                          </p:spTgt>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000" fill="hold"/>
                                        <p:tgtEl>
                                          <p:spTgt spid="5"/>
                                        </p:tgtEl>
                                        <p:attrNameLst>
                                          <p:attrName>ppt_w</p:attrName>
                                        </p:attrNameLst>
                                      </p:cBhvr>
                                      <p:tavLst>
                                        <p:tav tm="0">
                                          <p:val>
                                            <p:fltVal val="0"/>
                                          </p:val>
                                        </p:tav>
                                        <p:tav tm="100000">
                                          <p:val>
                                            <p:strVal val="#ppt_w"/>
                                          </p:val>
                                        </p:tav>
                                      </p:tavLst>
                                    </p:anim>
                                    <p:anim calcmode="lin" valueType="num">
                                      <p:cBhvr>
                                        <p:cTn id="28" dur="1000" fill="hold"/>
                                        <p:tgtEl>
                                          <p:spTgt spid="5"/>
                                        </p:tgtEl>
                                        <p:attrNameLst>
                                          <p:attrName>ppt_h</p:attrName>
                                        </p:attrNameLst>
                                      </p:cBhvr>
                                      <p:tavLst>
                                        <p:tav tm="0">
                                          <p:val>
                                            <p:fltVal val="0"/>
                                          </p:val>
                                        </p:tav>
                                        <p:tav tm="100000">
                                          <p:val>
                                            <p:strVal val="#ppt_h"/>
                                          </p:val>
                                        </p:tav>
                                      </p:tavLst>
                                    </p:anim>
                                    <p:animEffect transition="in" filter="fade">
                                      <p:cBhvr>
                                        <p:cTn id="29" dur="1000"/>
                                        <p:tgtEl>
                                          <p:spTgt spid="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Effect transition="in" filter="fade">
                                      <p:cBhvr>
                                        <p:cTn id="34" dur="1000"/>
                                        <p:tgtEl>
                                          <p:spTgt spid="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1000" fill="hold"/>
                                        <p:tgtEl>
                                          <p:spTgt spid="7"/>
                                        </p:tgtEl>
                                        <p:attrNameLst>
                                          <p:attrName>ppt_w</p:attrName>
                                        </p:attrNameLst>
                                      </p:cBhvr>
                                      <p:tavLst>
                                        <p:tav tm="0">
                                          <p:val>
                                            <p:fltVal val="0"/>
                                          </p:val>
                                        </p:tav>
                                        <p:tav tm="100000">
                                          <p:val>
                                            <p:strVal val="#ppt_w"/>
                                          </p:val>
                                        </p:tav>
                                      </p:tavLst>
                                    </p:anim>
                                    <p:anim calcmode="lin" valueType="num">
                                      <p:cBhvr>
                                        <p:cTn id="38" dur="1000" fill="hold"/>
                                        <p:tgtEl>
                                          <p:spTgt spid="7"/>
                                        </p:tgtEl>
                                        <p:attrNameLst>
                                          <p:attrName>ppt_h</p:attrName>
                                        </p:attrNameLst>
                                      </p:cBhvr>
                                      <p:tavLst>
                                        <p:tav tm="0">
                                          <p:val>
                                            <p:fltVal val="0"/>
                                          </p:val>
                                        </p:tav>
                                        <p:tav tm="100000">
                                          <p:val>
                                            <p:strVal val="#ppt_h"/>
                                          </p:val>
                                        </p:tav>
                                      </p:tavLst>
                                    </p:anim>
                                    <p:animEffect transition="in" filter="fade">
                                      <p:cBhvr>
                                        <p:cTn id="39" dur="1000"/>
                                        <p:tgtEl>
                                          <p:spTgt spid="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1000" fill="hold"/>
                                        <p:tgtEl>
                                          <p:spTgt spid="8"/>
                                        </p:tgtEl>
                                        <p:attrNameLst>
                                          <p:attrName>ppt_w</p:attrName>
                                        </p:attrNameLst>
                                      </p:cBhvr>
                                      <p:tavLst>
                                        <p:tav tm="0">
                                          <p:val>
                                            <p:fltVal val="0"/>
                                          </p:val>
                                        </p:tav>
                                        <p:tav tm="100000">
                                          <p:val>
                                            <p:strVal val="#ppt_w"/>
                                          </p:val>
                                        </p:tav>
                                      </p:tavLst>
                                    </p:anim>
                                    <p:anim calcmode="lin" valueType="num">
                                      <p:cBhvr>
                                        <p:cTn id="43" dur="1000" fill="hold"/>
                                        <p:tgtEl>
                                          <p:spTgt spid="8"/>
                                        </p:tgtEl>
                                        <p:attrNameLst>
                                          <p:attrName>ppt_h</p:attrName>
                                        </p:attrNameLst>
                                      </p:cBhvr>
                                      <p:tavLst>
                                        <p:tav tm="0">
                                          <p:val>
                                            <p:fltVal val="0"/>
                                          </p:val>
                                        </p:tav>
                                        <p:tav tm="100000">
                                          <p:val>
                                            <p:strVal val="#ppt_h"/>
                                          </p:val>
                                        </p:tav>
                                      </p:tavLst>
                                    </p:anim>
                                    <p:animEffect transition="in" filter="fade">
                                      <p:cBhvr>
                                        <p:cTn id="4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animBg="1"/>
      <p:bldP spid="6" grpId="0" animBg="1"/>
      <p:bldP spid="7" grpId="0" animBg="1"/>
      <p:bldP spid="8"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913FF9D-5F00-4A40-9DD5-18EB64F29A0D}"/>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280</a:t>
            </a:fld>
            <a:endParaRPr lang="en-US">
              <a:solidFill>
                <a:prstClr val="black">
                  <a:tint val="75000"/>
                </a:prstClr>
              </a:solidFill>
            </a:endParaRPr>
          </a:p>
        </p:txBody>
      </p:sp>
      <p:sp>
        <p:nvSpPr>
          <p:cNvPr id="3" name="副标题 1">
            <a:extLst>
              <a:ext uri="{FF2B5EF4-FFF2-40B4-BE49-F238E27FC236}">
                <a16:creationId xmlns:a16="http://schemas.microsoft.com/office/drawing/2014/main" id="{FD424642-51AC-443D-B21D-F1A466EDCAFE}"/>
              </a:ext>
            </a:extLst>
          </p:cNvPr>
          <p:cNvSpPr txBox="1">
            <a:spLocks/>
          </p:cNvSpPr>
          <p:nvPr/>
        </p:nvSpPr>
        <p:spPr>
          <a:xfrm>
            <a:off x="564252" y="693482"/>
            <a:ext cx="6624000"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③</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纳税年度内预缴税额</a:t>
            </a: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低于</a:t>
            </a: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应纳税额的；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④</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纳税人</a:t>
            </a: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申请退税</a:t>
            </a:r>
            <a:r>
              <a:rPr kumimoji="0" lang="en-US"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cs typeface="+mn-cs"/>
              </a:rPr>
              <a:t>。</a:t>
            </a: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E6E31EEC-4346-4DC8-B30D-F25614123B18}"/>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一、纳税申报</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269950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C9849DA-2AC9-452F-839E-81BA017E874C}"/>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281</a:t>
            </a:fld>
            <a:endParaRPr lang="en-US">
              <a:solidFill>
                <a:prstClr val="black">
                  <a:tint val="75000"/>
                </a:prstClr>
              </a:solidFill>
            </a:endParaRPr>
          </a:p>
        </p:txBody>
      </p:sp>
      <p:sp>
        <p:nvSpPr>
          <p:cNvPr id="3" name="副标题 1">
            <a:extLst>
              <a:ext uri="{FF2B5EF4-FFF2-40B4-BE49-F238E27FC236}">
                <a16:creationId xmlns:a16="http://schemas.microsoft.com/office/drawing/2014/main" id="{FC5B9E27-0174-40CF-BF5A-2FA034E444BD}"/>
              </a:ext>
            </a:extLst>
          </p:cNvPr>
          <p:cNvSpPr txBox="1">
            <a:spLocks/>
          </p:cNvSpPr>
          <p:nvPr/>
        </p:nvSpPr>
        <p:spPr>
          <a:xfrm>
            <a:off x="574190" y="693482"/>
            <a:ext cx="8062914"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）取得应税所得没有扣缴义务人。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）取得应税所得，扣缴义务人未扣缴税款。</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）取得境外所得。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）因移居境外注销中国户籍。</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非居民个人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在中国境内从</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两处以上</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取得</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工资、薪金</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所得。</a:t>
            </a:r>
          </a:p>
        </p:txBody>
      </p:sp>
      <p:sp>
        <p:nvSpPr>
          <p:cNvPr id="4" name="文本框 3">
            <a:extLst>
              <a:ext uri="{FF2B5EF4-FFF2-40B4-BE49-F238E27FC236}">
                <a16:creationId xmlns:a16="http://schemas.microsoft.com/office/drawing/2014/main" id="{6D768847-17C7-43B9-A374-FE0E602DB4B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一、纳税申报</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514419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365EF8-6589-4211-C419-5294521FE2D4}"/>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7D3C7E9-6C51-9BB2-9C87-6F98DEBE7F2D}"/>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282</a:t>
            </a:fld>
            <a:endParaRPr lang="en-US">
              <a:solidFill>
                <a:prstClr val="black">
                  <a:tint val="75000"/>
                </a:prstClr>
              </a:solidFill>
            </a:endParaRPr>
          </a:p>
        </p:txBody>
      </p:sp>
      <p:sp>
        <p:nvSpPr>
          <p:cNvPr id="3" name="副标题 1">
            <a:extLst>
              <a:ext uri="{FF2B5EF4-FFF2-40B4-BE49-F238E27FC236}">
                <a16:creationId xmlns:a16="http://schemas.microsoft.com/office/drawing/2014/main" id="{E80F4EE3-3CA5-D944-9DDA-8918FDC406D3}"/>
              </a:ext>
            </a:extLst>
          </p:cNvPr>
          <p:cNvSpPr txBox="1">
            <a:spLocks/>
          </p:cNvSpPr>
          <p:nvPr/>
        </p:nvSpPr>
        <p:spPr>
          <a:xfrm>
            <a:off x="574190" y="693482"/>
            <a:ext cx="8062914"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defRPr/>
            </a:pPr>
            <a:r>
              <a:rPr lang="en-US" altLang="zh-CN" dirty="0"/>
              <a:t>3.</a:t>
            </a:r>
            <a:r>
              <a:rPr lang="zh-CN" altLang="en-US" dirty="0"/>
              <a:t>免于办理个人所得税综合所得汇算清缴的情形（</a:t>
            </a:r>
            <a:r>
              <a:rPr lang="en-US" altLang="zh-CN" dirty="0"/>
              <a:t>2024 </a:t>
            </a:r>
            <a:r>
              <a:rPr lang="zh-CN" altLang="en-US" dirty="0"/>
              <a:t>年新增）</a:t>
            </a:r>
          </a:p>
          <a:p>
            <a:pPr lvl="0">
              <a:defRPr/>
            </a:pPr>
            <a:r>
              <a:rPr lang="zh-CN" altLang="en-US" dirty="0"/>
              <a:t>（</a:t>
            </a:r>
            <a:r>
              <a:rPr lang="en-US" altLang="zh-CN" dirty="0"/>
              <a:t>1</a:t>
            </a:r>
            <a:r>
              <a:rPr lang="zh-CN" altLang="en-US" dirty="0"/>
              <a:t>）适用情形　①年度综合所得收入</a:t>
            </a:r>
            <a:r>
              <a:rPr lang="zh-CN" altLang="en-US" dirty="0">
                <a:solidFill>
                  <a:srgbClr val="C00000"/>
                </a:solidFill>
              </a:rPr>
              <a:t>不超过 </a:t>
            </a:r>
            <a:r>
              <a:rPr lang="en-US" altLang="zh-CN" dirty="0">
                <a:solidFill>
                  <a:srgbClr val="C00000"/>
                </a:solidFill>
              </a:rPr>
              <a:t>12 </a:t>
            </a:r>
            <a:r>
              <a:rPr lang="zh-CN" altLang="en-US" dirty="0">
                <a:solidFill>
                  <a:srgbClr val="C00000"/>
                </a:solidFill>
              </a:rPr>
              <a:t>万元</a:t>
            </a:r>
            <a:r>
              <a:rPr lang="zh-CN" altLang="en-US" dirty="0"/>
              <a:t>且需要汇算清缴补税的；</a:t>
            </a:r>
          </a:p>
          <a:p>
            <a:pPr lvl="0">
              <a:defRPr/>
            </a:pPr>
            <a:r>
              <a:rPr lang="zh-CN" altLang="en-US" dirty="0"/>
              <a:t>②年度汇算清缴</a:t>
            </a:r>
            <a:r>
              <a:rPr lang="zh-CN" altLang="en-US" dirty="0">
                <a:solidFill>
                  <a:srgbClr val="C00000"/>
                </a:solidFill>
              </a:rPr>
              <a:t>补税金额不超过 </a:t>
            </a:r>
            <a:r>
              <a:rPr lang="en-US" altLang="zh-CN" dirty="0">
                <a:solidFill>
                  <a:srgbClr val="C00000"/>
                </a:solidFill>
              </a:rPr>
              <a:t>400 </a:t>
            </a:r>
            <a:r>
              <a:rPr lang="zh-CN" altLang="en-US" dirty="0">
                <a:solidFill>
                  <a:srgbClr val="C00000"/>
                </a:solidFill>
              </a:rPr>
              <a:t>元的</a:t>
            </a:r>
            <a:r>
              <a:rPr lang="zh-CN" altLang="en-US" dirty="0"/>
              <a:t>。</a:t>
            </a:r>
          </a:p>
          <a:p>
            <a:pPr lvl="0">
              <a:defRPr/>
            </a:pPr>
            <a:r>
              <a:rPr lang="zh-CN" altLang="en-US" dirty="0"/>
              <a:t>（</a:t>
            </a:r>
            <a:r>
              <a:rPr lang="en-US" altLang="zh-CN" dirty="0"/>
              <a:t>2</a:t>
            </a:r>
            <a:r>
              <a:rPr lang="zh-CN" altLang="en-US" dirty="0"/>
              <a:t>）不适用情形</a:t>
            </a:r>
          </a:p>
          <a:p>
            <a:pPr lvl="0">
              <a:defRPr/>
            </a:pPr>
            <a:r>
              <a:rPr lang="zh-CN" altLang="en-US" dirty="0"/>
              <a:t>居民个人取得综合所得时存在“</a:t>
            </a:r>
            <a:r>
              <a:rPr lang="zh-CN" altLang="en-US" dirty="0">
                <a:solidFill>
                  <a:srgbClr val="C00000"/>
                </a:solidFill>
              </a:rPr>
              <a:t>扣缴义务人未依法预扣预缴税款</a:t>
            </a:r>
            <a:r>
              <a:rPr lang="zh-CN" altLang="en-US" dirty="0"/>
              <a:t>”的情形。</a:t>
            </a:r>
          </a:p>
        </p:txBody>
      </p:sp>
      <p:sp>
        <p:nvSpPr>
          <p:cNvPr id="4" name="文本框 3">
            <a:extLst>
              <a:ext uri="{FF2B5EF4-FFF2-40B4-BE49-F238E27FC236}">
                <a16:creationId xmlns:a16="http://schemas.microsoft.com/office/drawing/2014/main" id="{77F8C83C-6EC8-CDAA-215D-6686C3E9CA6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一、纳税申报</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340970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F280CED-763A-4193-A71A-89D89526D34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283</a:t>
            </a:fld>
            <a:endParaRPr lang="en-US">
              <a:solidFill>
                <a:prstClr val="black">
                  <a:tint val="75000"/>
                </a:prstClr>
              </a:solidFill>
            </a:endParaRPr>
          </a:p>
        </p:txBody>
      </p:sp>
      <p:sp>
        <p:nvSpPr>
          <p:cNvPr id="3" name="副标题 1">
            <a:extLst>
              <a:ext uri="{FF2B5EF4-FFF2-40B4-BE49-F238E27FC236}">
                <a16:creationId xmlns:a16="http://schemas.microsoft.com/office/drawing/2014/main" id="{26D59010-D437-4DA0-BA36-45ACE1CFF3F7}"/>
              </a:ext>
            </a:extLst>
          </p:cNvPr>
          <p:cNvSpPr txBox="1">
            <a:spLocks/>
          </p:cNvSpPr>
          <p:nvPr/>
        </p:nvSpPr>
        <p:spPr>
          <a:xfrm>
            <a:off x="449676" y="830404"/>
            <a:ext cx="833596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342900" marR="0" lvl="0" indent="-34290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（二）</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纳税期限</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综合所得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）居民个人取得综合所得，按年计算个人所得税；有扣缴义务人的，由扣缴义务人按月或者按次预扣预缴税款；需要办理汇算清缴的，应当在取得所得的次年</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日至</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6</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30</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内办理汇算清缴。</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）非居民个人取得工资、薪金所得，劳务报酬所得，稿酬所得和特许权使用费所得，有扣缴义务人的，由扣缴义务人</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按月或者按次</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代扣代缴税款，不办理汇算清缴。</a:t>
            </a:r>
          </a:p>
        </p:txBody>
      </p:sp>
      <p:sp>
        <p:nvSpPr>
          <p:cNvPr id="4" name="文本框 3">
            <a:extLst>
              <a:ext uri="{FF2B5EF4-FFF2-40B4-BE49-F238E27FC236}">
                <a16:creationId xmlns:a16="http://schemas.microsoft.com/office/drawing/2014/main" id="{C351350A-0C74-405E-962A-13C54771F71A}"/>
              </a:ext>
            </a:extLst>
          </p:cNvPr>
          <p:cNvSpPr txBox="1"/>
          <p:nvPr/>
        </p:nvSpPr>
        <p:spPr>
          <a:xfrm>
            <a:off x="1022684" y="209408"/>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二、纳税期限</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32935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00F0A68-8145-4CB5-8246-43C44D4A408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284</a:t>
            </a:fld>
            <a:endParaRPr lang="en-US">
              <a:solidFill>
                <a:prstClr val="black">
                  <a:tint val="75000"/>
                </a:prstClr>
              </a:solidFill>
            </a:endParaRPr>
          </a:p>
        </p:txBody>
      </p:sp>
      <p:sp>
        <p:nvSpPr>
          <p:cNvPr id="3" name="副标题 1">
            <a:extLst>
              <a:ext uri="{FF2B5EF4-FFF2-40B4-BE49-F238E27FC236}">
                <a16:creationId xmlns:a16="http://schemas.microsoft.com/office/drawing/2014/main" id="{97AF1583-27E9-4B80-98E6-F6ED00419FDE}"/>
              </a:ext>
            </a:extLst>
          </p:cNvPr>
          <p:cNvSpPr txBox="1">
            <a:spLocks/>
          </p:cNvSpPr>
          <p:nvPr/>
        </p:nvSpPr>
        <p:spPr>
          <a:xfrm>
            <a:off x="505756" y="830404"/>
            <a:ext cx="8132488"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经营所得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纳税人取得经营所得，按年计算个人所得税，由纳税人在</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月度或者季度终了后</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日内</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向税务机关报送纳税申报表，并预缴税款；在取得所得的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次年</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前办理汇算清缴。</a:t>
            </a:r>
          </a:p>
        </p:txBody>
      </p:sp>
      <p:sp>
        <p:nvSpPr>
          <p:cNvPr id="5" name="文本框 4">
            <a:extLst>
              <a:ext uri="{FF2B5EF4-FFF2-40B4-BE49-F238E27FC236}">
                <a16:creationId xmlns:a16="http://schemas.microsoft.com/office/drawing/2014/main" id="{13AA9AC3-96C9-47B0-B23F-8254B2EEAEDB}"/>
              </a:ext>
            </a:extLst>
          </p:cNvPr>
          <p:cNvSpPr txBox="1"/>
          <p:nvPr/>
        </p:nvSpPr>
        <p:spPr>
          <a:xfrm>
            <a:off x="1022684" y="209408"/>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二、纳税期限</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369319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29A644C-47F4-4156-A335-E7D9C4D5A46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285</a:t>
            </a:fld>
            <a:endParaRPr lang="en-US">
              <a:solidFill>
                <a:prstClr val="black">
                  <a:tint val="75000"/>
                </a:prstClr>
              </a:solidFill>
            </a:endParaRPr>
          </a:p>
        </p:txBody>
      </p:sp>
      <p:sp>
        <p:nvSpPr>
          <p:cNvPr id="3" name="副标题 1">
            <a:extLst>
              <a:ext uri="{FF2B5EF4-FFF2-40B4-BE49-F238E27FC236}">
                <a16:creationId xmlns:a16="http://schemas.microsoft.com/office/drawing/2014/main" id="{B8CD1443-BBCD-49A7-9E5C-60EB77277FA4}"/>
              </a:ext>
            </a:extLst>
          </p:cNvPr>
          <p:cNvSpPr txBox="1">
            <a:spLocks/>
          </p:cNvSpPr>
          <p:nvPr/>
        </p:nvSpPr>
        <p:spPr>
          <a:xfrm>
            <a:off x="504617" y="830404"/>
            <a:ext cx="8335964"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利息、股息、红利所得，财产租赁所得，财产转让所得和偶然所得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纳税人取得上述所得，按月或者按次计算个人所得税，有扣缴义务人的，由扣缴义务人</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按月或者按次代扣代缴税款</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纳税人取得应税所得没有扣缴义务人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应当在取得所得的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次月</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日内向</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税务机关报送纳税申报表，并缴纳税款。</a:t>
            </a:r>
          </a:p>
        </p:txBody>
      </p:sp>
      <p:sp>
        <p:nvSpPr>
          <p:cNvPr id="4" name="文本框 3">
            <a:extLst>
              <a:ext uri="{FF2B5EF4-FFF2-40B4-BE49-F238E27FC236}">
                <a16:creationId xmlns:a16="http://schemas.microsoft.com/office/drawing/2014/main" id="{68502A5A-1848-404B-A8F8-E5CFC597E267}"/>
              </a:ext>
            </a:extLst>
          </p:cNvPr>
          <p:cNvSpPr txBox="1"/>
          <p:nvPr/>
        </p:nvSpPr>
        <p:spPr>
          <a:xfrm>
            <a:off x="1022684" y="209408"/>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二、纳税期限</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451220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88A86EA-DCF2-4D6A-865A-CB0F3861B7C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286</a:t>
            </a:fld>
            <a:endParaRPr lang="en-US">
              <a:solidFill>
                <a:prstClr val="black">
                  <a:tint val="75000"/>
                </a:prstClr>
              </a:solidFill>
            </a:endParaRPr>
          </a:p>
        </p:txBody>
      </p:sp>
      <p:sp>
        <p:nvSpPr>
          <p:cNvPr id="3" name="副标题 1">
            <a:extLst>
              <a:ext uri="{FF2B5EF4-FFF2-40B4-BE49-F238E27FC236}">
                <a16:creationId xmlns:a16="http://schemas.microsoft.com/office/drawing/2014/main" id="{C8F79B6A-79D2-4B91-9DCF-B86C22C43C8B}"/>
              </a:ext>
            </a:extLst>
          </p:cNvPr>
          <p:cNvSpPr txBox="1">
            <a:spLocks/>
          </p:cNvSpPr>
          <p:nvPr/>
        </p:nvSpPr>
        <p:spPr>
          <a:xfrm>
            <a:off x="550482" y="693482"/>
            <a:ext cx="804303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扣缴义务人未扣缴税款</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）纳税人应当在取得所得的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次年</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6</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30</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日前</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，缴纳税款；</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）税务机关通知限期缴纳的，纳税人应当按照期限缴纳税款。</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居民个人从中国境外取得所得</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应当在取得所得的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次年</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日至</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6</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30</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日内</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申报纳税。</a:t>
            </a:r>
          </a:p>
        </p:txBody>
      </p:sp>
      <p:sp>
        <p:nvSpPr>
          <p:cNvPr id="4" name="文本框 3">
            <a:extLst>
              <a:ext uri="{FF2B5EF4-FFF2-40B4-BE49-F238E27FC236}">
                <a16:creationId xmlns:a16="http://schemas.microsoft.com/office/drawing/2014/main" id="{073DFAF2-7D4C-4DB4-904A-20102AB23914}"/>
              </a:ext>
            </a:extLst>
          </p:cNvPr>
          <p:cNvSpPr txBox="1"/>
          <p:nvPr/>
        </p:nvSpPr>
        <p:spPr>
          <a:xfrm>
            <a:off x="1022684" y="209408"/>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二、纳税期限</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698069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290A7AB-FBFA-4C4A-AFB3-1DFCF7D38C2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287</a:t>
            </a:fld>
            <a:endParaRPr lang="en-US">
              <a:solidFill>
                <a:prstClr val="black">
                  <a:tint val="75000"/>
                </a:prstClr>
              </a:solidFill>
            </a:endParaRPr>
          </a:p>
        </p:txBody>
      </p:sp>
      <p:sp>
        <p:nvSpPr>
          <p:cNvPr id="3" name="副标题 1">
            <a:extLst>
              <a:ext uri="{FF2B5EF4-FFF2-40B4-BE49-F238E27FC236}">
                <a16:creationId xmlns:a16="http://schemas.microsoft.com/office/drawing/2014/main" id="{C12CF382-550C-4608-AE9E-AB0A90DAEA62}"/>
              </a:ext>
            </a:extLst>
          </p:cNvPr>
          <p:cNvSpPr txBox="1">
            <a:spLocks/>
          </p:cNvSpPr>
          <p:nvPr/>
        </p:nvSpPr>
        <p:spPr>
          <a:xfrm>
            <a:off x="494677" y="830404"/>
            <a:ext cx="813248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7.</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非居民个人在中国境内从两处以上取得工资、薪金所得</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应当在取得所得的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次月</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日内</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申报纳税。</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8.</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纳税人因移居境外注销中国户籍</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应当在</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注销中国户籍前</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办理税款清算。</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lvl="0">
              <a:lnSpc>
                <a:spcPct val="130000"/>
              </a:lnSpc>
            </a:pPr>
            <a:r>
              <a:rPr lang="en-US" altLang="zh-CN" dirty="0"/>
              <a:t>9.</a:t>
            </a:r>
            <a:r>
              <a:rPr lang="zh-CN" altLang="en-US" dirty="0"/>
              <a:t>扣缴义务人每月或者每次预扣、代扣税款的缴库</a:t>
            </a:r>
          </a:p>
          <a:p>
            <a:pPr lvl="0">
              <a:lnSpc>
                <a:spcPct val="130000"/>
              </a:lnSpc>
            </a:pPr>
            <a:r>
              <a:rPr lang="zh-CN" altLang="en-US" dirty="0"/>
              <a:t>应当在</a:t>
            </a:r>
            <a:r>
              <a:rPr lang="zh-CN" altLang="en-US" dirty="0">
                <a:solidFill>
                  <a:srgbClr val="C00000"/>
                </a:solidFill>
              </a:rPr>
              <a:t>次月</a:t>
            </a:r>
            <a:r>
              <a:rPr lang="en-US" altLang="zh-CN" dirty="0">
                <a:solidFill>
                  <a:srgbClr val="C00000"/>
                </a:solidFill>
              </a:rPr>
              <a:t>15</a:t>
            </a:r>
            <a:r>
              <a:rPr lang="zh-CN" altLang="en-US" dirty="0">
                <a:solidFill>
                  <a:srgbClr val="C00000"/>
                </a:solidFill>
              </a:rPr>
              <a:t>日内</a:t>
            </a:r>
            <a:r>
              <a:rPr lang="zh-CN" altLang="en-US" dirty="0"/>
              <a:t>缴入国库，并向税务机关报送扣缴个人所得税申报表。</a:t>
            </a:r>
          </a:p>
          <a:p>
            <a:pPr lvl="0">
              <a:lnSpc>
                <a:spcPct val="130000"/>
              </a:lnSpc>
            </a:pPr>
            <a:r>
              <a:rPr lang="en-US" altLang="zh-CN" dirty="0"/>
              <a:t>【</a:t>
            </a:r>
            <a:r>
              <a:rPr lang="zh-CN" altLang="en-US" dirty="0"/>
              <a:t>注意</a:t>
            </a:r>
            <a:r>
              <a:rPr lang="en-US" altLang="zh-CN" dirty="0"/>
              <a:t>】</a:t>
            </a:r>
            <a:r>
              <a:rPr lang="zh-CN" altLang="en-US" dirty="0"/>
              <a:t>纳税期限的最后一日是法定休假日的，以休假日的次日为期限的最后一日。</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
        <p:nvSpPr>
          <p:cNvPr id="4" name="文本框 3">
            <a:extLst>
              <a:ext uri="{FF2B5EF4-FFF2-40B4-BE49-F238E27FC236}">
                <a16:creationId xmlns:a16="http://schemas.microsoft.com/office/drawing/2014/main" id="{FC7D1203-74B6-42C1-ABED-930774F40A2F}"/>
              </a:ext>
            </a:extLst>
          </p:cNvPr>
          <p:cNvSpPr txBox="1"/>
          <p:nvPr/>
        </p:nvSpPr>
        <p:spPr>
          <a:xfrm>
            <a:off x="1022684" y="209408"/>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二、纳税期限</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28983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3">
                                            <p:txEl>
                                              <p:pRg st="5" end="5"/>
                                            </p:txEl>
                                          </p:spTgt>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 calcmode="lin" valueType="num">
                                      <p:cBhvr additive="base">
                                        <p:cTn id="37"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A94354A-7D91-493C-94FF-5ECC0D9C506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288</a:t>
            </a:fld>
            <a:endParaRPr lang="en-US">
              <a:solidFill>
                <a:prstClr val="black">
                  <a:tint val="75000"/>
                </a:prstClr>
              </a:solidFill>
            </a:endParaRPr>
          </a:p>
        </p:txBody>
      </p:sp>
      <p:sp>
        <p:nvSpPr>
          <p:cNvPr id="3" name="副标题 1">
            <a:extLst>
              <a:ext uri="{FF2B5EF4-FFF2-40B4-BE49-F238E27FC236}">
                <a16:creationId xmlns:a16="http://schemas.microsoft.com/office/drawing/2014/main" id="{9E967D07-71D0-403F-8E13-30D2B6986C45}"/>
              </a:ext>
            </a:extLst>
          </p:cNvPr>
          <p:cNvSpPr txBox="1">
            <a:spLocks/>
          </p:cNvSpPr>
          <p:nvPr/>
        </p:nvSpPr>
        <p:spPr>
          <a:xfrm>
            <a:off x="7643671" y="1695159"/>
            <a:ext cx="540590" cy="2166310"/>
          </a:xfrm>
          <a:prstGeom prst="rect">
            <a:avLst/>
          </a:prstGeom>
        </p:spPr>
        <p:style>
          <a:lnRef idx="2">
            <a:schemeClr val="accent2"/>
          </a:lnRef>
          <a:fillRef idx="1">
            <a:schemeClr val="lt1"/>
          </a:fillRef>
          <a:effectRef idx="0">
            <a:schemeClr val="accent2"/>
          </a:effectRef>
          <a:fontRef idx="minor">
            <a:schemeClr val="dk1"/>
          </a:fontRef>
        </p:style>
        <p:txBody>
          <a:bodyPr vert="eaVert" lIns="91440" tIns="45720" rIns="91440" bIns="45720" rtlCol="0">
            <a:noAutofit/>
          </a:bodyPr>
          <a:lstStyle>
            <a:lvl1pPr marL="0" marR="0" indent="0" algn="ctr" defTabSz="914378" rtl="0" eaLnBrk="1" fontAlgn="auto" latinLnBrk="0" hangingPunct="1">
              <a:lnSpc>
                <a:spcPct val="100000"/>
              </a:lnSpc>
              <a:spcBef>
                <a:spcPts val="0"/>
              </a:spcBef>
              <a:spcAft>
                <a:spcPts val="0"/>
              </a:spcAft>
              <a:buClrTx/>
              <a:buSzTx/>
              <a:buFont typeface="Arial" panose="020B0604020202020204" pitchFamily="34" charset="0"/>
              <a:buNone/>
              <a:defRPr sz="2600" kern="1200" baseline="0">
                <a:solidFill>
                  <a:srgbClr val="004DA1"/>
                </a:solidFill>
                <a:latin typeface="李旭科书法" panose="02000603000000000000" pitchFamily="2" charset="-122"/>
                <a:ea typeface="李旭科书法" panose="02000603000000000000" pitchFamily="2" charset="-122"/>
                <a:cs typeface="+mn-cs"/>
              </a:defRPr>
            </a:lvl1pPr>
            <a:lvl2pPr marL="457189"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378"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566"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754"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5943"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132"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32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509"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0" algn="ctr" defTabSz="914378"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600" b="1" i="0" u="none" strike="noStrike" kern="1200" cap="none" spc="0" normalizeH="0" baseline="0" noProof="0">
                <a:ln>
                  <a:noFill/>
                </a:ln>
                <a:solidFill>
                  <a:srgbClr val="004DA1"/>
                </a:solidFill>
                <a:effectLst/>
                <a:uLnTx/>
                <a:uFillTx/>
                <a:latin typeface="楷体" panose="02010609060101010101" pitchFamily="49" charset="-122"/>
                <a:ea typeface="楷体" panose="02010609060101010101" pitchFamily="49" charset="-122"/>
              </a:rPr>
              <a:t>个税纳税期限</a:t>
            </a:r>
            <a:endParaRPr kumimoji="0" lang="zh-CN" altLang="en-US" sz="26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p:txBody>
      </p:sp>
      <p:cxnSp>
        <p:nvCxnSpPr>
          <p:cNvPr id="4" name="直接箭头连接符 3">
            <a:extLst>
              <a:ext uri="{FF2B5EF4-FFF2-40B4-BE49-F238E27FC236}">
                <a16:creationId xmlns:a16="http://schemas.microsoft.com/office/drawing/2014/main" id="{57454D96-EFF4-4F90-BAE1-0F199759C064}"/>
              </a:ext>
            </a:extLst>
          </p:cNvPr>
          <p:cNvCxnSpPr/>
          <p:nvPr/>
        </p:nvCxnSpPr>
        <p:spPr>
          <a:xfrm>
            <a:off x="1187827" y="1432744"/>
            <a:ext cx="6336704" cy="0"/>
          </a:xfrm>
          <a:prstGeom prst="straightConnector1">
            <a:avLst/>
          </a:prstGeom>
          <a:noFill/>
          <a:ln w="19050" cap="flat" cmpd="sng" algn="ctr">
            <a:solidFill>
              <a:srgbClr val="C00000"/>
            </a:solidFill>
            <a:prstDash val="solid"/>
            <a:miter lim="800000"/>
            <a:tailEnd type="arrow"/>
          </a:ln>
          <a:effectLst/>
        </p:spPr>
      </p:cxnSp>
      <p:cxnSp>
        <p:nvCxnSpPr>
          <p:cNvPr id="5" name="直接连接符 4">
            <a:extLst>
              <a:ext uri="{FF2B5EF4-FFF2-40B4-BE49-F238E27FC236}">
                <a16:creationId xmlns:a16="http://schemas.microsoft.com/office/drawing/2014/main" id="{27F14E55-2555-4F99-958A-8285E8B606CA}"/>
              </a:ext>
            </a:extLst>
          </p:cNvPr>
          <p:cNvCxnSpPr/>
          <p:nvPr/>
        </p:nvCxnSpPr>
        <p:spPr>
          <a:xfrm>
            <a:off x="1187827" y="1216720"/>
            <a:ext cx="0" cy="216024"/>
          </a:xfrm>
          <a:prstGeom prst="line">
            <a:avLst/>
          </a:prstGeom>
          <a:noFill/>
          <a:ln w="19050" cap="flat" cmpd="sng" algn="ctr">
            <a:solidFill>
              <a:srgbClr val="C00000"/>
            </a:solidFill>
            <a:prstDash val="solid"/>
            <a:miter lim="800000"/>
          </a:ln>
          <a:effectLst/>
        </p:spPr>
      </p:cxnSp>
      <p:cxnSp>
        <p:nvCxnSpPr>
          <p:cNvPr id="6" name="直接连接符 5">
            <a:extLst>
              <a:ext uri="{FF2B5EF4-FFF2-40B4-BE49-F238E27FC236}">
                <a16:creationId xmlns:a16="http://schemas.microsoft.com/office/drawing/2014/main" id="{7C209F6E-5AB0-4A3A-831D-49A3A0D9D532}"/>
              </a:ext>
            </a:extLst>
          </p:cNvPr>
          <p:cNvCxnSpPr/>
          <p:nvPr/>
        </p:nvCxnSpPr>
        <p:spPr>
          <a:xfrm>
            <a:off x="1691883" y="1216720"/>
            <a:ext cx="0" cy="216024"/>
          </a:xfrm>
          <a:prstGeom prst="line">
            <a:avLst/>
          </a:prstGeom>
          <a:noFill/>
          <a:ln w="19050" cap="flat" cmpd="sng" algn="ctr">
            <a:solidFill>
              <a:srgbClr val="C00000"/>
            </a:solidFill>
            <a:prstDash val="solid"/>
            <a:miter lim="800000"/>
          </a:ln>
          <a:effectLst/>
        </p:spPr>
      </p:cxnSp>
      <p:cxnSp>
        <p:nvCxnSpPr>
          <p:cNvPr id="7" name="直接连接符 6">
            <a:extLst>
              <a:ext uri="{FF2B5EF4-FFF2-40B4-BE49-F238E27FC236}">
                <a16:creationId xmlns:a16="http://schemas.microsoft.com/office/drawing/2014/main" id="{2B40F098-B365-48B3-9307-4A2D13BDBA52}"/>
              </a:ext>
            </a:extLst>
          </p:cNvPr>
          <p:cNvCxnSpPr/>
          <p:nvPr/>
        </p:nvCxnSpPr>
        <p:spPr>
          <a:xfrm>
            <a:off x="2195939" y="1216720"/>
            <a:ext cx="0" cy="216024"/>
          </a:xfrm>
          <a:prstGeom prst="line">
            <a:avLst/>
          </a:prstGeom>
          <a:noFill/>
          <a:ln w="19050" cap="flat" cmpd="sng" algn="ctr">
            <a:solidFill>
              <a:srgbClr val="C00000"/>
            </a:solidFill>
            <a:prstDash val="solid"/>
            <a:miter lim="800000"/>
          </a:ln>
          <a:effectLst/>
        </p:spPr>
      </p:cxnSp>
      <p:cxnSp>
        <p:nvCxnSpPr>
          <p:cNvPr id="8" name="直接连接符 7">
            <a:extLst>
              <a:ext uri="{FF2B5EF4-FFF2-40B4-BE49-F238E27FC236}">
                <a16:creationId xmlns:a16="http://schemas.microsoft.com/office/drawing/2014/main" id="{112E53A8-0CEA-4FEC-BF11-0DE05C88E635}"/>
              </a:ext>
            </a:extLst>
          </p:cNvPr>
          <p:cNvCxnSpPr/>
          <p:nvPr/>
        </p:nvCxnSpPr>
        <p:spPr>
          <a:xfrm>
            <a:off x="2699995" y="1216720"/>
            <a:ext cx="0" cy="216024"/>
          </a:xfrm>
          <a:prstGeom prst="line">
            <a:avLst/>
          </a:prstGeom>
          <a:noFill/>
          <a:ln w="19050" cap="flat" cmpd="sng" algn="ctr">
            <a:solidFill>
              <a:srgbClr val="C00000"/>
            </a:solidFill>
            <a:prstDash val="solid"/>
            <a:miter lim="800000"/>
          </a:ln>
          <a:effectLst/>
        </p:spPr>
      </p:cxnSp>
      <p:cxnSp>
        <p:nvCxnSpPr>
          <p:cNvPr id="9" name="直接连接符 8">
            <a:extLst>
              <a:ext uri="{FF2B5EF4-FFF2-40B4-BE49-F238E27FC236}">
                <a16:creationId xmlns:a16="http://schemas.microsoft.com/office/drawing/2014/main" id="{5537B88F-9949-4BFB-8781-8BFEEE46BA49}"/>
              </a:ext>
            </a:extLst>
          </p:cNvPr>
          <p:cNvCxnSpPr/>
          <p:nvPr/>
        </p:nvCxnSpPr>
        <p:spPr>
          <a:xfrm>
            <a:off x="3204051" y="1216720"/>
            <a:ext cx="0" cy="216024"/>
          </a:xfrm>
          <a:prstGeom prst="line">
            <a:avLst/>
          </a:prstGeom>
          <a:noFill/>
          <a:ln w="19050" cap="flat" cmpd="sng" algn="ctr">
            <a:solidFill>
              <a:srgbClr val="C00000"/>
            </a:solidFill>
            <a:prstDash val="solid"/>
            <a:miter lim="800000"/>
          </a:ln>
          <a:effectLst/>
        </p:spPr>
      </p:cxnSp>
      <p:cxnSp>
        <p:nvCxnSpPr>
          <p:cNvPr id="10" name="直接连接符 9">
            <a:extLst>
              <a:ext uri="{FF2B5EF4-FFF2-40B4-BE49-F238E27FC236}">
                <a16:creationId xmlns:a16="http://schemas.microsoft.com/office/drawing/2014/main" id="{5DD1000E-3BFE-4164-967B-FD05B641F2FD}"/>
              </a:ext>
            </a:extLst>
          </p:cNvPr>
          <p:cNvCxnSpPr/>
          <p:nvPr/>
        </p:nvCxnSpPr>
        <p:spPr>
          <a:xfrm>
            <a:off x="3708107" y="1216720"/>
            <a:ext cx="0" cy="216024"/>
          </a:xfrm>
          <a:prstGeom prst="line">
            <a:avLst/>
          </a:prstGeom>
          <a:noFill/>
          <a:ln w="19050" cap="flat" cmpd="sng" algn="ctr">
            <a:solidFill>
              <a:srgbClr val="C00000"/>
            </a:solidFill>
            <a:prstDash val="solid"/>
            <a:miter lim="800000"/>
          </a:ln>
          <a:effectLst/>
        </p:spPr>
      </p:cxnSp>
      <p:cxnSp>
        <p:nvCxnSpPr>
          <p:cNvPr id="11" name="直接连接符 10">
            <a:extLst>
              <a:ext uri="{FF2B5EF4-FFF2-40B4-BE49-F238E27FC236}">
                <a16:creationId xmlns:a16="http://schemas.microsoft.com/office/drawing/2014/main" id="{E04744FC-005A-42EC-AE8B-565A6EC5BC9F}"/>
              </a:ext>
            </a:extLst>
          </p:cNvPr>
          <p:cNvCxnSpPr/>
          <p:nvPr/>
        </p:nvCxnSpPr>
        <p:spPr>
          <a:xfrm>
            <a:off x="4212163" y="1216720"/>
            <a:ext cx="0" cy="216024"/>
          </a:xfrm>
          <a:prstGeom prst="line">
            <a:avLst/>
          </a:prstGeom>
          <a:noFill/>
          <a:ln w="19050" cap="flat" cmpd="sng" algn="ctr">
            <a:solidFill>
              <a:srgbClr val="C00000"/>
            </a:solidFill>
            <a:prstDash val="solid"/>
            <a:miter lim="800000"/>
          </a:ln>
          <a:effectLst/>
        </p:spPr>
      </p:cxnSp>
      <p:cxnSp>
        <p:nvCxnSpPr>
          <p:cNvPr id="12" name="直接连接符 11">
            <a:extLst>
              <a:ext uri="{FF2B5EF4-FFF2-40B4-BE49-F238E27FC236}">
                <a16:creationId xmlns:a16="http://schemas.microsoft.com/office/drawing/2014/main" id="{813C64A8-E22C-4C84-8148-884513E2AB33}"/>
              </a:ext>
            </a:extLst>
          </p:cNvPr>
          <p:cNvCxnSpPr/>
          <p:nvPr/>
        </p:nvCxnSpPr>
        <p:spPr>
          <a:xfrm>
            <a:off x="4716219" y="1216720"/>
            <a:ext cx="0" cy="216024"/>
          </a:xfrm>
          <a:prstGeom prst="line">
            <a:avLst/>
          </a:prstGeom>
          <a:noFill/>
          <a:ln w="19050" cap="flat" cmpd="sng" algn="ctr">
            <a:solidFill>
              <a:srgbClr val="C00000"/>
            </a:solidFill>
            <a:prstDash val="solid"/>
            <a:miter lim="800000"/>
          </a:ln>
          <a:effectLst/>
        </p:spPr>
      </p:cxnSp>
      <p:cxnSp>
        <p:nvCxnSpPr>
          <p:cNvPr id="13" name="直接连接符 12">
            <a:extLst>
              <a:ext uri="{FF2B5EF4-FFF2-40B4-BE49-F238E27FC236}">
                <a16:creationId xmlns:a16="http://schemas.microsoft.com/office/drawing/2014/main" id="{83824E77-3A20-4147-A3AF-DB65027A3D38}"/>
              </a:ext>
            </a:extLst>
          </p:cNvPr>
          <p:cNvCxnSpPr/>
          <p:nvPr/>
        </p:nvCxnSpPr>
        <p:spPr>
          <a:xfrm>
            <a:off x="5220275" y="1216720"/>
            <a:ext cx="0" cy="216024"/>
          </a:xfrm>
          <a:prstGeom prst="line">
            <a:avLst/>
          </a:prstGeom>
          <a:noFill/>
          <a:ln w="19050" cap="flat" cmpd="sng" algn="ctr">
            <a:solidFill>
              <a:srgbClr val="C00000"/>
            </a:solidFill>
            <a:prstDash val="solid"/>
            <a:miter lim="800000"/>
          </a:ln>
          <a:effectLst/>
        </p:spPr>
      </p:cxnSp>
      <p:cxnSp>
        <p:nvCxnSpPr>
          <p:cNvPr id="14" name="直接连接符 13">
            <a:extLst>
              <a:ext uri="{FF2B5EF4-FFF2-40B4-BE49-F238E27FC236}">
                <a16:creationId xmlns:a16="http://schemas.microsoft.com/office/drawing/2014/main" id="{0B533797-6E09-4FEA-A75E-BAE565B99A8F}"/>
              </a:ext>
            </a:extLst>
          </p:cNvPr>
          <p:cNvCxnSpPr/>
          <p:nvPr/>
        </p:nvCxnSpPr>
        <p:spPr>
          <a:xfrm>
            <a:off x="5724331" y="1216720"/>
            <a:ext cx="0" cy="216024"/>
          </a:xfrm>
          <a:prstGeom prst="line">
            <a:avLst/>
          </a:prstGeom>
          <a:noFill/>
          <a:ln w="19050" cap="flat" cmpd="sng" algn="ctr">
            <a:solidFill>
              <a:srgbClr val="C00000"/>
            </a:solidFill>
            <a:prstDash val="solid"/>
            <a:miter lim="800000"/>
          </a:ln>
          <a:effectLst/>
        </p:spPr>
      </p:cxnSp>
      <p:cxnSp>
        <p:nvCxnSpPr>
          <p:cNvPr id="15" name="直接连接符 14">
            <a:extLst>
              <a:ext uri="{FF2B5EF4-FFF2-40B4-BE49-F238E27FC236}">
                <a16:creationId xmlns:a16="http://schemas.microsoft.com/office/drawing/2014/main" id="{2D0F8B5E-1B6D-4354-AB68-A4F2FA8FAEC9}"/>
              </a:ext>
            </a:extLst>
          </p:cNvPr>
          <p:cNvCxnSpPr/>
          <p:nvPr/>
        </p:nvCxnSpPr>
        <p:spPr>
          <a:xfrm>
            <a:off x="6228387" y="1216720"/>
            <a:ext cx="0" cy="216024"/>
          </a:xfrm>
          <a:prstGeom prst="line">
            <a:avLst/>
          </a:prstGeom>
          <a:noFill/>
          <a:ln w="19050" cap="flat" cmpd="sng" algn="ctr">
            <a:solidFill>
              <a:srgbClr val="C00000"/>
            </a:solidFill>
            <a:prstDash val="solid"/>
            <a:miter lim="800000"/>
          </a:ln>
          <a:effectLst/>
        </p:spPr>
      </p:cxnSp>
      <p:cxnSp>
        <p:nvCxnSpPr>
          <p:cNvPr id="16" name="直接连接符 15">
            <a:extLst>
              <a:ext uri="{FF2B5EF4-FFF2-40B4-BE49-F238E27FC236}">
                <a16:creationId xmlns:a16="http://schemas.microsoft.com/office/drawing/2014/main" id="{B89D4B32-A20F-4B28-9DC8-F33DDB3D9E56}"/>
              </a:ext>
            </a:extLst>
          </p:cNvPr>
          <p:cNvCxnSpPr/>
          <p:nvPr/>
        </p:nvCxnSpPr>
        <p:spPr>
          <a:xfrm>
            <a:off x="6732443" y="1216720"/>
            <a:ext cx="0" cy="216024"/>
          </a:xfrm>
          <a:prstGeom prst="line">
            <a:avLst/>
          </a:prstGeom>
          <a:noFill/>
          <a:ln w="19050" cap="flat" cmpd="sng" algn="ctr">
            <a:solidFill>
              <a:srgbClr val="C00000"/>
            </a:solidFill>
            <a:prstDash val="solid"/>
            <a:miter lim="800000"/>
          </a:ln>
          <a:effectLst/>
        </p:spPr>
      </p:cxnSp>
      <p:sp>
        <p:nvSpPr>
          <p:cNvPr id="17" name="TextBox 25">
            <a:extLst>
              <a:ext uri="{FF2B5EF4-FFF2-40B4-BE49-F238E27FC236}">
                <a16:creationId xmlns:a16="http://schemas.microsoft.com/office/drawing/2014/main" id="{B89A1FAF-E458-4F64-BB0F-064A6C7EE4BC}"/>
              </a:ext>
            </a:extLst>
          </p:cNvPr>
          <p:cNvSpPr txBox="1"/>
          <p:nvPr/>
        </p:nvSpPr>
        <p:spPr>
          <a:xfrm>
            <a:off x="899795" y="856680"/>
            <a:ext cx="550151" cy="369332"/>
          </a:xfrm>
          <a:prstGeom prst="rect">
            <a:avLst/>
          </a:prstGeom>
          <a:noFill/>
        </p:spPr>
        <p:txBody>
          <a:bodyPr wrap="none" rtlCol="0">
            <a:spAutoFit/>
          </a:bodyPr>
          <a:lstStyle/>
          <a:p>
            <a:r>
              <a:rPr lang="en-US" altLang="zh-CN" sz="1800" b="1" dirty="0">
                <a:solidFill>
                  <a:srgbClr val="004DA1"/>
                </a:solidFill>
                <a:latin typeface="楷体" panose="02010609060101010101" pitchFamily="49" charset="-122"/>
              </a:rPr>
              <a:t>1</a:t>
            </a:r>
            <a:r>
              <a:rPr lang="zh-CN" altLang="en-US" sz="1800" b="1" dirty="0">
                <a:solidFill>
                  <a:srgbClr val="004DA1"/>
                </a:solidFill>
                <a:latin typeface="楷体" panose="02010609060101010101" pitchFamily="49" charset="-122"/>
              </a:rPr>
              <a:t>月</a:t>
            </a:r>
          </a:p>
        </p:txBody>
      </p:sp>
      <p:sp>
        <p:nvSpPr>
          <p:cNvPr id="18" name="TextBox 26">
            <a:extLst>
              <a:ext uri="{FF2B5EF4-FFF2-40B4-BE49-F238E27FC236}">
                <a16:creationId xmlns:a16="http://schemas.microsoft.com/office/drawing/2014/main" id="{6AC090B5-63EA-457E-9845-99BE64A0CFF7}"/>
              </a:ext>
            </a:extLst>
          </p:cNvPr>
          <p:cNvSpPr txBox="1"/>
          <p:nvPr/>
        </p:nvSpPr>
        <p:spPr>
          <a:xfrm>
            <a:off x="1429764" y="856680"/>
            <a:ext cx="550151" cy="369332"/>
          </a:xfrm>
          <a:prstGeom prst="rect">
            <a:avLst/>
          </a:prstGeom>
          <a:noFill/>
        </p:spPr>
        <p:txBody>
          <a:bodyPr wrap="none" rtlCol="0">
            <a:spAutoFit/>
          </a:bodyPr>
          <a:lstStyle/>
          <a:p>
            <a:r>
              <a:rPr lang="en-US" altLang="zh-CN" sz="1800" b="1" dirty="0">
                <a:solidFill>
                  <a:srgbClr val="004DA1"/>
                </a:solidFill>
                <a:latin typeface="楷体" panose="02010609060101010101" pitchFamily="49" charset="-122"/>
              </a:rPr>
              <a:t>2</a:t>
            </a:r>
            <a:r>
              <a:rPr lang="zh-CN" altLang="en-US" sz="1800" b="1" dirty="0">
                <a:solidFill>
                  <a:srgbClr val="004DA1"/>
                </a:solidFill>
                <a:latin typeface="楷体" panose="02010609060101010101" pitchFamily="49" charset="-122"/>
              </a:rPr>
              <a:t>月</a:t>
            </a:r>
          </a:p>
        </p:txBody>
      </p:sp>
      <p:sp>
        <p:nvSpPr>
          <p:cNvPr id="19" name="TextBox 27">
            <a:extLst>
              <a:ext uri="{FF2B5EF4-FFF2-40B4-BE49-F238E27FC236}">
                <a16:creationId xmlns:a16="http://schemas.microsoft.com/office/drawing/2014/main" id="{C5C1F657-1C8A-4D4E-A1ED-F756FE4EAB25}"/>
              </a:ext>
            </a:extLst>
          </p:cNvPr>
          <p:cNvSpPr txBox="1"/>
          <p:nvPr/>
        </p:nvSpPr>
        <p:spPr>
          <a:xfrm>
            <a:off x="1933820" y="856680"/>
            <a:ext cx="550151" cy="369332"/>
          </a:xfrm>
          <a:prstGeom prst="rect">
            <a:avLst/>
          </a:prstGeom>
          <a:noFill/>
        </p:spPr>
        <p:txBody>
          <a:bodyPr wrap="none" rtlCol="0">
            <a:spAutoFit/>
          </a:bodyPr>
          <a:lstStyle/>
          <a:p>
            <a:r>
              <a:rPr lang="en-US" altLang="zh-CN" sz="1800" b="1" dirty="0">
                <a:solidFill>
                  <a:srgbClr val="004DA1"/>
                </a:solidFill>
                <a:latin typeface="楷体" panose="02010609060101010101" pitchFamily="49" charset="-122"/>
              </a:rPr>
              <a:t>3</a:t>
            </a:r>
            <a:r>
              <a:rPr lang="zh-CN" altLang="en-US" sz="1800" b="1" dirty="0">
                <a:solidFill>
                  <a:srgbClr val="004DA1"/>
                </a:solidFill>
                <a:latin typeface="楷体" panose="02010609060101010101" pitchFamily="49" charset="-122"/>
              </a:rPr>
              <a:t>月</a:t>
            </a:r>
          </a:p>
        </p:txBody>
      </p:sp>
      <p:sp>
        <p:nvSpPr>
          <p:cNvPr id="20" name="TextBox 28">
            <a:extLst>
              <a:ext uri="{FF2B5EF4-FFF2-40B4-BE49-F238E27FC236}">
                <a16:creationId xmlns:a16="http://schemas.microsoft.com/office/drawing/2014/main" id="{A94ECC1C-554D-4749-AD66-B3DD362DA053}"/>
              </a:ext>
            </a:extLst>
          </p:cNvPr>
          <p:cNvSpPr txBox="1"/>
          <p:nvPr/>
        </p:nvSpPr>
        <p:spPr>
          <a:xfrm>
            <a:off x="2437876" y="856680"/>
            <a:ext cx="550151" cy="369332"/>
          </a:xfrm>
          <a:prstGeom prst="rect">
            <a:avLst/>
          </a:prstGeom>
          <a:noFill/>
        </p:spPr>
        <p:txBody>
          <a:bodyPr wrap="none" rtlCol="0">
            <a:spAutoFit/>
          </a:bodyPr>
          <a:lstStyle/>
          <a:p>
            <a:r>
              <a:rPr lang="en-US" altLang="zh-CN" sz="1800" b="1" dirty="0">
                <a:solidFill>
                  <a:srgbClr val="004DA1"/>
                </a:solidFill>
                <a:latin typeface="楷体" panose="02010609060101010101" pitchFamily="49" charset="-122"/>
              </a:rPr>
              <a:t>4</a:t>
            </a:r>
            <a:r>
              <a:rPr lang="zh-CN" altLang="en-US" sz="1800" b="1" dirty="0">
                <a:solidFill>
                  <a:srgbClr val="004DA1"/>
                </a:solidFill>
                <a:latin typeface="楷体" panose="02010609060101010101" pitchFamily="49" charset="-122"/>
              </a:rPr>
              <a:t>月</a:t>
            </a:r>
          </a:p>
        </p:txBody>
      </p:sp>
      <p:sp>
        <p:nvSpPr>
          <p:cNvPr id="21" name="TextBox 29">
            <a:extLst>
              <a:ext uri="{FF2B5EF4-FFF2-40B4-BE49-F238E27FC236}">
                <a16:creationId xmlns:a16="http://schemas.microsoft.com/office/drawing/2014/main" id="{E54528C3-E268-444A-9DD5-0604D6F27A30}"/>
              </a:ext>
            </a:extLst>
          </p:cNvPr>
          <p:cNvSpPr txBox="1"/>
          <p:nvPr/>
        </p:nvSpPr>
        <p:spPr>
          <a:xfrm>
            <a:off x="2941932" y="856680"/>
            <a:ext cx="550151" cy="369332"/>
          </a:xfrm>
          <a:prstGeom prst="rect">
            <a:avLst/>
          </a:prstGeom>
          <a:noFill/>
        </p:spPr>
        <p:txBody>
          <a:bodyPr wrap="none" rtlCol="0">
            <a:spAutoFit/>
          </a:bodyPr>
          <a:lstStyle/>
          <a:p>
            <a:r>
              <a:rPr lang="en-US" altLang="zh-CN" sz="1800" b="1" dirty="0">
                <a:solidFill>
                  <a:srgbClr val="004DA1"/>
                </a:solidFill>
                <a:latin typeface="楷体" panose="02010609060101010101" pitchFamily="49" charset="-122"/>
              </a:rPr>
              <a:t>5</a:t>
            </a:r>
            <a:r>
              <a:rPr lang="zh-CN" altLang="en-US" sz="1800" b="1" dirty="0">
                <a:solidFill>
                  <a:srgbClr val="004DA1"/>
                </a:solidFill>
                <a:latin typeface="楷体" panose="02010609060101010101" pitchFamily="49" charset="-122"/>
              </a:rPr>
              <a:t>月</a:t>
            </a:r>
          </a:p>
        </p:txBody>
      </p:sp>
      <p:sp>
        <p:nvSpPr>
          <p:cNvPr id="22" name="TextBox 30">
            <a:extLst>
              <a:ext uri="{FF2B5EF4-FFF2-40B4-BE49-F238E27FC236}">
                <a16:creationId xmlns:a16="http://schemas.microsoft.com/office/drawing/2014/main" id="{728D0DCB-30FE-408B-BDF7-F899EB87068F}"/>
              </a:ext>
            </a:extLst>
          </p:cNvPr>
          <p:cNvSpPr txBox="1"/>
          <p:nvPr/>
        </p:nvSpPr>
        <p:spPr>
          <a:xfrm>
            <a:off x="3445988" y="856680"/>
            <a:ext cx="550151" cy="369332"/>
          </a:xfrm>
          <a:prstGeom prst="rect">
            <a:avLst/>
          </a:prstGeom>
          <a:noFill/>
        </p:spPr>
        <p:txBody>
          <a:bodyPr wrap="none" rtlCol="0">
            <a:spAutoFit/>
          </a:bodyPr>
          <a:lstStyle/>
          <a:p>
            <a:r>
              <a:rPr lang="en-US" altLang="zh-CN" sz="1800" b="1" dirty="0">
                <a:solidFill>
                  <a:srgbClr val="004DA1"/>
                </a:solidFill>
                <a:latin typeface="楷体" panose="02010609060101010101" pitchFamily="49" charset="-122"/>
              </a:rPr>
              <a:t>6</a:t>
            </a:r>
            <a:r>
              <a:rPr lang="zh-CN" altLang="en-US" sz="1800" b="1" dirty="0">
                <a:solidFill>
                  <a:srgbClr val="004DA1"/>
                </a:solidFill>
                <a:latin typeface="楷体" panose="02010609060101010101" pitchFamily="49" charset="-122"/>
              </a:rPr>
              <a:t>月</a:t>
            </a:r>
          </a:p>
        </p:txBody>
      </p:sp>
      <p:sp>
        <p:nvSpPr>
          <p:cNvPr id="23" name="TextBox 31">
            <a:extLst>
              <a:ext uri="{FF2B5EF4-FFF2-40B4-BE49-F238E27FC236}">
                <a16:creationId xmlns:a16="http://schemas.microsoft.com/office/drawing/2014/main" id="{B9D242B3-3A3E-47A5-8064-B42893AA8F8F}"/>
              </a:ext>
            </a:extLst>
          </p:cNvPr>
          <p:cNvSpPr txBox="1"/>
          <p:nvPr/>
        </p:nvSpPr>
        <p:spPr>
          <a:xfrm>
            <a:off x="3950044" y="856680"/>
            <a:ext cx="550151" cy="369332"/>
          </a:xfrm>
          <a:prstGeom prst="rect">
            <a:avLst/>
          </a:prstGeom>
        </p:spPr>
        <p:txBody>
          <a:bodyPr wrap="none" rtlCol="0">
            <a:spAutoFit/>
          </a:bodyPr>
          <a:lstStyle/>
          <a:p>
            <a:r>
              <a:rPr lang="en-US" altLang="zh-CN" sz="1800" b="1" dirty="0">
                <a:solidFill>
                  <a:srgbClr val="004DA1"/>
                </a:solidFill>
                <a:latin typeface="楷体" panose="02010609060101010101" pitchFamily="49" charset="-122"/>
              </a:rPr>
              <a:t>7</a:t>
            </a:r>
            <a:r>
              <a:rPr lang="zh-CN" altLang="en-US" sz="1800" b="1" dirty="0">
                <a:solidFill>
                  <a:srgbClr val="004DA1"/>
                </a:solidFill>
                <a:latin typeface="楷体" panose="02010609060101010101" pitchFamily="49" charset="-122"/>
              </a:rPr>
              <a:t>月</a:t>
            </a:r>
          </a:p>
        </p:txBody>
      </p:sp>
      <p:sp>
        <p:nvSpPr>
          <p:cNvPr id="24" name="TextBox 32">
            <a:extLst>
              <a:ext uri="{FF2B5EF4-FFF2-40B4-BE49-F238E27FC236}">
                <a16:creationId xmlns:a16="http://schemas.microsoft.com/office/drawing/2014/main" id="{51E0D56F-169B-45A4-BBE9-B7C70D744E27}"/>
              </a:ext>
            </a:extLst>
          </p:cNvPr>
          <p:cNvSpPr txBox="1"/>
          <p:nvPr/>
        </p:nvSpPr>
        <p:spPr>
          <a:xfrm>
            <a:off x="4454100" y="856680"/>
            <a:ext cx="550151" cy="369332"/>
          </a:xfrm>
          <a:prstGeom prst="rect">
            <a:avLst/>
          </a:prstGeom>
        </p:spPr>
        <p:txBody>
          <a:bodyPr wrap="none" rtlCol="0">
            <a:spAutoFit/>
          </a:bodyPr>
          <a:lstStyle/>
          <a:p>
            <a:r>
              <a:rPr lang="en-US" altLang="zh-CN" sz="1800" b="1" dirty="0">
                <a:solidFill>
                  <a:srgbClr val="004DA1"/>
                </a:solidFill>
                <a:latin typeface="楷体" panose="02010609060101010101" pitchFamily="49" charset="-122"/>
              </a:rPr>
              <a:t>8</a:t>
            </a:r>
            <a:r>
              <a:rPr lang="zh-CN" altLang="en-US" sz="1800" b="1" dirty="0">
                <a:solidFill>
                  <a:srgbClr val="004DA1"/>
                </a:solidFill>
                <a:latin typeface="楷体" panose="02010609060101010101" pitchFamily="49" charset="-122"/>
              </a:rPr>
              <a:t>月</a:t>
            </a:r>
          </a:p>
        </p:txBody>
      </p:sp>
      <p:sp>
        <p:nvSpPr>
          <p:cNvPr id="25" name="TextBox 33">
            <a:extLst>
              <a:ext uri="{FF2B5EF4-FFF2-40B4-BE49-F238E27FC236}">
                <a16:creationId xmlns:a16="http://schemas.microsoft.com/office/drawing/2014/main" id="{99452078-0467-411D-A81D-8239B8716CE0}"/>
              </a:ext>
            </a:extLst>
          </p:cNvPr>
          <p:cNvSpPr txBox="1"/>
          <p:nvPr/>
        </p:nvSpPr>
        <p:spPr>
          <a:xfrm>
            <a:off x="4958156" y="856680"/>
            <a:ext cx="550151" cy="369332"/>
          </a:xfrm>
          <a:prstGeom prst="rect">
            <a:avLst/>
          </a:prstGeom>
        </p:spPr>
        <p:txBody>
          <a:bodyPr wrap="none" rtlCol="0">
            <a:spAutoFit/>
          </a:bodyPr>
          <a:lstStyle/>
          <a:p>
            <a:r>
              <a:rPr lang="en-US" altLang="zh-CN" sz="1800" b="1" dirty="0">
                <a:solidFill>
                  <a:srgbClr val="004DA1"/>
                </a:solidFill>
                <a:latin typeface="楷体" panose="02010609060101010101" pitchFamily="49" charset="-122"/>
              </a:rPr>
              <a:t>9</a:t>
            </a:r>
            <a:r>
              <a:rPr lang="zh-CN" altLang="en-US" sz="1800" b="1" dirty="0">
                <a:solidFill>
                  <a:srgbClr val="004DA1"/>
                </a:solidFill>
                <a:latin typeface="楷体" panose="02010609060101010101" pitchFamily="49" charset="-122"/>
              </a:rPr>
              <a:t>月</a:t>
            </a:r>
          </a:p>
        </p:txBody>
      </p:sp>
      <p:sp>
        <p:nvSpPr>
          <p:cNvPr id="26" name="TextBox 34">
            <a:extLst>
              <a:ext uri="{FF2B5EF4-FFF2-40B4-BE49-F238E27FC236}">
                <a16:creationId xmlns:a16="http://schemas.microsoft.com/office/drawing/2014/main" id="{3DECA5E5-F05A-4765-9DE1-64FE482AD0FD}"/>
              </a:ext>
            </a:extLst>
          </p:cNvPr>
          <p:cNvSpPr txBox="1"/>
          <p:nvPr/>
        </p:nvSpPr>
        <p:spPr>
          <a:xfrm>
            <a:off x="5364291" y="856680"/>
            <a:ext cx="646331" cy="369332"/>
          </a:xfrm>
          <a:prstGeom prst="rect">
            <a:avLst/>
          </a:prstGeom>
        </p:spPr>
        <p:txBody>
          <a:bodyPr wrap="none" rtlCol="0">
            <a:spAutoFit/>
          </a:bodyPr>
          <a:lstStyle/>
          <a:p>
            <a:r>
              <a:rPr lang="en-US" altLang="zh-CN" sz="1800" b="1" dirty="0">
                <a:solidFill>
                  <a:srgbClr val="004DA1"/>
                </a:solidFill>
                <a:latin typeface="楷体" panose="02010609060101010101" pitchFamily="49" charset="-122"/>
              </a:rPr>
              <a:t>10</a:t>
            </a:r>
            <a:r>
              <a:rPr lang="zh-CN" altLang="en-US" sz="1800" b="1" dirty="0">
                <a:solidFill>
                  <a:srgbClr val="004DA1"/>
                </a:solidFill>
                <a:latin typeface="楷体" panose="02010609060101010101" pitchFamily="49" charset="-122"/>
              </a:rPr>
              <a:t>月</a:t>
            </a:r>
          </a:p>
        </p:txBody>
      </p:sp>
      <p:sp>
        <p:nvSpPr>
          <p:cNvPr id="27" name="TextBox 35">
            <a:extLst>
              <a:ext uri="{FF2B5EF4-FFF2-40B4-BE49-F238E27FC236}">
                <a16:creationId xmlns:a16="http://schemas.microsoft.com/office/drawing/2014/main" id="{37F6B2A5-821E-4BB4-9816-7A1CE7266388}"/>
              </a:ext>
            </a:extLst>
          </p:cNvPr>
          <p:cNvSpPr txBox="1"/>
          <p:nvPr/>
        </p:nvSpPr>
        <p:spPr>
          <a:xfrm>
            <a:off x="5868347" y="856680"/>
            <a:ext cx="646331" cy="369332"/>
          </a:xfrm>
          <a:prstGeom prst="rect">
            <a:avLst/>
          </a:prstGeom>
        </p:spPr>
        <p:txBody>
          <a:bodyPr wrap="none" rtlCol="0">
            <a:spAutoFit/>
          </a:bodyPr>
          <a:lstStyle/>
          <a:p>
            <a:r>
              <a:rPr lang="en-US" altLang="zh-CN" sz="1800" b="1" dirty="0">
                <a:solidFill>
                  <a:srgbClr val="004DA1"/>
                </a:solidFill>
                <a:latin typeface="楷体" panose="02010609060101010101" pitchFamily="49" charset="-122"/>
              </a:rPr>
              <a:t>11</a:t>
            </a:r>
            <a:r>
              <a:rPr lang="zh-CN" altLang="en-US" sz="1800" b="1" dirty="0">
                <a:solidFill>
                  <a:srgbClr val="004DA1"/>
                </a:solidFill>
                <a:latin typeface="楷体" panose="02010609060101010101" pitchFamily="49" charset="-122"/>
              </a:rPr>
              <a:t>月</a:t>
            </a:r>
          </a:p>
        </p:txBody>
      </p:sp>
      <p:sp>
        <p:nvSpPr>
          <p:cNvPr id="28" name="TextBox 36">
            <a:extLst>
              <a:ext uri="{FF2B5EF4-FFF2-40B4-BE49-F238E27FC236}">
                <a16:creationId xmlns:a16="http://schemas.microsoft.com/office/drawing/2014/main" id="{332E1B7D-2AA7-418C-B200-FED7E5636450}"/>
              </a:ext>
            </a:extLst>
          </p:cNvPr>
          <p:cNvSpPr txBox="1"/>
          <p:nvPr/>
        </p:nvSpPr>
        <p:spPr>
          <a:xfrm>
            <a:off x="6407680" y="856680"/>
            <a:ext cx="646331" cy="369332"/>
          </a:xfrm>
          <a:prstGeom prst="rect">
            <a:avLst/>
          </a:prstGeom>
        </p:spPr>
        <p:txBody>
          <a:bodyPr wrap="none" rtlCol="0">
            <a:spAutoFit/>
          </a:bodyPr>
          <a:lstStyle/>
          <a:p>
            <a:r>
              <a:rPr lang="en-US" altLang="zh-CN" sz="1800" b="1" dirty="0">
                <a:solidFill>
                  <a:srgbClr val="004DA1"/>
                </a:solidFill>
                <a:latin typeface="楷体" panose="02010609060101010101" pitchFamily="49" charset="-122"/>
              </a:rPr>
              <a:t>12</a:t>
            </a:r>
            <a:r>
              <a:rPr lang="zh-CN" altLang="en-US" sz="1800" b="1" dirty="0">
                <a:solidFill>
                  <a:srgbClr val="004DA1"/>
                </a:solidFill>
                <a:latin typeface="楷体" panose="02010609060101010101" pitchFamily="49" charset="-122"/>
              </a:rPr>
              <a:t>月</a:t>
            </a:r>
          </a:p>
        </p:txBody>
      </p:sp>
      <p:sp>
        <p:nvSpPr>
          <p:cNvPr id="29" name="TextBox 37">
            <a:extLst>
              <a:ext uri="{FF2B5EF4-FFF2-40B4-BE49-F238E27FC236}">
                <a16:creationId xmlns:a16="http://schemas.microsoft.com/office/drawing/2014/main" id="{79E62829-7967-4A22-940D-A0F133CC37EF}"/>
              </a:ext>
            </a:extLst>
          </p:cNvPr>
          <p:cNvSpPr txBox="1"/>
          <p:nvPr/>
        </p:nvSpPr>
        <p:spPr>
          <a:xfrm>
            <a:off x="683771" y="1794525"/>
            <a:ext cx="415498" cy="646331"/>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rtlCol="0">
            <a:spAutoFit/>
          </a:bodyPr>
          <a:lstStyle/>
          <a:p>
            <a:r>
              <a:rPr lang="zh-CN" altLang="en-US" sz="1800" b="1" dirty="0">
                <a:solidFill>
                  <a:prstClr val="white"/>
                </a:solidFill>
                <a:latin typeface="楷体" panose="02010609060101010101" pitchFamily="49" charset="-122"/>
              </a:rPr>
              <a:t>居</a:t>
            </a:r>
            <a:endParaRPr lang="en-US" altLang="zh-CN" sz="1800" b="1" dirty="0">
              <a:solidFill>
                <a:prstClr val="white"/>
              </a:solidFill>
              <a:latin typeface="楷体" panose="02010609060101010101" pitchFamily="49" charset="-122"/>
            </a:endParaRPr>
          </a:p>
          <a:p>
            <a:r>
              <a:rPr lang="zh-CN" altLang="en-US" sz="1800" b="1" dirty="0">
                <a:solidFill>
                  <a:prstClr val="white"/>
                </a:solidFill>
                <a:latin typeface="楷体" panose="02010609060101010101" pitchFamily="49" charset="-122"/>
              </a:rPr>
              <a:t>民</a:t>
            </a:r>
          </a:p>
        </p:txBody>
      </p:sp>
      <p:sp>
        <p:nvSpPr>
          <p:cNvPr id="30" name="右大括号 29">
            <a:extLst>
              <a:ext uri="{FF2B5EF4-FFF2-40B4-BE49-F238E27FC236}">
                <a16:creationId xmlns:a16="http://schemas.microsoft.com/office/drawing/2014/main" id="{652235AC-3A9C-44CF-8B56-33CF54AEA32B}"/>
              </a:ext>
            </a:extLst>
          </p:cNvPr>
          <p:cNvSpPr/>
          <p:nvPr/>
        </p:nvSpPr>
        <p:spPr>
          <a:xfrm rot="5400000">
            <a:off x="1763890" y="928689"/>
            <a:ext cx="288033" cy="1440160"/>
          </a:xfrm>
          <a:prstGeom prst="rightBrace">
            <a:avLst/>
          </a:prstGeom>
          <a:noFill/>
          <a:ln w="19050" cap="flat" cmpd="sng" algn="ctr">
            <a:solidFill>
              <a:srgbClr val="004DA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prstClr val="black"/>
              </a:solidFill>
              <a:effectLst/>
              <a:uLnTx/>
              <a:uFillTx/>
              <a:latin typeface="楷体" panose="02010609060101010101" pitchFamily="49" charset="-122"/>
              <a:ea typeface="宋体" panose="02010600030101010101" pitchFamily="2" charset="-122"/>
              <a:cs typeface="+mn-cs"/>
            </a:endParaRPr>
          </a:p>
        </p:txBody>
      </p:sp>
      <p:sp>
        <p:nvSpPr>
          <p:cNvPr id="31" name="TextBox 39">
            <a:extLst>
              <a:ext uri="{FF2B5EF4-FFF2-40B4-BE49-F238E27FC236}">
                <a16:creationId xmlns:a16="http://schemas.microsoft.com/office/drawing/2014/main" id="{745E9950-1D6E-4ADC-860C-2A47FDA8B5DB}"/>
              </a:ext>
            </a:extLst>
          </p:cNvPr>
          <p:cNvSpPr txBox="1"/>
          <p:nvPr/>
        </p:nvSpPr>
        <p:spPr>
          <a:xfrm>
            <a:off x="1331843" y="1855500"/>
            <a:ext cx="1107996" cy="369332"/>
          </a:xfrm>
          <a:prstGeom prst="rect">
            <a:avLst/>
          </a:prstGeom>
          <a:noFill/>
          <a:ln w="19050">
            <a:solidFill>
              <a:srgbClr val="C00000"/>
            </a:solidFill>
          </a:ln>
        </p:spPr>
        <p:txBody>
          <a:bodyPr wrap="none" rtlCol="0">
            <a:spAutoFit/>
          </a:bodyPr>
          <a:lstStyle/>
          <a:p>
            <a:r>
              <a:rPr lang="zh-CN" altLang="en-US" sz="1800" b="1" dirty="0">
                <a:solidFill>
                  <a:srgbClr val="004DA1"/>
                </a:solidFill>
                <a:latin typeface="楷体" panose="02010609060101010101" pitchFamily="49" charset="-122"/>
              </a:rPr>
              <a:t>经营所得</a:t>
            </a:r>
          </a:p>
        </p:txBody>
      </p:sp>
      <p:sp>
        <p:nvSpPr>
          <p:cNvPr id="32" name="右大括号 31">
            <a:extLst>
              <a:ext uri="{FF2B5EF4-FFF2-40B4-BE49-F238E27FC236}">
                <a16:creationId xmlns:a16="http://schemas.microsoft.com/office/drawing/2014/main" id="{A4A65711-010C-4722-9BDA-E1BD0E69FB7E}"/>
              </a:ext>
            </a:extLst>
          </p:cNvPr>
          <p:cNvSpPr/>
          <p:nvPr/>
        </p:nvSpPr>
        <p:spPr>
          <a:xfrm rot="5400000">
            <a:off x="3024030" y="820678"/>
            <a:ext cx="288033" cy="1944216"/>
          </a:xfrm>
          <a:prstGeom prst="rightBrace">
            <a:avLst/>
          </a:prstGeom>
          <a:noFill/>
          <a:ln w="19050" cap="flat" cmpd="sng" algn="ctr">
            <a:solidFill>
              <a:srgbClr val="004DA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prstClr val="black"/>
              </a:solidFill>
              <a:effectLst/>
              <a:uLnTx/>
              <a:uFillTx/>
              <a:latin typeface="楷体" panose="02010609060101010101" pitchFamily="49" charset="-122"/>
              <a:ea typeface="宋体" panose="02010600030101010101" pitchFamily="2" charset="-122"/>
              <a:cs typeface="+mn-cs"/>
            </a:endParaRPr>
          </a:p>
        </p:txBody>
      </p:sp>
      <p:sp>
        <p:nvSpPr>
          <p:cNvPr id="33" name="TextBox 41">
            <a:extLst>
              <a:ext uri="{FF2B5EF4-FFF2-40B4-BE49-F238E27FC236}">
                <a16:creationId xmlns:a16="http://schemas.microsoft.com/office/drawing/2014/main" id="{EC0720D0-10DB-4FF3-8BCA-6068E256E933}"/>
              </a:ext>
            </a:extLst>
          </p:cNvPr>
          <p:cNvSpPr txBox="1"/>
          <p:nvPr/>
        </p:nvSpPr>
        <p:spPr>
          <a:xfrm>
            <a:off x="2627987" y="1999516"/>
            <a:ext cx="1107996" cy="369332"/>
          </a:xfrm>
          <a:prstGeom prst="rect">
            <a:avLst/>
          </a:prstGeom>
          <a:noFill/>
          <a:ln w="19050">
            <a:solidFill>
              <a:srgbClr val="C00000"/>
            </a:solidFill>
          </a:ln>
        </p:spPr>
        <p:txBody>
          <a:bodyPr wrap="none" rtlCol="0">
            <a:spAutoFit/>
          </a:bodyPr>
          <a:lstStyle/>
          <a:p>
            <a:r>
              <a:rPr lang="zh-CN" altLang="en-US" sz="1800" b="1" dirty="0">
                <a:solidFill>
                  <a:srgbClr val="004DA1"/>
                </a:solidFill>
                <a:latin typeface="楷体" panose="02010609060101010101" pitchFamily="49" charset="-122"/>
              </a:rPr>
              <a:t>综合所得</a:t>
            </a:r>
          </a:p>
        </p:txBody>
      </p:sp>
      <p:sp>
        <p:nvSpPr>
          <p:cNvPr id="34" name="TextBox 42">
            <a:extLst>
              <a:ext uri="{FF2B5EF4-FFF2-40B4-BE49-F238E27FC236}">
                <a16:creationId xmlns:a16="http://schemas.microsoft.com/office/drawing/2014/main" id="{4EA19E1C-9A03-488F-AE2B-A69C6C968770}"/>
              </a:ext>
            </a:extLst>
          </p:cNvPr>
          <p:cNvSpPr txBox="1"/>
          <p:nvPr/>
        </p:nvSpPr>
        <p:spPr>
          <a:xfrm>
            <a:off x="2627987" y="2431564"/>
            <a:ext cx="1107996" cy="369332"/>
          </a:xfrm>
          <a:prstGeom prst="rect">
            <a:avLst/>
          </a:prstGeom>
          <a:noFill/>
          <a:ln w="19050">
            <a:solidFill>
              <a:srgbClr val="C00000"/>
            </a:solidFill>
          </a:ln>
        </p:spPr>
        <p:txBody>
          <a:bodyPr wrap="none" rtlCol="0">
            <a:spAutoFit/>
          </a:bodyPr>
          <a:lstStyle/>
          <a:p>
            <a:r>
              <a:rPr lang="zh-CN" altLang="en-US" sz="1800" b="1" dirty="0">
                <a:solidFill>
                  <a:srgbClr val="004DA1"/>
                </a:solidFill>
                <a:latin typeface="楷体" panose="02010609060101010101" pitchFamily="49" charset="-122"/>
              </a:rPr>
              <a:t>境外所得</a:t>
            </a:r>
          </a:p>
        </p:txBody>
      </p:sp>
      <p:sp>
        <p:nvSpPr>
          <p:cNvPr id="35" name="右大括号 34">
            <a:extLst>
              <a:ext uri="{FF2B5EF4-FFF2-40B4-BE49-F238E27FC236}">
                <a16:creationId xmlns:a16="http://schemas.microsoft.com/office/drawing/2014/main" id="{A144A63D-A721-4A9E-8DA5-9342B573BCB4}"/>
              </a:ext>
            </a:extLst>
          </p:cNvPr>
          <p:cNvSpPr/>
          <p:nvPr/>
        </p:nvSpPr>
        <p:spPr>
          <a:xfrm rot="5400000">
            <a:off x="2519974" y="1468749"/>
            <a:ext cx="288033" cy="2952327"/>
          </a:xfrm>
          <a:prstGeom prst="rightBrace">
            <a:avLst/>
          </a:prstGeom>
          <a:noFill/>
          <a:ln w="19050" cap="flat" cmpd="sng" algn="ctr">
            <a:solidFill>
              <a:srgbClr val="004DA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1" i="0" u="none" strike="noStrike" kern="0" cap="none" spc="0" normalizeH="0" baseline="0" noProof="0">
              <a:ln>
                <a:noFill/>
              </a:ln>
              <a:solidFill>
                <a:prstClr val="black"/>
              </a:solidFill>
              <a:effectLst/>
              <a:uLnTx/>
              <a:uFillTx/>
              <a:latin typeface="楷体" panose="02010609060101010101" pitchFamily="49" charset="-122"/>
              <a:ea typeface="宋体" panose="02010600030101010101" pitchFamily="2" charset="-122"/>
              <a:cs typeface="+mn-cs"/>
            </a:endParaRPr>
          </a:p>
        </p:txBody>
      </p:sp>
      <p:sp>
        <p:nvSpPr>
          <p:cNvPr id="36" name="TextBox 44">
            <a:extLst>
              <a:ext uri="{FF2B5EF4-FFF2-40B4-BE49-F238E27FC236}">
                <a16:creationId xmlns:a16="http://schemas.microsoft.com/office/drawing/2014/main" id="{42061A52-3C69-4DF7-A374-188B275D5F85}"/>
              </a:ext>
            </a:extLst>
          </p:cNvPr>
          <p:cNvSpPr txBox="1"/>
          <p:nvPr/>
        </p:nvSpPr>
        <p:spPr>
          <a:xfrm>
            <a:off x="1403851" y="3223650"/>
            <a:ext cx="2492990" cy="369332"/>
          </a:xfrm>
          <a:prstGeom prst="rect">
            <a:avLst/>
          </a:prstGeom>
          <a:noFill/>
          <a:ln w="19050">
            <a:solidFill>
              <a:srgbClr val="C00000"/>
            </a:solidFill>
          </a:ln>
        </p:spPr>
        <p:txBody>
          <a:bodyPr wrap="none" rtlCol="0">
            <a:spAutoFit/>
          </a:bodyPr>
          <a:lstStyle/>
          <a:p>
            <a:r>
              <a:rPr lang="zh-CN" altLang="en-US" sz="1800" b="1" dirty="0">
                <a:solidFill>
                  <a:srgbClr val="004DA1"/>
                </a:solidFill>
                <a:latin typeface="楷体" panose="02010609060101010101" pitchFamily="49" charset="-122"/>
              </a:rPr>
              <a:t>扣缴义务人未履行义务</a:t>
            </a:r>
          </a:p>
        </p:txBody>
      </p:sp>
      <p:cxnSp>
        <p:nvCxnSpPr>
          <p:cNvPr id="37" name="直接连接符 36">
            <a:extLst>
              <a:ext uri="{FF2B5EF4-FFF2-40B4-BE49-F238E27FC236}">
                <a16:creationId xmlns:a16="http://schemas.microsoft.com/office/drawing/2014/main" id="{A21C4E1D-845A-44F7-A69A-ED132BC30872}"/>
              </a:ext>
            </a:extLst>
          </p:cNvPr>
          <p:cNvCxnSpPr/>
          <p:nvPr/>
        </p:nvCxnSpPr>
        <p:spPr>
          <a:xfrm>
            <a:off x="4284171" y="1504752"/>
            <a:ext cx="0" cy="3095675"/>
          </a:xfrm>
          <a:prstGeom prst="line">
            <a:avLst/>
          </a:prstGeom>
          <a:noFill/>
          <a:ln w="6350" cap="flat" cmpd="sng" algn="ctr">
            <a:solidFill>
              <a:sysClr val="window" lastClr="FFFFFF">
                <a:lumMod val="50000"/>
              </a:sysClr>
            </a:solidFill>
            <a:prstDash val="dash"/>
            <a:miter lim="800000"/>
          </a:ln>
          <a:effectLst/>
        </p:spPr>
      </p:cxnSp>
      <p:sp>
        <p:nvSpPr>
          <p:cNvPr id="38" name="TextBox 48">
            <a:extLst>
              <a:ext uri="{FF2B5EF4-FFF2-40B4-BE49-F238E27FC236}">
                <a16:creationId xmlns:a16="http://schemas.microsoft.com/office/drawing/2014/main" id="{A267D395-437A-4819-BEAD-BC7E31FA3B9C}"/>
              </a:ext>
            </a:extLst>
          </p:cNvPr>
          <p:cNvSpPr txBox="1"/>
          <p:nvPr/>
        </p:nvSpPr>
        <p:spPr>
          <a:xfrm>
            <a:off x="4356179" y="2918778"/>
            <a:ext cx="2952328" cy="1754326"/>
          </a:xfrm>
          <a:prstGeom prst="rect">
            <a:avLst/>
          </a:prstGeom>
          <a:noFill/>
          <a:ln w="19050">
            <a:solidFill>
              <a:srgbClr val="C00000"/>
            </a:solidFill>
            <a:prstDash val="dash"/>
          </a:ln>
        </p:spPr>
        <p:txBody>
          <a:bodyPr wrap="square" rtlCol="0">
            <a:spAutoFit/>
          </a:bodyPr>
          <a:lstStyle/>
          <a:p>
            <a:r>
              <a:rPr lang="zh-CN" altLang="en-US" sz="1800" b="1" dirty="0">
                <a:solidFill>
                  <a:srgbClr val="004DA1"/>
                </a:solidFill>
                <a:latin typeface="楷体" panose="02010609060101010101" pitchFamily="49" charset="-122"/>
              </a:rPr>
              <a:t>无需自行申报的情形：</a:t>
            </a:r>
            <a:endParaRPr lang="en-US" altLang="zh-CN" sz="1800" b="1" dirty="0">
              <a:solidFill>
                <a:srgbClr val="004DA1"/>
              </a:solidFill>
              <a:latin typeface="楷体" panose="02010609060101010101" pitchFamily="49" charset="-122"/>
            </a:endParaRPr>
          </a:p>
          <a:p>
            <a:r>
              <a:rPr lang="zh-CN" altLang="en-US" sz="1800" b="1" dirty="0">
                <a:solidFill>
                  <a:srgbClr val="004DA1"/>
                </a:solidFill>
                <a:latin typeface="楷体" panose="02010609060101010101" pitchFamily="49" charset="-122"/>
              </a:rPr>
              <a:t>①居民除在一处取得工资外，无其他综合所得</a:t>
            </a:r>
            <a:endParaRPr lang="en-US" altLang="zh-CN" sz="1800" b="1" dirty="0">
              <a:solidFill>
                <a:srgbClr val="004DA1"/>
              </a:solidFill>
              <a:latin typeface="楷体" panose="02010609060101010101" pitchFamily="49" charset="-122"/>
            </a:endParaRPr>
          </a:p>
          <a:p>
            <a:r>
              <a:rPr lang="zh-CN" altLang="en-US" sz="1800" b="1" dirty="0">
                <a:solidFill>
                  <a:srgbClr val="004DA1"/>
                </a:solidFill>
                <a:latin typeface="楷体" panose="02010609060101010101" pitchFamily="49" charset="-122"/>
              </a:rPr>
              <a:t>②居民取得</a:t>
            </a:r>
            <a:r>
              <a:rPr lang="zh-CN" altLang="en-US" sz="1800" b="1" dirty="0">
                <a:solidFill>
                  <a:srgbClr val="C00000"/>
                </a:solidFill>
                <a:latin typeface="楷体" panose="02010609060101010101" pitchFamily="49" charset="-122"/>
              </a:rPr>
              <a:t>“除综合所得、经营所得外”</a:t>
            </a:r>
            <a:r>
              <a:rPr lang="zh-CN" altLang="en-US" sz="1800" b="1" dirty="0">
                <a:solidFill>
                  <a:srgbClr val="004DA1"/>
                </a:solidFill>
                <a:latin typeface="楷体" panose="02010609060101010101" pitchFamily="49" charset="-122"/>
              </a:rPr>
              <a:t>的其他所得</a:t>
            </a:r>
            <a:endParaRPr lang="en-US" altLang="zh-CN" sz="1800" b="1" dirty="0">
              <a:solidFill>
                <a:srgbClr val="004DA1"/>
              </a:solidFill>
              <a:latin typeface="楷体" panose="02010609060101010101" pitchFamily="49" charset="-122"/>
            </a:endParaRPr>
          </a:p>
          <a:p>
            <a:r>
              <a:rPr lang="en-US" altLang="zh-CN" sz="1800" b="1" dirty="0">
                <a:solidFill>
                  <a:srgbClr val="004DA1"/>
                </a:solidFill>
                <a:latin typeface="楷体" panose="02010609060101010101" pitchFamily="49" charset="-122"/>
              </a:rPr>
              <a:t>③</a:t>
            </a:r>
            <a:r>
              <a:rPr lang="zh-CN" altLang="en-US" sz="1800" b="1" dirty="0">
                <a:solidFill>
                  <a:srgbClr val="004DA1"/>
                </a:solidFill>
                <a:latin typeface="楷体" panose="02010609060101010101" pitchFamily="49" charset="-122"/>
              </a:rPr>
              <a:t>非居民取得所得</a:t>
            </a:r>
            <a:endParaRPr lang="en-US" altLang="zh-CN" sz="1800" b="1" dirty="0">
              <a:solidFill>
                <a:srgbClr val="004DA1"/>
              </a:solidFill>
              <a:latin typeface="楷体" panose="02010609060101010101" pitchFamily="49" charset="-122"/>
            </a:endParaRPr>
          </a:p>
        </p:txBody>
      </p:sp>
      <p:cxnSp>
        <p:nvCxnSpPr>
          <p:cNvPr id="39" name="直接连接符 38">
            <a:extLst>
              <a:ext uri="{FF2B5EF4-FFF2-40B4-BE49-F238E27FC236}">
                <a16:creationId xmlns:a16="http://schemas.microsoft.com/office/drawing/2014/main" id="{A99D30B9-6ACF-4854-AC68-BE3D067A8DFD}"/>
              </a:ext>
            </a:extLst>
          </p:cNvPr>
          <p:cNvCxnSpPr/>
          <p:nvPr/>
        </p:nvCxnSpPr>
        <p:spPr>
          <a:xfrm flipH="1">
            <a:off x="4356179" y="2800896"/>
            <a:ext cx="3024336" cy="0"/>
          </a:xfrm>
          <a:prstGeom prst="line">
            <a:avLst/>
          </a:prstGeom>
          <a:noFill/>
          <a:ln w="6350" cap="flat" cmpd="sng" algn="ctr">
            <a:solidFill>
              <a:sysClr val="window" lastClr="FFFFFF">
                <a:lumMod val="50000"/>
              </a:sysClr>
            </a:solidFill>
            <a:prstDash val="dash"/>
            <a:miter lim="800000"/>
          </a:ln>
          <a:effectLst/>
        </p:spPr>
      </p:cxnSp>
      <p:sp>
        <p:nvSpPr>
          <p:cNvPr id="40" name="TextBox 52">
            <a:extLst>
              <a:ext uri="{FF2B5EF4-FFF2-40B4-BE49-F238E27FC236}">
                <a16:creationId xmlns:a16="http://schemas.microsoft.com/office/drawing/2014/main" id="{64C01104-95AC-48B9-BC07-5EA181C64197}"/>
              </a:ext>
            </a:extLst>
          </p:cNvPr>
          <p:cNvSpPr txBox="1"/>
          <p:nvPr/>
        </p:nvSpPr>
        <p:spPr>
          <a:xfrm>
            <a:off x="4356179" y="1504752"/>
            <a:ext cx="2954655" cy="1200329"/>
          </a:xfrm>
          <a:prstGeom prst="rect">
            <a:avLst/>
          </a:prstGeom>
          <a:noFill/>
          <a:ln w="19050">
            <a:solidFill>
              <a:srgbClr val="C00000"/>
            </a:solidFill>
          </a:ln>
        </p:spPr>
        <p:txBody>
          <a:bodyPr wrap="none" rtlCol="0">
            <a:spAutoFit/>
          </a:bodyPr>
          <a:lstStyle/>
          <a:p>
            <a:r>
              <a:rPr lang="zh-CN" altLang="en-US" sz="1800" b="1" dirty="0">
                <a:solidFill>
                  <a:srgbClr val="004DA1"/>
                </a:solidFill>
                <a:latin typeface="楷体" panose="02010609060101010101" pitchFamily="49" charset="-122"/>
              </a:rPr>
              <a:t>次月</a:t>
            </a:r>
            <a:r>
              <a:rPr lang="en-US" altLang="zh-CN" sz="1800" b="1" dirty="0">
                <a:solidFill>
                  <a:srgbClr val="004DA1"/>
                </a:solidFill>
                <a:latin typeface="楷体" panose="02010609060101010101" pitchFamily="49" charset="-122"/>
              </a:rPr>
              <a:t>15</a:t>
            </a:r>
            <a:r>
              <a:rPr lang="zh-CN" altLang="en-US" sz="1800" b="1" dirty="0">
                <a:solidFill>
                  <a:srgbClr val="004DA1"/>
                </a:solidFill>
                <a:latin typeface="楷体" panose="02010609060101010101" pitchFamily="49" charset="-122"/>
              </a:rPr>
              <a:t>日申报的情形：</a:t>
            </a:r>
            <a:endParaRPr lang="en-US" altLang="zh-CN" sz="1800" b="1" dirty="0">
              <a:solidFill>
                <a:srgbClr val="004DA1"/>
              </a:solidFill>
              <a:latin typeface="楷体" panose="02010609060101010101" pitchFamily="49" charset="-122"/>
            </a:endParaRPr>
          </a:p>
          <a:p>
            <a:r>
              <a:rPr lang="zh-CN" altLang="en-US" sz="1800" b="1" dirty="0">
                <a:solidFill>
                  <a:srgbClr val="004DA1"/>
                </a:solidFill>
                <a:latin typeface="楷体" panose="02010609060101010101" pitchFamily="49" charset="-122"/>
              </a:rPr>
              <a:t>①取得所得没有扣缴义务人</a:t>
            </a:r>
            <a:endParaRPr lang="en-US" altLang="zh-CN" sz="1800" b="1" dirty="0">
              <a:solidFill>
                <a:srgbClr val="004DA1"/>
              </a:solidFill>
              <a:latin typeface="楷体" panose="02010609060101010101" pitchFamily="49" charset="-122"/>
            </a:endParaRPr>
          </a:p>
          <a:p>
            <a:r>
              <a:rPr lang="zh-CN" altLang="en-US" sz="1800" b="1" dirty="0">
                <a:solidFill>
                  <a:srgbClr val="004DA1"/>
                </a:solidFill>
                <a:latin typeface="楷体" panose="02010609060101010101" pitchFamily="49" charset="-122"/>
              </a:rPr>
              <a:t>②非居民取得两处以上工资</a:t>
            </a:r>
            <a:endParaRPr lang="en-US" altLang="zh-CN" sz="1800" b="1" dirty="0">
              <a:solidFill>
                <a:srgbClr val="004DA1"/>
              </a:solidFill>
              <a:latin typeface="楷体" panose="02010609060101010101" pitchFamily="49" charset="-122"/>
            </a:endParaRPr>
          </a:p>
          <a:p>
            <a:r>
              <a:rPr lang="zh-CN" altLang="en-US" sz="1800" b="1" dirty="0">
                <a:solidFill>
                  <a:srgbClr val="004DA1"/>
                </a:solidFill>
                <a:latin typeface="楷体" panose="02010609060101010101" pitchFamily="49" charset="-122"/>
              </a:rPr>
              <a:t>③扣缴义务人代扣代缴税款</a:t>
            </a:r>
          </a:p>
        </p:txBody>
      </p:sp>
      <p:sp>
        <p:nvSpPr>
          <p:cNvPr id="41" name="TextBox 55">
            <a:extLst>
              <a:ext uri="{FF2B5EF4-FFF2-40B4-BE49-F238E27FC236}">
                <a16:creationId xmlns:a16="http://schemas.microsoft.com/office/drawing/2014/main" id="{57189FD4-04C1-4334-BFF0-F542DAE62633}"/>
              </a:ext>
            </a:extLst>
          </p:cNvPr>
          <p:cNvSpPr txBox="1"/>
          <p:nvPr/>
        </p:nvSpPr>
        <p:spPr>
          <a:xfrm>
            <a:off x="683523" y="3809008"/>
            <a:ext cx="415498" cy="923330"/>
          </a:xfrm>
          <a:prstGeom prst="rect">
            <a:avLst/>
          </a:prstGeom>
          <a:solidFill>
            <a:srgbClr val="0070C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rtlCol="0">
            <a:spAutoFit/>
          </a:bodyPr>
          <a:lstStyle/>
          <a:p>
            <a:r>
              <a:rPr lang="zh-CN" altLang="en-US" sz="1800" b="1" dirty="0">
                <a:solidFill>
                  <a:prstClr val="white"/>
                </a:solidFill>
                <a:latin typeface="楷体" panose="02010609060101010101" pitchFamily="49" charset="-122"/>
              </a:rPr>
              <a:t>非</a:t>
            </a:r>
            <a:endParaRPr lang="en-US" altLang="zh-CN" sz="1800" b="1" dirty="0">
              <a:solidFill>
                <a:prstClr val="white"/>
              </a:solidFill>
              <a:latin typeface="楷体" panose="02010609060101010101" pitchFamily="49" charset="-122"/>
            </a:endParaRPr>
          </a:p>
          <a:p>
            <a:r>
              <a:rPr lang="zh-CN" altLang="en-US" sz="1800" b="1" dirty="0">
                <a:solidFill>
                  <a:prstClr val="white"/>
                </a:solidFill>
                <a:latin typeface="楷体" panose="02010609060101010101" pitchFamily="49" charset="-122"/>
              </a:rPr>
              <a:t>居</a:t>
            </a:r>
            <a:endParaRPr lang="en-US" altLang="zh-CN" sz="1800" b="1" dirty="0">
              <a:solidFill>
                <a:prstClr val="white"/>
              </a:solidFill>
              <a:latin typeface="楷体" panose="02010609060101010101" pitchFamily="49" charset="-122"/>
            </a:endParaRPr>
          </a:p>
          <a:p>
            <a:r>
              <a:rPr lang="zh-CN" altLang="en-US" sz="1800" b="1" dirty="0">
                <a:solidFill>
                  <a:prstClr val="white"/>
                </a:solidFill>
                <a:latin typeface="楷体" panose="02010609060101010101" pitchFamily="49" charset="-122"/>
              </a:rPr>
              <a:t>民</a:t>
            </a:r>
          </a:p>
        </p:txBody>
      </p:sp>
      <p:cxnSp>
        <p:nvCxnSpPr>
          <p:cNvPr id="42" name="直接连接符 41">
            <a:extLst>
              <a:ext uri="{FF2B5EF4-FFF2-40B4-BE49-F238E27FC236}">
                <a16:creationId xmlns:a16="http://schemas.microsoft.com/office/drawing/2014/main" id="{A8C32F48-4EEF-46E8-84DF-C795315A3B11}"/>
              </a:ext>
            </a:extLst>
          </p:cNvPr>
          <p:cNvCxnSpPr/>
          <p:nvPr/>
        </p:nvCxnSpPr>
        <p:spPr>
          <a:xfrm flipH="1">
            <a:off x="683523" y="3664992"/>
            <a:ext cx="3600648" cy="0"/>
          </a:xfrm>
          <a:prstGeom prst="line">
            <a:avLst/>
          </a:prstGeom>
          <a:noFill/>
          <a:ln w="6350" cap="flat" cmpd="sng" algn="ctr">
            <a:solidFill>
              <a:sysClr val="window" lastClr="FFFFFF">
                <a:lumMod val="50000"/>
              </a:sysClr>
            </a:solidFill>
            <a:prstDash val="dash"/>
            <a:miter lim="800000"/>
          </a:ln>
          <a:effectLst/>
        </p:spPr>
      </p:cxnSp>
      <p:sp>
        <p:nvSpPr>
          <p:cNvPr id="43" name="文本框 42">
            <a:extLst>
              <a:ext uri="{FF2B5EF4-FFF2-40B4-BE49-F238E27FC236}">
                <a16:creationId xmlns:a16="http://schemas.microsoft.com/office/drawing/2014/main" id="{FD4BA982-5FFD-4515-A5DB-736FF448AF6D}"/>
              </a:ext>
            </a:extLst>
          </p:cNvPr>
          <p:cNvSpPr txBox="1"/>
          <p:nvPr/>
        </p:nvSpPr>
        <p:spPr>
          <a:xfrm>
            <a:off x="1022684" y="209408"/>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二、纳税期限</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193594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par>
                                <p:cTn id="12" presetID="22" presetClass="entr" presetSubtype="4"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par>
                                <p:cTn id="15" presetID="2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down)">
                                      <p:cBhvr>
                                        <p:cTn id="20" dur="500"/>
                                        <p:tgtEl>
                                          <p:spTgt spid="8"/>
                                        </p:tgtEl>
                                      </p:cBhvr>
                                    </p:animEffect>
                                  </p:childTnLst>
                                </p:cTn>
                              </p:par>
                              <p:par>
                                <p:cTn id="21" presetID="22" presetClass="entr" presetSubtype="4"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par>
                                <p:cTn id="24" presetID="22" presetClass="entr" presetSubtype="4"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down)">
                                      <p:cBhvr>
                                        <p:cTn id="26" dur="500"/>
                                        <p:tgtEl>
                                          <p:spTgt spid="10"/>
                                        </p:tgtEl>
                                      </p:cBhvr>
                                    </p:animEffect>
                                  </p:childTnLst>
                                </p:cTn>
                              </p:par>
                              <p:par>
                                <p:cTn id="27" presetID="22" presetClass="entr" presetSubtype="4"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down)">
                                      <p:cBhvr>
                                        <p:cTn id="29" dur="500"/>
                                        <p:tgtEl>
                                          <p:spTgt spid="11"/>
                                        </p:tgtEl>
                                      </p:cBhvr>
                                    </p:animEffect>
                                  </p:childTnLst>
                                </p:cTn>
                              </p:par>
                              <p:par>
                                <p:cTn id="30" presetID="22" presetClass="entr" presetSubtype="4"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500"/>
                                        <p:tgtEl>
                                          <p:spTgt spid="12"/>
                                        </p:tgtEl>
                                      </p:cBhvr>
                                    </p:animEffect>
                                  </p:childTnLst>
                                </p:cTn>
                              </p:par>
                              <p:par>
                                <p:cTn id="33" presetID="22" presetClass="entr" presetSubtype="4"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500"/>
                                        <p:tgtEl>
                                          <p:spTgt spid="13"/>
                                        </p:tgtEl>
                                      </p:cBhvr>
                                    </p:animEffect>
                                  </p:childTnLst>
                                </p:cTn>
                              </p:par>
                              <p:par>
                                <p:cTn id="36" presetID="22" presetClass="entr" presetSubtype="4" fill="hold"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500"/>
                                        <p:tgtEl>
                                          <p:spTgt spid="14"/>
                                        </p:tgtEl>
                                      </p:cBhvr>
                                    </p:animEffect>
                                  </p:childTnLst>
                                </p:cTn>
                              </p:par>
                              <p:par>
                                <p:cTn id="39" presetID="22" presetClass="entr" presetSubtype="4"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down)">
                                      <p:cBhvr>
                                        <p:cTn id="41" dur="500"/>
                                        <p:tgtEl>
                                          <p:spTgt spid="15"/>
                                        </p:tgtEl>
                                      </p:cBhvr>
                                    </p:animEffect>
                                  </p:childTnLst>
                                </p:cTn>
                              </p:par>
                              <p:par>
                                <p:cTn id="42" presetID="22" presetClass="entr" presetSubtype="4"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wipe(down)">
                                      <p:cBhvr>
                                        <p:cTn id="44" dur="500"/>
                                        <p:tgtEl>
                                          <p:spTgt spid="16"/>
                                        </p:tgtEl>
                                      </p:cBhvr>
                                    </p:animEffect>
                                  </p:childTnLst>
                                </p:cTn>
                              </p:par>
                            </p:childTnLst>
                          </p:cTn>
                        </p:par>
                        <p:par>
                          <p:cTn id="45" fill="hold">
                            <p:stCondLst>
                              <p:cond delay="1000"/>
                            </p:stCondLst>
                            <p:childTnLst>
                              <p:par>
                                <p:cTn id="46" presetID="12" presetClass="entr" presetSubtype="4"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slide(fromBottom)">
                                      <p:cBhvr>
                                        <p:cTn id="48" dur="500"/>
                                        <p:tgtEl>
                                          <p:spTgt spid="17"/>
                                        </p:tgtEl>
                                      </p:cBhvr>
                                    </p:animEffect>
                                  </p:childTnLst>
                                </p:cTn>
                              </p:par>
                              <p:par>
                                <p:cTn id="49" presetID="12" presetClass="entr" presetSubtype="4"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slide(fromBottom)">
                                      <p:cBhvr>
                                        <p:cTn id="51" dur="500"/>
                                        <p:tgtEl>
                                          <p:spTgt spid="18"/>
                                        </p:tgtEl>
                                      </p:cBhvr>
                                    </p:animEffect>
                                  </p:childTnLst>
                                </p:cTn>
                              </p:par>
                              <p:par>
                                <p:cTn id="52" presetID="12" presetClass="entr" presetSubtype="4" fill="hold" grpId="0" nodeType="with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slide(fromBottom)">
                                      <p:cBhvr>
                                        <p:cTn id="54" dur="500"/>
                                        <p:tgtEl>
                                          <p:spTgt spid="19"/>
                                        </p:tgtEl>
                                      </p:cBhvr>
                                    </p:animEffect>
                                  </p:childTnLst>
                                </p:cTn>
                              </p:par>
                              <p:par>
                                <p:cTn id="55" presetID="12" presetClass="entr" presetSubtype="4"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slide(fromBottom)">
                                      <p:cBhvr>
                                        <p:cTn id="57" dur="500"/>
                                        <p:tgtEl>
                                          <p:spTgt spid="20"/>
                                        </p:tgtEl>
                                      </p:cBhvr>
                                    </p:animEffect>
                                  </p:childTnLst>
                                </p:cTn>
                              </p:par>
                              <p:par>
                                <p:cTn id="58" presetID="12" presetClass="entr" presetSubtype="4"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slide(fromBottom)">
                                      <p:cBhvr>
                                        <p:cTn id="60" dur="500"/>
                                        <p:tgtEl>
                                          <p:spTgt spid="21"/>
                                        </p:tgtEl>
                                      </p:cBhvr>
                                    </p:animEffect>
                                  </p:childTnLst>
                                </p:cTn>
                              </p:par>
                              <p:par>
                                <p:cTn id="61" presetID="12" presetClass="entr" presetSubtype="4"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slide(fromBottom)">
                                      <p:cBhvr>
                                        <p:cTn id="63" dur="500"/>
                                        <p:tgtEl>
                                          <p:spTgt spid="22"/>
                                        </p:tgtEl>
                                      </p:cBhvr>
                                    </p:animEffect>
                                  </p:childTnLst>
                                </p:cTn>
                              </p:par>
                              <p:par>
                                <p:cTn id="64" presetID="12" presetClass="entr" presetSubtype="4"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slide(fromBottom)">
                                      <p:cBhvr>
                                        <p:cTn id="66" dur="500"/>
                                        <p:tgtEl>
                                          <p:spTgt spid="23"/>
                                        </p:tgtEl>
                                      </p:cBhvr>
                                    </p:animEffect>
                                  </p:childTnLst>
                                </p:cTn>
                              </p:par>
                              <p:par>
                                <p:cTn id="67" presetID="12" presetClass="entr" presetSubtype="4" fill="hold" grpId="0" nodeType="with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slide(fromBottom)">
                                      <p:cBhvr>
                                        <p:cTn id="69" dur="500"/>
                                        <p:tgtEl>
                                          <p:spTgt spid="24"/>
                                        </p:tgtEl>
                                      </p:cBhvr>
                                    </p:animEffect>
                                  </p:childTnLst>
                                </p:cTn>
                              </p:par>
                              <p:par>
                                <p:cTn id="70" presetID="12" presetClass="entr" presetSubtype="4" fill="hold" grpId="0"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slide(fromBottom)">
                                      <p:cBhvr>
                                        <p:cTn id="72" dur="500"/>
                                        <p:tgtEl>
                                          <p:spTgt spid="25"/>
                                        </p:tgtEl>
                                      </p:cBhvr>
                                    </p:animEffect>
                                  </p:childTnLst>
                                </p:cTn>
                              </p:par>
                              <p:par>
                                <p:cTn id="73" presetID="12" presetClass="entr" presetSubtype="4"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slide(fromBottom)">
                                      <p:cBhvr>
                                        <p:cTn id="75" dur="500"/>
                                        <p:tgtEl>
                                          <p:spTgt spid="26"/>
                                        </p:tgtEl>
                                      </p:cBhvr>
                                    </p:animEffect>
                                  </p:childTnLst>
                                </p:cTn>
                              </p:par>
                              <p:par>
                                <p:cTn id="76" presetID="12" presetClass="entr" presetSubtype="4"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slide(fromBottom)">
                                      <p:cBhvr>
                                        <p:cTn id="78" dur="500"/>
                                        <p:tgtEl>
                                          <p:spTgt spid="27"/>
                                        </p:tgtEl>
                                      </p:cBhvr>
                                    </p:animEffect>
                                  </p:childTnLst>
                                </p:cTn>
                              </p:par>
                              <p:par>
                                <p:cTn id="79" presetID="12" presetClass="entr" presetSubtype="4"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slide(fromBottom)">
                                      <p:cBhvr>
                                        <p:cTn id="81" dur="500"/>
                                        <p:tgtEl>
                                          <p:spTgt spid="28"/>
                                        </p:tgtEl>
                                      </p:cBhvr>
                                    </p:animEffect>
                                  </p:childTnLst>
                                </p:cTn>
                              </p:par>
                            </p:childTnLst>
                          </p:cTn>
                        </p:par>
                        <p:par>
                          <p:cTn id="82" fill="hold">
                            <p:stCondLst>
                              <p:cond delay="1500"/>
                            </p:stCondLst>
                            <p:childTnLst>
                              <p:par>
                                <p:cTn id="83" presetID="23" presetClass="entr" presetSubtype="32" fill="hold" grpId="0" nodeType="after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p:cTn id="85" dur="500" fill="hold"/>
                                        <p:tgtEl>
                                          <p:spTgt spid="29"/>
                                        </p:tgtEl>
                                        <p:attrNameLst>
                                          <p:attrName>ppt_w</p:attrName>
                                        </p:attrNameLst>
                                      </p:cBhvr>
                                      <p:tavLst>
                                        <p:tav tm="0">
                                          <p:val>
                                            <p:strVal val="4*#ppt_w"/>
                                          </p:val>
                                        </p:tav>
                                        <p:tav tm="100000">
                                          <p:val>
                                            <p:strVal val="#ppt_w"/>
                                          </p:val>
                                        </p:tav>
                                      </p:tavLst>
                                    </p:anim>
                                    <p:anim calcmode="lin" valueType="num">
                                      <p:cBhvr>
                                        <p:cTn id="86" dur="500" fill="hold"/>
                                        <p:tgtEl>
                                          <p:spTgt spid="29"/>
                                        </p:tgtEl>
                                        <p:attrNameLst>
                                          <p:attrName>ppt_h</p:attrName>
                                        </p:attrNameLst>
                                      </p:cBhvr>
                                      <p:tavLst>
                                        <p:tav tm="0">
                                          <p:val>
                                            <p:strVal val="4*#ppt_h"/>
                                          </p:val>
                                        </p:tav>
                                        <p:tav tm="100000">
                                          <p:val>
                                            <p:strVal val="#ppt_h"/>
                                          </p:val>
                                        </p:tav>
                                      </p:tavLst>
                                    </p:anim>
                                  </p:childTnLst>
                                </p:cTn>
                              </p:par>
                              <p:par>
                                <p:cTn id="87" presetID="23" presetClass="entr" presetSubtype="32" fill="hold" grpId="0" nodeType="withEffect">
                                  <p:stCondLst>
                                    <p:cond delay="0"/>
                                  </p:stCondLst>
                                  <p:childTnLst>
                                    <p:set>
                                      <p:cBhvr>
                                        <p:cTn id="88" dur="1" fill="hold">
                                          <p:stCondLst>
                                            <p:cond delay="0"/>
                                          </p:stCondLst>
                                        </p:cTn>
                                        <p:tgtEl>
                                          <p:spTgt spid="41"/>
                                        </p:tgtEl>
                                        <p:attrNameLst>
                                          <p:attrName>style.visibility</p:attrName>
                                        </p:attrNameLst>
                                      </p:cBhvr>
                                      <p:to>
                                        <p:strVal val="visible"/>
                                      </p:to>
                                    </p:set>
                                    <p:anim calcmode="lin" valueType="num">
                                      <p:cBhvr>
                                        <p:cTn id="89" dur="500" fill="hold"/>
                                        <p:tgtEl>
                                          <p:spTgt spid="41"/>
                                        </p:tgtEl>
                                        <p:attrNameLst>
                                          <p:attrName>ppt_w</p:attrName>
                                        </p:attrNameLst>
                                      </p:cBhvr>
                                      <p:tavLst>
                                        <p:tav tm="0">
                                          <p:val>
                                            <p:strVal val="4*#ppt_w"/>
                                          </p:val>
                                        </p:tav>
                                        <p:tav tm="100000">
                                          <p:val>
                                            <p:strVal val="#ppt_w"/>
                                          </p:val>
                                        </p:tav>
                                      </p:tavLst>
                                    </p:anim>
                                    <p:anim calcmode="lin" valueType="num">
                                      <p:cBhvr>
                                        <p:cTn id="90" dur="500" fill="hold"/>
                                        <p:tgtEl>
                                          <p:spTgt spid="41"/>
                                        </p:tgtEl>
                                        <p:attrNameLst>
                                          <p:attrName>ppt_h</p:attrName>
                                        </p:attrNameLst>
                                      </p:cBhvr>
                                      <p:tavLst>
                                        <p:tav tm="0">
                                          <p:val>
                                            <p:strVal val="4*#ppt_h"/>
                                          </p:val>
                                        </p:tav>
                                        <p:tav tm="100000">
                                          <p:val>
                                            <p:strVal val="#ppt_h"/>
                                          </p:val>
                                        </p:tav>
                                      </p:tavLst>
                                    </p:anim>
                                  </p:childTnLst>
                                </p:cTn>
                              </p:par>
                            </p:childTnLst>
                          </p:cTn>
                        </p:par>
                      </p:childTnLst>
                    </p:cTn>
                  </p:par>
                  <p:par>
                    <p:cTn id="91" fill="hold">
                      <p:stCondLst>
                        <p:cond delay="indefinite"/>
                      </p:stCondLst>
                      <p:childTnLst>
                        <p:par>
                          <p:cTn id="92" fill="hold">
                            <p:stCondLst>
                              <p:cond delay="0"/>
                            </p:stCondLst>
                            <p:childTnLst>
                              <p:par>
                                <p:cTn id="93" presetID="12" presetClass="entr" presetSubtype="1" fill="hold" grpId="0" nodeType="click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slide(fromTop)">
                                      <p:cBhvr>
                                        <p:cTn id="95" dur="500"/>
                                        <p:tgtEl>
                                          <p:spTgt spid="30"/>
                                        </p:tgtEl>
                                      </p:cBhvr>
                                    </p:animEffect>
                                  </p:childTnLst>
                                </p:cTn>
                              </p:par>
                            </p:childTnLst>
                          </p:cTn>
                        </p:par>
                        <p:par>
                          <p:cTn id="96" fill="hold">
                            <p:stCondLst>
                              <p:cond delay="500"/>
                            </p:stCondLst>
                            <p:childTnLst>
                              <p:par>
                                <p:cTn id="97" presetID="23" presetClass="entr" presetSubtype="16" fill="hold" grpId="0" nodeType="after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12" presetClass="entr" presetSubtype="1" fill="hold" grpId="0" nodeType="clickEffect">
                                  <p:stCondLst>
                                    <p:cond delay="0"/>
                                  </p:stCondLst>
                                  <p:childTnLst>
                                    <p:set>
                                      <p:cBhvr>
                                        <p:cTn id="104" dur="1" fill="hold">
                                          <p:stCondLst>
                                            <p:cond delay="0"/>
                                          </p:stCondLst>
                                        </p:cTn>
                                        <p:tgtEl>
                                          <p:spTgt spid="32"/>
                                        </p:tgtEl>
                                        <p:attrNameLst>
                                          <p:attrName>style.visibility</p:attrName>
                                        </p:attrNameLst>
                                      </p:cBhvr>
                                      <p:to>
                                        <p:strVal val="visible"/>
                                      </p:to>
                                    </p:set>
                                    <p:animEffect transition="in" filter="slide(fromTop)">
                                      <p:cBhvr>
                                        <p:cTn id="105" dur="500"/>
                                        <p:tgtEl>
                                          <p:spTgt spid="32"/>
                                        </p:tgtEl>
                                      </p:cBhvr>
                                    </p:animEffect>
                                  </p:childTnLst>
                                </p:cTn>
                              </p:par>
                            </p:childTnLst>
                          </p:cTn>
                        </p:par>
                        <p:par>
                          <p:cTn id="106" fill="hold">
                            <p:stCondLst>
                              <p:cond delay="500"/>
                            </p:stCondLst>
                            <p:childTnLst>
                              <p:par>
                                <p:cTn id="107" presetID="23" presetClass="entr" presetSubtype="16" fill="hold" grpId="0" nodeType="afterEffect">
                                  <p:stCondLst>
                                    <p:cond delay="0"/>
                                  </p:stCondLst>
                                  <p:childTnLst>
                                    <p:set>
                                      <p:cBhvr>
                                        <p:cTn id="108" dur="1" fill="hold">
                                          <p:stCondLst>
                                            <p:cond delay="0"/>
                                          </p:stCondLst>
                                        </p:cTn>
                                        <p:tgtEl>
                                          <p:spTgt spid="33"/>
                                        </p:tgtEl>
                                        <p:attrNameLst>
                                          <p:attrName>style.visibility</p:attrName>
                                        </p:attrNameLst>
                                      </p:cBhvr>
                                      <p:to>
                                        <p:strVal val="visible"/>
                                      </p:to>
                                    </p:set>
                                    <p:anim calcmode="lin" valueType="num">
                                      <p:cBhvr>
                                        <p:cTn id="109" dur="500" fill="hold"/>
                                        <p:tgtEl>
                                          <p:spTgt spid="33"/>
                                        </p:tgtEl>
                                        <p:attrNameLst>
                                          <p:attrName>ppt_w</p:attrName>
                                        </p:attrNameLst>
                                      </p:cBhvr>
                                      <p:tavLst>
                                        <p:tav tm="0">
                                          <p:val>
                                            <p:fltVal val="0"/>
                                          </p:val>
                                        </p:tav>
                                        <p:tav tm="100000">
                                          <p:val>
                                            <p:strVal val="#ppt_w"/>
                                          </p:val>
                                        </p:tav>
                                      </p:tavLst>
                                    </p:anim>
                                    <p:anim calcmode="lin" valueType="num">
                                      <p:cBhvr>
                                        <p:cTn id="110" dur="500" fill="hold"/>
                                        <p:tgtEl>
                                          <p:spTgt spid="33"/>
                                        </p:tgtEl>
                                        <p:attrNameLst>
                                          <p:attrName>ppt_h</p:attrName>
                                        </p:attrNameLst>
                                      </p:cBhvr>
                                      <p:tavLst>
                                        <p:tav tm="0">
                                          <p:val>
                                            <p:fltVal val="0"/>
                                          </p:val>
                                        </p:tav>
                                        <p:tav tm="100000">
                                          <p:val>
                                            <p:strVal val="#ppt_h"/>
                                          </p:val>
                                        </p:tav>
                                      </p:tavLst>
                                    </p:anim>
                                  </p:childTnLst>
                                </p:cTn>
                              </p:par>
                              <p:par>
                                <p:cTn id="111" presetID="23" presetClass="entr" presetSubtype="16" fill="hold" grpId="0" nodeType="withEffect">
                                  <p:stCondLst>
                                    <p:cond delay="0"/>
                                  </p:stCondLst>
                                  <p:childTnLst>
                                    <p:set>
                                      <p:cBhvr>
                                        <p:cTn id="112" dur="1" fill="hold">
                                          <p:stCondLst>
                                            <p:cond delay="0"/>
                                          </p:stCondLst>
                                        </p:cTn>
                                        <p:tgtEl>
                                          <p:spTgt spid="34"/>
                                        </p:tgtEl>
                                        <p:attrNameLst>
                                          <p:attrName>style.visibility</p:attrName>
                                        </p:attrNameLst>
                                      </p:cBhvr>
                                      <p:to>
                                        <p:strVal val="visible"/>
                                      </p:to>
                                    </p:set>
                                    <p:anim calcmode="lin" valueType="num">
                                      <p:cBhvr>
                                        <p:cTn id="113" dur="500" fill="hold"/>
                                        <p:tgtEl>
                                          <p:spTgt spid="34"/>
                                        </p:tgtEl>
                                        <p:attrNameLst>
                                          <p:attrName>ppt_w</p:attrName>
                                        </p:attrNameLst>
                                      </p:cBhvr>
                                      <p:tavLst>
                                        <p:tav tm="0">
                                          <p:val>
                                            <p:fltVal val="0"/>
                                          </p:val>
                                        </p:tav>
                                        <p:tav tm="100000">
                                          <p:val>
                                            <p:strVal val="#ppt_w"/>
                                          </p:val>
                                        </p:tav>
                                      </p:tavLst>
                                    </p:anim>
                                    <p:anim calcmode="lin" valueType="num">
                                      <p:cBhvr>
                                        <p:cTn id="114" dur="500" fill="hold"/>
                                        <p:tgtEl>
                                          <p:spTgt spid="34"/>
                                        </p:tgtEl>
                                        <p:attrNameLst>
                                          <p:attrName>ppt_h</p:attrName>
                                        </p:attrNameLst>
                                      </p:cBhvr>
                                      <p:tavLst>
                                        <p:tav tm="0">
                                          <p:val>
                                            <p:fltVal val="0"/>
                                          </p:val>
                                        </p:tav>
                                        <p:tav tm="100000">
                                          <p:val>
                                            <p:strVal val="#ppt_h"/>
                                          </p:val>
                                        </p:tav>
                                      </p:tavLst>
                                    </p:anim>
                                  </p:childTnLst>
                                </p:cTn>
                              </p:par>
                            </p:childTnLst>
                          </p:cTn>
                        </p:par>
                      </p:childTnLst>
                    </p:cTn>
                  </p:par>
                  <p:par>
                    <p:cTn id="115" fill="hold">
                      <p:stCondLst>
                        <p:cond delay="indefinite"/>
                      </p:stCondLst>
                      <p:childTnLst>
                        <p:par>
                          <p:cTn id="116" fill="hold">
                            <p:stCondLst>
                              <p:cond delay="0"/>
                            </p:stCondLst>
                            <p:childTnLst>
                              <p:par>
                                <p:cTn id="117" presetID="12" presetClass="entr" presetSubtype="1" fill="hold" grpId="0" nodeType="clickEffect">
                                  <p:stCondLst>
                                    <p:cond delay="0"/>
                                  </p:stCondLst>
                                  <p:childTnLst>
                                    <p:set>
                                      <p:cBhvr>
                                        <p:cTn id="118" dur="1" fill="hold">
                                          <p:stCondLst>
                                            <p:cond delay="0"/>
                                          </p:stCondLst>
                                        </p:cTn>
                                        <p:tgtEl>
                                          <p:spTgt spid="35"/>
                                        </p:tgtEl>
                                        <p:attrNameLst>
                                          <p:attrName>style.visibility</p:attrName>
                                        </p:attrNameLst>
                                      </p:cBhvr>
                                      <p:to>
                                        <p:strVal val="visible"/>
                                      </p:to>
                                    </p:set>
                                    <p:animEffect transition="in" filter="slide(fromTop)">
                                      <p:cBhvr>
                                        <p:cTn id="119" dur="500"/>
                                        <p:tgtEl>
                                          <p:spTgt spid="35"/>
                                        </p:tgtEl>
                                      </p:cBhvr>
                                    </p:animEffect>
                                  </p:childTnLst>
                                </p:cTn>
                              </p:par>
                            </p:childTnLst>
                          </p:cTn>
                        </p:par>
                        <p:par>
                          <p:cTn id="120" fill="hold">
                            <p:stCondLst>
                              <p:cond delay="500"/>
                            </p:stCondLst>
                            <p:childTnLst>
                              <p:par>
                                <p:cTn id="121" presetID="23" presetClass="entr" presetSubtype="16"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 calcmode="lin" valueType="num">
                                      <p:cBhvr>
                                        <p:cTn id="123" dur="500" fill="hold"/>
                                        <p:tgtEl>
                                          <p:spTgt spid="36"/>
                                        </p:tgtEl>
                                        <p:attrNameLst>
                                          <p:attrName>ppt_w</p:attrName>
                                        </p:attrNameLst>
                                      </p:cBhvr>
                                      <p:tavLst>
                                        <p:tav tm="0">
                                          <p:val>
                                            <p:fltVal val="0"/>
                                          </p:val>
                                        </p:tav>
                                        <p:tav tm="100000">
                                          <p:val>
                                            <p:strVal val="#ppt_w"/>
                                          </p:val>
                                        </p:tav>
                                      </p:tavLst>
                                    </p:anim>
                                    <p:anim calcmode="lin" valueType="num">
                                      <p:cBhvr>
                                        <p:cTn id="124" dur="500" fill="hold"/>
                                        <p:tgtEl>
                                          <p:spTgt spid="36"/>
                                        </p:tgtEl>
                                        <p:attrNameLst>
                                          <p:attrName>ppt_h</p:attrName>
                                        </p:attrNameLst>
                                      </p:cBhvr>
                                      <p:tavLst>
                                        <p:tav tm="0">
                                          <p:val>
                                            <p:fltVal val="0"/>
                                          </p:val>
                                        </p:tav>
                                        <p:tav tm="100000">
                                          <p:val>
                                            <p:strVal val="#ppt_h"/>
                                          </p:val>
                                        </p:tav>
                                      </p:tavLst>
                                    </p:anim>
                                  </p:childTnLst>
                                </p:cTn>
                              </p:par>
                            </p:childTnLst>
                          </p:cTn>
                        </p:par>
                        <p:par>
                          <p:cTn id="125" fill="hold">
                            <p:stCondLst>
                              <p:cond delay="1000"/>
                            </p:stCondLst>
                            <p:childTnLst>
                              <p:par>
                                <p:cTn id="126" presetID="22" presetClass="entr" presetSubtype="8" fill="hold" nodeType="after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wipe(left)">
                                      <p:cBhvr>
                                        <p:cTn id="128" dur="500"/>
                                        <p:tgtEl>
                                          <p:spTgt spid="42"/>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nodeType="clickEffect">
                                  <p:stCondLst>
                                    <p:cond delay="0"/>
                                  </p:stCondLst>
                                  <p:childTnLst>
                                    <p:set>
                                      <p:cBhvr>
                                        <p:cTn id="132" dur="1" fill="hold">
                                          <p:stCondLst>
                                            <p:cond delay="0"/>
                                          </p:stCondLst>
                                        </p:cTn>
                                        <p:tgtEl>
                                          <p:spTgt spid="37"/>
                                        </p:tgtEl>
                                        <p:attrNameLst>
                                          <p:attrName>style.visibility</p:attrName>
                                        </p:attrNameLst>
                                      </p:cBhvr>
                                      <p:to>
                                        <p:strVal val="visible"/>
                                      </p:to>
                                    </p:set>
                                    <p:animEffect transition="in" filter="wipe(up)">
                                      <p:cBhvr>
                                        <p:cTn id="133" dur="500"/>
                                        <p:tgtEl>
                                          <p:spTgt spid="37"/>
                                        </p:tgtEl>
                                      </p:cBhvr>
                                    </p:animEffect>
                                  </p:childTnLst>
                                </p:cTn>
                              </p:par>
                              <p:par>
                                <p:cTn id="134" presetID="22" presetClass="entr" presetSubtype="8" fill="hold" nodeType="with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wipe(left)">
                                      <p:cBhvr>
                                        <p:cTn id="136" dur="500"/>
                                        <p:tgtEl>
                                          <p:spTgt spid="39"/>
                                        </p:tgtEl>
                                      </p:cBhvr>
                                    </p:animEffect>
                                  </p:childTnLst>
                                </p:cTn>
                              </p:par>
                            </p:childTnLst>
                          </p:cTn>
                        </p:par>
                        <p:par>
                          <p:cTn id="137" fill="hold">
                            <p:stCondLst>
                              <p:cond delay="500"/>
                            </p:stCondLst>
                            <p:childTnLst>
                              <p:par>
                                <p:cTn id="138" presetID="6" presetClass="entr" presetSubtype="16" fill="hold" grpId="0" nodeType="afterEffect">
                                  <p:stCondLst>
                                    <p:cond delay="0"/>
                                  </p:stCondLst>
                                  <p:childTnLst>
                                    <p:set>
                                      <p:cBhvr>
                                        <p:cTn id="139" dur="1" fill="hold">
                                          <p:stCondLst>
                                            <p:cond delay="0"/>
                                          </p:stCondLst>
                                        </p:cTn>
                                        <p:tgtEl>
                                          <p:spTgt spid="40"/>
                                        </p:tgtEl>
                                        <p:attrNameLst>
                                          <p:attrName>style.visibility</p:attrName>
                                        </p:attrNameLst>
                                      </p:cBhvr>
                                      <p:to>
                                        <p:strVal val="visible"/>
                                      </p:to>
                                    </p:set>
                                    <p:animEffect transition="in" filter="circle(in)">
                                      <p:cBhvr>
                                        <p:cTn id="140" dur="2000"/>
                                        <p:tgtEl>
                                          <p:spTgt spid="40"/>
                                        </p:tgtEl>
                                      </p:cBhvr>
                                    </p:animEffect>
                                  </p:childTnLst>
                                </p:cTn>
                              </p:par>
                              <p:par>
                                <p:cTn id="141" presetID="6" presetClass="entr" presetSubtype="16" fill="hold" grpId="0" nodeType="withEffect">
                                  <p:stCondLst>
                                    <p:cond delay="0"/>
                                  </p:stCondLst>
                                  <p:childTnLst>
                                    <p:set>
                                      <p:cBhvr>
                                        <p:cTn id="142" dur="1" fill="hold">
                                          <p:stCondLst>
                                            <p:cond delay="0"/>
                                          </p:stCondLst>
                                        </p:cTn>
                                        <p:tgtEl>
                                          <p:spTgt spid="38"/>
                                        </p:tgtEl>
                                        <p:attrNameLst>
                                          <p:attrName>style.visibility</p:attrName>
                                        </p:attrNameLst>
                                      </p:cBhvr>
                                      <p:to>
                                        <p:strVal val="visible"/>
                                      </p:to>
                                    </p:set>
                                    <p:animEffect transition="in" filter="circle(in)">
                                      <p:cBhvr>
                                        <p:cTn id="143" dur="2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P spid="36" grpId="0" animBg="1"/>
      <p:bldP spid="38" grpId="0" animBg="1"/>
      <p:bldP spid="40" grpId="0" animBg="1"/>
      <p:bldP spid="41"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289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2020 </a:t>
            </a:r>
            <a:r>
              <a:rPr lang="zh-CN" altLang="en-US" dirty="0">
                <a:solidFill>
                  <a:schemeClr val="tx1"/>
                </a:solidFill>
                <a:latin typeface="+mn-lt"/>
                <a:ea typeface="+mn-ea"/>
                <a:cs typeface="+mn-ea"/>
                <a:sym typeface="+mn-lt"/>
              </a:rPr>
              <a:t>年）根据个人所得税法律制度的规定，下列情形中，纳税人应当依法办理纳税申报的有（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取得应税所得，扣缴义务人未扣缴税款的</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因移居境外注销中国户籍的</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取得境外所得的</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取得应税所得没有扣缴义务人的</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1"/>
            <a:ext cx="677108" cy="1428693"/>
            <a:chOff x="9306651"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1" y="2247340"/>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3906360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29</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5392"/>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5392"/>
                </a:solidFill>
                <a:effectLst/>
                <a:uLnTx/>
                <a:uFillTx/>
                <a:latin typeface="楷体" panose="02010609060101010101" pitchFamily="49" charset="-122"/>
                <a:ea typeface="楷体" panose="02010609060101010101" pitchFamily="49" charset="-122"/>
                <a:cs typeface="+mn-cs"/>
              </a:rPr>
              <a:t>二</a:t>
            </a:r>
            <a:r>
              <a:rPr kumimoji="0" lang="zh-CN" altLang="zh-CN" sz="2200" b="1" i="0" u="none" strike="noStrike" kern="1200" cap="none" spc="0" normalizeH="0" baseline="0" noProof="0" dirty="0">
                <a:ln>
                  <a:noFill/>
                </a:ln>
                <a:solidFill>
                  <a:srgbClr val="005392"/>
                </a:solidFill>
                <a:effectLst/>
                <a:uLnTx/>
                <a:uFillTx/>
                <a:latin typeface="楷体" panose="02010609060101010101" pitchFamily="49" charset="-122"/>
                <a:ea typeface="楷体" panose="02010609060101010101" pitchFamily="49" charset="-122"/>
                <a:cs typeface="+mn-cs"/>
              </a:rPr>
              <a:t>）综合所得</a:t>
            </a:r>
            <a:r>
              <a:rPr kumimoji="0" lang="zh-CN" altLang="en-US" sz="2200" b="1" i="0" u="none" strike="noStrike" kern="1200" cap="none" spc="0" normalizeH="0" baseline="0" noProof="0" dirty="0">
                <a:ln>
                  <a:noFill/>
                </a:ln>
                <a:solidFill>
                  <a:srgbClr val="005392"/>
                </a:solidFill>
                <a:effectLst/>
                <a:uLnTx/>
                <a:uFillTx/>
                <a:latin typeface="楷体" panose="02010609060101010101" pitchFamily="49" charset="-122"/>
                <a:ea typeface="楷体" panose="02010609060101010101" pitchFamily="49" charset="-122"/>
                <a:cs typeface="+mn-cs"/>
              </a:rPr>
              <a:t>税目</a:t>
            </a:r>
            <a:endParaRPr kumimoji="0" lang="zh-CN" altLang="zh-CN" sz="2200" b="1" i="0" u="none" strike="noStrike" kern="1200" cap="none" spc="0" normalizeH="0" baseline="0" noProof="0" dirty="0">
              <a:ln>
                <a:noFill/>
              </a:ln>
              <a:solidFill>
                <a:srgbClr val="005392"/>
              </a:solidFill>
              <a:effectLst/>
              <a:uLnTx/>
              <a:uFillTx/>
              <a:latin typeface="楷体" panose="02010609060101010101" pitchFamily="49" charset="-122"/>
              <a:ea typeface="楷体" panose="02010609060101010101" pitchFamily="49" charset="-122"/>
              <a:cs typeface="+mn-cs"/>
            </a:endParaRPr>
          </a:p>
          <a:p>
            <a:pPr lvl="0"/>
            <a:r>
              <a:rPr lang="en-US" altLang="zh-CN" dirty="0">
                <a:solidFill>
                  <a:schemeClr val="tx1"/>
                </a:solidFill>
              </a:rPr>
              <a:t>1.“</a:t>
            </a:r>
            <a:r>
              <a:rPr lang="zh-CN" altLang="en-US" dirty="0">
                <a:solidFill>
                  <a:schemeClr val="tx1"/>
                </a:solidFill>
              </a:rPr>
              <a:t>工资、薪金所得”税目</a:t>
            </a:r>
          </a:p>
          <a:p>
            <a:pPr lvl="0"/>
            <a:r>
              <a:rPr lang="zh-CN" altLang="en-US" dirty="0">
                <a:solidFill>
                  <a:schemeClr val="tx1"/>
                </a:solidFill>
              </a:rPr>
              <a:t>（</a:t>
            </a:r>
            <a:r>
              <a:rPr lang="en-US" altLang="zh-CN" dirty="0">
                <a:solidFill>
                  <a:schemeClr val="tx1"/>
                </a:solidFill>
              </a:rPr>
              <a:t>1</a:t>
            </a:r>
            <a:r>
              <a:rPr lang="zh-CN" altLang="en-US" dirty="0">
                <a:solidFill>
                  <a:schemeClr val="tx1"/>
                </a:solidFill>
              </a:rPr>
              <a:t>）基本规定</a:t>
            </a:r>
          </a:p>
          <a:p>
            <a:pPr lvl="0"/>
            <a:r>
              <a:rPr lang="zh-CN" altLang="en-US" dirty="0">
                <a:solidFill>
                  <a:schemeClr val="tx1"/>
                </a:solidFill>
              </a:rPr>
              <a:t>工资、薪金所得是指个人因</a:t>
            </a:r>
            <a:r>
              <a:rPr lang="zh-CN" altLang="en-US" dirty="0">
                <a:solidFill>
                  <a:srgbClr val="C00000"/>
                </a:solidFill>
              </a:rPr>
              <a:t>“任职或者受雇”</a:t>
            </a:r>
            <a:r>
              <a:rPr lang="zh-CN" altLang="en-US" dirty="0">
                <a:solidFill>
                  <a:schemeClr val="tx1"/>
                </a:solidFill>
              </a:rPr>
              <a:t>而取得的所得，属于</a:t>
            </a:r>
            <a:r>
              <a:rPr lang="zh-CN" altLang="en-US" dirty="0">
                <a:solidFill>
                  <a:srgbClr val="C00000"/>
                </a:solidFill>
              </a:rPr>
              <a:t>“非独立”</a:t>
            </a:r>
            <a:r>
              <a:rPr lang="zh-CN" altLang="en-US" dirty="0">
                <a:solidFill>
                  <a:schemeClr val="tx1"/>
                </a:solidFill>
              </a:rPr>
              <a:t>个人劳动所得。</a:t>
            </a:r>
          </a:p>
        </p:txBody>
      </p:sp>
    </p:spTree>
    <p:extLst>
      <p:ext uri="{BB962C8B-B14F-4D97-AF65-F5344CB8AC3E}">
        <p14:creationId xmlns:p14="http://schemas.microsoft.com/office/powerpoint/2010/main" val="2523075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·2021-11】</a:t>
            </a:r>
            <a:r>
              <a:rPr lang="zh-CN" altLang="en-US" dirty="0">
                <a:solidFill>
                  <a:schemeClr val="tx1"/>
                </a:solidFill>
                <a:latin typeface="+mn-lt"/>
                <a:ea typeface="+mn-ea"/>
                <a:cs typeface="+mn-ea"/>
                <a:sym typeface="+mn-lt"/>
              </a:rPr>
              <a:t>根据个人所得税法律制度的规定，居民个人取得综合所得需要办理汇算清缴的，应当在取得所得的次年一定期间内办理汇算清缴。该期间为（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日至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31 </a:t>
            </a:r>
            <a:r>
              <a:rPr lang="zh-CN" altLang="en-US" dirty="0">
                <a:solidFill>
                  <a:schemeClr val="tx1"/>
                </a:solidFill>
                <a:latin typeface="+mn-lt"/>
                <a:ea typeface="+mn-ea"/>
                <a:cs typeface="+mn-ea"/>
                <a:sym typeface="+mn-lt"/>
              </a:rPr>
              <a:t>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日至 </a:t>
            </a:r>
            <a:r>
              <a:rPr lang="en-US" altLang="zh-CN" dirty="0">
                <a:solidFill>
                  <a:schemeClr val="tx1"/>
                </a:solidFill>
                <a:latin typeface="+mn-lt"/>
                <a:ea typeface="+mn-ea"/>
                <a:cs typeface="+mn-ea"/>
                <a:sym typeface="+mn-lt"/>
              </a:rPr>
              <a:t>3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31 </a:t>
            </a:r>
            <a:r>
              <a:rPr lang="zh-CN" altLang="en-US" dirty="0">
                <a:solidFill>
                  <a:schemeClr val="tx1"/>
                </a:solidFill>
                <a:latin typeface="+mn-lt"/>
                <a:ea typeface="+mn-ea"/>
                <a:cs typeface="+mn-ea"/>
                <a:sym typeface="+mn-lt"/>
              </a:rPr>
              <a:t>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C.3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日至 </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30 </a:t>
            </a:r>
            <a:r>
              <a:rPr lang="zh-CN" altLang="en-US" dirty="0">
                <a:solidFill>
                  <a:schemeClr val="tx1"/>
                </a:solidFill>
                <a:latin typeface="+mn-lt"/>
                <a:ea typeface="+mn-ea"/>
                <a:cs typeface="+mn-ea"/>
                <a:sym typeface="+mn-lt"/>
              </a:rPr>
              <a:t>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D.2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1 </a:t>
            </a:r>
            <a:r>
              <a:rPr lang="zh-CN" altLang="en-US" dirty="0">
                <a:solidFill>
                  <a:schemeClr val="tx1"/>
                </a:solidFill>
                <a:latin typeface="+mn-lt"/>
                <a:ea typeface="+mn-ea"/>
                <a:cs typeface="+mn-ea"/>
                <a:sym typeface="+mn-lt"/>
              </a:rPr>
              <a:t>日至 </a:t>
            </a:r>
            <a:r>
              <a:rPr lang="en-US" altLang="zh-CN" dirty="0">
                <a:solidFill>
                  <a:schemeClr val="tx1"/>
                </a:solidFill>
                <a:latin typeface="+mn-lt"/>
                <a:ea typeface="+mn-ea"/>
                <a:cs typeface="+mn-ea"/>
                <a:sym typeface="+mn-lt"/>
              </a:rPr>
              <a:t>5 </a:t>
            </a:r>
            <a:r>
              <a:rPr lang="zh-CN" altLang="en-US" dirty="0">
                <a:solidFill>
                  <a:schemeClr val="tx1"/>
                </a:solidFill>
                <a:latin typeface="+mn-lt"/>
                <a:ea typeface="+mn-ea"/>
                <a:cs typeface="+mn-ea"/>
                <a:sym typeface="+mn-lt"/>
              </a:rPr>
              <a:t>月 </a:t>
            </a:r>
            <a:r>
              <a:rPr lang="en-US" altLang="zh-CN" dirty="0">
                <a:solidFill>
                  <a:schemeClr val="tx1"/>
                </a:solidFill>
                <a:latin typeface="+mn-lt"/>
                <a:ea typeface="+mn-ea"/>
                <a:cs typeface="+mn-ea"/>
                <a:sym typeface="+mn-lt"/>
              </a:rPr>
              <a:t>31 </a:t>
            </a:r>
            <a:r>
              <a:rPr lang="zh-CN" altLang="en-US" dirty="0">
                <a:solidFill>
                  <a:schemeClr val="tx1"/>
                </a:solidFill>
                <a:latin typeface="+mn-lt"/>
                <a:ea typeface="+mn-ea"/>
                <a:cs typeface="+mn-ea"/>
                <a:sym typeface="+mn-lt"/>
              </a:rPr>
              <a:t>日</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1"/>
            <a:ext cx="677108" cy="1428693"/>
            <a:chOff x="9306651"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1"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877571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在个人所得税自行纳税申报方式下，纳税期限的最后一日是法定休假日的，以休假日的次日为期限的最后一日。（ ）</a:t>
            </a:r>
          </a:p>
          <a:p>
            <a:endParaRPr lang="zh-CN" altLang="en-US" dirty="0">
              <a:solidFill>
                <a:schemeClr val="tx1"/>
              </a:solidFill>
              <a:latin typeface="+mn-lt"/>
              <a:ea typeface="+mn-ea"/>
              <a:cs typeface="+mn-ea"/>
              <a:sym typeface="+mn-lt"/>
            </a:endParaRP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2"/>
            <a:ext cx="677108" cy="1428693"/>
            <a:chOff x="9306650"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0" y="2520918"/>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3042123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不定项题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年节选）中国居民李某为境内 </a:t>
            </a:r>
            <a:r>
              <a:rPr lang="en-US" altLang="zh-CN" dirty="0">
                <a:solidFill>
                  <a:schemeClr val="tx1"/>
                </a:solidFill>
                <a:latin typeface="+mn-lt"/>
                <a:ea typeface="+mn-ea"/>
                <a:cs typeface="+mn-ea"/>
                <a:sym typeface="+mn-lt"/>
              </a:rPr>
              <a:t>W </a:t>
            </a:r>
            <a:r>
              <a:rPr lang="zh-CN" altLang="en-US" dirty="0">
                <a:solidFill>
                  <a:schemeClr val="tx1"/>
                </a:solidFill>
                <a:latin typeface="+mn-lt"/>
                <a:ea typeface="+mn-ea"/>
                <a:cs typeface="+mn-ea"/>
                <a:sym typeface="+mn-lt"/>
              </a:rPr>
              <a:t>高校教师，</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年有关收支如下：</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）全年工资 </a:t>
            </a:r>
            <a:r>
              <a:rPr lang="en-US" altLang="zh-CN" dirty="0">
                <a:solidFill>
                  <a:schemeClr val="tx1"/>
                </a:solidFill>
                <a:latin typeface="+mn-lt"/>
                <a:ea typeface="+mn-ea"/>
                <a:cs typeface="+mn-ea"/>
                <a:sym typeface="+mn-lt"/>
              </a:rPr>
              <a:t>108 000 </a:t>
            </a:r>
            <a:r>
              <a:rPr lang="zh-CN" altLang="en-US" dirty="0">
                <a:solidFill>
                  <a:schemeClr val="tx1"/>
                </a:solidFill>
                <a:latin typeface="+mn-lt"/>
                <a:ea typeface="+mn-ea"/>
                <a:cs typeface="+mn-ea"/>
                <a:sym typeface="+mn-lt"/>
              </a:rPr>
              <a:t>元，全年专项扣除 </a:t>
            </a:r>
            <a:r>
              <a:rPr lang="en-US" altLang="zh-CN" dirty="0">
                <a:solidFill>
                  <a:schemeClr val="tx1"/>
                </a:solidFill>
                <a:latin typeface="+mn-lt"/>
                <a:ea typeface="+mn-ea"/>
                <a:cs typeface="+mn-ea"/>
                <a:sym typeface="+mn-lt"/>
              </a:rPr>
              <a:t>21 000 </a:t>
            </a:r>
            <a:r>
              <a:rPr lang="zh-CN" altLang="en-US" dirty="0">
                <a:solidFill>
                  <a:schemeClr val="tx1"/>
                </a:solidFill>
                <a:latin typeface="+mn-lt"/>
                <a:ea typeface="+mn-ea"/>
                <a:cs typeface="+mn-ea"/>
                <a:sym typeface="+mn-lt"/>
              </a:rPr>
              <a:t>元，住房租金专项附加扣除由李某扣除。</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2</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5 </a:t>
            </a:r>
            <a:r>
              <a:rPr lang="zh-CN" altLang="en-US" dirty="0">
                <a:solidFill>
                  <a:schemeClr val="tx1"/>
                </a:solidFill>
                <a:latin typeface="+mn-lt"/>
                <a:ea typeface="+mn-ea"/>
                <a:cs typeface="+mn-ea"/>
                <a:sym typeface="+mn-lt"/>
              </a:rPr>
              <a:t>月，教材出版，稿酬 </a:t>
            </a:r>
            <a:r>
              <a:rPr lang="en-US" altLang="zh-CN" dirty="0">
                <a:solidFill>
                  <a:schemeClr val="tx1"/>
                </a:solidFill>
                <a:latin typeface="+mn-lt"/>
                <a:ea typeface="+mn-ea"/>
                <a:cs typeface="+mn-ea"/>
                <a:sym typeface="+mn-lt"/>
              </a:rPr>
              <a:t>10 000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 </a:t>
            </a:r>
            <a:r>
              <a:rPr lang="zh-CN" altLang="en-US" dirty="0">
                <a:solidFill>
                  <a:schemeClr val="tx1"/>
                </a:solidFill>
                <a:latin typeface="+mn-lt"/>
                <a:ea typeface="+mn-ea"/>
                <a:cs typeface="+mn-ea"/>
                <a:sym typeface="+mn-lt"/>
              </a:rPr>
              <a:t>月，国债利息 </a:t>
            </a:r>
            <a:r>
              <a:rPr lang="en-US" altLang="zh-CN" dirty="0">
                <a:solidFill>
                  <a:schemeClr val="tx1"/>
                </a:solidFill>
                <a:latin typeface="+mn-lt"/>
                <a:ea typeface="+mn-ea"/>
                <a:cs typeface="+mn-ea"/>
                <a:sym typeface="+mn-lt"/>
              </a:rPr>
              <a:t>2 700 </a:t>
            </a:r>
            <a:r>
              <a:rPr lang="zh-CN" altLang="en-US" dirty="0">
                <a:solidFill>
                  <a:schemeClr val="tx1"/>
                </a:solidFill>
                <a:latin typeface="+mn-lt"/>
                <a:ea typeface="+mn-ea"/>
                <a:cs typeface="+mn-ea"/>
                <a:sym typeface="+mn-lt"/>
              </a:rPr>
              <a:t>元，储蓄存款利息 </a:t>
            </a:r>
            <a:r>
              <a:rPr lang="en-US" altLang="zh-CN" dirty="0">
                <a:solidFill>
                  <a:schemeClr val="tx1"/>
                </a:solidFill>
                <a:latin typeface="+mn-lt"/>
                <a:ea typeface="+mn-ea"/>
                <a:cs typeface="+mn-ea"/>
                <a:sym typeface="+mn-lt"/>
              </a:rPr>
              <a:t>1 650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4</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8 </a:t>
            </a:r>
            <a:r>
              <a:rPr lang="zh-CN" altLang="en-US" dirty="0">
                <a:solidFill>
                  <a:schemeClr val="tx1"/>
                </a:solidFill>
                <a:latin typeface="+mn-lt"/>
                <a:ea typeface="+mn-ea"/>
                <a:cs typeface="+mn-ea"/>
                <a:sym typeface="+mn-lt"/>
              </a:rPr>
              <a:t>月，在上交所转让从上市公司公开发行和转让市场所得的 </a:t>
            </a:r>
            <a:r>
              <a:rPr lang="en-US" altLang="zh-CN" dirty="0">
                <a:solidFill>
                  <a:schemeClr val="tx1"/>
                </a:solidFill>
                <a:latin typeface="+mn-lt"/>
                <a:ea typeface="+mn-ea"/>
                <a:cs typeface="+mn-ea"/>
                <a:sym typeface="+mn-lt"/>
              </a:rPr>
              <a:t>Y </a:t>
            </a:r>
            <a:r>
              <a:rPr lang="zh-CN" altLang="en-US" dirty="0">
                <a:solidFill>
                  <a:schemeClr val="tx1"/>
                </a:solidFill>
                <a:latin typeface="+mn-lt"/>
                <a:ea typeface="+mn-ea"/>
                <a:cs typeface="+mn-ea"/>
                <a:sym typeface="+mn-lt"/>
              </a:rPr>
              <a:t>上市公司股票，取得转让所得 </a:t>
            </a:r>
            <a:r>
              <a:rPr lang="en-US" altLang="zh-CN" dirty="0">
                <a:solidFill>
                  <a:schemeClr val="tx1"/>
                </a:solidFill>
                <a:latin typeface="+mn-lt"/>
                <a:ea typeface="+mn-ea"/>
                <a:cs typeface="+mn-ea"/>
                <a:sym typeface="+mn-lt"/>
              </a:rPr>
              <a:t>8 000</a:t>
            </a:r>
            <a:r>
              <a:rPr lang="zh-CN" altLang="en-US" dirty="0">
                <a:solidFill>
                  <a:schemeClr val="tx1"/>
                </a:solidFill>
                <a:latin typeface="+mn-lt"/>
                <a:ea typeface="+mn-ea"/>
                <a:cs typeface="+mn-ea"/>
                <a:sym typeface="+mn-lt"/>
              </a:rPr>
              <a:t>元。</a:t>
            </a:r>
          </a:p>
        </p:txBody>
      </p:sp>
    </p:spTree>
    <p:extLst>
      <p:ext uri="{BB962C8B-B14F-4D97-AF65-F5344CB8AC3E}">
        <p14:creationId xmlns:p14="http://schemas.microsoft.com/office/powerpoint/2010/main" val="677005496"/>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5</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 </a:t>
            </a:r>
            <a:r>
              <a:rPr lang="zh-CN" altLang="en-US" dirty="0">
                <a:solidFill>
                  <a:schemeClr val="tx1"/>
                </a:solidFill>
                <a:latin typeface="+mn-lt"/>
                <a:ea typeface="+mn-ea"/>
                <a:cs typeface="+mn-ea"/>
                <a:sym typeface="+mn-lt"/>
              </a:rPr>
              <a:t>日，从 </a:t>
            </a:r>
            <a:r>
              <a:rPr lang="en-US" altLang="zh-CN" dirty="0">
                <a:solidFill>
                  <a:schemeClr val="tx1"/>
                </a:solidFill>
                <a:latin typeface="+mn-lt"/>
                <a:ea typeface="+mn-ea"/>
                <a:cs typeface="+mn-ea"/>
                <a:sym typeface="+mn-lt"/>
              </a:rPr>
              <a:t>Z </a:t>
            </a:r>
            <a:r>
              <a:rPr lang="zh-CN" altLang="en-US" dirty="0">
                <a:solidFill>
                  <a:schemeClr val="tx1"/>
                </a:solidFill>
                <a:latin typeface="+mn-lt"/>
                <a:ea typeface="+mn-ea"/>
                <a:cs typeface="+mn-ea"/>
                <a:sym typeface="+mn-lt"/>
              </a:rPr>
              <a:t>商城购买洗衣机，获得赠送 </a:t>
            </a:r>
            <a:r>
              <a:rPr lang="en-US" altLang="zh-CN" dirty="0">
                <a:solidFill>
                  <a:schemeClr val="tx1"/>
                </a:solidFill>
                <a:latin typeface="+mn-lt"/>
                <a:ea typeface="+mn-ea"/>
                <a:cs typeface="+mn-ea"/>
                <a:sym typeface="+mn-lt"/>
              </a:rPr>
              <a:t>80 </a:t>
            </a:r>
            <a:r>
              <a:rPr lang="zh-CN" altLang="en-US" dirty="0">
                <a:solidFill>
                  <a:schemeClr val="tx1"/>
                </a:solidFill>
                <a:latin typeface="+mn-lt"/>
                <a:ea typeface="+mn-ea"/>
                <a:cs typeface="+mn-ea"/>
                <a:sym typeface="+mn-lt"/>
              </a:rPr>
              <a:t>元洗衣液一桶。</a:t>
            </a:r>
          </a:p>
          <a:p>
            <a:r>
              <a:rPr lang="zh-CN" altLang="en-US" dirty="0">
                <a:solidFill>
                  <a:schemeClr val="tx1"/>
                </a:solidFill>
                <a:latin typeface="+mn-lt"/>
                <a:ea typeface="+mn-ea"/>
                <a:cs typeface="+mn-ea"/>
                <a:sym typeface="+mn-lt"/>
              </a:rPr>
              <a:t> 已知：稿酬所得个人所得税预扣率为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％，每次收入 </a:t>
            </a:r>
            <a:r>
              <a:rPr lang="en-US" altLang="zh-CN" dirty="0">
                <a:solidFill>
                  <a:schemeClr val="tx1"/>
                </a:solidFill>
                <a:latin typeface="+mn-lt"/>
                <a:ea typeface="+mn-ea"/>
                <a:cs typeface="+mn-ea"/>
                <a:sym typeface="+mn-lt"/>
              </a:rPr>
              <a:t>4 000 </a:t>
            </a:r>
            <a:r>
              <a:rPr lang="zh-CN" altLang="en-US" dirty="0">
                <a:solidFill>
                  <a:schemeClr val="tx1"/>
                </a:solidFill>
                <a:latin typeface="+mn-lt"/>
                <a:ea typeface="+mn-ea"/>
                <a:cs typeface="+mn-ea"/>
                <a:sym typeface="+mn-lt"/>
              </a:rPr>
              <a:t>元以上的，减除费用按 </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％计算，收入额减按 </a:t>
            </a:r>
            <a:r>
              <a:rPr lang="en-US" altLang="zh-CN" dirty="0">
                <a:solidFill>
                  <a:schemeClr val="tx1"/>
                </a:solidFill>
                <a:latin typeface="+mn-lt"/>
                <a:ea typeface="+mn-ea"/>
                <a:cs typeface="+mn-ea"/>
                <a:sym typeface="+mn-lt"/>
              </a:rPr>
              <a:t>70</a:t>
            </a:r>
            <a:r>
              <a:rPr lang="zh-CN" altLang="en-US" dirty="0">
                <a:solidFill>
                  <a:schemeClr val="tx1"/>
                </a:solidFill>
                <a:latin typeface="+mn-lt"/>
                <a:ea typeface="+mn-ea"/>
                <a:cs typeface="+mn-ea"/>
                <a:sym typeface="+mn-lt"/>
              </a:rPr>
              <a:t>％计算。综合所得减除费用 </a:t>
            </a:r>
            <a:r>
              <a:rPr lang="en-US" altLang="zh-CN" dirty="0">
                <a:solidFill>
                  <a:schemeClr val="tx1"/>
                </a:solidFill>
                <a:latin typeface="+mn-lt"/>
                <a:ea typeface="+mn-ea"/>
                <a:cs typeface="+mn-ea"/>
                <a:sym typeface="+mn-lt"/>
              </a:rPr>
              <a:t>60 000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年，住房租金专项附加扣除标准为 </a:t>
            </a:r>
            <a:r>
              <a:rPr lang="en-US" altLang="zh-CN" dirty="0">
                <a:solidFill>
                  <a:schemeClr val="tx1"/>
                </a:solidFill>
                <a:latin typeface="+mn-lt"/>
                <a:ea typeface="+mn-ea"/>
                <a:cs typeface="+mn-ea"/>
                <a:sym typeface="+mn-lt"/>
              </a:rPr>
              <a:t>1 500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月</a:t>
            </a:r>
            <a:endParaRPr lang="en-US" altLang="zh-CN" dirty="0">
              <a:solidFill>
                <a:schemeClr val="tx1"/>
              </a:solidFill>
              <a:latin typeface="+mn-lt"/>
              <a:ea typeface="+mn-ea"/>
              <a:cs typeface="+mn-ea"/>
              <a:sym typeface="+mn-lt"/>
            </a:endParaRPr>
          </a:p>
          <a:p>
            <a:r>
              <a:rPr lang="zh-CN" altLang="en-US" dirty="0">
                <a:solidFill>
                  <a:schemeClr val="tx1"/>
                </a:solidFill>
                <a:latin typeface="+mn-lt"/>
                <a:ea typeface="+mn-ea"/>
                <a:cs typeface="+mn-ea"/>
                <a:sym typeface="+mn-lt"/>
              </a:rPr>
              <a:t>要求： 根据上述资料，不考虑其他因素，分析回答下列小题。</a:t>
            </a:r>
          </a:p>
        </p:txBody>
      </p:sp>
    </p:spTree>
    <p:extLst>
      <p:ext uri="{BB962C8B-B14F-4D97-AF65-F5344CB8AC3E}">
        <p14:creationId xmlns:p14="http://schemas.microsoft.com/office/powerpoint/2010/main" val="110992979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）居民李某 </a:t>
            </a:r>
            <a:r>
              <a:rPr lang="en-US" altLang="zh-CN" dirty="0">
                <a:solidFill>
                  <a:schemeClr val="tx1"/>
                </a:solidFill>
                <a:latin typeface="+mn-lt"/>
                <a:ea typeface="+mn-ea"/>
                <a:cs typeface="+mn-ea"/>
                <a:sym typeface="+mn-lt"/>
              </a:rPr>
              <a:t>5 </a:t>
            </a:r>
            <a:r>
              <a:rPr lang="zh-CN" altLang="en-US" dirty="0">
                <a:solidFill>
                  <a:schemeClr val="tx1"/>
                </a:solidFill>
                <a:latin typeface="+mn-lt"/>
                <a:ea typeface="+mn-ea"/>
                <a:cs typeface="+mn-ea"/>
                <a:sym typeface="+mn-lt"/>
              </a:rPr>
              <a:t>月稿酬所得应预扣预缴个人所得税的下列算式中，正确的是（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1 600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1 120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C.10 000×20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D.10 000×70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1 400 </a:t>
            </a:r>
            <a:r>
              <a:rPr lang="zh-CN" altLang="en-US" dirty="0">
                <a:solidFill>
                  <a:schemeClr val="tx1"/>
                </a:solidFill>
                <a:latin typeface="+mn-lt"/>
                <a:ea typeface="+mn-ea"/>
                <a:cs typeface="+mn-ea"/>
                <a:sym typeface="+mn-lt"/>
              </a:rPr>
              <a:t>元</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1"/>
            <a:ext cx="677108" cy="1428693"/>
            <a:chOff x="9306651"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1"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3121339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2</a:t>
            </a:r>
            <a:r>
              <a:rPr lang="zh-CN" altLang="en-US" dirty="0">
                <a:solidFill>
                  <a:schemeClr val="tx1"/>
                </a:solidFill>
                <a:latin typeface="+mn-lt"/>
                <a:ea typeface="+mn-ea"/>
                <a:cs typeface="+mn-ea"/>
                <a:sym typeface="+mn-lt"/>
              </a:rPr>
              <a:t>）计算 </a:t>
            </a:r>
            <a:r>
              <a:rPr lang="en-US" altLang="zh-CN" dirty="0">
                <a:solidFill>
                  <a:schemeClr val="tx1"/>
                </a:solidFill>
                <a:latin typeface="+mn-lt"/>
                <a:ea typeface="+mn-ea"/>
                <a:cs typeface="+mn-ea"/>
                <a:sym typeface="+mn-lt"/>
              </a:rPr>
              <a:t>2019 </a:t>
            </a:r>
            <a:r>
              <a:rPr lang="zh-CN" altLang="en-US" dirty="0">
                <a:solidFill>
                  <a:schemeClr val="tx1"/>
                </a:solidFill>
                <a:latin typeface="+mn-lt"/>
                <a:ea typeface="+mn-ea"/>
                <a:cs typeface="+mn-ea"/>
                <a:sym typeface="+mn-lt"/>
              </a:rPr>
              <a:t>年综合所得应缴纳个人所得税税额的下列算式中，正确的是（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A.108 000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10 000×70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34 000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108 000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1 500×12</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900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108 000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1 500×12</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2 500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1 500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D.[108 000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×70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60 000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21 000</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1 500×12]×3</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438 </a:t>
            </a:r>
            <a:r>
              <a:rPr lang="zh-CN" altLang="en-US" dirty="0">
                <a:solidFill>
                  <a:schemeClr val="tx1"/>
                </a:solidFill>
                <a:latin typeface="+mn-lt"/>
                <a:ea typeface="+mn-ea"/>
                <a:cs typeface="+mn-ea"/>
                <a:sym typeface="+mn-lt"/>
              </a:rPr>
              <a:t>元</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1"/>
            <a:ext cx="677108" cy="1428693"/>
            <a:chOff x="9306651"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1" y="2657708"/>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719085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33399"/>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3</a:t>
            </a:r>
            <a:r>
              <a:rPr lang="zh-CN" altLang="en-US" dirty="0">
                <a:solidFill>
                  <a:schemeClr val="tx1"/>
                </a:solidFill>
                <a:latin typeface="+mn-lt"/>
                <a:ea typeface="+mn-ea"/>
                <a:cs typeface="+mn-ea"/>
                <a:sym typeface="+mn-lt"/>
              </a:rPr>
              <a:t>）李某的下列所得中，免予征收或不征收个人所得税的是（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获得 </a:t>
            </a:r>
            <a:r>
              <a:rPr lang="en-US" altLang="zh-CN" dirty="0">
                <a:solidFill>
                  <a:schemeClr val="tx1"/>
                </a:solidFill>
                <a:latin typeface="+mn-lt"/>
                <a:ea typeface="+mn-ea"/>
                <a:cs typeface="+mn-ea"/>
                <a:sym typeface="+mn-lt"/>
              </a:rPr>
              <a:t>Z </a:t>
            </a:r>
            <a:r>
              <a:rPr lang="zh-CN" altLang="en-US" dirty="0">
                <a:solidFill>
                  <a:schemeClr val="tx1"/>
                </a:solidFill>
                <a:latin typeface="+mn-lt"/>
                <a:ea typeface="+mn-ea"/>
                <a:cs typeface="+mn-ea"/>
                <a:sym typeface="+mn-lt"/>
              </a:rPr>
              <a:t>商城赠送的价值 </a:t>
            </a:r>
            <a:r>
              <a:rPr lang="en-US" altLang="zh-CN" dirty="0">
                <a:solidFill>
                  <a:schemeClr val="tx1"/>
                </a:solidFill>
                <a:latin typeface="+mn-lt"/>
                <a:ea typeface="+mn-ea"/>
                <a:cs typeface="+mn-ea"/>
                <a:sym typeface="+mn-lt"/>
              </a:rPr>
              <a:t>80 </a:t>
            </a:r>
            <a:r>
              <a:rPr lang="zh-CN" altLang="en-US" dirty="0">
                <a:solidFill>
                  <a:schemeClr val="tx1"/>
                </a:solidFill>
                <a:latin typeface="+mn-lt"/>
                <a:ea typeface="+mn-ea"/>
                <a:cs typeface="+mn-ea"/>
                <a:sym typeface="+mn-lt"/>
              </a:rPr>
              <a:t>元的洗衣液</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定期储蓄存款利息 </a:t>
            </a:r>
            <a:r>
              <a:rPr lang="en-US" altLang="zh-CN" dirty="0">
                <a:solidFill>
                  <a:schemeClr val="tx1"/>
                </a:solidFill>
                <a:latin typeface="+mn-lt"/>
                <a:ea typeface="+mn-ea"/>
                <a:cs typeface="+mn-ea"/>
                <a:sym typeface="+mn-lt"/>
              </a:rPr>
              <a:t>1 650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国债利息 </a:t>
            </a:r>
            <a:r>
              <a:rPr lang="en-US" altLang="zh-CN" dirty="0">
                <a:solidFill>
                  <a:schemeClr val="tx1"/>
                </a:solidFill>
                <a:latin typeface="+mn-lt"/>
                <a:ea typeface="+mn-ea"/>
                <a:cs typeface="+mn-ea"/>
                <a:sym typeface="+mn-lt"/>
              </a:rPr>
              <a:t>2 700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转让 </a:t>
            </a:r>
            <a:r>
              <a:rPr lang="en-US" altLang="zh-CN" dirty="0">
                <a:solidFill>
                  <a:schemeClr val="tx1"/>
                </a:solidFill>
                <a:latin typeface="+mn-lt"/>
                <a:ea typeface="+mn-ea"/>
                <a:cs typeface="+mn-ea"/>
                <a:sym typeface="+mn-lt"/>
              </a:rPr>
              <a:t>Y </a:t>
            </a:r>
            <a:r>
              <a:rPr lang="zh-CN" altLang="en-US" dirty="0">
                <a:solidFill>
                  <a:schemeClr val="tx1"/>
                </a:solidFill>
                <a:latin typeface="+mn-lt"/>
                <a:ea typeface="+mn-ea"/>
                <a:cs typeface="+mn-ea"/>
                <a:sym typeface="+mn-lt"/>
              </a:rPr>
              <a:t>上市公司股票所得 </a:t>
            </a:r>
            <a:r>
              <a:rPr lang="en-US" altLang="zh-CN" dirty="0">
                <a:solidFill>
                  <a:schemeClr val="tx1"/>
                </a:solidFill>
                <a:latin typeface="+mn-lt"/>
                <a:ea typeface="+mn-ea"/>
                <a:cs typeface="+mn-ea"/>
                <a:sym typeface="+mn-lt"/>
              </a:rPr>
              <a:t>8 000 </a:t>
            </a:r>
            <a:r>
              <a:rPr lang="zh-CN" altLang="en-US" dirty="0">
                <a:solidFill>
                  <a:schemeClr val="tx1"/>
                </a:solidFill>
                <a:latin typeface="+mn-lt"/>
                <a:ea typeface="+mn-ea"/>
                <a:cs typeface="+mn-ea"/>
                <a:sym typeface="+mn-lt"/>
              </a:rPr>
              <a:t>元</a:t>
            </a:r>
          </a:p>
        </p:txBody>
      </p:sp>
      <p:grpSp>
        <p:nvGrpSpPr>
          <p:cNvPr id="5" name="组合 5">
            <a:extLst>
              <a:ext uri="{FF2B5EF4-FFF2-40B4-BE49-F238E27FC236}">
                <a16:creationId xmlns:a16="http://schemas.microsoft.com/office/drawing/2014/main" id="{00B4B68D-8511-418B-B44C-82426B52C870}"/>
              </a:ext>
            </a:extLst>
          </p:cNvPr>
          <p:cNvGrpSpPr/>
          <p:nvPr/>
        </p:nvGrpSpPr>
        <p:grpSpPr>
          <a:xfrm rot="16200000">
            <a:off x="1418780" y="3704101"/>
            <a:ext cx="677108" cy="1428693"/>
            <a:chOff x="9306651" y="1903595"/>
            <a:chExt cx="902810" cy="1904924"/>
          </a:xfrm>
        </p:grpSpPr>
        <p:sp>
          <p:nvSpPr>
            <p:cNvPr id="6" name="Freeform 668">
              <a:extLst>
                <a:ext uri="{FF2B5EF4-FFF2-40B4-BE49-F238E27FC236}">
                  <a16:creationId xmlns:a16="http://schemas.microsoft.com/office/drawing/2014/main" id="{41A50360-D4F6-448C-98A7-2D68AB03C4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a:extLst>
                <a:ext uri="{FF2B5EF4-FFF2-40B4-BE49-F238E27FC236}">
                  <a16:creationId xmlns:a16="http://schemas.microsoft.com/office/drawing/2014/main" id="{426DA321-C7AB-4E57-9A8B-0788444A4C95}"/>
                </a:ext>
              </a:extLst>
            </p:cNvPr>
            <p:cNvSpPr txBox="1"/>
            <p:nvPr/>
          </p:nvSpPr>
          <p:spPr>
            <a:xfrm>
              <a:off x="9306651" y="2247340"/>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3992749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F03B862-95B6-4DD1-AC13-131838C7C62D}"/>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297</a:t>
            </a:fld>
            <a:endParaRPr lang="en-US">
              <a:solidFill>
                <a:prstClr val="black">
                  <a:tint val="75000"/>
                </a:prstClr>
              </a:solidFill>
            </a:endParaRPr>
          </a:p>
        </p:txBody>
      </p:sp>
      <p:pic>
        <p:nvPicPr>
          <p:cNvPr id="4" name="Picture 21" descr="Cover">
            <a:extLst>
              <a:ext uri="{FF2B5EF4-FFF2-40B4-BE49-F238E27FC236}">
                <a16:creationId xmlns:a16="http://schemas.microsoft.com/office/drawing/2014/main" id="{C460CA1E-3B81-4B26-A1FC-7E83FD414AD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23657" y="2652635"/>
            <a:ext cx="2630221" cy="180988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0" descr="Cover">
            <a:extLst>
              <a:ext uri="{FF2B5EF4-FFF2-40B4-BE49-F238E27FC236}">
                <a16:creationId xmlns:a16="http://schemas.microsoft.com/office/drawing/2014/main" id="{8E8328B0-64E7-407F-AD32-7AA5D60655A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30248" y="1152980"/>
            <a:ext cx="3685987" cy="2974786"/>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19" descr="Cover">
            <a:extLst>
              <a:ext uri="{FF2B5EF4-FFF2-40B4-BE49-F238E27FC236}">
                <a16:creationId xmlns:a16="http://schemas.microsoft.com/office/drawing/2014/main" id="{70C6E2CC-80FE-458D-9F3E-2AB071CDD94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75783" y="1899742"/>
            <a:ext cx="2052676" cy="153276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8" descr="Cover">
            <a:extLst>
              <a:ext uri="{FF2B5EF4-FFF2-40B4-BE49-F238E27FC236}">
                <a16:creationId xmlns:a16="http://schemas.microsoft.com/office/drawing/2014/main" id="{D893D6B5-3661-4CD3-83EF-B16C584AFEC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75783" y="1891159"/>
            <a:ext cx="2069843" cy="119800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7" descr="Cover">
            <a:extLst>
              <a:ext uri="{FF2B5EF4-FFF2-40B4-BE49-F238E27FC236}">
                <a16:creationId xmlns:a16="http://schemas.microsoft.com/office/drawing/2014/main" id="{E53DE43F-BE5E-40CD-8E70-8E6E6E215C5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75783" y="1882575"/>
            <a:ext cx="1600205" cy="81297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6" descr="Cover">
            <a:extLst>
              <a:ext uri="{FF2B5EF4-FFF2-40B4-BE49-F238E27FC236}">
                <a16:creationId xmlns:a16="http://schemas.microsoft.com/office/drawing/2014/main" id="{712156C6-2F54-40B4-92FB-AD2F716E401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672143" y="1504902"/>
            <a:ext cx="1558513" cy="98832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5" descr="Cover">
            <a:extLst>
              <a:ext uri="{FF2B5EF4-FFF2-40B4-BE49-F238E27FC236}">
                <a16:creationId xmlns:a16="http://schemas.microsoft.com/office/drawing/2014/main" id="{A35B31EF-44E6-4B68-ACBF-5557040E326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672143" y="1471795"/>
            <a:ext cx="1374581" cy="52727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4" descr="Cover">
            <a:extLst>
              <a:ext uri="{FF2B5EF4-FFF2-40B4-BE49-F238E27FC236}">
                <a16:creationId xmlns:a16="http://schemas.microsoft.com/office/drawing/2014/main" id="{4375747B-0E74-490E-8C60-193EBABA3A1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72143" y="1312388"/>
            <a:ext cx="1416272" cy="419364"/>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3" descr="Cover">
            <a:extLst>
              <a:ext uri="{FF2B5EF4-FFF2-40B4-BE49-F238E27FC236}">
                <a16:creationId xmlns:a16="http://schemas.microsoft.com/office/drawing/2014/main" id="{E5C61C51-DE50-40D6-9AD0-A4E24F1B479B}"/>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630452" y="951882"/>
            <a:ext cx="1265449" cy="68667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descr="Cover">
            <a:extLst>
              <a:ext uri="{FF2B5EF4-FFF2-40B4-BE49-F238E27FC236}">
                <a16:creationId xmlns:a16="http://schemas.microsoft.com/office/drawing/2014/main" id="{21B7471A-0E68-4661-A53C-0DE003093CD2}"/>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716925" y="1237589"/>
            <a:ext cx="1072934" cy="79581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1" descr="Cover">
            <a:extLst>
              <a:ext uri="{FF2B5EF4-FFF2-40B4-BE49-F238E27FC236}">
                <a16:creationId xmlns:a16="http://schemas.microsoft.com/office/drawing/2014/main" id="{86F815A5-1F57-4E6A-91EB-F9023769408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823657" y="1078181"/>
            <a:ext cx="2144642" cy="191901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0" descr="Cover">
            <a:extLst>
              <a:ext uri="{FF2B5EF4-FFF2-40B4-BE49-F238E27FC236}">
                <a16:creationId xmlns:a16="http://schemas.microsoft.com/office/drawing/2014/main" id="{4B75950B-09D5-4BD3-AC66-5D07F7354DC7}"/>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70432" y="3616436"/>
            <a:ext cx="1407689" cy="4438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9" descr="Cover">
            <a:extLst>
              <a:ext uri="{FF2B5EF4-FFF2-40B4-BE49-F238E27FC236}">
                <a16:creationId xmlns:a16="http://schemas.microsoft.com/office/drawing/2014/main" id="{F92D3BEB-011F-492E-BF0F-1AA4F55A933A}"/>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1022355" y="2904008"/>
            <a:ext cx="1189424" cy="105576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8" descr="Cover">
            <a:extLst>
              <a:ext uri="{FF2B5EF4-FFF2-40B4-BE49-F238E27FC236}">
                <a16:creationId xmlns:a16="http://schemas.microsoft.com/office/drawing/2014/main" id="{2CD81BFC-84A2-481C-B657-7E406A2803A6}"/>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877023" y="2645278"/>
            <a:ext cx="1818470" cy="149107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7" descr="Cover">
            <a:extLst>
              <a:ext uri="{FF2B5EF4-FFF2-40B4-BE49-F238E27FC236}">
                <a16:creationId xmlns:a16="http://schemas.microsoft.com/office/drawing/2014/main" id="{CA432737-D47E-46EF-8A5B-A9A193C35DAB}"/>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62947" y="1849468"/>
            <a:ext cx="1139149" cy="461055"/>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6" descr="Cover">
            <a:extLst>
              <a:ext uri="{FF2B5EF4-FFF2-40B4-BE49-F238E27FC236}">
                <a16:creationId xmlns:a16="http://schemas.microsoft.com/office/drawing/2014/main" id="{86B020F8-DB8D-456E-92CF-1FAA4043DC49}"/>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190345" y="1480378"/>
            <a:ext cx="863252" cy="68667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5" descr="Cover">
            <a:extLst>
              <a:ext uri="{FF2B5EF4-FFF2-40B4-BE49-F238E27FC236}">
                <a16:creationId xmlns:a16="http://schemas.microsoft.com/office/drawing/2014/main" id="{32FF2C1C-36D5-41FA-BC98-5F563861DE33}"/>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800998" y="1279280"/>
            <a:ext cx="1307140" cy="1717921"/>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35">
            <a:extLst>
              <a:ext uri="{FF2B5EF4-FFF2-40B4-BE49-F238E27FC236}">
                <a16:creationId xmlns:a16="http://schemas.microsoft.com/office/drawing/2014/main" id="{A5732382-E082-4E21-AC48-BD17565AC58E}"/>
              </a:ext>
            </a:extLst>
          </p:cNvPr>
          <p:cNvSpPr txBox="1"/>
          <p:nvPr/>
        </p:nvSpPr>
        <p:spPr>
          <a:xfrm rot="20923536">
            <a:off x="5357771" y="1198767"/>
            <a:ext cx="404278" cy="353943"/>
          </a:xfrm>
          <a:prstGeom prst="rect">
            <a:avLst/>
          </a:prstGeom>
          <a:noFill/>
        </p:spPr>
        <p:txBody>
          <a:bodyPr wrap="none" rtlCol="0">
            <a:spAutoFit/>
          </a:bodyPr>
          <a:lstStyle/>
          <a:p>
            <a:r>
              <a:rPr lang="zh-CN" altLang="en-US" sz="1700" b="1" dirty="0">
                <a:solidFill>
                  <a:srgbClr val="004DA1"/>
                </a:solidFill>
                <a:latin typeface="楷体" pitchFamily="49" charset="-122"/>
              </a:rPr>
              <a:t>得</a:t>
            </a:r>
          </a:p>
        </p:txBody>
      </p:sp>
    </p:spTree>
    <p:extLst>
      <p:ext uri="{BB962C8B-B14F-4D97-AF65-F5344CB8AC3E}">
        <p14:creationId xmlns:p14="http://schemas.microsoft.com/office/powerpoint/2010/main" val="3059790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par>
                                <p:cTn id="11" presetID="22" presetClass="entr" presetSubtype="8"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par>
                                <p:cTn id="14" presetID="22" presetClass="entr" presetSubtype="8"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wipe(right)">
                                      <p:cBhvr>
                                        <p:cTn id="21" dur="500"/>
                                        <p:tgtEl>
                                          <p:spTgt spid="18"/>
                                        </p:tgtEl>
                                      </p:cBhvr>
                                    </p:animEffect>
                                  </p:childTnLst>
                                </p:cTn>
                              </p:par>
                              <p:par>
                                <p:cTn id="22" presetID="22" presetClass="entr" presetSubtype="2" fill="hold"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right)">
                                      <p:cBhvr>
                                        <p:cTn id="24" dur="5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par>
                                <p:cTn id="30" presetID="22" presetClass="entr" presetSubtype="8" fill="hold"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ipe(left)">
                                      <p:cBhvr>
                                        <p:cTn id="32" dur="500"/>
                                        <p:tgtEl>
                                          <p:spTgt spid="6"/>
                                        </p:tgtEl>
                                      </p:cBhvr>
                                    </p:animEffect>
                                  </p:childTnLst>
                                </p:cTn>
                              </p:par>
                              <p:par>
                                <p:cTn id="33" presetID="22" presetClass="entr" presetSubtype="8"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left)">
                                      <p:cBhvr>
                                        <p:cTn id="35" dur="500"/>
                                        <p:tgtEl>
                                          <p:spTgt spid="7"/>
                                        </p:tgtEl>
                                      </p:cBhvr>
                                    </p:animEffect>
                                  </p:childTnLst>
                                </p:cTn>
                              </p:par>
                              <p:par>
                                <p:cTn id="36" presetID="22" presetClass="entr" presetSubtype="8"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par>
                                <p:cTn id="39" presetID="22" presetClass="entr" presetSubtype="8" fill="hold" nodeType="with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500"/>
                                        <p:tgtEl>
                                          <p:spTgt spid="13"/>
                                        </p:tgtEl>
                                      </p:cBhvr>
                                    </p:animEffect>
                                  </p:childTnLst>
                                </p:cTn>
                              </p:par>
                              <p:par>
                                <p:cTn id="42" presetID="22" presetClass="entr" presetSubtype="8" fill="hold" grpId="0" nodeType="withEffect">
                                  <p:stCondLst>
                                    <p:cond delay="300"/>
                                  </p:stCondLst>
                                  <p:childTnLst>
                                    <p:set>
                                      <p:cBhvr>
                                        <p:cTn id="43" dur="1" fill="hold">
                                          <p:stCondLst>
                                            <p:cond delay="0"/>
                                          </p:stCondLst>
                                        </p:cTn>
                                        <p:tgtEl>
                                          <p:spTgt spid="22"/>
                                        </p:tgtEl>
                                        <p:attrNameLst>
                                          <p:attrName>style.visibility</p:attrName>
                                        </p:attrNameLst>
                                      </p:cBhvr>
                                      <p:to>
                                        <p:strVal val="visible"/>
                                      </p:to>
                                    </p:set>
                                    <p:animEffect transition="in" filter="wipe(left)">
                                      <p:cBhvr>
                                        <p:cTn id="44" dur="500"/>
                                        <p:tgtEl>
                                          <p:spTgt spid="22"/>
                                        </p:tgtEl>
                                      </p:cBhvr>
                                    </p:animEffect>
                                  </p:childTnLst>
                                </p:cTn>
                              </p:par>
                            </p:childTnLst>
                          </p:cTn>
                        </p:par>
                        <p:par>
                          <p:cTn id="45" fill="hold">
                            <p:stCondLst>
                              <p:cond delay="800"/>
                            </p:stCondLst>
                            <p:childTnLst>
                              <p:par>
                                <p:cTn id="46" presetID="22" presetClass="entr" presetSubtype="8" fill="hold"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500"/>
                                        <p:tgtEl>
                                          <p:spTgt spid="9"/>
                                        </p:tgtEl>
                                      </p:cBhvr>
                                    </p:animEffect>
                                  </p:childTnLst>
                                </p:cTn>
                              </p:par>
                              <p:par>
                                <p:cTn id="49" presetID="22" presetClass="entr" presetSubtype="8"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par>
                                <p:cTn id="52" presetID="22" presetClass="entr" presetSubtype="8" fill="hold"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500"/>
                                        <p:tgtEl>
                                          <p:spTgt spid="11"/>
                                        </p:tgtEl>
                                      </p:cBhvr>
                                    </p:animEffect>
                                  </p:childTnLst>
                                </p:cTn>
                              </p:par>
                              <p:par>
                                <p:cTn id="55" presetID="22" presetClass="entr" presetSubtype="8" fill="hold"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left)">
                                      <p:cBhvr>
                                        <p:cTn id="57" dur="500"/>
                                        <p:tgtEl>
                                          <p:spTgt spid="12"/>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right)">
                                      <p:cBhvr>
                                        <p:cTn id="62" dur="500"/>
                                        <p:tgtEl>
                                          <p:spTgt spid="15"/>
                                        </p:tgtEl>
                                      </p:cBhvr>
                                    </p:animEffect>
                                  </p:childTnLst>
                                </p:cTn>
                              </p:par>
                              <p:par>
                                <p:cTn id="63" presetID="22" presetClass="entr" presetSubtype="2" fill="hold" nodeType="with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right)">
                                      <p:cBhvr>
                                        <p:cTn id="6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3229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任意多边形 27"/>
          <p:cNvSpPr/>
          <p:nvPr/>
        </p:nvSpPr>
        <p:spPr>
          <a:xfrm>
            <a:off x="-6721" y="0"/>
            <a:ext cx="9143999" cy="652182"/>
          </a:xfrm>
          <a:custGeom>
            <a:avLst/>
            <a:gdLst>
              <a:gd name="connsiteX0" fmla="*/ 0 w 2837789"/>
              <a:gd name="connsiteY0" fmla="*/ 0 h 6858000"/>
              <a:gd name="connsiteX1" fmla="*/ 537934 w 2837789"/>
              <a:gd name="connsiteY1" fmla="*/ 0 h 6858000"/>
              <a:gd name="connsiteX2" fmla="*/ 704850 w 2837789"/>
              <a:gd name="connsiteY2" fmla="*/ 0 h 6858000"/>
              <a:gd name="connsiteX3" fmla="*/ 2837789 w 2837789"/>
              <a:gd name="connsiteY3" fmla="*/ 0 h 6858000"/>
              <a:gd name="connsiteX4" fmla="*/ 2837789 w 2837789"/>
              <a:gd name="connsiteY4" fmla="*/ 395378 h 6858000"/>
              <a:gd name="connsiteX5" fmla="*/ 2618085 w 2837789"/>
              <a:gd name="connsiteY5" fmla="*/ 417526 h 6858000"/>
              <a:gd name="connsiteX6" fmla="*/ 1747634 w 2837789"/>
              <a:gd name="connsiteY6" fmla="*/ 1485534 h 6858000"/>
              <a:gd name="connsiteX7" fmla="*/ 2618085 w 2837789"/>
              <a:gd name="connsiteY7" fmla="*/ 2553542 h 6858000"/>
              <a:gd name="connsiteX8" fmla="*/ 2837789 w 2837789"/>
              <a:gd name="connsiteY8" fmla="*/ 2575690 h 6858000"/>
              <a:gd name="connsiteX9" fmla="*/ 2837789 w 2837789"/>
              <a:gd name="connsiteY9" fmla="*/ 6858000 h 6858000"/>
              <a:gd name="connsiteX10" fmla="*/ 704850 w 2837789"/>
              <a:gd name="connsiteY10" fmla="*/ 6858000 h 6858000"/>
              <a:gd name="connsiteX11" fmla="*/ 537934 w 2837789"/>
              <a:gd name="connsiteY11" fmla="*/ 6858000 h 6858000"/>
              <a:gd name="connsiteX12" fmla="*/ 0 w 2837789"/>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7789" h="6858000">
                <a:moveTo>
                  <a:pt x="0" y="0"/>
                </a:moveTo>
                <a:lnTo>
                  <a:pt x="537934" y="0"/>
                </a:lnTo>
                <a:lnTo>
                  <a:pt x="704850" y="0"/>
                </a:lnTo>
                <a:lnTo>
                  <a:pt x="2837789" y="0"/>
                </a:lnTo>
                <a:lnTo>
                  <a:pt x="2837789" y="395378"/>
                </a:lnTo>
                <a:lnTo>
                  <a:pt x="2618085" y="417526"/>
                </a:lnTo>
                <a:cubicBezTo>
                  <a:pt x="2121320" y="519179"/>
                  <a:pt x="1747634" y="958717"/>
                  <a:pt x="1747634" y="1485534"/>
                </a:cubicBezTo>
                <a:cubicBezTo>
                  <a:pt x="1747634" y="2012352"/>
                  <a:pt x="2121320" y="2451889"/>
                  <a:pt x="2618085" y="2553542"/>
                </a:cubicBezTo>
                <a:lnTo>
                  <a:pt x="2837789" y="2575690"/>
                </a:lnTo>
                <a:lnTo>
                  <a:pt x="2837789" y="6858000"/>
                </a:lnTo>
                <a:lnTo>
                  <a:pt x="704850" y="6858000"/>
                </a:lnTo>
                <a:lnTo>
                  <a:pt x="537934" y="6858000"/>
                </a:lnTo>
                <a:lnTo>
                  <a:pt x="0" y="68580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0070C0"/>
              </a:solidFill>
              <a:cs typeface="+mn-ea"/>
              <a:sym typeface="+mn-lt"/>
            </a:endParaRPr>
          </a:p>
        </p:txBody>
      </p:sp>
      <p:sp>
        <p:nvSpPr>
          <p:cNvPr id="15" name="文本框 14"/>
          <p:cNvSpPr txBox="1"/>
          <p:nvPr/>
        </p:nvSpPr>
        <p:spPr>
          <a:xfrm>
            <a:off x="282389" y="74199"/>
            <a:ext cx="3090524" cy="530915"/>
          </a:xfrm>
          <a:prstGeom prst="rect">
            <a:avLst/>
          </a:prstGeom>
          <a:noFill/>
        </p:spPr>
        <p:txBody>
          <a:bodyPr wrap="square" lIns="68580" tIns="34290" rIns="68580" bIns="34290" rtlCol="0">
            <a:spAutoFit/>
          </a:bodyPr>
          <a:lstStyle/>
          <a:p>
            <a:r>
              <a:rPr lang="zh-CN" altLang="en-US" sz="3000" b="1" dirty="0">
                <a:solidFill>
                  <a:schemeClr val="bg1"/>
                </a:solidFill>
                <a:cs typeface="+mn-ea"/>
                <a:sym typeface="+mn-lt"/>
              </a:rPr>
              <a:t>教学目标</a:t>
            </a:r>
          </a:p>
        </p:txBody>
      </p:sp>
      <p:grpSp>
        <p:nvGrpSpPr>
          <p:cNvPr id="37" name="组合 36">
            <a:extLst>
              <a:ext uri="{FF2B5EF4-FFF2-40B4-BE49-F238E27FC236}">
                <a16:creationId xmlns:a16="http://schemas.microsoft.com/office/drawing/2014/main" id="{B3E90BE5-E422-4EE3-9BEC-1296E5C19C1C}"/>
              </a:ext>
            </a:extLst>
          </p:cNvPr>
          <p:cNvGrpSpPr>
            <a:grpSpLocks/>
          </p:cNvGrpSpPr>
          <p:nvPr/>
        </p:nvGrpSpPr>
        <p:grpSpPr bwMode="auto">
          <a:xfrm>
            <a:off x="135854" y="1011618"/>
            <a:ext cx="1512168" cy="792828"/>
            <a:chOff x="2214752" y="1500188"/>
            <a:chExt cx="4752000" cy="719137"/>
          </a:xfrm>
        </p:grpSpPr>
        <p:grpSp>
          <p:nvGrpSpPr>
            <p:cNvPr id="38" name="组合 37">
              <a:extLst>
                <a:ext uri="{FF2B5EF4-FFF2-40B4-BE49-F238E27FC236}">
                  <a16:creationId xmlns:a16="http://schemas.microsoft.com/office/drawing/2014/main" id="{5137C77F-2FF0-4F16-9D45-EE7B099FBF3C}"/>
                </a:ext>
              </a:extLst>
            </p:cNvPr>
            <p:cNvGrpSpPr>
              <a:grpSpLocks/>
            </p:cNvGrpSpPr>
            <p:nvPr/>
          </p:nvGrpSpPr>
          <p:grpSpPr bwMode="auto">
            <a:xfrm>
              <a:off x="2214752" y="1500188"/>
              <a:ext cx="4752000" cy="719137"/>
              <a:chOff x="1465263" y="1820863"/>
              <a:chExt cx="4752000" cy="719137"/>
            </a:xfrm>
          </p:grpSpPr>
          <p:sp>
            <p:nvSpPr>
              <p:cNvPr id="40" name="AutoShape 3">
                <a:extLst>
                  <a:ext uri="{FF2B5EF4-FFF2-40B4-BE49-F238E27FC236}">
                    <a16:creationId xmlns:a16="http://schemas.microsoft.com/office/drawing/2014/main" id="{E4918A0A-AEC9-4AEA-A2FE-B5EF650DF0A7}"/>
                  </a:ext>
                </a:extLst>
              </p:cNvPr>
              <p:cNvSpPr>
                <a:spLocks noChangeArrowheads="1"/>
              </p:cNvSpPr>
              <p:nvPr/>
            </p:nvSpPr>
            <p:spPr bwMode="auto">
              <a:xfrm>
                <a:off x="1465263" y="1820863"/>
                <a:ext cx="4752000" cy="719137"/>
              </a:xfrm>
              <a:prstGeom prst="roundRect">
                <a:avLst>
                  <a:gd name="adj" fmla="val 16667"/>
                </a:avLst>
              </a:prstGeom>
              <a:solidFill>
                <a:srgbClr val="0070C0"/>
              </a:solidFill>
              <a:ln w="9525" algn="ctr">
                <a:no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ysClr val="windowText" lastClr="000000"/>
                    </a:solidFill>
                    <a:effectLst/>
                    <a:uLnTx/>
                    <a:uFillTx/>
                    <a:cs typeface="+mn-ea"/>
                    <a:sym typeface="+mn-lt"/>
                  </a:rPr>
                  <a:t>zzzzzzzzz</a:t>
                </a:r>
                <a:endParaRPr kumimoji="0" lang="zh-CN" altLang="zh-CN" sz="1800" b="1" i="0" u="none" strike="noStrike" kern="1200" cap="none" spc="0" normalizeH="0" baseline="0" noProof="0">
                  <a:ln>
                    <a:noFill/>
                  </a:ln>
                  <a:solidFill>
                    <a:sysClr val="windowText" lastClr="000000"/>
                  </a:solidFill>
                  <a:effectLst/>
                  <a:uLnTx/>
                  <a:uFillTx/>
                  <a:cs typeface="+mn-ea"/>
                  <a:sym typeface="+mn-lt"/>
                </a:endParaRPr>
              </a:p>
            </p:txBody>
          </p:sp>
          <p:sp>
            <p:nvSpPr>
              <p:cNvPr id="45" name="AutoShape 3">
                <a:extLst>
                  <a:ext uri="{FF2B5EF4-FFF2-40B4-BE49-F238E27FC236}">
                    <a16:creationId xmlns:a16="http://schemas.microsoft.com/office/drawing/2014/main" id="{89F4802C-1E05-43FB-8311-3E3637014068}"/>
                  </a:ext>
                </a:extLst>
              </p:cNvPr>
              <p:cNvSpPr>
                <a:spLocks noChangeArrowheads="1"/>
              </p:cNvSpPr>
              <p:nvPr/>
            </p:nvSpPr>
            <p:spPr bwMode="gray">
              <a:xfrm>
                <a:off x="1465263" y="1909763"/>
                <a:ext cx="4752000" cy="541337"/>
              </a:xfrm>
              <a:prstGeom prst="roundRect">
                <a:avLst>
                  <a:gd name="adj" fmla="val 16667"/>
                </a:avLst>
              </a:prstGeom>
              <a:gradFill>
                <a:gsLst>
                  <a:gs pos="0">
                    <a:sysClr val="window" lastClr="FFFFFF">
                      <a:lumMod val="95000"/>
                    </a:sysClr>
                  </a:gs>
                  <a:gs pos="100000">
                    <a:sysClr val="window" lastClr="FFFFFF">
                      <a:lumMod val="75000"/>
                    </a:sysClr>
                  </a:gs>
                </a:gsLst>
                <a:lin ang="5400000" scaled="1"/>
              </a:gradFill>
              <a:ln w="25400" algn="ctr">
                <a:solidFill>
                  <a:sysClr val="window" lastClr="FFFFFF"/>
                </a:solidFill>
                <a:round/>
                <a:headEnd/>
                <a:tailEnd/>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zh-CN" sz="2000" b="1" i="0" u="none" strike="noStrike" kern="1200" cap="none" spc="0" normalizeH="0" baseline="0" noProof="0">
                  <a:ln>
                    <a:noFill/>
                  </a:ln>
                  <a:solidFill>
                    <a:srgbClr val="1F497D"/>
                  </a:solidFill>
                  <a:effectLst/>
                  <a:uLnTx/>
                  <a:uFillTx/>
                  <a:cs typeface="+mn-ea"/>
                  <a:sym typeface="+mn-lt"/>
                </a:endParaRPr>
              </a:p>
            </p:txBody>
          </p:sp>
        </p:grpSp>
        <p:sp>
          <p:nvSpPr>
            <p:cNvPr id="39" name="Rectangle 13">
              <a:extLst>
                <a:ext uri="{FF2B5EF4-FFF2-40B4-BE49-F238E27FC236}">
                  <a16:creationId xmlns:a16="http://schemas.microsoft.com/office/drawing/2014/main" id="{081D9265-38E5-4DDE-A029-B2DC01373A20}"/>
                </a:ext>
              </a:extLst>
            </p:cNvPr>
            <p:cNvSpPr>
              <a:spLocks noChangeArrowheads="1"/>
            </p:cNvSpPr>
            <p:nvPr/>
          </p:nvSpPr>
          <p:spPr bwMode="auto">
            <a:xfrm>
              <a:off x="2371274" y="1658938"/>
              <a:ext cx="4449075" cy="418755"/>
            </a:xfrm>
            <a:prstGeom prst="rect">
              <a:avLst/>
            </a:prstGeom>
            <a:noFill/>
            <a:ln w="9525">
              <a:noFill/>
              <a:miter lim="800000"/>
              <a:headEnd/>
              <a:tailEnd/>
            </a:ln>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effectLst/>
                  <a:uLnTx/>
                  <a:uFillTx/>
                  <a:cs typeface="+mn-ea"/>
                  <a:sym typeface="+mn-lt"/>
                </a:rPr>
                <a:t>知识目标</a:t>
              </a:r>
            </a:p>
          </p:txBody>
        </p:sp>
      </p:grpSp>
      <p:sp>
        <p:nvSpPr>
          <p:cNvPr id="46" name="文本框 15">
            <a:extLst>
              <a:ext uri="{FF2B5EF4-FFF2-40B4-BE49-F238E27FC236}">
                <a16:creationId xmlns:a16="http://schemas.microsoft.com/office/drawing/2014/main" id="{5B07CE2E-29FD-4AD2-BF15-DB607D2777AB}"/>
              </a:ext>
            </a:extLst>
          </p:cNvPr>
          <p:cNvSpPr txBox="1"/>
          <p:nvPr/>
        </p:nvSpPr>
        <p:spPr>
          <a:xfrm>
            <a:off x="1697830" y="749087"/>
            <a:ext cx="7945491" cy="1492781"/>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b="1" dirty="0">
                <a:cs typeface="+mn-ea"/>
                <a:sym typeface="+mn-lt"/>
              </a:rPr>
              <a:t>1.</a:t>
            </a:r>
            <a:r>
              <a:rPr lang="zh-CN" altLang="en-US" b="1" dirty="0">
                <a:cs typeface="+mn-ea"/>
                <a:sym typeface="+mn-lt"/>
              </a:rPr>
              <a:t>了解个人所得税的概念、纳税义务人、征税对象、税率基本内容；</a:t>
            </a:r>
          </a:p>
          <a:p>
            <a:pPr>
              <a:lnSpc>
                <a:spcPct val="130000"/>
              </a:lnSpc>
            </a:pPr>
            <a:r>
              <a:rPr lang="en-US" altLang="zh-CN" b="1" dirty="0">
                <a:cs typeface="+mn-ea"/>
                <a:sym typeface="+mn-lt"/>
              </a:rPr>
              <a:t>2.</a:t>
            </a:r>
            <a:r>
              <a:rPr lang="zh-CN" altLang="en-US" b="1" dirty="0">
                <a:cs typeface="+mn-ea"/>
                <a:sym typeface="+mn-lt"/>
              </a:rPr>
              <a:t>掌握个人所得税优惠政策；</a:t>
            </a:r>
          </a:p>
          <a:p>
            <a:pPr>
              <a:lnSpc>
                <a:spcPct val="130000"/>
              </a:lnSpc>
            </a:pPr>
            <a:r>
              <a:rPr lang="en-US" altLang="zh-CN" b="1" dirty="0">
                <a:cs typeface="+mn-ea"/>
                <a:sym typeface="+mn-lt"/>
              </a:rPr>
              <a:t>3.</a:t>
            </a:r>
            <a:r>
              <a:rPr lang="zh-CN" altLang="en-US" b="1" dirty="0">
                <a:cs typeface="+mn-ea"/>
                <a:sym typeface="+mn-lt"/>
              </a:rPr>
              <a:t>熟练掌握个人所得税的计算方法；</a:t>
            </a:r>
          </a:p>
          <a:p>
            <a:pPr>
              <a:lnSpc>
                <a:spcPct val="130000"/>
              </a:lnSpc>
            </a:pPr>
            <a:r>
              <a:rPr lang="en-US" altLang="zh-CN" b="1" dirty="0">
                <a:cs typeface="+mn-ea"/>
                <a:sym typeface="+mn-lt"/>
              </a:rPr>
              <a:t>4.</a:t>
            </a:r>
            <a:r>
              <a:rPr lang="zh-CN" altLang="en-US" b="1" dirty="0">
                <a:cs typeface="+mn-ea"/>
                <a:sym typeface="+mn-lt"/>
              </a:rPr>
              <a:t>熟练掌握个人所得税申报流程。</a:t>
            </a:r>
          </a:p>
        </p:txBody>
      </p:sp>
      <p:grpSp>
        <p:nvGrpSpPr>
          <p:cNvPr id="47" name="组合 46">
            <a:extLst>
              <a:ext uri="{FF2B5EF4-FFF2-40B4-BE49-F238E27FC236}">
                <a16:creationId xmlns:a16="http://schemas.microsoft.com/office/drawing/2014/main" id="{46D9ADD0-B90C-45F1-8742-64E15BC3ECAD}"/>
              </a:ext>
            </a:extLst>
          </p:cNvPr>
          <p:cNvGrpSpPr>
            <a:grpSpLocks/>
          </p:cNvGrpSpPr>
          <p:nvPr/>
        </p:nvGrpSpPr>
        <p:grpSpPr bwMode="auto">
          <a:xfrm>
            <a:off x="135854" y="2377760"/>
            <a:ext cx="1512168" cy="792828"/>
            <a:chOff x="2214752" y="1500188"/>
            <a:chExt cx="4752000" cy="719137"/>
          </a:xfrm>
        </p:grpSpPr>
        <p:grpSp>
          <p:nvGrpSpPr>
            <p:cNvPr id="48" name="组合 47">
              <a:extLst>
                <a:ext uri="{FF2B5EF4-FFF2-40B4-BE49-F238E27FC236}">
                  <a16:creationId xmlns:a16="http://schemas.microsoft.com/office/drawing/2014/main" id="{3E2236B0-C35A-4A0B-A4E7-9A31275B46C8}"/>
                </a:ext>
              </a:extLst>
            </p:cNvPr>
            <p:cNvGrpSpPr>
              <a:grpSpLocks/>
            </p:cNvGrpSpPr>
            <p:nvPr/>
          </p:nvGrpSpPr>
          <p:grpSpPr bwMode="auto">
            <a:xfrm>
              <a:off x="2214752" y="1500188"/>
              <a:ext cx="4752000" cy="719137"/>
              <a:chOff x="1465263" y="1820863"/>
              <a:chExt cx="4752000" cy="719137"/>
            </a:xfrm>
          </p:grpSpPr>
          <p:sp>
            <p:nvSpPr>
              <p:cNvPr id="50" name="AutoShape 3">
                <a:extLst>
                  <a:ext uri="{FF2B5EF4-FFF2-40B4-BE49-F238E27FC236}">
                    <a16:creationId xmlns:a16="http://schemas.microsoft.com/office/drawing/2014/main" id="{6D6BDFB8-EF83-4CB7-9E2B-1CD59DC46AAC}"/>
                  </a:ext>
                </a:extLst>
              </p:cNvPr>
              <p:cNvSpPr>
                <a:spLocks noChangeArrowheads="1"/>
              </p:cNvSpPr>
              <p:nvPr/>
            </p:nvSpPr>
            <p:spPr bwMode="auto">
              <a:xfrm>
                <a:off x="1465263" y="1820863"/>
                <a:ext cx="4752000" cy="719137"/>
              </a:xfrm>
              <a:prstGeom prst="roundRect">
                <a:avLst>
                  <a:gd name="adj" fmla="val 16667"/>
                </a:avLst>
              </a:prstGeom>
              <a:solidFill>
                <a:srgbClr val="0070C0"/>
              </a:solidFill>
              <a:ln w="9525" algn="ctr">
                <a:no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ysClr val="windowText" lastClr="000000"/>
                    </a:solidFill>
                    <a:effectLst/>
                    <a:uLnTx/>
                    <a:uFillTx/>
                    <a:cs typeface="+mn-ea"/>
                    <a:sym typeface="+mn-lt"/>
                  </a:rPr>
                  <a:t>zzzzzzzzz</a:t>
                </a:r>
                <a:endParaRPr kumimoji="0" lang="zh-CN" altLang="zh-CN" sz="1800" b="1" i="0" u="none" strike="noStrike" kern="1200" cap="none" spc="0" normalizeH="0" baseline="0" noProof="0">
                  <a:ln>
                    <a:noFill/>
                  </a:ln>
                  <a:solidFill>
                    <a:sysClr val="windowText" lastClr="000000"/>
                  </a:solidFill>
                  <a:effectLst/>
                  <a:uLnTx/>
                  <a:uFillTx/>
                  <a:cs typeface="+mn-ea"/>
                  <a:sym typeface="+mn-lt"/>
                </a:endParaRPr>
              </a:p>
            </p:txBody>
          </p:sp>
          <p:sp>
            <p:nvSpPr>
              <p:cNvPr id="51" name="AutoShape 3">
                <a:extLst>
                  <a:ext uri="{FF2B5EF4-FFF2-40B4-BE49-F238E27FC236}">
                    <a16:creationId xmlns:a16="http://schemas.microsoft.com/office/drawing/2014/main" id="{13BAC052-6829-41E5-BF2E-479EBFF0EAA4}"/>
                  </a:ext>
                </a:extLst>
              </p:cNvPr>
              <p:cNvSpPr>
                <a:spLocks noChangeArrowheads="1"/>
              </p:cNvSpPr>
              <p:nvPr/>
            </p:nvSpPr>
            <p:spPr bwMode="gray">
              <a:xfrm>
                <a:off x="1465263" y="1909763"/>
                <a:ext cx="4752000" cy="541337"/>
              </a:xfrm>
              <a:prstGeom prst="roundRect">
                <a:avLst>
                  <a:gd name="adj" fmla="val 16667"/>
                </a:avLst>
              </a:prstGeom>
              <a:gradFill>
                <a:gsLst>
                  <a:gs pos="0">
                    <a:sysClr val="window" lastClr="FFFFFF">
                      <a:lumMod val="95000"/>
                    </a:sysClr>
                  </a:gs>
                  <a:gs pos="100000">
                    <a:sysClr val="window" lastClr="FFFFFF">
                      <a:lumMod val="75000"/>
                    </a:sysClr>
                  </a:gs>
                </a:gsLst>
                <a:lin ang="5400000" scaled="1"/>
              </a:gradFill>
              <a:ln w="25400" algn="ctr">
                <a:solidFill>
                  <a:sysClr val="window" lastClr="FFFFFF"/>
                </a:solidFill>
                <a:round/>
                <a:headEnd/>
                <a:tailEnd/>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zh-CN" sz="2000" b="1" i="0" u="none" strike="noStrike" kern="1200" cap="none" spc="0" normalizeH="0" baseline="0" noProof="0">
                  <a:ln>
                    <a:noFill/>
                  </a:ln>
                  <a:solidFill>
                    <a:srgbClr val="1F497D"/>
                  </a:solidFill>
                  <a:effectLst/>
                  <a:uLnTx/>
                  <a:uFillTx/>
                  <a:cs typeface="+mn-ea"/>
                  <a:sym typeface="+mn-lt"/>
                </a:endParaRPr>
              </a:p>
            </p:txBody>
          </p:sp>
        </p:grpSp>
        <p:sp>
          <p:nvSpPr>
            <p:cNvPr id="49" name="Rectangle 13">
              <a:extLst>
                <a:ext uri="{FF2B5EF4-FFF2-40B4-BE49-F238E27FC236}">
                  <a16:creationId xmlns:a16="http://schemas.microsoft.com/office/drawing/2014/main" id="{09A5E27D-90F9-4F85-A9C8-B524AFBC1918}"/>
                </a:ext>
              </a:extLst>
            </p:cNvPr>
            <p:cNvSpPr>
              <a:spLocks noChangeArrowheads="1"/>
            </p:cNvSpPr>
            <p:nvPr/>
          </p:nvSpPr>
          <p:spPr bwMode="auto">
            <a:xfrm>
              <a:off x="2371274" y="1658938"/>
              <a:ext cx="4449075" cy="418755"/>
            </a:xfrm>
            <a:prstGeom prst="rect">
              <a:avLst/>
            </a:prstGeom>
            <a:noFill/>
            <a:ln w="9525">
              <a:noFill/>
              <a:miter lim="800000"/>
              <a:headEnd/>
              <a:tailEnd/>
            </a:ln>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zh-CN" altLang="en-US" sz="2400" b="1" dirty="0">
                  <a:cs typeface="+mn-ea"/>
                  <a:sym typeface="+mn-lt"/>
                </a:rPr>
                <a:t>技能</a:t>
              </a:r>
              <a:r>
                <a:rPr kumimoji="0" lang="zh-CN" altLang="en-US" sz="2400" b="1" i="0" u="none" strike="noStrike" kern="1200" cap="none" spc="0" normalizeH="0" baseline="0" noProof="0" dirty="0">
                  <a:ln>
                    <a:noFill/>
                  </a:ln>
                  <a:effectLst/>
                  <a:uLnTx/>
                  <a:uFillTx/>
                  <a:cs typeface="+mn-ea"/>
                  <a:sym typeface="+mn-lt"/>
                </a:rPr>
                <a:t>目标</a:t>
              </a:r>
            </a:p>
          </p:txBody>
        </p:sp>
      </p:grpSp>
      <p:sp>
        <p:nvSpPr>
          <p:cNvPr id="52" name="文本框 15">
            <a:extLst>
              <a:ext uri="{FF2B5EF4-FFF2-40B4-BE49-F238E27FC236}">
                <a16:creationId xmlns:a16="http://schemas.microsoft.com/office/drawing/2014/main" id="{4BD59C21-6501-46B9-94FB-9FD381900BE1}"/>
              </a:ext>
            </a:extLst>
          </p:cNvPr>
          <p:cNvSpPr txBox="1"/>
          <p:nvPr/>
        </p:nvSpPr>
        <p:spPr>
          <a:xfrm>
            <a:off x="1697830" y="2239183"/>
            <a:ext cx="7945491" cy="1132682"/>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b="1" dirty="0">
                <a:cs typeface="+mn-ea"/>
                <a:sym typeface="+mn-lt"/>
              </a:rPr>
              <a:t>1.</a:t>
            </a:r>
            <a:r>
              <a:rPr lang="zh-CN" altLang="en-US" b="1" dirty="0">
                <a:cs typeface="+mn-ea"/>
                <a:sym typeface="+mn-lt"/>
              </a:rPr>
              <a:t>能判断居民纳税人和非居民纳税人；</a:t>
            </a:r>
          </a:p>
          <a:p>
            <a:pPr>
              <a:lnSpc>
                <a:spcPct val="130000"/>
              </a:lnSpc>
            </a:pPr>
            <a:r>
              <a:rPr lang="en-US" altLang="zh-CN" b="1" dirty="0">
                <a:cs typeface="+mn-ea"/>
                <a:sym typeface="+mn-lt"/>
              </a:rPr>
              <a:t>2.</a:t>
            </a:r>
            <a:r>
              <a:rPr lang="zh-CN" altLang="en-US" b="1" dirty="0">
                <a:cs typeface="+mn-ea"/>
                <a:sym typeface="+mn-lt"/>
              </a:rPr>
              <a:t>具备独立核算个人所得税的能力；</a:t>
            </a:r>
          </a:p>
          <a:p>
            <a:pPr>
              <a:lnSpc>
                <a:spcPct val="130000"/>
              </a:lnSpc>
            </a:pPr>
            <a:r>
              <a:rPr lang="en-US" altLang="zh-CN" b="1" dirty="0">
                <a:cs typeface="+mn-ea"/>
                <a:sym typeface="+mn-lt"/>
              </a:rPr>
              <a:t>3.</a:t>
            </a:r>
            <a:r>
              <a:rPr lang="zh-CN" altLang="en-US" b="1" dirty="0">
                <a:cs typeface="+mn-ea"/>
                <a:sym typeface="+mn-lt"/>
              </a:rPr>
              <a:t>能够熟练进行个人所得税纳税申报。</a:t>
            </a:r>
          </a:p>
        </p:txBody>
      </p:sp>
      <p:grpSp>
        <p:nvGrpSpPr>
          <p:cNvPr id="53" name="组合 52">
            <a:extLst>
              <a:ext uri="{FF2B5EF4-FFF2-40B4-BE49-F238E27FC236}">
                <a16:creationId xmlns:a16="http://schemas.microsoft.com/office/drawing/2014/main" id="{7A6CA5BC-749C-45BD-8A42-7E4CE01E88C2}"/>
              </a:ext>
            </a:extLst>
          </p:cNvPr>
          <p:cNvGrpSpPr>
            <a:grpSpLocks/>
          </p:cNvGrpSpPr>
          <p:nvPr/>
        </p:nvGrpSpPr>
        <p:grpSpPr bwMode="auto">
          <a:xfrm>
            <a:off x="135854" y="3874422"/>
            <a:ext cx="1512168" cy="792828"/>
            <a:chOff x="2214752" y="1500188"/>
            <a:chExt cx="4752000" cy="719137"/>
          </a:xfrm>
        </p:grpSpPr>
        <p:grpSp>
          <p:nvGrpSpPr>
            <p:cNvPr id="54" name="组合 53">
              <a:extLst>
                <a:ext uri="{FF2B5EF4-FFF2-40B4-BE49-F238E27FC236}">
                  <a16:creationId xmlns:a16="http://schemas.microsoft.com/office/drawing/2014/main" id="{53F91E68-E8C3-4297-BA64-8E2F5258136F}"/>
                </a:ext>
              </a:extLst>
            </p:cNvPr>
            <p:cNvGrpSpPr>
              <a:grpSpLocks/>
            </p:cNvGrpSpPr>
            <p:nvPr/>
          </p:nvGrpSpPr>
          <p:grpSpPr bwMode="auto">
            <a:xfrm>
              <a:off x="2214752" y="1500188"/>
              <a:ext cx="4752000" cy="719137"/>
              <a:chOff x="1465263" y="1820863"/>
              <a:chExt cx="4752000" cy="719137"/>
            </a:xfrm>
          </p:grpSpPr>
          <p:sp>
            <p:nvSpPr>
              <p:cNvPr id="56" name="AutoShape 3">
                <a:extLst>
                  <a:ext uri="{FF2B5EF4-FFF2-40B4-BE49-F238E27FC236}">
                    <a16:creationId xmlns:a16="http://schemas.microsoft.com/office/drawing/2014/main" id="{D2BCEA7B-AF78-49EA-BC92-E5CE2A0E759A}"/>
                  </a:ext>
                </a:extLst>
              </p:cNvPr>
              <p:cNvSpPr>
                <a:spLocks noChangeArrowheads="1"/>
              </p:cNvSpPr>
              <p:nvPr/>
            </p:nvSpPr>
            <p:spPr bwMode="auto">
              <a:xfrm>
                <a:off x="1465263" y="1820863"/>
                <a:ext cx="4752000" cy="719137"/>
              </a:xfrm>
              <a:prstGeom prst="roundRect">
                <a:avLst>
                  <a:gd name="adj" fmla="val 16667"/>
                </a:avLst>
              </a:prstGeom>
              <a:solidFill>
                <a:srgbClr val="0070C0"/>
              </a:solidFill>
              <a:ln w="9525" algn="ctr">
                <a:no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effectLst/>
                    <a:uLnTx/>
                    <a:uFillTx/>
                    <a:cs typeface="+mn-ea"/>
                    <a:sym typeface="+mn-lt"/>
                  </a:rPr>
                  <a:t>zzzzzzzzz</a:t>
                </a:r>
                <a:endParaRPr kumimoji="0" lang="zh-CN" altLang="zh-CN" sz="1800" b="1" i="0" u="none" strike="noStrike" kern="1200" cap="none" spc="0" normalizeH="0" baseline="0" noProof="0">
                  <a:ln>
                    <a:noFill/>
                  </a:ln>
                  <a:effectLst/>
                  <a:uLnTx/>
                  <a:uFillTx/>
                  <a:cs typeface="+mn-ea"/>
                  <a:sym typeface="+mn-lt"/>
                </a:endParaRPr>
              </a:p>
            </p:txBody>
          </p:sp>
          <p:sp>
            <p:nvSpPr>
              <p:cNvPr id="57" name="AutoShape 3">
                <a:extLst>
                  <a:ext uri="{FF2B5EF4-FFF2-40B4-BE49-F238E27FC236}">
                    <a16:creationId xmlns:a16="http://schemas.microsoft.com/office/drawing/2014/main" id="{74D2F1A4-7A78-4061-80FC-85F1EDB801E6}"/>
                  </a:ext>
                </a:extLst>
              </p:cNvPr>
              <p:cNvSpPr>
                <a:spLocks noChangeArrowheads="1"/>
              </p:cNvSpPr>
              <p:nvPr/>
            </p:nvSpPr>
            <p:spPr bwMode="gray">
              <a:xfrm>
                <a:off x="1465263" y="1909763"/>
                <a:ext cx="4752000" cy="541337"/>
              </a:xfrm>
              <a:prstGeom prst="roundRect">
                <a:avLst>
                  <a:gd name="adj" fmla="val 16667"/>
                </a:avLst>
              </a:prstGeom>
              <a:gradFill>
                <a:gsLst>
                  <a:gs pos="0">
                    <a:sysClr val="window" lastClr="FFFFFF">
                      <a:lumMod val="95000"/>
                    </a:sysClr>
                  </a:gs>
                  <a:gs pos="100000">
                    <a:sysClr val="window" lastClr="FFFFFF">
                      <a:lumMod val="75000"/>
                    </a:sysClr>
                  </a:gs>
                </a:gsLst>
                <a:lin ang="5400000" scaled="1"/>
              </a:gradFill>
              <a:ln w="25400" algn="ctr">
                <a:solidFill>
                  <a:sysClr val="window" lastClr="FFFFFF"/>
                </a:solidFill>
                <a:round/>
                <a:headEnd/>
                <a:tailEnd/>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zh-CN" sz="2000" b="1" i="0" u="none" strike="noStrike" kern="1200" cap="none" spc="0" normalizeH="0" baseline="0" noProof="0">
                  <a:ln>
                    <a:noFill/>
                  </a:ln>
                  <a:effectLst/>
                  <a:uLnTx/>
                  <a:uFillTx/>
                  <a:cs typeface="+mn-ea"/>
                  <a:sym typeface="+mn-lt"/>
                </a:endParaRPr>
              </a:p>
            </p:txBody>
          </p:sp>
        </p:grpSp>
        <p:sp>
          <p:nvSpPr>
            <p:cNvPr id="55" name="Rectangle 13">
              <a:extLst>
                <a:ext uri="{FF2B5EF4-FFF2-40B4-BE49-F238E27FC236}">
                  <a16:creationId xmlns:a16="http://schemas.microsoft.com/office/drawing/2014/main" id="{A8A2DFD4-24D3-4D44-9EE0-83C82BF019CF}"/>
                </a:ext>
              </a:extLst>
            </p:cNvPr>
            <p:cNvSpPr>
              <a:spLocks noChangeArrowheads="1"/>
            </p:cNvSpPr>
            <p:nvPr/>
          </p:nvSpPr>
          <p:spPr bwMode="auto">
            <a:xfrm>
              <a:off x="2371274" y="1658938"/>
              <a:ext cx="4449078" cy="418755"/>
            </a:xfrm>
            <a:prstGeom prst="rect">
              <a:avLst/>
            </a:prstGeom>
            <a:noFill/>
            <a:ln w="9525">
              <a:noFill/>
              <a:miter lim="800000"/>
              <a:headEnd/>
              <a:tailEnd/>
            </a:ln>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zh-CN" altLang="en-US" sz="2400" b="1" dirty="0">
                  <a:cs typeface="+mn-ea"/>
                  <a:sym typeface="+mn-lt"/>
                </a:rPr>
                <a:t>素养</a:t>
              </a:r>
              <a:r>
                <a:rPr kumimoji="0" lang="zh-CN" altLang="en-US" sz="2400" b="1" i="0" u="none" strike="noStrike" kern="1200" cap="none" spc="0" normalizeH="0" baseline="0" noProof="0" dirty="0">
                  <a:ln>
                    <a:noFill/>
                  </a:ln>
                  <a:effectLst/>
                  <a:uLnTx/>
                  <a:uFillTx/>
                  <a:cs typeface="+mn-ea"/>
                  <a:sym typeface="+mn-lt"/>
                </a:rPr>
                <a:t>目标</a:t>
              </a:r>
            </a:p>
          </p:txBody>
        </p:sp>
      </p:grpSp>
      <p:sp>
        <p:nvSpPr>
          <p:cNvPr id="58" name="文本框 15">
            <a:extLst>
              <a:ext uri="{FF2B5EF4-FFF2-40B4-BE49-F238E27FC236}">
                <a16:creationId xmlns:a16="http://schemas.microsoft.com/office/drawing/2014/main" id="{ECB56F2A-921B-4D13-B3B4-08051904E1AD}"/>
              </a:ext>
            </a:extLst>
          </p:cNvPr>
          <p:cNvSpPr txBox="1"/>
          <p:nvPr/>
        </p:nvSpPr>
        <p:spPr>
          <a:xfrm>
            <a:off x="1697830" y="3533880"/>
            <a:ext cx="7033420" cy="1492781"/>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b="1" dirty="0">
                <a:cs typeface="+mn-ea"/>
                <a:sym typeface="+mn-lt"/>
              </a:rPr>
              <a:t>1.</a:t>
            </a:r>
            <a:r>
              <a:rPr lang="zh-CN" altLang="en-US" b="1" dirty="0">
                <a:cs typeface="+mn-ea"/>
                <a:sym typeface="+mn-lt"/>
              </a:rPr>
              <a:t>树立遵纪守法</a:t>
            </a:r>
            <a:r>
              <a:rPr lang="en-US" altLang="zh-CN" b="1" dirty="0">
                <a:cs typeface="+mn-ea"/>
                <a:sym typeface="+mn-lt"/>
              </a:rPr>
              <a:t>﹑</a:t>
            </a:r>
            <a:r>
              <a:rPr lang="zh-CN" altLang="en-US" b="1" dirty="0">
                <a:cs typeface="+mn-ea"/>
                <a:sym typeface="+mn-lt"/>
              </a:rPr>
              <a:t>诚信纳税的意识</a:t>
            </a:r>
            <a:r>
              <a:rPr lang="en-US" altLang="zh-CN" b="1" dirty="0">
                <a:cs typeface="+mn-ea"/>
                <a:sym typeface="+mn-lt"/>
              </a:rPr>
              <a:t>;</a:t>
            </a:r>
            <a:r>
              <a:rPr lang="zh-CN" altLang="en-US" b="1" dirty="0">
                <a:cs typeface="+mn-ea"/>
                <a:sym typeface="+mn-lt"/>
              </a:rPr>
              <a:t>形成“守信光荣，失信可耻”的荣辱观。</a:t>
            </a:r>
          </a:p>
          <a:p>
            <a:pPr>
              <a:lnSpc>
                <a:spcPct val="130000"/>
              </a:lnSpc>
            </a:pPr>
            <a:r>
              <a:rPr lang="en-US" altLang="zh-CN" b="1" dirty="0">
                <a:cs typeface="+mn-ea"/>
                <a:sym typeface="+mn-lt"/>
              </a:rPr>
              <a:t>2.</a:t>
            </a:r>
            <a:r>
              <a:rPr lang="zh-CN" altLang="en-US" b="1" dirty="0">
                <a:cs typeface="+mn-ea"/>
                <a:sym typeface="+mn-lt"/>
              </a:rPr>
              <a:t>深入理解依法纳税是公民的责任和义务，引导学生树立正确的价值观。</a:t>
            </a:r>
          </a:p>
        </p:txBody>
      </p:sp>
    </p:spTree>
    <p:extLst>
      <p:ext uri="{BB962C8B-B14F-4D97-AF65-F5344CB8AC3E}">
        <p14:creationId xmlns:p14="http://schemas.microsoft.com/office/powerpoint/2010/main" val="2762795661"/>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iterate type="lt">
                                    <p:tmPct val="10000"/>
                                  </p:iterate>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30</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a:t>
            </a:r>
            <a:r>
              <a:rPr lang="en-US" altLang="zh-CN" dirty="0">
                <a:solidFill>
                  <a:schemeClr val="tx1"/>
                </a:solidFill>
              </a:rPr>
              <a:t>2</a:t>
            </a:r>
            <a:r>
              <a:rPr lang="zh-CN" altLang="en-US" dirty="0">
                <a:solidFill>
                  <a:schemeClr val="tx1"/>
                </a:solidFill>
              </a:rPr>
              <a:t>）特殊规定</a:t>
            </a:r>
          </a:p>
          <a:p>
            <a:pPr lvl="0"/>
            <a:r>
              <a:rPr lang="zh-CN" altLang="en-US" dirty="0">
                <a:solidFill>
                  <a:schemeClr val="tx1"/>
                </a:solidFill>
              </a:rPr>
              <a:t>①不属于工资、薪金性质的补贴、津贴，不征收个人所得税，包括：</a:t>
            </a:r>
          </a:p>
          <a:p>
            <a:pPr marL="342900" lvl="0" indent="-342900">
              <a:buFont typeface="Wingdings" panose="05000000000000000000" pitchFamily="2" charset="2"/>
              <a:buChar char="Ø"/>
            </a:pPr>
            <a:r>
              <a:rPr lang="zh-CN" altLang="en-US" dirty="0">
                <a:solidFill>
                  <a:srgbClr val="005392"/>
                </a:solidFill>
              </a:rPr>
              <a:t>独生子女补贴；</a:t>
            </a:r>
          </a:p>
          <a:p>
            <a:pPr marL="342900" lvl="0" indent="-342900">
              <a:buFont typeface="Wingdings" panose="05000000000000000000" pitchFamily="2" charset="2"/>
              <a:buChar char="Ø"/>
            </a:pPr>
            <a:r>
              <a:rPr lang="zh-CN" altLang="en-US" dirty="0">
                <a:solidFill>
                  <a:srgbClr val="005392"/>
                </a:solidFill>
              </a:rPr>
              <a:t>托儿补助费；</a:t>
            </a:r>
          </a:p>
          <a:p>
            <a:pPr marL="342900" lvl="0" indent="-342900">
              <a:buFont typeface="Wingdings" panose="05000000000000000000" pitchFamily="2" charset="2"/>
              <a:buChar char="Ø"/>
            </a:pPr>
            <a:r>
              <a:rPr lang="zh-CN" altLang="en-US" dirty="0">
                <a:solidFill>
                  <a:srgbClr val="005392"/>
                </a:solidFill>
              </a:rPr>
              <a:t>差旅费津贴、误餐补助；</a:t>
            </a:r>
          </a:p>
          <a:p>
            <a:pPr marL="342900" lvl="0" indent="-342900">
              <a:buFont typeface="Wingdings" panose="05000000000000000000" pitchFamily="2" charset="2"/>
              <a:buChar char="Ø"/>
            </a:pPr>
            <a:r>
              <a:rPr lang="zh-CN" altLang="en-US" dirty="0">
                <a:solidFill>
                  <a:srgbClr val="005392"/>
                </a:solidFill>
              </a:rPr>
              <a:t>执行公务员工资制度未纳入基本工资总额的补贴、津贴差额和家属成员的副食补贴。</a:t>
            </a:r>
          </a:p>
        </p:txBody>
      </p:sp>
    </p:spTree>
    <p:extLst>
      <p:ext uri="{BB962C8B-B14F-4D97-AF65-F5344CB8AC3E}">
        <p14:creationId xmlns:p14="http://schemas.microsoft.com/office/powerpoint/2010/main" val="235380384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31</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②</a:t>
            </a:r>
            <a:r>
              <a:rPr lang="zh-CN" altLang="en-US" dirty="0">
                <a:solidFill>
                  <a:srgbClr val="C00000"/>
                </a:solidFill>
              </a:rPr>
              <a:t>解除劳动关系一次性补偿</a:t>
            </a:r>
            <a:r>
              <a:rPr lang="zh-CN" altLang="en-US" dirty="0">
                <a:solidFill>
                  <a:schemeClr val="tx1"/>
                </a:solidFill>
              </a:rPr>
              <a:t>收入按</a:t>
            </a:r>
            <a:r>
              <a:rPr lang="zh-CN" altLang="en-US" u="sng" dirty="0">
                <a:solidFill>
                  <a:srgbClr val="C00000"/>
                </a:solidFill>
              </a:rPr>
              <a:t>“工资、薪金所得”</a:t>
            </a:r>
            <a:r>
              <a:rPr lang="zh-CN" altLang="en-US" dirty="0">
                <a:solidFill>
                  <a:schemeClr val="tx1"/>
                </a:solidFill>
              </a:rPr>
              <a:t>缴纳个人所得税。</a:t>
            </a:r>
          </a:p>
          <a:p>
            <a:pPr lvl="0"/>
            <a:r>
              <a:rPr lang="zh-CN" altLang="en-US" dirty="0">
                <a:solidFill>
                  <a:schemeClr val="tx1"/>
                </a:solidFill>
              </a:rPr>
              <a:t>在当地上年职工</a:t>
            </a:r>
            <a:r>
              <a:rPr lang="zh-CN" altLang="en-US" u="sng" dirty="0">
                <a:solidFill>
                  <a:srgbClr val="C00000"/>
                </a:solidFill>
              </a:rPr>
              <a:t>平均工资</a:t>
            </a:r>
            <a:r>
              <a:rPr lang="en-US" altLang="zh-CN" u="sng" dirty="0">
                <a:solidFill>
                  <a:srgbClr val="C00000"/>
                </a:solidFill>
              </a:rPr>
              <a:t>3</a:t>
            </a:r>
            <a:r>
              <a:rPr lang="zh-CN" altLang="en-US" u="sng" dirty="0">
                <a:solidFill>
                  <a:srgbClr val="C00000"/>
                </a:solidFill>
              </a:rPr>
              <a:t>倍数额以内</a:t>
            </a:r>
            <a:r>
              <a:rPr lang="zh-CN" altLang="en-US" dirty="0">
                <a:solidFill>
                  <a:schemeClr val="tx1"/>
                </a:solidFill>
              </a:rPr>
              <a:t>的部分，</a:t>
            </a:r>
            <a:r>
              <a:rPr lang="zh-CN" altLang="en-US" dirty="0">
                <a:solidFill>
                  <a:srgbClr val="C00000"/>
                </a:solidFill>
              </a:rPr>
              <a:t>免征</a:t>
            </a:r>
            <a:r>
              <a:rPr lang="zh-CN" altLang="en-US" dirty="0">
                <a:solidFill>
                  <a:schemeClr val="tx1"/>
                </a:solidFill>
              </a:rPr>
              <a:t>个人所得税；</a:t>
            </a:r>
            <a:r>
              <a:rPr lang="zh-CN" altLang="en-US" dirty="0">
                <a:solidFill>
                  <a:srgbClr val="C00000"/>
                </a:solidFill>
              </a:rPr>
              <a:t>超过</a:t>
            </a:r>
            <a:r>
              <a:rPr lang="en-US" altLang="zh-CN" dirty="0">
                <a:solidFill>
                  <a:srgbClr val="C00000"/>
                </a:solidFill>
              </a:rPr>
              <a:t>3</a:t>
            </a:r>
            <a:r>
              <a:rPr lang="zh-CN" altLang="en-US" dirty="0">
                <a:solidFill>
                  <a:srgbClr val="C00000"/>
                </a:solidFill>
              </a:rPr>
              <a:t>倍</a:t>
            </a:r>
            <a:r>
              <a:rPr lang="zh-CN" altLang="en-US" dirty="0">
                <a:solidFill>
                  <a:schemeClr val="tx1"/>
                </a:solidFill>
              </a:rPr>
              <a:t>数额的部分，不并入当年综合所得，单独适用综合所得税率表，计算纳税。</a:t>
            </a:r>
          </a:p>
          <a:p>
            <a:pPr lvl="0"/>
            <a:r>
              <a:rPr lang="en-US" altLang="zh-CN" dirty="0">
                <a:solidFill>
                  <a:srgbClr val="C00000"/>
                </a:solidFill>
              </a:rPr>
              <a:t>【</a:t>
            </a:r>
            <a:r>
              <a:rPr lang="zh-CN" altLang="en-US" dirty="0">
                <a:solidFill>
                  <a:srgbClr val="C00000"/>
                </a:solidFill>
              </a:rPr>
              <a:t>注意</a:t>
            </a:r>
            <a:r>
              <a:rPr lang="en-US" altLang="zh-CN" dirty="0">
                <a:solidFill>
                  <a:srgbClr val="C00000"/>
                </a:solidFill>
              </a:rPr>
              <a:t>】</a:t>
            </a:r>
            <a:r>
              <a:rPr lang="zh-CN" altLang="en-US" dirty="0">
                <a:solidFill>
                  <a:srgbClr val="005392"/>
                </a:solidFill>
              </a:rPr>
              <a:t>当地上年职工平均工资</a:t>
            </a:r>
            <a:r>
              <a:rPr lang="en-US" altLang="zh-CN" dirty="0">
                <a:solidFill>
                  <a:srgbClr val="005392"/>
                </a:solidFill>
              </a:rPr>
              <a:t>3</a:t>
            </a:r>
            <a:r>
              <a:rPr lang="zh-CN" altLang="en-US" dirty="0">
                <a:solidFill>
                  <a:srgbClr val="005392"/>
                </a:solidFill>
              </a:rPr>
              <a:t>倍数额部分属于“免征额”。</a:t>
            </a:r>
          </a:p>
        </p:txBody>
      </p:sp>
    </p:spTree>
    <p:extLst>
      <p:ext uri="{BB962C8B-B14F-4D97-AF65-F5344CB8AC3E}">
        <p14:creationId xmlns:p14="http://schemas.microsoft.com/office/powerpoint/2010/main" val="398407618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71094" y="226181"/>
            <a:ext cx="541046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试试就试试</a:t>
            </a:r>
            <a:endParaRPr lang="en-US" altLang="zh-CN" sz="2800" b="1" dirty="0">
              <a:solidFill>
                <a:srgbClr val="003399"/>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2000" dirty="0">
                <a:solidFill>
                  <a:schemeClr val="tx1"/>
                </a:solidFill>
                <a:latin typeface="+mn-lt"/>
                <a:ea typeface="+mn-ea"/>
                <a:cs typeface="+mn-ea"/>
                <a:sym typeface="+mn-lt"/>
              </a:rPr>
              <a:t>【</a:t>
            </a:r>
            <a:r>
              <a:rPr lang="zh-CN" altLang="en-US" sz="2000" dirty="0">
                <a:solidFill>
                  <a:schemeClr val="tx1"/>
                </a:solidFill>
                <a:latin typeface="+mn-lt"/>
                <a:ea typeface="+mn-ea"/>
                <a:cs typeface="+mn-ea"/>
                <a:sym typeface="+mn-lt"/>
              </a:rPr>
              <a:t>计算题</a:t>
            </a:r>
            <a:r>
              <a:rPr lang="en-US" altLang="zh-CN" sz="2000" dirty="0">
                <a:solidFill>
                  <a:schemeClr val="tx1"/>
                </a:solidFill>
                <a:latin typeface="+mn-lt"/>
                <a:ea typeface="+mn-ea"/>
                <a:cs typeface="+mn-ea"/>
                <a:sym typeface="+mn-lt"/>
              </a:rPr>
              <a:t>】2020</a:t>
            </a:r>
            <a:r>
              <a:rPr lang="zh-CN" altLang="en-US" sz="2000" dirty="0">
                <a:solidFill>
                  <a:schemeClr val="tx1"/>
                </a:solidFill>
                <a:latin typeface="+mn-lt"/>
                <a:ea typeface="+mn-ea"/>
                <a:cs typeface="+mn-ea"/>
                <a:sym typeface="+mn-lt"/>
              </a:rPr>
              <a:t>年</a:t>
            </a:r>
            <a:r>
              <a:rPr lang="en-US" altLang="zh-CN" sz="2000" dirty="0">
                <a:solidFill>
                  <a:schemeClr val="tx1"/>
                </a:solidFill>
                <a:latin typeface="+mn-lt"/>
                <a:ea typeface="+mn-ea"/>
                <a:cs typeface="+mn-ea"/>
                <a:sym typeface="+mn-lt"/>
              </a:rPr>
              <a:t>3</a:t>
            </a:r>
            <a:r>
              <a:rPr lang="zh-CN" altLang="en-US" sz="2000" dirty="0">
                <a:solidFill>
                  <a:schemeClr val="tx1"/>
                </a:solidFill>
                <a:latin typeface="+mn-lt"/>
                <a:ea typeface="+mn-ea"/>
                <a:cs typeface="+mn-ea"/>
                <a:sym typeface="+mn-lt"/>
              </a:rPr>
              <a:t>月，</a:t>
            </a:r>
            <a:r>
              <a:rPr lang="en-US" altLang="zh-CN" sz="2000" dirty="0">
                <a:solidFill>
                  <a:schemeClr val="tx1"/>
                </a:solidFill>
                <a:latin typeface="+mn-lt"/>
                <a:ea typeface="+mn-ea"/>
                <a:cs typeface="+mn-ea"/>
                <a:sym typeface="+mn-lt"/>
              </a:rPr>
              <a:t>A</a:t>
            </a:r>
            <a:r>
              <a:rPr lang="zh-CN" altLang="en-US" sz="2000" dirty="0">
                <a:solidFill>
                  <a:schemeClr val="tx1"/>
                </a:solidFill>
                <a:latin typeface="+mn-lt"/>
                <a:ea typeface="+mn-ea"/>
                <a:cs typeface="+mn-ea"/>
                <a:sym typeface="+mn-lt"/>
              </a:rPr>
              <a:t>公司与小张解除劳动合同，公司支付小张一次性补偿金</a:t>
            </a:r>
            <a:r>
              <a:rPr lang="en-US" altLang="zh-CN" sz="2000" dirty="0">
                <a:solidFill>
                  <a:schemeClr val="tx1"/>
                </a:solidFill>
                <a:latin typeface="+mn-lt"/>
                <a:ea typeface="+mn-ea"/>
                <a:cs typeface="+mn-ea"/>
                <a:sym typeface="+mn-lt"/>
              </a:rPr>
              <a:t>28</a:t>
            </a:r>
            <a:r>
              <a:rPr lang="zh-CN" altLang="en-US" sz="2000" dirty="0">
                <a:solidFill>
                  <a:schemeClr val="tx1"/>
                </a:solidFill>
                <a:latin typeface="+mn-lt"/>
                <a:ea typeface="+mn-ea"/>
                <a:cs typeface="+mn-ea"/>
                <a:sym typeface="+mn-lt"/>
              </a:rPr>
              <a:t>万元，当地上年度职工平均工资</a:t>
            </a:r>
            <a:r>
              <a:rPr lang="en-US" altLang="zh-CN" sz="2000" dirty="0">
                <a:solidFill>
                  <a:schemeClr val="tx1"/>
                </a:solidFill>
                <a:latin typeface="+mn-lt"/>
                <a:ea typeface="+mn-ea"/>
                <a:cs typeface="+mn-ea"/>
                <a:sym typeface="+mn-lt"/>
              </a:rPr>
              <a:t>80000</a:t>
            </a:r>
            <a:r>
              <a:rPr lang="zh-CN" altLang="en-US" sz="2000" dirty="0">
                <a:solidFill>
                  <a:schemeClr val="tx1"/>
                </a:solidFill>
                <a:latin typeface="+mn-lt"/>
                <a:ea typeface="+mn-ea"/>
                <a:cs typeface="+mn-ea"/>
                <a:sym typeface="+mn-lt"/>
              </a:rPr>
              <a:t>元，则小张应该就该项一次性补偿收入缴纳的个人所得税为多少？</a:t>
            </a:r>
          </a:p>
          <a:p>
            <a:endParaRPr lang="en-US" altLang="zh-CN" sz="2000" dirty="0">
              <a:solidFill>
                <a:schemeClr val="tx1"/>
              </a:solidFill>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588411" y="2723368"/>
            <a:ext cx="8123789" cy="1820651"/>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3399"/>
                </a:solidFill>
              </a:rPr>
              <a:t>一次性收入在当地上年职工平均工资</a:t>
            </a:r>
            <a:r>
              <a:rPr lang="en-US" altLang="zh-CN" sz="2000" b="1" dirty="0">
                <a:solidFill>
                  <a:srgbClr val="003399"/>
                </a:solidFill>
              </a:rPr>
              <a:t>3</a:t>
            </a:r>
            <a:r>
              <a:rPr lang="zh-CN" altLang="en-US" sz="2000" b="1" dirty="0">
                <a:solidFill>
                  <a:srgbClr val="003399"/>
                </a:solidFill>
              </a:rPr>
              <a:t>倍数额以内的部分</a:t>
            </a:r>
            <a:r>
              <a:rPr lang="en-US" altLang="zh-CN" sz="2000" b="1" dirty="0">
                <a:solidFill>
                  <a:srgbClr val="003399"/>
                </a:solidFill>
              </a:rPr>
              <a:t>80000*3=240000</a:t>
            </a:r>
            <a:r>
              <a:rPr lang="zh-CN" altLang="en-US" sz="2000" b="1" dirty="0">
                <a:solidFill>
                  <a:srgbClr val="003399"/>
                </a:solidFill>
              </a:rPr>
              <a:t>元，免征个人所得税；</a:t>
            </a:r>
            <a:endParaRPr lang="en-US" altLang="zh-CN" sz="2000" b="1" dirty="0">
              <a:solidFill>
                <a:srgbClr val="003399"/>
              </a:solidFill>
            </a:endParaRPr>
          </a:p>
          <a:p>
            <a:pPr marL="342900" indent="-342900">
              <a:buFont typeface="Wingdings" panose="05000000000000000000" pitchFamily="2" charset="2"/>
              <a:buChar char="ü"/>
            </a:pPr>
            <a:r>
              <a:rPr lang="zh-CN" altLang="en-US" sz="2000" b="1" dirty="0">
                <a:solidFill>
                  <a:srgbClr val="003399"/>
                </a:solidFill>
              </a:rPr>
              <a:t>超过</a:t>
            </a:r>
            <a:r>
              <a:rPr lang="en-US" altLang="zh-CN" sz="2000" b="1" dirty="0">
                <a:solidFill>
                  <a:srgbClr val="003399"/>
                </a:solidFill>
              </a:rPr>
              <a:t>3</a:t>
            </a:r>
            <a:r>
              <a:rPr lang="zh-CN" altLang="en-US" sz="2000" b="1" dirty="0">
                <a:solidFill>
                  <a:srgbClr val="003399"/>
                </a:solidFill>
              </a:rPr>
              <a:t>倍数额部分的一次性补偿收入，单独适用综合所得税率表，计算纳税。</a:t>
            </a:r>
            <a:r>
              <a:rPr lang="en-US" altLang="zh-CN" sz="2000" b="1" dirty="0">
                <a:solidFill>
                  <a:srgbClr val="003399"/>
                </a:solidFill>
              </a:rPr>
              <a:t>280000-80000*3=40000</a:t>
            </a:r>
            <a:r>
              <a:rPr lang="zh-CN" altLang="en-US" sz="2000" b="1" dirty="0">
                <a:solidFill>
                  <a:srgbClr val="003399"/>
                </a:solidFill>
              </a:rPr>
              <a:t>元</a:t>
            </a:r>
          </a:p>
        </p:txBody>
      </p:sp>
    </p:spTree>
    <p:extLst>
      <p:ext uri="{BB962C8B-B14F-4D97-AF65-F5344CB8AC3E}">
        <p14:creationId xmlns:p14="http://schemas.microsoft.com/office/powerpoint/2010/main" val="1942967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33</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③正式退休</a:t>
            </a:r>
          </a:p>
          <a:p>
            <a:pPr lvl="0"/>
            <a:r>
              <a:rPr lang="zh-CN" altLang="en-US" dirty="0">
                <a:solidFill>
                  <a:schemeClr val="tx1"/>
                </a:solidFill>
              </a:rPr>
              <a:t>离退休人员按规定领取离退休工资或养老金外，</a:t>
            </a:r>
            <a:r>
              <a:rPr lang="zh-CN" altLang="en-US" dirty="0">
                <a:solidFill>
                  <a:srgbClr val="C00000"/>
                </a:solidFill>
              </a:rPr>
              <a:t>“另从原任职单位取得的各类补贴、奖金、实物”</a:t>
            </a:r>
            <a:r>
              <a:rPr lang="zh-CN" altLang="en-US" dirty="0">
                <a:solidFill>
                  <a:schemeClr val="tx1"/>
                </a:solidFill>
              </a:rPr>
              <a:t>，不属于免税项目，应按</a:t>
            </a:r>
            <a:r>
              <a:rPr lang="zh-CN" altLang="en-US" u="sng" dirty="0">
                <a:solidFill>
                  <a:srgbClr val="C00000"/>
                </a:solidFill>
              </a:rPr>
              <a:t>“工资、薪金所得”</a:t>
            </a:r>
            <a:r>
              <a:rPr lang="zh-CN" altLang="en-US" dirty="0">
                <a:solidFill>
                  <a:schemeClr val="tx1"/>
                </a:solidFill>
              </a:rPr>
              <a:t>缴纳个税。</a:t>
            </a:r>
          </a:p>
          <a:p>
            <a:pPr lvl="0"/>
            <a:r>
              <a:rPr lang="zh-CN" altLang="en-US" dirty="0">
                <a:solidFill>
                  <a:schemeClr val="tx1"/>
                </a:solidFill>
              </a:rPr>
              <a:t>离退休人员</a:t>
            </a:r>
            <a:r>
              <a:rPr lang="zh-CN" altLang="en-US" u="sng" dirty="0">
                <a:solidFill>
                  <a:srgbClr val="C00000"/>
                </a:solidFill>
              </a:rPr>
              <a:t>“再任职”</a:t>
            </a:r>
            <a:r>
              <a:rPr lang="zh-CN" altLang="en-US" dirty="0">
                <a:solidFill>
                  <a:schemeClr val="tx1"/>
                </a:solidFill>
              </a:rPr>
              <a:t>取得的收入，按</a:t>
            </a:r>
            <a:r>
              <a:rPr lang="zh-CN" altLang="en-US" u="sng" dirty="0">
                <a:solidFill>
                  <a:srgbClr val="C00000"/>
                </a:solidFill>
              </a:rPr>
              <a:t>“工资、薪金所得”</a:t>
            </a:r>
            <a:r>
              <a:rPr lang="zh-CN" altLang="en-US" dirty="0">
                <a:solidFill>
                  <a:schemeClr val="tx1"/>
                </a:solidFill>
              </a:rPr>
              <a:t>缴纳个税。</a:t>
            </a:r>
          </a:p>
        </p:txBody>
      </p:sp>
    </p:spTree>
    <p:extLst>
      <p:ext uri="{BB962C8B-B14F-4D97-AF65-F5344CB8AC3E}">
        <p14:creationId xmlns:p14="http://schemas.microsoft.com/office/powerpoint/2010/main" val="408305977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34</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④内部退养</a:t>
            </a:r>
          </a:p>
          <a:p>
            <a:pPr lvl="0"/>
            <a:r>
              <a:rPr lang="zh-CN" altLang="en-US" dirty="0">
                <a:solidFill>
                  <a:srgbClr val="C00000"/>
                </a:solidFill>
              </a:rPr>
              <a:t>内部退养</a:t>
            </a:r>
            <a:r>
              <a:rPr lang="zh-CN" altLang="en-US" dirty="0">
                <a:solidFill>
                  <a:schemeClr val="tx1"/>
                </a:solidFill>
              </a:rPr>
              <a:t>的个人在其办理内部退养手续后至法定离退休年龄之间从原任职单位取得的工资、薪金，不属于离退休工资，应按</a:t>
            </a:r>
            <a:r>
              <a:rPr lang="zh-CN" altLang="en-US" u="sng" dirty="0">
                <a:solidFill>
                  <a:srgbClr val="C00000"/>
                </a:solidFill>
              </a:rPr>
              <a:t>“工资、薪金所得”</a:t>
            </a:r>
            <a:r>
              <a:rPr lang="zh-CN" altLang="en-US" dirty="0">
                <a:solidFill>
                  <a:schemeClr val="tx1"/>
                </a:solidFill>
              </a:rPr>
              <a:t>项目计征个人所得税。</a:t>
            </a:r>
          </a:p>
          <a:p>
            <a:pPr lvl="0"/>
            <a:r>
              <a:rPr lang="zh-CN" altLang="en-US" dirty="0">
                <a:solidFill>
                  <a:schemeClr val="tx1"/>
                </a:solidFill>
              </a:rPr>
              <a:t>内部退养人员</a:t>
            </a:r>
            <a:r>
              <a:rPr lang="zh-CN" altLang="en-US" dirty="0">
                <a:solidFill>
                  <a:srgbClr val="C00000"/>
                </a:solidFill>
              </a:rPr>
              <a:t>“重新就业”</a:t>
            </a:r>
            <a:r>
              <a:rPr lang="zh-CN" altLang="en-US" dirty="0">
                <a:solidFill>
                  <a:schemeClr val="tx1"/>
                </a:solidFill>
              </a:rPr>
              <a:t>取得的工资、薪金所得、与从原任职单位取得的同一月份的工资、薪金所得合并，按</a:t>
            </a:r>
            <a:r>
              <a:rPr lang="zh-CN" altLang="en-US" u="sng" dirty="0">
                <a:solidFill>
                  <a:srgbClr val="C00000"/>
                </a:solidFill>
              </a:rPr>
              <a:t>“工资、薪金所得”</a:t>
            </a:r>
            <a:r>
              <a:rPr lang="zh-CN" altLang="en-US" dirty="0">
                <a:solidFill>
                  <a:schemeClr val="tx1"/>
                </a:solidFill>
              </a:rPr>
              <a:t>缴纳个税。</a:t>
            </a:r>
          </a:p>
        </p:txBody>
      </p:sp>
    </p:spTree>
    <p:extLst>
      <p:ext uri="{BB962C8B-B14F-4D97-AF65-F5344CB8AC3E}">
        <p14:creationId xmlns:p14="http://schemas.microsoft.com/office/powerpoint/2010/main" val="290222882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35</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⑤提前退休</a:t>
            </a:r>
          </a:p>
          <a:p>
            <a:pPr lvl="0"/>
            <a:r>
              <a:rPr lang="zh-CN" altLang="en-US" dirty="0">
                <a:solidFill>
                  <a:srgbClr val="C00000"/>
                </a:solidFill>
              </a:rPr>
              <a:t>“提前退休”</a:t>
            </a:r>
            <a:r>
              <a:rPr lang="zh-CN" altLang="en-US" dirty="0">
                <a:solidFill>
                  <a:schemeClr val="tx1"/>
                </a:solidFill>
              </a:rPr>
              <a:t>取得一次性补贴收入，按</a:t>
            </a:r>
            <a:r>
              <a:rPr lang="zh-CN" altLang="en-US" u="sng" dirty="0">
                <a:solidFill>
                  <a:srgbClr val="C00000"/>
                </a:solidFill>
              </a:rPr>
              <a:t>“工资、薪金所得”</a:t>
            </a:r>
            <a:r>
              <a:rPr lang="zh-CN" altLang="en-US" dirty="0">
                <a:solidFill>
                  <a:schemeClr val="tx1"/>
                </a:solidFill>
              </a:rPr>
              <a:t>缴纳个税。</a:t>
            </a:r>
          </a:p>
          <a:p>
            <a:pPr lvl="0"/>
            <a:r>
              <a:rPr lang="zh-CN" altLang="en-US" dirty="0">
                <a:solidFill>
                  <a:schemeClr val="tx1"/>
                </a:solidFill>
              </a:rPr>
              <a:t>⑥个人取得</a:t>
            </a:r>
            <a:r>
              <a:rPr lang="zh-CN" altLang="en-US" dirty="0">
                <a:solidFill>
                  <a:srgbClr val="C00000"/>
                </a:solidFill>
              </a:rPr>
              <a:t>“公务交通、通信补贴收入”</a:t>
            </a:r>
            <a:r>
              <a:rPr lang="zh-CN" altLang="en-US" dirty="0">
                <a:solidFill>
                  <a:schemeClr val="tx1"/>
                </a:solidFill>
              </a:rPr>
              <a:t>扣除一定标准的公务费用后，按照</a:t>
            </a:r>
            <a:r>
              <a:rPr lang="zh-CN" altLang="en-US" u="sng" dirty="0">
                <a:solidFill>
                  <a:srgbClr val="C00000"/>
                </a:solidFill>
              </a:rPr>
              <a:t>“工资、薪金所得”</a:t>
            </a:r>
            <a:r>
              <a:rPr lang="zh-CN" altLang="en-US" dirty="0">
                <a:solidFill>
                  <a:schemeClr val="tx1"/>
                </a:solidFill>
              </a:rPr>
              <a:t>项目计征个人所得税。</a:t>
            </a:r>
          </a:p>
        </p:txBody>
      </p:sp>
    </p:spTree>
    <p:extLst>
      <p:ext uri="{BB962C8B-B14F-4D97-AF65-F5344CB8AC3E}">
        <p14:creationId xmlns:p14="http://schemas.microsoft.com/office/powerpoint/2010/main" val="306135546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36</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⑦个人因任职、受雇上市公司取得的“</a:t>
            </a:r>
            <a:r>
              <a:rPr lang="zh-CN" altLang="en-US" dirty="0">
                <a:solidFill>
                  <a:srgbClr val="C00000"/>
                </a:solidFill>
              </a:rPr>
              <a:t>股票期权、股票增值权、限制性股票、股权奖励”</a:t>
            </a:r>
            <a:r>
              <a:rPr lang="zh-CN" altLang="en-US" dirty="0">
                <a:solidFill>
                  <a:schemeClr val="tx1"/>
                </a:solidFill>
              </a:rPr>
              <a:t>所得，按</a:t>
            </a:r>
            <a:r>
              <a:rPr lang="zh-CN" altLang="en-US" u="sng" dirty="0">
                <a:solidFill>
                  <a:srgbClr val="C00000"/>
                </a:solidFill>
              </a:rPr>
              <a:t>“工资、薪金所得”</a:t>
            </a:r>
            <a:r>
              <a:rPr lang="zh-CN" altLang="en-US" dirty="0">
                <a:solidFill>
                  <a:schemeClr val="tx1"/>
                </a:solidFill>
              </a:rPr>
              <a:t>缴纳个税。</a:t>
            </a:r>
          </a:p>
          <a:p>
            <a:pPr lvl="0"/>
            <a:r>
              <a:rPr lang="zh-CN" altLang="en-US" dirty="0">
                <a:solidFill>
                  <a:schemeClr val="tx1"/>
                </a:solidFill>
              </a:rPr>
              <a:t>⑧保险金</a:t>
            </a:r>
          </a:p>
          <a:p>
            <a:pPr lvl="0"/>
            <a:r>
              <a:rPr lang="zh-CN" altLang="en-US" dirty="0">
                <a:solidFill>
                  <a:schemeClr val="tx1"/>
                </a:solidFill>
              </a:rPr>
              <a:t>“三险一金”：缴费超过规定比例部分，按“工资、薪金所得”项目计征个人所得税。</a:t>
            </a:r>
          </a:p>
          <a:p>
            <a:pPr lvl="0"/>
            <a:r>
              <a:rPr lang="zh-CN" altLang="en-US" dirty="0">
                <a:solidFill>
                  <a:schemeClr val="tx1"/>
                </a:solidFill>
              </a:rPr>
              <a:t>“三险一金以外的非免税保险”：按“工资、薪金所得”项目计征个人所得税。</a:t>
            </a:r>
          </a:p>
        </p:txBody>
      </p:sp>
    </p:spTree>
    <p:extLst>
      <p:ext uri="{BB962C8B-B14F-4D97-AF65-F5344CB8AC3E}">
        <p14:creationId xmlns:p14="http://schemas.microsoft.com/office/powerpoint/2010/main" val="20384331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37</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⑨特殊职业</a:t>
            </a:r>
          </a:p>
          <a:p>
            <a:pPr lvl="0"/>
            <a:r>
              <a:rPr lang="zh-CN" altLang="en-US" dirty="0">
                <a:solidFill>
                  <a:srgbClr val="C00000"/>
                </a:solidFill>
              </a:rPr>
              <a:t>“兼职”</a:t>
            </a:r>
            <a:r>
              <a:rPr lang="zh-CN" altLang="en-US" dirty="0">
                <a:solidFill>
                  <a:schemeClr val="tx1"/>
                </a:solidFill>
              </a:rPr>
              <a:t>（同时在两个以上所“任职、受雇”）律师：从律师事务所取得工资、薪金性质的所得以</a:t>
            </a:r>
            <a:r>
              <a:rPr lang="zh-CN" altLang="en-US" dirty="0">
                <a:solidFill>
                  <a:srgbClr val="C00000"/>
                </a:solidFill>
              </a:rPr>
              <a:t>收入全额为</a:t>
            </a:r>
            <a:r>
              <a:rPr lang="zh-CN" altLang="en-US" dirty="0">
                <a:solidFill>
                  <a:schemeClr val="tx1"/>
                </a:solidFill>
              </a:rPr>
              <a:t>应纳税所得额，不扣减生计费。兼职律师应自行申报两处或两处以上取得的</a:t>
            </a:r>
            <a:r>
              <a:rPr lang="zh-CN" altLang="en-US" u="sng" dirty="0">
                <a:solidFill>
                  <a:srgbClr val="C00000"/>
                </a:solidFill>
              </a:rPr>
              <a:t>“工资、薪金所得”</a:t>
            </a:r>
            <a:r>
              <a:rPr lang="zh-CN" altLang="en-US" dirty="0">
                <a:solidFill>
                  <a:schemeClr val="tx1"/>
                </a:solidFill>
              </a:rPr>
              <a:t>，合并计算缴纳个人所得税。</a:t>
            </a:r>
          </a:p>
        </p:txBody>
      </p:sp>
    </p:spTree>
    <p:extLst>
      <p:ext uri="{BB962C8B-B14F-4D97-AF65-F5344CB8AC3E}">
        <p14:creationId xmlns:p14="http://schemas.microsoft.com/office/powerpoint/2010/main" val="416103641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38</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⑩非营利性科研机构及高校奖励</a:t>
            </a:r>
          </a:p>
          <a:p>
            <a:pPr lvl="0"/>
            <a:r>
              <a:rPr lang="zh-CN" altLang="en-US" dirty="0">
                <a:solidFill>
                  <a:schemeClr val="tx1"/>
                </a:solidFill>
              </a:rPr>
              <a:t>依法批准设立的非营利性研究开发机构和高校根据规定，从职务科技成果转化收入中给予科技人员的现金奖励，</a:t>
            </a:r>
            <a:r>
              <a:rPr lang="zh-CN" altLang="en-US" u="sng" dirty="0">
                <a:solidFill>
                  <a:srgbClr val="C00000"/>
                </a:solidFill>
              </a:rPr>
              <a:t>可减按</a:t>
            </a:r>
            <a:r>
              <a:rPr lang="en-US" altLang="zh-CN" u="sng" dirty="0">
                <a:solidFill>
                  <a:srgbClr val="C00000"/>
                </a:solidFill>
              </a:rPr>
              <a:t>50%</a:t>
            </a:r>
            <a:r>
              <a:rPr lang="zh-CN" altLang="en-US" dirty="0">
                <a:solidFill>
                  <a:schemeClr val="tx1"/>
                </a:solidFill>
              </a:rPr>
              <a:t>计入科技人员当月“工资、薪金所得”，依法缴纳个人所得税。</a:t>
            </a:r>
          </a:p>
        </p:txBody>
      </p:sp>
    </p:spTree>
    <p:extLst>
      <p:ext uri="{BB962C8B-B14F-4D97-AF65-F5344CB8AC3E}">
        <p14:creationId xmlns:p14="http://schemas.microsoft.com/office/powerpoint/2010/main" val="184447171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0ACA7F0-56A4-4ADA-9AA3-48FD0617467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39</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A055E395-9136-4BE7-B22A-5B2C1FD7893F}"/>
              </a:ext>
            </a:extLst>
          </p:cNvPr>
          <p:cNvGraphicFramePr>
            <a:graphicFrameLocks noGrp="1"/>
          </p:cNvGraphicFramePr>
          <p:nvPr>
            <p:extLst>
              <p:ext uri="{D42A27DB-BD31-4B8C-83A1-F6EECF244321}">
                <p14:modId xmlns:p14="http://schemas.microsoft.com/office/powerpoint/2010/main" val="2106342124"/>
              </p:ext>
            </p:extLst>
          </p:nvPr>
        </p:nvGraphicFramePr>
        <p:xfrm>
          <a:off x="605964" y="1446646"/>
          <a:ext cx="7564642" cy="3352800"/>
        </p:xfrm>
        <a:graphic>
          <a:graphicData uri="http://schemas.openxmlformats.org/drawingml/2006/table">
            <a:tbl>
              <a:tblPr firstRow="1" firstCol="1" bandRow="1"/>
              <a:tblGrid>
                <a:gridCol w="631296">
                  <a:extLst>
                    <a:ext uri="{9D8B030D-6E8A-4147-A177-3AD203B41FA5}">
                      <a16:colId xmlns:a16="http://schemas.microsoft.com/office/drawing/2014/main" val="2908579645"/>
                    </a:ext>
                  </a:extLst>
                </a:gridCol>
                <a:gridCol w="1501348">
                  <a:extLst>
                    <a:ext uri="{9D8B030D-6E8A-4147-A177-3AD203B41FA5}">
                      <a16:colId xmlns:a16="http://schemas.microsoft.com/office/drawing/2014/main" val="353844819"/>
                    </a:ext>
                  </a:extLst>
                </a:gridCol>
                <a:gridCol w="3564494">
                  <a:extLst>
                    <a:ext uri="{9D8B030D-6E8A-4147-A177-3AD203B41FA5}">
                      <a16:colId xmlns:a16="http://schemas.microsoft.com/office/drawing/2014/main" val="699108183"/>
                    </a:ext>
                  </a:extLst>
                </a:gridCol>
                <a:gridCol w="1867504">
                  <a:extLst>
                    <a:ext uri="{9D8B030D-6E8A-4147-A177-3AD203B41FA5}">
                      <a16:colId xmlns:a16="http://schemas.microsoft.com/office/drawing/2014/main" val="4223489764"/>
                    </a:ext>
                  </a:extLst>
                </a:gridCol>
              </a:tblGrid>
              <a:tr h="43882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所得项目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是否按工资薪金纳税</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584480149"/>
                  </a:ext>
                </a:extLst>
              </a:tr>
              <a:tr h="263298">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特殊所得</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独生子女补贴；托儿补助费；差旅费津贴、误餐补助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×（不征税）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303421372"/>
                  </a:ext>
                </a:extLst>
              </a:tr>
              <a:tr h="526595">
                <a:tc vMerge="1">
                  <a:txBody>
                    <a:bodyPr/>
                    <a:lstStyle/>
                    <a:p>
                      <a:endParaRPr lang="zh-CN" altLang="en-US"/>
                    </a:p>
                  </a:txBody>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公务交通、通讯补贴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√（扣除一定标准的公务费）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794858768"/>
                  </a:ext>
                </a:extLst>
              </a:tr>
              <a:tr h="175532">
                <a:tc vMerge="1">
                  <a:txBody>
                    <a:bodyPr/>
                    <a:lstStyle/>
                    <a:p>
                      <a:endParaRPr lang="zh-CN" altLang="en-US"/>
                    </a:p>
                  </a:txBody>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股票期权、股票增值权、限制性股票、股票奖励</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95572742"/>
                  </a:ext>
                </a:extLst>
              </a:tr>
              <a:tr h="87766">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保险</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三险一金</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规定比例部分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免税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203226591"/>
                  </a:ext>
                </a:extLst>
              </a:tr>
              <a:tr h="17553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r>
                        <a:rPr lang="zh-CN" sz="2000" b="1" kern="100" dirty="0">
                          <a:solidFill>
                            <a:srgbClr val="004DA1"/>
                          </a:solidFill>
                          <a:effectLst/>
                          <a:latin typeface="楷体" panose="02010609060101010101" pitchFamily="49" charset="-122"/>
                          <a:ea typeface="楷体" panose="02010609060101010101" pitchFamily="49" charset="-122"/>
                        </a:rPr>
                        <a:t>超过规定比例部分</a:t>
                      </a:r>
                      <a:endParaRPr lang="zh-CN" altLang="en-US" sz="2000" dirty="0">
                        <a:solidFill>
                          <a:srgbClr val="004DA1"/>
                        </a:solidFill>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541932581"/>
                  </a:ext>
                </a:extLst>
              </a:tr>
              <a:tr h="145232">
                <a:tc vMerge="1">
                  <a:txBody>
                    <a:bodyPr/>
                    <a:lstStyle/>
                    <a:p>
                      <a:endParaRPr lang="zh-CN" altLang="en-US"/>
                    </a:p>
                  </a:txBody>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“三险一金”以外的其他保险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210612293"/>
                  </a:ext>
                </a:extLst>
              </a:tr>
            </a:tbl>
          </a:graphicData>
        </a:graphic>
      </p:graphicFrame>
      <p:sp>
        <p:nvSpPr>
          <p:cNvPr id="4" name="文本占位符 1">
            <a:extLst>
              <a:ext uri="{FF2B5EF4-FFF2-40B4-BE49-F238E27FC236}">
                <a16:creationId xmlns:a16="http://schemas.microsoft.com/office/drawing/2014/main" id="{257C3808-83A4-4A66-AE10-C4A89A1EF367}"/>
              </a:ext>
            </a:extLst>
          </p:cNvPr>
          <p:cNvSpPr txBox="1">
            <a:spLocks/>
          </p:cNvSpPr>
          <p:nvPr/>
        </p:nvSpPr>
        <p:spPr>
          <a:xfrm>
            <a:off x="1940381" y="952234"/>
            <a:ext cx="5263237" cy="445688"/>
          </a:xfrm>
          <a:prstGeom prst="rect">
            <a:avLst/>
          </a:prstGeom>
        </p:spPr>
        <p:style>
          <a:lnRef idx="2">
            <a:schemeClr val="accent2"/>
          </a:lnRef>
          <a:fillRef idx="1">
            <a:schemeClr val="lt1"/>
          </a:fillRef>
          <a:effectRef idx="0">
            <a:schemeClr val="accent2"/>
          </a:effectRef>
          <a:fontRef idx="minor">
            <a:schemeClr val="dk1"/>
          </a:fontRef>
        </p:style>
        <p:txBody>
          <a:bodyPr>
            <a:normAutofit fontScale="925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“工资、薪金所得”征税范围的特殊规定</a:t>
            </a:r>
          </a:p>
        </p:txBody>
      </p:sp>
    </p:spTree>
    <p:extLst>
      <p:ext uri="{BB962C8B-B14F-4D97-AF65-F5344CB8AC3E}">
        <p14:creationId xmlns:p14="http://schemas.microsoft.com/office/powerpoint/2010/main" val="344581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96795939-6889-8576-59C4-91842B24B800}"/>
              </a:ext>
            </a:extLst>
          </p:cNvPr>
          <p:cNvSpPr>
            <a:spLocks noChangeArrowheads="1"/>
          </p:cNvSpPr>
          <p:nvPr/>
        </p:nvSpPr>
        <p:spPr bwMode="auto">
          <a:xfrm>
            <a:off x="3556346" y="0"/>
            <a:ext cx="2031307" cy="646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6" rIns="91431" bIns="45716">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a:spcBef>
                <a:spcPct val="0"/>
              </a:spcBef>
              <a:buNone/>
            </a:pPr>
            <a:r>
              <a:rPr lang="zh-CN" altLang="en-US" sz="3600" b="1" dirty="0">
                <a:effectLst>
                  <a:outerShdw blurRad="50800" dist="12700" dir="5400000" algn="t" rotWithShape="0">
                    <a:prstClr val="black">
                      <a:alpha val="40000"/>
                    </a:prstClr>
                  </a:outerShdw>
                </a:effectLst>
                <a:latin typeface="+mj-ea"/>
                <a:ea typeface="+mj-ea"/>
                <a:cs typeface="Arial" panose="020B0604020202020204" pitchFamily="34" charset="0"/>
                <a:sym typeface="Impact" pitchFamily="34" charset="0"/>
                <a:hlinkClick r:id="rId2"/>
              </a:rPr>
              <a:t>案例导入</a:t>
            </a:r>
            <a:endParaRPr lang="zh-CN" altLang="en-US" sz="3600" b="1" dirty="0">
              <a:effectLst>
                <a:outerShdw blurRad="50800" dist="12700" dir="5400000" algn="t" rotWithShape="0">
                  <a:prstClr val="black">
                    <a:alpha val="40000"/>
                  </a:prstClr>
                </a:outerShdw>
              </a:effectLst>
              <a:latin typeface="+mj-ea"/>
              <a:ea typeface="+mj-ea"/>
              <a:cs typeface="Arial" panose="020B0604020202020204" pitchFamily="34" charset="0"/>
            </a:endParaRPr>
          </a:p>
        </p:txBody>
      </p:sp>
      <p:cxnSp>
        <p:nvCxnSpPr>
          <p:cNvPr id="3" name="直接连接符 2">
            <a:extLst>
              <a:ext uri="{FF2B5EF4-FFF2-40B4-BE49-F238E27FC236}">
                <a16:creationId xmlns:a16="http://schemas.microsoft.com/office/drawing/2014/main" id="{341E41B1-D2F8-8293-619F-BE52E7C8F9B7}"/>
              </a:ext>
            </a:extLst>
          </p:cNvPr>
          <p:cNvCxnSpPr/>
          <p:nvPr/>
        </p:nvCxnSpPr>
        <p:spPr>
          <a:xfrm>
            <a:off x="2998661" y="714605"/>
            <a:ext cx="2880000" cy="0"/>
          </a:xfrm>
          <a:prstGeom prst="line">
            <a:avLst/>
          </a:prstGeom>
          <a:noFill/>
          <a:ln w="19050">
            <a:solidFill>
              <a:schemeClr val="bg1">
                <a:lumMod val="65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cxnSp>
      <p:sp>
        <p:nvSpPr>
          <p:cNvPr id="4" name="文本框 3">
            <a:extLst>
              <a:ext uri="{FF2B5EF4-FFF2-40B4-BE49-F238E27FC236}">
                <a16:creationId xmlns:a16="http://schemas.microsoft.com/office/drawing/2014/main" id="{224B885D-029E-E39C-0F41-D8F66738D6F5}"/>
              </a:ext>
            </a:extLst>
          </p:cNvPr>
          <p:cNvSpPr txBox="1"/>
          <p:nvPr/>
        </p:nvSpPr>
        <p:spPr>
          <a:xfrm>
            <a:off x="4572000" y="960508"/>
            <a:ext cx="4491246" cy="3898568"/>
          </a:xfrm>
          <a:prstGeom prst="rect">
            <a:avLst/>
          </a:prstGeom>
          <a:noFill/>
        </p:spPr>
        <p:txBody>
          <a:bodyPr wrap="square">
            <a:spAutoFit/>
          </a:bodyPr>
          <a:lstStyle/>
          <a:p>
            <a:pPr indent="457200">
              <a:lnSpc>
                <a:spcPct val="150000"/>
              </a:lnSpc>
            </a:pPr>
            <a:r>
              <a:rPr lang="zh-CN" altLang="en-US" sz="2400" b="1" dirty="0"/>
              <a:t>据新华社报道，杭州税务局稽查局查明，网络主播黄薇在</a:t>
            </a:r>
            <a:r>
              <a:rPr lang="en-US" altLang="zh-CN" sz="2400" b="1" dirty="0"/>
              <a:t>2019</a:t>
            </a:r>
            <a:r>
              <a:rPr lang="zh-CN" altLang="en-US" sz="2400" b="1" dirty="0"/>
              <a:t>年至</a:t>
            </a:r>
            <a:r>
              <a:rPr lang="en-US" altLang="zh-CN" sz="2400" b="1" dirty="0"/>
              <a:t>2020</a:t>
            </a:r>
            <a:r>
              <a:rPr lang="zh-CN" altLang="en-US" sz="2400" b="1" dirty="0"/>
              <a:t>年期间 ，通过隐匿个人收入、虚构业务转换收入性质虚假申报等方式，</a:t>
            </a:r>
            <a:r>
              <a:rPr lang="en-US" altLang="zh-CN" sz="2400" b="1" dirty="0"/>
              <a:t>2</a:t>
            </a:r>
            <a:r>
              <a:rPr lang="zh-CN" altLang="en-US" sz="2400" b="1" dirty="0"/>
              <a:t>年偷逃税偷逃税款</a:t>
            </a:r>
            <a:r>
              <a:rPr lang="en-US" altLang="zh-CN" sz="2400" b="1" dirty="0"/>
              <a:t>6.43</a:t>
            </a:r>
            <a:r>
              <a:rPr lang="zh-CN" altLang="en-US" sz="2400" b="1" dirty="0"/>
              <a:t>亿元，他少缴税款</a:t>
            </a:r>
            <a:r>
              <a:rPr lang="en-US" altLang="zh-CN" sz="2400" b="1" dirty="0"/>
              <a:t>0.6</a:t>
            </a:r>
            <a:r>
              <a:rPr lang="zh-CN" altLang="en-US" sz="2400" b="1" dirty="0"/>
              <a:t>亿元。</a:t>
            </a:r>
          </a:p>
        </p:txBody>
      </p:sp>
      <p:pic>
        <p:nvPicPr>
          <p:cNvPr id="5" name="图片 4">
            <a:extLst>
              <a:ext uri="{FF2B5EF4-FFF2-40B4-BE49-F238E27FC236}">
                <a16:creationId xmlns:a16="http://schemas.microsoft.com/office/drawing/2014/main" id="{D60A2604-834B-CB0D-7AAE-D35005BD308D}"/>
              </a:ext>
            </a:extLst>
          </p:cNvPr>
          <p:cNvPicPr>
            <a:picLocks noChangeAspect="1"/>
          </p:cNvPicPr>
          <p:nvPr/>
        </p:nvPicPr>
        <p:blipFill>
          <a:blip r:embed="rId3"/>
          <a:stretch>
            <a:fillRect/>
          </a:stretch>
        </p:blipFill>
        <p:spPr>
          <a:xfrm>
            <a:off x="80755" y="1408939"/>
            <a:ext cx="4200167" cy="2325621"/>
          </a:xfrm>
          <a:prstGeom prst="rect">
            <a:avLst/>
          </a:prstGeom>
        </p:spPr>
      </p:pic>
      <p:sp>
        <p:nvSpPr>
          <p:cNvPr id="9" name="文本框 8">
            <a:extLst>
              <a:ext uri="{FF2B5EF4-FFF2-40B4-BE49-F238E27FC236}">
                <a16:creationId xmlns:a16="http://schemas.microsoft.com/office/drawing/2014/main" id="{4F34F6A5-575B-C7C4-19F8-5B8AB397B238}"/>
              </a:ext>
            </a:extLst>
          </p:cNvPr>
          <p:cNvSpPr txBox="1"/>
          <p:nvPr/>
        </p:nvSpPr>
        <p:spPr>
          <a:xfrm>
            <a:off x="80754" y="4154931"/>
            <a:ext cx="4572000" cy="523220"/>
          </a:xfrm>
          <a:prstGeom prst="rect">
            <a:avLst/>
          </a:prstGeom>
          <a:noFill/>
        </p:spPr>
        <p:txBody>
          <a:bodyPr wrap="square">
            <a:spAutoFit/>
          </a:bodyPr>
          <a:lstStyle/>
          <a:p>
            <a:r>
              <a:rPr lang="en-US" altLang="zh-CN" dirty="0"/>
              <a:t>https://haokan.baidu.com/v?pd=wisenatural&amp;vid=5470878743841147889</a:t>
            </a:r>
            <a:endParaRPr lang="zh-CN" altLang="en-US" dirty="0"/>
          </a:p>
        </p:txBody>
      </p:sp>
    </p:spTree>
    <p:extLst>
      <p:ext uri="{BB962C8B-B14F-4D97-AF65-F5344CB8AC3E}">
        <p14:creationId xmlns:p14="http://schemas.microsoft.com/office/powerpoint/2010/main" val="1456669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30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0ACA7F0-56A4-4ADA-9AA3-48FD0617467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40</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A055E395-9136-4BE7-B22A-5B2C1FD7893F}"/>
              </a:ext>
            </a:extLst>
          </p:cNvPr>
          <p:cNvGraphicFramePr>
            <a:graphicFrameLocks noGrp="1"/>
          </p:cNvGraphicFramePr>
          <p:nvPr>
            <p:extLst>
              <p:ext uri="{D42A27DB-BD31-4B8C-83A1-F6EECF244321}">
                <p14:modId xmlns:p14="http://schemas.microsoft.com/office/powerpoint/2010/main" val="4066757988"/>
              </p:ext>
            </p:extLst>
          </p:nvPr>
        </p:nvGraphicFramePr>
        <p:xfrm>
          <a:off x="789679" y="896040"/>
          <a:ext cx="7564642" cy="3962400"/>
        </p:xfrm>
        <a:graphic>
          <a:graphicData uri="http://schemas.openxmlformats.org/drawingml/2006/table">
            <a:tbl>
              <a:tblPr firstRow="1" firstCol="1" bandRow="1"/>
              <a:tblGrid>
                <a:gridCol w="631296">
                  <a:extLst>
                    <a:ext uri="{9D8B030D-6E8A-4147-A177-3AD203B41FA5}">
                      <a16:colId xmlns:a16="http://schemas.microsoft.com/office/drawing/2014/main" val="2908579645"/>
                    </a:ext>
                  </a:extLst>
                </a:gridCol>
                <a:gridCol w="1501348">
                  <a:extLst>
                    <a:ext uri="{9D8B030D-6E8A-4147-A177-3AD203B41FA5}">
                      <a16:colId xmlns:a16="http://schemas.microsoft.com/office/drawing/2014/main" val="353844819"/>
                    </a:ext>
                  </a:extLst>
                </a:gridCol>
                <a:gridCol w="3564494">
                  <a:extLst>
                    <a:ext uri="{9D8B030D-6E8A-4147-A177-3AD203B41FA5}">
                      <a16:colId xmlns:a16="http://schemas.microsoft.com/office/drawing/2014/main" val="699108183"/>
                    </a:ext>
                  </a:extLst>
                </a:gridCol>
                <a:gridCol w="1867504">
                  <a:extLst>
                    <a:ext uri="{9D8B030D-6E8A-4147-A177-3AD203B41FA5}">
                      <a16:colId xmlns:a16="http://schemas.microsoft.com/office/drawing/2014/main" val="4223489764"/>
                    </a:ext>
                  </a:extLst>
                </a:gridCol>
              </a:tblGrid>
              <a:tr h="438829">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所得项目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是否按工资薪金纳税</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584480149"/>
                  </a:ext>
                </a:extLst>
              </a:tr>
              <a:tr h="87766">
                <a:tc rowSpan="6">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离开工作岗位所得</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辞退补偿一次性收入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535326179"/>
                  </a:ext>
                </a:extLst>
              </a:tr>
              <a:tr h="175532">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离退休人员</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离退休工资或养老金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免税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642739844"/>
                  </a:ext>
                </a:extLst>
              </a:tr>
              <a:tr h="175532">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r>
                        <a:rPr lang="zh-CN" sz="2000" b="1" kern="100" dirty="0">
                          <a:solidFill>
                            <a:srgbClr val="004DA1"/>
                          </a:solidFill>
                          <a:effectLst/>
                          <a:latin typeface="楷体" panose="02010609060101010101" pitchFamily="49" charset="-122"/>
                          <a:ea typeface="楷体" panose="02010609060101010101" pitchFamily="49" charset="-122"/>
                        </a:rPr>
                        <a:t>其他补贴、奖金、实物</a:t>
                      </a:r>
                      <a:endParaRPr lang="zh-CN" altLang="en-US" sz="2000" dirty="0">
                        <a:solidFill>
                          <a:srgbClr val="004DA1"/>
                        </a:solidFill>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585360968"/>
                  </a:ext>
                </a:extLst>
              </a:tr>
              <a:tr h="351063">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内部退养</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达到法定离退休年龄前从原任职单位取得的工资、薪金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010914040"/>
                  </a:ext>
                </a:extLst>
              </a:tr>
              <a:tr h="87766">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提前退休</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一次性所得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980245820"/>
                  </a:ext>
                </a:extLst>
              </a:tr>
              <a:tr h="87766">
                <a:tc vMerge="1">
                  <a:txBody>
                    <a:bodyPr/>
                    <a:lstStyle/>
                    <a:p>
                      <a:endParaRPr lang="zh-CN" altLang="en-US"/>
                    </a:p>
                  </a:txBody>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上述人员再就业取得工资</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522727591"/>
                  </a:ext>
                </a:extLst>
              </a:tr>
              <a:tr h="22080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特殊职业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“兼职”律师，按月计算不扣生计费，自行申报时扣除</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116987975"/>
                  </a:ext>
                </a:extLst>
              </a:tr>
              <a:tr h="26329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科研奖励</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非营利性科研机构和高校给予科技人员的现金奖励</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√（减半计入）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37614" marR="37614"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244826807"/>
                  </a:ext>
                </a:extLst>
              </a:tr>
            </a:tbl>
          </a:graphicData>
        </a:graphic>
      </p:graphicFrame>
    </p:spTree>
    <p:extLst>
      <p:ext uri="{BB962C8B-B14F-4D97-AF65-F5344CB8AC3E}">
        <p14:creationId xmlns:p14="http://schemas.microsoft.com/office/powerpoint/2010/main" val="97248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根据个人所得税法律制度的规定，下列各项中，应缴纳个人所得税的是（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年终加薪</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托儿补助费</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差旅费津贴</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误餐补助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399035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根据个人所得税法律制度的规定，下列所得中，属于免税项目的是（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提前退休取得的一次性补贴</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退休人员从原任职单位取得的补贴</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内部退养取得的一次性收入</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按国家统一规定发放的退休工资</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726032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·2021-12】</a:t>
            </a:r>
            <a:r>
              <a:rPr lang="zh-CN" altLang="en-US" dirty="0">
                <a:solidFill>
                  <a:schemeClr val="tx1"/>
                </a:solidFill>
                <a:latin typeface="+mn-lt"/>
                <a:ea typeface="+mn-ea"/>
                <a:cs typeface="+mn-ea"/>
                <a:sym typeface="+mn-lt"/>
              </a:rPr>
              <a:t>根据个人所得税法律制度的规定，下列各项中，属于“工资、薪金所得”的有（ ）。</a:t>
            </a:r>
            <a:endParaRPr lang="en-US" altLang="zh-CN" dirty="0">
              <a:solidFill>
                <a:schemeClr val="tx1"/>
              </a:solidFill>
              <a:latin typeface="+mn-lt"/>
              <a:ea typeface="+mn-ea"/>
              <a:cs typeface="+mn-ea"/>
              <a:sym typeface="+mn-lt"/>
            </a:endParaRPr>
          </a:p>
          <a:p>
            <a:r>
              <a:rPr lang="en-US" altLang="zh-CN" dirty="0">
                <a:solidFill>
                  <a:schemeClr val="tx1"/>
                </a:solidFill>
                <a:latin typeface="+mn-lt"/>
                <a:ea typeface="+mn-ea"/>
                <a:cs typeface="+mn-ea"/>
                <a:sym typeface="+mn-lt"/>
              </a:rPr>
              <a:t> A.</a:t>
            </a:r>
            <a:r>
              <a:rPr lang="zh-CN" altLang="en-US" dirty="0">
                <a:solidFill>
                  <a:schemeClr val="tx1"/>
                </a:solidFill>
                <a:latin typeface="+mn-lt"/>
                <a:ea typeface="+mn-ea"/>
                <a:cs typeface="+mn-ea"/>
                <a:sym typeface="+mn-lt"/>
              </a:rPr>
              <a:t>个人因公出差取得的符合标准的差旅费津贴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个人因公务用车改革而取得的公务用车补贴收入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保险营销员取得的佣金收入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退休人员再任职取得的收入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733384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·2021-11】</a:t>
            </a:r>
            <a:r>
              <a:rPr lang="zh-CN" altLang="en-US" dirty="0">
                <a:solidFill>
                  <a:schemeClr val="tx1"/>
                </a:solidFill>
                <a:latin typeface="+mn-lt"/>
                <a:ea typeface="+mn-ea"/>
                <a:cs typeface="+mn-ea"/>
                <a:sym typeface="+mn-lt"/>
              </a:rPr>
              <a:t>根据个人所得税法律制度的规定，下列情形中，属于“工资、薪金所得”的是（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在校大学生被律师以个人名义聘请为其工作而取得的报酬</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演员以个人名义应邀参加某电视台综艺节目取得的报酬</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教师以个人名义到外校进行学术讲座获得的报酬</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研究人员从任职单位取得的科研奖励收入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630784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 </a:t>
            </a:r>
            <a:r>
              <a:rPr lang="zh-CN" altLang="en-US" dirty="0">
                <a:solidFill>
                  <a:schemeClr val="tx1"/>
                </a:solidFill>
                <a:latin typeface="+mn-lt"/>
                <a:ea typeface="+mn-ea"/>
                <a:cs typeface="+mn-ea"/>
                <a:sym typeface="+mn-lt"/>
              </a:rPr>
              <a:t>下列所得应按工资、薪金所得缴纳个人所得税的有（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退休后的再任职收入</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从任职单位取得的集资利息</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转让限售股所得</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个人独资企业员工每月从该企业取得的劳动所得</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608608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6C763-AA95-8EC2-9ECB-B7E89967A4B5}"/>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041B6DF-F41A-4E81-F362-E2DE0DA2DCA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A84B3AAB-4150-4B69-DAD8-BF8F7044DBF2}"/>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B9CF1B01-7585-6CD2-426F-48AF008AE24C}"/>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年）个人因公务用车制度改革而取得的公务用车补贴收入，应按照工资、薪金所得计征个人所得税。（　）</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F1DB69A1-BB28-E1D4-8922-20442AE2CE94}"/>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74A06E6F-AB3E-B875-6BC1-573EE0BFC6C2}"/>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87CE48FE-4DFE-61B2-89F1-90F7B7BF6A3B}"/>
                </a:ext>
              </a:extLst>
            </p:cNvPr>
            <p:cNvSpPr txBox="1"/>
            <p:nvPr/>
          </p:nvSpPr>
          <p:spPr>
            <a:xfrm>
              <a:off x="9306654"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zh-CN" altLang="en-US"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993788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5EF9C6-01B8-90EB-215A-DAE4DCFD57E7}"/>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36B6A66-E142-43BE-AA11-3675150524C3}"/>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B6055DF5-4876-0533-7972-85365FA335FD}"/>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43F92385-8A1D-3891-4C68-0A888074B6D8}"/>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年）根据个人所得税法律制度的规定，下列选项中，免征个人所得税的是（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离退休人员从原任职单位取得的各类补贴</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企业职工从破产企业取得的一次性安置费收入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个人在办理内部退养手续后至法定离退休年龄之间从原任职单位取得的工资、薪金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个人在办理内部退养手续后从原任职单位取得的一次性收入</a:t>
            </a:r>
          </a:p>
        </p:txBody>
      </p:sp>
      <p:grpSp>
        <p:nvGrpSpPr>
          <p:cNvPr id="9" name="组合 8">
            <a:extLst>
              <a:ext uri="{FF2B5EF4-FFF2-40B4-BE49-F238E27FC236}">
                <a16:creationId xmlns:a16="http://schemas.microsoft.com/office/drawing/2014/main" id="{8944DB29-908E-06F1-1114-8D8E7E71E2F4}"/>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130DEE14-3A87-F9C0-1A3B-707F69DBC8B7}"/>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4637EE65-F7A8-F150-9CB5-464E3A103FC6}"/>
                </a:ext>
              </a:extLst>
            </p:cNvPr>
            <p:cNvSpPr txBox="1"/>
            <p:nvPr/>
          </p:nvSpPr>
          <p:spPr>
            <a:xfrm>
              <a:off x="9306654" y="2622443"/>
              <a:ext cx="902810" cy="46722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03393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48</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28650"/>
            <a:ext cx="814292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rgbClr val="005392"/>
                </a:solidFill>
              </a:rPr>
              <a:t>2.“</a:t>
            </a:r>
            <a:r>
              <a:rPr lang="zh-CN" altLang="en-US" dirty="0">
                <a:solidFill>
                  <a:srgbClr val="005392"/>
                </a:solidFill>
              </a:rPr>
              <a:t>劳务报酬所得”税目</a:t>
            </a:r>
          </a:p>
          <a:p>
            <a:pPr lvl="0"/>
            <a:r>
              <a:rPr lang="zh-CN" altLang="en-US" dirty="0">
                <a:solidFill>
                  <a:schemeClr val="tx1"/>
                </a:solidFill>
              </a:rPr>
              <a:t>（</a:t>
            </a:r>
            <a:r>
              <a:rPr lang="en-US" altLang="zh-CN" dirty="0">
                <a:solidFill>
                  <a:schemeClr val="tx1"/>
                </a:solidFill>
              </a:rPr>
              <a:t>1</a:t>
            </a:r>
            <a:r>
              <a:rPr lang="zh-CN" altLang="en-US" dirty="0">
                <a:solidFill>
                  <a:schemeClr val="tx1"/>
                </a:solidFill>
              </a:rPr>
              <a:t>）基本规定</a:t>
            </a:r>
          </a:p>
          <a:p>
            <a:pPr lvl="0"/>
            <a:r>
              <a:rPr lang="zh-CN" altLang="en-US" dirty="0">
                <a:solidFill>
                  <a:schemeClr val="tx1"/>
                </a:solidFill>
              </a:rPr>
              <a:t>劳务报酬所得是指个人独立从事“非雇佣”的各种劳务所得。</a:t>
            </a:r>
            <a:endParaRPr lang="en-US" altLang="zh-CN" dirty="0">
              <a:solidFill>
                <a:schemeClr val="tx1"/>
              </a:solidFill>
            </a:endParaRPr>
          </a:p>
          <a:p>
            <a:pPr lvl="0"/>
            <a:r>
              <a:rPr lang="zh-CN" altLang="en-US" dirty="0">
                <a:solidFill>
                  <a:schemeClr val="tx1"/>
                </a:solidFill>
              </a:rPr>
              <a:t>内容包设计、装潢、安装、制图、化验、测试、 医疗、法律、会计、咨询、讲学、新广播、翻译、审稿、书画、雕刻、影视、录音、录像、演出、表演、广告、展技术服务、介绍服务、经纪服务、代办服务、其他劳务。</a:t>
            </a:r>
          </a:p>
          <a:p>
            <a:pPr lvl="0"/>
            <a:r>
              <a:rPr lang="zh-CN" altLang="en-US" dirty="0">
                <a:solidFill>
                  <a:schemeClr val="tx1"/>
                </a:solidFill>
              </a:rPr>
              <a:t> 区分“劳务报酬所得”和“工资、薪金所得”，主要看是否存在</a:t>
            </a:r>
            <a:r>
              <a:rPr lang="zh-CN" altLang="en-US" dirty="0">
                <a:solidFill>
                  <a:srgbClr val="C00000"/>
                </a:solidFill>
              </a:rPr>
              <a:t>雇佣与被雇佣</a:t>
            </a:r>
            <a:r>
              <a:rPr lang="zh-CN" altLang="en-US" dirty="0">
                <a:solidFill>
                  <a:schemeClr val="tx1"/>
                </a:solidFill>
              </a:rPr>
              <a:t>的关系。</a:t>
            </a:r>
          </a:p>
          <a:p>
            <a:pPr lvl="0"/>
            <a:endParaRPr lang="zh-CN" altLang="en-US" dirty="0">
              <a:solidFill>
                <a:schemeClr val="tx1"/>
              </a:solidFill>
            </a:endParaRPr>
          </a:p>
        </p:txBody>
      </p:sp>
    </p:spTree>
    <p:extLst>
      <p:ext uri="{BB962C8B-B14F-4D97-AF65-F5344CB8AC3E}">
        <p14:creationId xmlns:p14="http://schemas.microsoft.com/office/powerpoint/2010/main" val="7158838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4868B6F-26F4-4966-82B1-8BDD62DA19D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49</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BC63E0D9-76C1-4568-8C4B-3C787D21EF12}"/>
              </a:ext>
            </a:extLst>
          </p:cNvPr>
          <p:cNvSpPr txBox="1">
            <a:spLocks/>
          </p:cNvSpPr>
          <p:nvPr/>
        </p:nvSpPr>
        <p:spPr>
          <a:xfrm>
            <a:off x="1906080" y="894488"/>
            <a:ext cx="4819185"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en-US" altLang="zh-CN" sz="2400" b="1" dirty="0">
                <a:solidFill>
                  <a:srgbClr val="004DA1"/>
                </a:solidFill>
                <a:latin typeface="楷体" panose="02010609060101010101" pitchFamily="49" charset="-122"/>
                <a:ea typeface="楷体" panose="02010609060101010101" pitchFamily="49" charset="-122"/>
              </a:rPr>
              <a:t>“</a:t>
            </a:r>
            <a:r>
              <a:rPr lang="zh-CN" altLang="en-US" sz="2400" b="1" dirty="0">
                <a:solidFill>
                  <a:srgbClr val="004DA1"/>
                </a:solidFill>
                <a:latin typeface="楷体" panose="02010609060101010101" pitchFamily="49" charset="-122"/>
                <a:ea typeface="楷体" panose="02010609060101010101" pitchFamily="49" charset="-122"/>
              </a:rPr>
              <a:t>劳务报酬所得</a:t>
            </a:r>
            <a:r>
              <a:rPr lang="en-US" altLang="zh-CN" sz="2400" b="1" dirty="0">
                <a:solidFill>
                  <a:srgbClr val="004DA1"/>
                </a:solidFill>
                <a:latin typeface="楷体" panose="02010609060101010101" pitchFamily="49" charset="-122"/>
                <a:ea typeface="楷体" panose="02010609060101010101" pitchFamily="49" charset="-122"/>
              </a:rPr>
              <a:t>”VS</a:t>
            </a:r>
            <a:r>
              <a:rPr lang="zh-CN" altLang="en-US" sz="2400" b="1" dirty="0">
                <a:solidFill>
                  <a:srgbClr val="004DA1"/>
                </a:solidFill>
                <a:latin typeface="楷体" panose="02010609060101010101" pitchFamily="49" charset="-122"/>
                <a:ea typeface="楷体" panose="02010609060101010101" pitchFamily="49" charset="-122"/>
              </a:rPr>
              <a:t>工资薪金所得</a:t>
            </a:r>
          </a:p>
        </p:txBody>
      </p:sp>
      <p:graphicFrame>
        <p:nvGraphicFramePr>
          <p:cNvPr id="4" name="表格 3">
            <a:extLst>
              <a:ext uri="{FF2B5EF4-FFF2-40B4-BE49-F238E27FC236}">
                <a16:creationId xmlns:a16="http://schemas.microsoft.com/office/drawing/2014/main" id="{8C277B9E-0970-4D98-9895-EC39A41A4043}"/>
              </a:ext>
            </a:extLst>
          </p:cNvPr>
          <p:cNvGraphicFramePr>
            <a:graphicFrameLocks noGrp="1"/>
          </p:cNvGraphicFramePr>
          <p:nvPr>
            <p:extLst>
              <p:ext uri="{D42A27DB-BD31-4B8C-83A1-F6EECF244321}">
                <p14:modId xmlns:p14="http://schemas.microsoft.com/office/powerpoint/2010/main" val="20471556"/>
              </p:ext>
            </p:extLst>
          </p:nvPr>
        </p:nvGraphicFramePr>
        <p:xfrm>
          <a:off x="597413" y="1625600"/>
          <a:ext cx="7877993" cy="3106740"/>
        </p:xfrm>
        <a:graphic>
          <a:graphicData uri="http://schemas.openxmlformats.org/drawingml/2006/table">
            <a:tbl>
              <a:tblPr firstRow="1" firstCol="1" bandRow="1"/>
              <a:tblGrid>
                <a:gridCol w="2307407">
                  <a:extLst>
                    <a:ext uri="{9D8B030D-6E8A-4147-A177-3AD203B41FA5}">
                      <a16:colId xmlns:a16="http://schemas.microsoft.com/office/drawing/2014/main" val="3595635339"/>
                    </a:ext>
                  </a:extLst>
                </a:gridCol>
                <a:gridCol w="2785293">
                  <a:extLst>
                    <a:ext uri="{9D8B030D-6E8A-4147-A177-3AD203B41FA5}">
                      <a16:colId xmlns:a16="http://schemas.microsoft.com/office/drawing/2014/main" val="2068936700"/>
                    </a:ext>
                  </a:extLst>
                </a:gridCol>
                <a:gridCol w="2785293">
                  <a:extLst>
                    <a:ext uri="{9D8B030D-6E8A-4147-A177-3AD203B41FA5}">
                      <a16:colId xmlns:a16="http://schemas.microsoft.com/office/drawing/2014/main" val="3312965713"/>
                    </a:ext>
                  </a:extLst>
                </a:gridCol>
              </a:tblGrid>
              <a:tr h="31067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职业</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收入来源</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税目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2028417923"/>
                  </a:ext>
                </a:extLst>
              </a:tr>
              <a:tr h="621348">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老师、演员</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在单位授课、演出取得所得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工资、薪金所得</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563926255"/>
                  </a:ext>
                </a:extLst>
              </a:tr>
              <a:tr h="621348">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在外授课、演出取得所得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劳务报酬所得或经营所得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877643954"/>
                  </a:ext>
                </a:extLst>
              </a:tr>
              <a:tr h="31067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个人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兼职所得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劳务报酬所得</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572309828"/>
                  </a:ext>
                </a:extLst>
              </a:tr>
              <a:tr h="62134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受雇于律师个人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为律师个人工作取得所得</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劳务报酬所得（由该律师代扣代缴）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013912273"/>
                  </a:ext>
                </a:extLst>
              </a:tr>
              <a:tr h="62134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证券经纪人、保险营销员</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取得</a:t>
                      </a:r>
                      <a:r>
                        <a:rPr lang="zh-CN" altLang="en-US" sz="2000" b="1" kern="100" dirty="0">
                          <a:solidFill>
                            <a:srgbClr val="004DA1"/>
                          </a:solidFill>
                          <a:effectLst/>
                          <a:latin typeface="楷体" panose="02010609060101010101" pitchFamily="49" charset="-122"/>
                          <a:ea typeface="楷体" panose="02010609060101010101" pitchFamily="49" charset="-122"/>
                        </a:rPr>
                        <a:t>佣</a:t>
                      </a:r>
                      <a:r>
                        <a:rPr lang="zh-CN" sz="2000" b="1" kern="100" dirty="0">
                          <a:solidFill>
                            <a:srgbClr val="004DA1"/>
                          </a:solidFill>
                          <a:effectLst/>
                          <a:latin typeface="楷体" panose="02010609060101010101" pitchFamily="49" charset="-122"/>
                          <a:ea typeface="楷体" panose="02010609060101010101" pitchFamily="49" charset="-122"/>
                        </a:rPr>
                        <a:t>金</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劳务报酬所得（扣除</a:t>
                      </a:r>
                      <a:r>
                        <a:rPr lang="en-US" sz="2000" b="1" kern="100" dirty="0">
                          <a:solidFill>
                            <a:srgbClr val="004DA1"/>
                          </a:solidFill>
                          <a:effectLst/>
                          <a:latin typeface="楷体" panose="02010609060101010101" pitchFamily="49" charset="-122"/>
                          <a:ea typeface="楷体" panose="02010609060101010101" pitchFamily="49" charset="-122"/>
                        </a:rPr>
                        <a:t>25%</a:t>
                      </a:r>
                      <a:r>
                        <a:rPr lang="zh-CN" sz="2000" b="1" kern="100" dirty="0">
                          <a:solidFill>
                            <a:srgbClr val="004DA1"/>
                          </a:solidFill>
                          <a:effectLst/>
                          <a:latin typeface="楷体" panose="02010609060101010101" pitchFamily="49" charset="-122"/>
                          <a:ea typeface="楷体" panose="02010609060101010101" pitchFamily="49" charset="-122"/>
                        </a:rPr>
                        <a:t>的展业成本）</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897494665"/>
                  </a:ext>
                </a:extLst>
              </a:tr>
            </a:tbl>
          </a:graphicData>
        </a:graphic>
      </p:graphicFrame>
      <p:sp>
        <p:nvSpPr>
          <p:cNvPr id="5" name="文本框 4">
            <a:extLst>
              <a:ext uri="{FF2B5EF4-FFF2-40B4-BE49-F238E27FC236}">
                <a16:creationId xmlns:a16="http://schemas.microsoft.com/office/drawing/2014/main" id="{DE9211EE-7143-4A95-986A-07EE021C4FAF}"/>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260109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7B6CB440-B331-F266-9AE4-C744CE931526}"/>
              </a:ext>
            </a:extLst>
          </p:cNvPr>
          <p:cNvPicPr>
            <a:picLocks noChangeAspect="1"/>
          </p:cNvPicPr>
          <p:nvPr/>
        </p:nvPicPr>
        <p:blipFill>
          <a:blip r:embed="rId2"/>
          <a:stretch>
            <a:fillRect/>
          </a:stretch>
        </p:blipFill>
        <p:spPr>
          <a:xfrm>
            <a:off x="115783" y="21771"/>
            <a:ext cx="5575594" cy="4840548"/>
          </a:xfrm>
          <a:prstGeom prst="rect">
            <a:avLst/>
          </a:prstGeom>
        </p:spPr>
      </p:pic>
      <p:pic>
        <p:nvPicPr>
          <p:cNvPr id="3" name="图片 2">
            <a:extLst>
              <a:ext uri="{FF2B5EF4-FFF2-40B4-BE49-F238E27FC236}">
                <a16:creationId xmlns:a16="http://schemas.microsoft.com/office/drawing/2014/main" id="{CE88113A-6B73-1CCD-0526-E52E4B6D62FD}"/>
              </a:ext>
            </a:extLst>
          </p:cNvPr>
          <p:cNvPicPr>
            <a:picLocks noChangeAspect="1"/>
          </p:cNvPicPr>
          <p:nvPr/>
        </p:nvPicPr>
        <p:blipFill rotWithShape="1">
          <a:blip r:embed="rId3"/>
          <a:srcRect l="7481" r="17873"/>
          <a:stretch/>
        </p:blipFill>
        <p:spPr>
          <a:xfrm flipH="1">
            <a:off x="6057687" y="1322617"/>
            <a:ext cx="2868995" cy="2498265"/>
          </a:xfrm>
          <a:prstGeom prst="ellipse">
            <a:avLst/>
          </a:prstGeom>
          <a:ln>
            <a:noFill/>
          </a:ln>
          <a:effectLst>
            <a:softEdge rad="112500"/>
          </a:effectLst>
        </p:spPr>
      </p:pic>
      <p:sp>
        <p:nvSpPr>
          <p:cNvPr id="4" name="标注: 弯曲线形 3">
            <a:extLst>
              <a:ext uri="{FF2B5EF4-FFF2-40B4-BE49-F238E27FC236}">
                <a16:creationId xmlns:a16="http://schemas.microsoft.com/office/drawing/2014/main" id="{3FDE7E6A-155E-9432-F19E-140BB43FF4EC}"/>
              </a:ext>
            </a:extLst>
          </p:cNvPr>
          <p:cNvSpPr/>
          <p:nvPr/>
        </p:nvSpPr>
        <p:spPr>
          <a:xfrm>
            <a:off x="217318" y="1546096"/>
            <a:ext cx="5181996" cy="595452"/>
          </a:xfrm>
          <a:prstGeom prst="borderCallout2">
            <a:avLst>
              <a:gd name="adj1" fmla="val -11045"/>
              <a:gd name="adj2" fmla="val 100774"/>
              <a:gd name="adj3" fmla="val -69393"/>
              <a:gd name="adj4" fmla="val 112008"/>
              <a:gd name="adj5" fmla="val -7920"/>
              <a:gd name="adj6" fmla="val 129311"/>
            </a:avLst>
          </a:prstGeom>
          <a:noFill/>
          <a:ln w="381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sp>
        <p:nvSpPr>
          <p:cNvPr id="5" name="标注: 弯曲线形 4">
            <a:extLst>
              <a:ext uri="{FF2B5EF4-FFF2-40B4-BE49-F238E27FC236}">
                <a16:creationId xmlns:a16="http://schemas.microsoft.com/office/drawing/2014/main" id="{B953293E-8DCF-D91A-F598-2C3BA7B65345}"/>
              </a:ext>
            </a:extLst>
          </p:cNvPr>
          <p:cNvSpPr/>
          <p:nvPr/>
        </p:nvSpPr>
        <p:spPr>
          <a:xfrm>
            <a:off x="115783" y="3266202"/>
            <a:ext cx="5283531" cy="1269512"/>
          </a:xfrm>
          <a:prstGeom prst="borderCallout2">
            <a:avLst>
              <a:gd name="adj1" fmla="val 96697"/>
              <a:gd name="adj2" fmla="val 100774"/>
              <a:gd name="adj3" fmla="val 86594"/>
              <a:gd name="adj4" fmla="val 113742"/>
              <a:gd name="adj5" fmla="val 31659"/>
              <a:gd name="adj6" fmla="val 126495"/>
            </a:avLst>
          </a:prstGeom>
          <a:noFill/>
          <a:ln w="3810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spTree>
    <p:extLst>
      <p:ext uri="{BB962C8B-B14F-4D97-AF65-F5344CB8AC3E}">
        <p14:creationId xmlns:p14="http://schemas.microsoft.com/office/powerpoint/2010/main" val="643932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3D808D0-DC3F-409E-AAFB-D0240F94AF8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50</a:t>
            </a:fld>
            <a:endParaRPr lang="en-US">
              <a:solidFill>
                <a:prstClr val="black">
                  <a:tint val="75000"/>
                </a:prstClr>
              </a:solidFill>
            </a:endParaRPr>
          </a:p>
        </p:txBody>
      </p:sp>
      <p:sp>
        <p:nvSpPr>
          <p:cNvPr id="3" name="副标题 1">
            <a:extLst>
              <a:ext uri="{FF2B5EF4-FFF2-40B4-BE49-F238E27FC236}">
                <a16:creationId xmlns:a16="http://schemas.microsoft.com/office/drawing/2014/main" id="{BD359F8E-0D82-4374-9F0B-488A2345507C}"/>
              </a:ext>
            </a:extLst>
          </p:cNvPr>
          <p:cNvSpPr txBox="1">
            <a:spLocks/>
          </p:cNvSpPr>
          <p:nvPr/>
        </p:nvSpPr>
        <p:spPr>
          <a:xfrm>
            <a:off x="784972" y="830404"/>
            <a:ext cx="814292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rgbClr val="C00000"/>
                </a:solidFill>
              </a:rPr>
              <a:t>【</a:t>
            </a:r>
            <a:r>
              <a:rPr lang="zh-CN" altLang="en-US" dirty="0">
                <a:solidFill>
                  <a:srgbClr val="C00000"/>
                </a:solidFill>
              </a:rPr>
              <a:t>注意</a:t>
            </a:r>
            <a:r>
              <a:rPr lang="en-US" altLang="zh-CN" dirty="0">
                <a:solidFill>
                  <a:srgbClr val="C00000"/>
                </a:solidFill>
              </a:rPr>
              <a:t>】</a:t>
            </a:r>
            <a:r>
              <a:rPr lang="zh-CN" altLang="en-US" dirty="0">
                <a:solidFill>
                  <a:srgbClr val="005392"/>
                </a:solidFill>
              </a:rPr>
              <a:t>个人不在公司任职、受雇，仅在公司担任董事、监事而取得的董事费、监事费</a:t>
            </a:r>
            <a:endParaRPr lang="en-US" altLang="zh-CN" dirty="0">
              <a:solidFill>
                <a:srgbClr val="005392"/>
              </a:solidFill>
            </a:endParaRPr>
          </a:p>
          <a:p>
            <a:pPr lvl="0"/>
            <a:r>
              <a:rPr lang="zh-CN" altLang="en-US" dirty="0">
                <a:solidFill>
                  <a:schemeClr val="tx1"/>
                </a:solidFill>
              </a:rPr>
              <a:t>商品营销活动中，对营销成绩突出的非雇员以培训班、研讨会、工作考察等名义组织的旅游活动，通过免收差旅费、旅游费对个人实行的营销业绩奖励</a:t>
            </a:r>
          </a:p>
          <a:p>
            <a:pPr lvl="0"/>
            <a:endParaRPr lang="zh-CN" altLang="en-US" dirty="0">
              <a:solidFill>
                <a:schemeClr val="tx1"/>
              </a:solidFill>
            </a:endParaRPr>
          </a:p>
          <a:p>
            <a:pPr lvl="0"/>
            <a:endParaRPr lang="zh-CN" altLang="en-US" dirty="0">
              <a:solidFill>
                <a:schemeClr val="tx1"/>
              </a:solidFill>
            </a:endParaRPr>
          </a:p>
        </p:txBody>
      </p:sp>
      <p:sp>
        <p:nvSpPr>
          <p:cNvPr id="4" name="文本框 3">
            <a:extLst>
              <a:ext uri="{FF2B5EF4-FFF2-40B4-BE49-F238E27FC236}">
                <a16:creationId xmlns:a16="http://schemas.microsoft.com/office/drawing/2014/main" id="{9503FA4C-D32A-4F7F-9D84-791C3855AD1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782621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根据个人所得税法律制度的规定，下列各项中，应按照“劳务报酬所得”税目计缴个人所得税的是（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个人因与用人单位解除劳动关系而取得的一次性补偿收入</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退休人员从原任职单位取得的补贴</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兼职律师从律师事务所取得的工资性质的所得</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39726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根据个人所得税法律制度的规定，下列各项中，属于劳务报酬所得的是（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作家李某取得的剧本使用费</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演员孙某从其所属单位领取的工资</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律师赵某出租房屋取得的租金</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教师王某在校外兼职讲课取得的课酬</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50889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根据个人所得税法律制度的规定，下列收入中，应按“劳务报酬所得”项目缴纳个人所得税的（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退休人员再任职取得的收入</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从非任职公司取得的董事费收入</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从任职公司取得的监事费收入</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从任职公司关联企业取得的监事费收入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999800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2018</a:t>
            </a:r>
            <a:r>
              <a:rPr lang="zh-CN" altLang="en-US" dirty="0">
                <a:solidFill>
                  <a:schemeClr val="tx1"/>
                </a:solidFill>
                <a:latin typeface="+mn-lt"/>
                <a:ea typeface="+mn-ea"/>
                <a:cs typeface="+mn-ea"/>
                <a:sym typeface="+mn-lt"/>
              </a:rPr>
              <a:t>年）根据个人所得税法律制度的规定，个人取得的下列收入中，应按照“劳务报酬所得”税目计缴个人所得税的有（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某经济学家从非雇佣企业取得的讲学收入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某职员取得的本单位优秀员工奖金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某工程师从非雇佣企业取得的咨询收入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某高校教师从任职学校领取的工资</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8" y="3865251"/>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23888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55</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22684" y="195706"/>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lnSpc>
                <a:spcPct val="120000"/>
              </a:lnSpc>
            </a:pPr>
            <a:r>
              <a:rPr lang="en-US" altLang="zh-CN" dirty="0">
                <a:solidFill>
                  <a:srgbClr val="005392"/>
                </a:solidFill>
              </a:rPr>
              <a:t>3.“</a:t>
            </a:r>
            <a:r>
              <a:rPr lang="zh-CN" altLang="en-US" dirty="0">
                <a:solidFill>
                  <a:srgbClr val="005392"/>
                </a:solidFill>
              </a:rPr>
              <a:t>稿酬所得”税目</a:t>
            </a:r>
            <a:endParaRPr lang="en-US" altLang="zh-CN" dirty="0">
              <a:solidFill>
                <a:srgbClr val="005392"/>
              </a:solidFill>
            </a:endParaRPr>
          </a:p>
          <a:p>
            <a:pPr lvl="0">
              <a:lnSpc>
                <a:spcPct val="120000"/>
              </a:lnSpc>
            </a:pPr>
            <a:r>
              <a:rPr lang="zh-CN" altLang="en-US" dirty="0">
                <a:solidFill>
                  <a:schemeClr val="tx1"/>
                </a:solidFill>
              </a:rPr>
              <a:t>（</a:t>
            </a:r>
            <a:r>
              <a:rPr lang="en-US" altLang="zh-CN" dirty="0">
                <a:solidFill>
                  <a:schemeClr val="tx1"/>
                </a:solidFill>
              </a:rPr>
              <a:t>1</a:t>
            </a:r>
            <a:r>
              <a:rPr lang="zh-CN" altLang="en-US" dirty="0">
                <a:solidFill>
                  <a:schemeClr val="tx1"/>
                </a:solidFill>
              </a:rPr>
              <a:t>）基本规定</a:t>
            </a:r>
          </a:p>
          <a:p>
            <a:pPr lvl="0">
              <a:lnSpc>
                <a:spcPct val="120000"/>
              </a:lnSpc>
            </a:pPr>
            <a:r>
              <a:rPr lang="zh-CN" altLang="en-US" dirty="0">
                <a:solidFill>
                  <a:schemeClr val="tx1"/>
                </a:solidFill>
              </a:rPr>
              <a:t>稿酬所得是指个人因其作品以图书、报刊形式“</a:t>
            </a:r>
            <a:r>
              <a:rPr lang="zh-CN" altLang="en-US" dirty="0">
                <a:solidFill>
                  <a:srgbClr val="C00000"/>
                </a:solidFill>
              </a:rPr>
              <a:t>出版、发表”</a:t>
            </a:r>
            <a:r>
              <a:rPr lang="zh-CN" altLang="en-US" dirty="0">
                <a:solidFill>
                  <a:schemeClr val="tx1"/>
                </a:solidFill>
              </a:rPr>
              <a:t>而取得的所得。包括文学作品、书画作品、摄影作品，以及其他作品。</a:t>
            </a:r>
          </a:p>
          <a:p>
            <a:pPr lvl="0">
              <a:lnSpc>
                <a:spcPct val="120000"/>
              </a:lnSpc>
            </a:pPr>
            <a:r>
              <a:rPr lang="zh-CN" altLang="en-US" dirty="0">
                <a:solidFill>
                  <a:schemeClr val="tx1"/>
                </a:solidFill>
              </a:rPr>
              <a:t>（</a:t>
            </a:r>
            <a:r>
              <a:rPr lang="en-US" altLang="zh-CN" dirty="0">
                <a:solidFill>
                  <a:schemeClr val="tx1"/>
                </a:solidFill>
              </a:rPr>
              <a:t>2</a:t>
            </a:r>
            <a:r>
              <a:rPr lang="zh-CN" altLang="en-US" dirty="0">
                <a:solidFill>
                  <a:schemeClr val="tx1"/>
                </a:solidFill>
              </a:rPr>
              <a:t>）遗作稿酬</a:t>
            </a:r>
          </a:p>
          <a:p>
            <a:pPr lvl="0">
              <a:lnSpc>
                <a:spcPct val="120000"/>
              </a:lnSpc>
            </a:pPr>
            <a:r>
              <a:rPr lang="zh-CN" altLang="en-US" dirty="0">
                <a:solidFill>
                  <a:srgbClr val="C00000"/>
                </a:solidFill>
              </a:rPr>
              <a:t>作者去世后，财产继承人取得的遗作稿酬，也应征收个人所得税。</a:t>
            </a:r>
          </a:p>
        </p:txBody>
      </p:sp>
    </p:spTree>
    <p:extLst>
      <p:ext uri="{BB962C8B-B14F-4D97-AF65-F5344CB8AC3E}">
        <p14:creationId xmlns:p14="http://schemas.microsoft.com/office/powerpoint/2010/main" val="212311829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D045078-E1AB-4943-84AD-5FDA7FFE0E3D}"/>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56</a:t>
            </a:fld>
            <a:endParaRPr lang="en-US">
              <a:solidFill>
                <a:prstClr val="black">
                  <a:tint val="75000"/>
                </a:prstClr>
              </a:solidFill>
            </a:endParaRPr>
          </a:p>
        </p:txBody>
      </p:sp>
      <p:graphicFrame>
        <p:nvGraphicFramePr>
          <p:cNvPr id="3" name="表格 7">
            <a:extLst>
              <a:ext uri="{FF2B5EF4-FFF2-40B4-BE49-F238E27FC236}">
                <a16:creationId xmlns:a16="http://schemas.microsoft.com/office/drawing/2014/main" id="{EEBE515E-BDCC-4BE4-BBA2-9BE75E86881F}"/>
              </a:ext>
            </a:extLst>
          </p:cNvPr>
          <p:cNvGraphicFramePr>
            <a:graphicFrameLocks noGrp="1"/>
          </p:cNvGraphicFramePr>
          <p:nvPr>
            <p:extLst>
              <p:ext uri="{D42A27DB-BD31-4B8C-83A1-F6EECF244321}">
                <p14:modId xmlns:p14="http://schemas.microsoft.com/office/powerpoint/2010/main" val="112563016"/>
              </p:ext>
            </p:extLst>
          </p:nvPr>
        </p:nvGraphicFramePr>
        <p:xfrm>
          <a:off x="651897" y="1417240"/>
          <a:ext cx="7840206" cy="2859792"/>
        </p:xfrm>
        <a:graphic>
          <a:graphicData uri="http://schemas.openxmlformats.org/drawingml/2006/table">
            <a:tbl>
              <a:tblPr firstRow="1" bandRow="1"/>
              <a:tblGrid>
                <a:gridCol w="3935772">
                  <a:extLst>
                    <a:ext uri="{9D8B030D-6E8A-4147-A177-3AD203B41FA5}">
                      <a16:colId xmlns:a16="http://schemas.microsoft.com/office/drawing/2014/main" val="606502817"/>
                    </a:ext>
                  </a:extLst>
                </a:gridCol>
                <a:gridCol w="3904434">
                  <a:extLst>
                    <a:ext uri="{9D8B030D-6E8A-4147-A177-3AD203B41FA5}">
                      <a16:colId xmlns:a16="http://schemas.microsoft.com/office/drawing/2014/main" val="1510688969"/>
                    </a:ext>
                  </a:extLst>
                </a:gridCol>
              </a:tblGrid>
              <a:tr h="965055">
                <a:tc>
                  <a:txBody>
                    <a:bodyPr/>
                    <a:lstStyle>
                      <a:lvl1pPr marL="0" algn="l" defTabSz="914378" rtl="0" eaLnBrk="1" latinLnBrk="0" hangingPunct="1">
                        <a:defRPr sz="1800" b="1" kern="1200">
                          <a:solidFill>
                            <a:schemeClr val="tx1"/>
                          </a:solidFill>
                          <a:latin typeface="Calibri"/>
                        </a:defRPr>
                      </a:lvl1pPr>
                      <a:lvl2pPr marL="457189" algn="l" defTabSz="914378" rtl="0" eaLnBrk="1" latinLnBrk="0" hangingPunct="1">
                        <a:defRPr sz="1800" b="1" kern="1200">
                          <a:solidFill>
                            <a:schemeClr val="tx1"/>
                          </a:solidFill>
                          <a:latin typeface="Calibri"/>
                        </a:defRPr>
                      </a:lvl2pPr>
                      <a:lvl3pPr marL="914378" algn="l" defTabSz="914378" rtl="0" eaLnBrk="1" latinLnBrk="0" hangingPunct="1">
                        <a:defRPr sz="1800" b="1" kern="1200">
                          <a:solidFill>
                            <a:schemeClr val="tx1"/>
                          </a:solidFill>
                          <a:latin typeface="Calibri"/>
                        </a:defRPr>
                      </a:lvl3pPr>
                      <a:lvl4pPr marL="1371566" algn="l" defTabSz="914378" rtl="0" eaLnBrk="1" latinLnBrk="0" hangingPunct="1">
                        <a:defRPr sz="1800" b="1" kern="1200">
                          <a:solidFill>
                            <a:schemeClr val="tx1"/>
                          </a:solidFill>
                          <a:latin typeface="Calibri"/>
                        </a:defRPr>
                      </a:lvl4pPr>
                      <a:lvl5pPr marL="1828754" algn="l" defTabSz="914378" rtl="0" eaLnBrk="1" latinLnBrk="0" hangingPunct="1">
                        <a:defRPr sz="1800" b="1" kern="1200">
                          <a:solidFill>
                            <a:schemeClr val="tx1"/>
                          </a:solidFill>
                          <a:latin typeface="Calibri"/>
                        </a:defRPr>
                      </a:lvl5pPr>
                      <a:lvl6pPr marL="2285943" algn="l" defTabSz="914378" rtl="0" eaLnBrk="1" latinLnBrk="0" hangingPunct="1">
                        <a:defRPr sz="1800" b="1" kern="1200">
                          <a:solidFill>
                            <a:schemeClr val="tx1"/>
                          </a:solidFill>
                          <a:latin typeface="Calibri"/>
                        </a:defRPr>
                      </a:lvl6pPr>
                      <a:lvl7pPr marL="2743132" algn="l" defTabSz="914378" rtl="0" eaLnBrk="1" latinLnBrk="0" hangingPunct="1">
                        <a:defRPr sz="1800" b="1" kern="1200">
                          <a:solidFill>
                            <a:schemeClr val="tx1"/>
                          </a:solidFill>
                          <a:latin typeface="Calibri"/>
                        </a:defRPr>
                      </a:lvl7pPr>
                      <a:lvl8pPr marL="3200320" algn="l" defTabSz="914378" rtl="0" eaLnBrk="1" latinLnBrk="0" hangingPunct="1">
                        <a:defRPr sz="1800" b="1" kern="1200">
                          <a:solidFill>
                            <a:schemeClr val="tx1"/>
                          </a:solidFill>
                          <a:latin typeface="Calibri"/>
                        </a:defRPr>
                      </a:lvl8pPr>
                      <a:lvl9pPr marL="3657509" algn="l" defTabSz="914378" rtl="0" eaLnBrk="1" latinLnBrk="0" hangingPunct="1">
                        <a:defRPr sz="1800" b="1" kern="1200">
                          <a:solidFill>
                            <a:schemeClr val="tx1"/>
                          </a:solidFill>
                          <a:latin typeface="Calibri"/>
                        </a:defRPr>
                      </a:lvl9pPr>
                    </a:lstStyle>
                    <a:p>
                      <a:pPr algn="ctr"/>
                      <a:r>
                        <a:rPr lang="zh-CN" altLang="en-US" sz="2000" b="1" dirty="0">
                          <a:latin typeface="楷体" panose="02010609060101010101" pitchFamily="49" charset="-122"/>
                          <a:ea typeface="楷体" panose="02010609060101010101" pitchFamily="49" charset="-122"/>
                        </a:rPr>
                        <a:t>任职、受雇等专业人员</a:t>
                      </a:r>
                    </a:p>
                  </a:txBody>
                  <a:tcPr anchor="ctr">
                    <a:lnL w="12700" cmpd="sng">
                      <a:solidFill>
                        <a:srgbClr val="4F81BD"/>
                      </a:solidFill>
                    </a:lnL>
                    <a:lnR w="12700" cmpd="sng">
                      <a:solidFill>
                        <a:srgbClr val="4F81BD"/>
                      </a:solidFill>
                    </a:lnR>
                    <a:lnT w="12700" cmpd="sng">
                      <a:solidFill>
                        <a:srgbClr val="4F81BD"/>
                      </a:solidFill>
                    </a:lnT>
                    <a:lnB w="25400" cmpd="sng">
                      <a:solidFill>
                        <a:srgbClr val="4F81BD"/>
                      </a:solidFill>
                    </a:lnB>
                    <a:lnTlToBr w="12700" cmpd="sng">
                      <a:noFill/>
                      <a:prstDash val="solid"/>
                    </a:lnTlToBr>
                    <a:lnBlToTr w="12700" cmpd="sng">
                      <a:noFill/>
                      <a:prstDash val="solid"/>
                    </a:lnBlToTr>
                    <a:noFill/>
                  </a:tcPr>
                </a:tc>
                <a:tc>
                  <a:txBody>
                    <a:bodyPr/>
                    <a:lstStyle>
                      <a:lvl1pPr marL="0" algn="l" defTabSz="914378" rtl="0" eaLnBrk="1" latinLnBrk="0" hangingPunct="1">
                        <a:defRPr sz="1800" b="1" kern="1200">
                          <a:solidFill>
                            <a:schemeClr val="tx1"/>
                          </a:solidFill>
                          <a:latin typeface="Calibri"/>
                        </a:defRPr>
                      </a:lvl1pPr>
                      <a:lvl2pPr marL="457189" algn="l" defTabSz="914378" rtl="0" eaLnBrk="1" latinLnBrk="0" hangingPunct="1">
                        <a:defRPr sz="1800" b="1" kern="1200">
                          <a:solidFill>
                            <a:schemeClr val="tx1"/>
                          </a:solidFill>
                          <a:latin typeface="Calibri"/>
                        </a:defRPr>
                      </a:lvl2pPr>
                      <a:lvl3pPr marL="914378" algn="l" defTabSz="914378" rtl="0" eaLnBrk="1" latinLnBrk="0" hangingPunct="1">
                        <a:defRPr sz="1800" b="1" kern="1200">
                          <a:solidFill>
                            <a:schemeClr val="tx1"/>
                          </a:solidFill>
                          <a:latin typeface="Calibri"/>
                        </a:defRPr>
                      </a:lvl3pPr>
                      <a:lvl4pPr marL="1371566" algn="l" defTabSz="914378" rtl="0" eaLnBrk="1" latinLnBrk="0" hangingPunct="1">
                        <a:defRPr sz="1800" b="1" kern="1200">
                          <a:solidFill>
                            <a:schemeClr val="tx1"/>
                          </a:solidFill>
                          <a:latin typeface="Calibri"/>
                        </a:defRPr>
                      </a:lvl4pPr>
                      <a:lvl5pPr marL="1828754" algn="l" defTabSz="914378" rtl="0" eaLnBrk="1" latinLnBrk="0" hangingPunct="1">
                        <a:defRPr sz="1800" b="1" kern="1200">
                          <a:solidFill>
                            <a:schemeClr val="tx1"/>
                          </a:solidFill>
                          <a:latin typeface="Calibri"/>
                        </a:defRPr>
                      </a:lvl5pPr>
                      <a:lvl6pPr marL="2285943" algn="l" defTabSz="914378" rtl="0" eaLnBrk="1" latinLnBrk="0" hangingPunct="1">
                        <a:defRPr sz="1800" b="1" kern="1200">
                          <a:solidFill>
                            <a:schemeClr val="tx1"/>
                          </a:solidFill>
                          <a:latin typeface="Calibri"/>
                        </a:defRPr>
                      </a:lvl6pPr>
                      <a:lvl7pPr marL="2743132" algn="l" defTabSz="914378" rtl="0" eaLnBrk="1" latinLnBrk="0" hangingPunct="1">
                        <a:defRPr sz="1800" b="1" kern="1200">
                          <a:solidFill>
                            <a:schemeClr val="tx1"/>
                          </a:solidFill>
                          <a:latin typeface="Calibri"/>
                        </a:defRPr>
                      </a:lvl7pPr>
                      <a:lvl8pPr marL="3200320" algn="l" defTabSz="914378" rtl="0" eaLnBrk="1" latinLnBrk="0" hangingPunct="1">
                        <a:defRPr sz="1800" b="1" kern="1200">
                          <a:solidFill>
                            <a:schemeClr val="tx1"/>
                          </a:solidFill>
                          <a:latin typeface="Calibri"/>
                        </a:defRPr>
                      </a:lvl8pPr>
                      <a:lvl9pPr marL="3657509" algn="l" defTabSz="914378" rtl="0" eaLnBrk="1" latinLnBrk="0" hangingPunct="1">
                        <a:defRPr sz="1800" b="1" kern="1200">
                          <a:solidFill>
                            <a:schemeClr val="tx1"/>
                          </a:solidFill>
                          <a:latin typeface="Calibri"/>
                        </a:defRPr>
                      </a:lvl9pPr>
                    </a:lstStyle>
                    <a:p>
                      <a:pPr algn="ctr"/>
                      <a:r>
                        <a:rPr lang="zh-CN" altLang="en-US" sz="2000" b="1" dirty="0">
                          <a:latin typeface="楷体" panose="02010609060101010101" pitchFamily="49" charset="-122"/>
                          <a:ea typeface="楷体" panose="02010609060101010101" pitchFamily="49" charset="-122"/>
                        </a:rPr>
                        <a:t>工资薪金</a:t>
                      </a:r>
                    </a:p>
                  </a:txBody>
                  <a:tcPr anchor="ctr">
                    <a:lnL w="12700" cmpd="sng">
                      <a:solidFill>
                        <a:srgbClr val="4F81BD"/>
                      </a:solidFill>
                    </a:lnL>
                    <a:lnR w="12700" cmpd="sng">
                      <a:solidFill>
                        <a:srgbClr val="4F81BD"/>
                      </a:solidFill>
                    </a:lnR>
                    <a:lnT w="12700" cmpd="sng">
                      <a:solidFill>
                        <a:srgbClr val="4F81BD"/>
                      </a:solidFill>
                    </a:lnT>
                    <a:lnB w="25400" cmpd="sng">
                      <a:solidFill>
                        <a:srgbClr val="4F81BD"/>
                      </a:solidFill>
                    </a:lnB>
                    <a:lnTlToBr w="12700" cmpd="sng">
                      <a:noFill/>
                      <a:prstDash val="solid"/>
                    </a:lnTlToBr>
                    <a:lnBlToTr w="12700" cmpd="sng">
                      <a:noFill/>
                      <a:prstDash val="solid"/>
                    </a:lnBlToTr>
                    <a:noFill/>
                  </a:tcPr>
                </a:tc>
                <a:extLst>
                  <a:ext uri="{0D108BD9-81ED-4DB2-BD59-A6C34878D82A}">
                    <a16:rowId xmlns:a16="http://schemas.microsoft.com/office/drawing/2014/main" val="3230022683"/>
                  </a:ext>
                </a:extLst>
              </a:tr>
              <a:tr h="780186">
                <a:tc>
                  <a:txBody>
                    <a:bodyPr/>
                    <a:lstStyle>
                      <a:lvl1pPr marL="0" algn="l" defTabSz="914378" rtl="0" eaLnBrk="1" latinLnBrk="0" hangingPunct="1">
                        <a:defRPr sz="1800" kern="1200">
                          <a:solidFill>
                            <a:schemeClr val="tx1"/>
                          </a:solidFill>
                          <a:latin typeface="Calibri"/>
                        </a:defRPr>
                      </a:lvl1pPr>
                      <a:lvl2pPr marL="457189" algn="l" defTabSz="914378" rtl="0" eaLnBrk="1" latinLnBrk="0" hangingPunct="1">
                        <a:defRPr sz="1800" kern="1200">
                          <a:solidFill>
                            <a:schemeClr val="tx1"/>
                          </a:solidFill>
                          <a:latin typeface="Calibri"/>
                        </a:defRPr>
                      </a:lvl2pPr>
                      <a:lvl3pPr marL="914378" algn="l" defTabSz="914378" rtl="0" eaLnBrk="1" latinLnBrk="0" hangingPunct="1">
                        <a:defRPr sz="1800" kern="1200">
                          <a:solidFill>
                            <a:schemeClr val="tx1"/>
                          </a:solidFill>
                          <a:latin typeface="Calibri"/>
                        </a:defRPr>
                      </a:lvl3pPr>
                      <a:lvl4pPr marL="1371566" algn="l" defTabSz="914378" rtl="0" eaLnBrk="1" latinLnBrk="0" hangingPunct="1">
                        <a:defRPr sz="1800" kern="1200">
                          <a:solidFill>
                            <a:schemeClr val="tx1"/>
                          </a:solidFill>
                          <a:latin typeface="Calibri"/>
                        </a:defRPr>
                      </a:lvl4pPr>
                      <a:lvl5pPr marL="1828754" algn="l" defTabSz="914378" rtl="0" eaLnBrk="1" latinLnBrk="0" hangingPunct="1">
                        <a:defRPr sz="1800" kern="1200">
                          <a:solidFill>
                            <a:schemeClr val="tx1"/>
                          </a:solidFill>
                          <a:latin typeface="Calibri"/>
                        </a:defRPr>
                      </a:lvl5pPr>
                      <a:lvl6pPr marL="2285943" algn="l" defTabSz="914378" rtl="0" eaLnBrk="1" latinLnBrk="0" hangingPunct="1">
                        <a:defRPr sz="1800" kern="1200">
                          <a:solidFill>
                            <a:schemeClr val="tx1"/>
                          </a:solidFill>
                          <a:latin typeface="Calibri"/>
                        </a:defRPr>
                      </a:lvl6pPr>
                      <a:lvl7pPr marL="2743132" algn="l" defTabSz="914378" rtl="0" eaLnBrk="1" latinLnBrk="0" hangingPunct="1">
                        <a:defRPr sz="1800" kern="1200">
                          <a:solidFill>
                            <a:schemeClr val="tx1"/>
                          </a:solidFill>
                          <a:latin typeface="Calibri"/>
                        </a:defRPr>
                      </a:lvl7pPr>
                      <a:lvl8pPr marL="3200320" algn="l" defTabSz="914378" rtl="0" eaLnBrk="1" latinLnBrk="0" hangingPunct="1">
                        <a:defRPr sz="1800" kern="1200">
                          <a:solidFill>
                            <a:schemeClr val="tx1"/>
                          </a:solidFill>
                          <a:latin typeface="Calibri"/>
                        </a:defRPr>
                      </a:lvl8pPr>
                      <a:lvl9pPr marL="3657509" algn="l" defTabSz="914378" rtl="0" eaLnBrk="1" latinLnBrk="0" hangingPunct="1">
                        <a:defRPr sz="1800" kern="1200">
                          <a:solidFill>
                            <a:schemeClr val="tx1"/>
                          </a:solidFill>
                          <a:latin typeface="Calibri"/>
                        </a:defRPr>
                      </a:lvl9pPr>
                    </a:lstStyle>
                    <a:p>
                      <a:pPr algn="ctr"/>
                      <a:r>
                        <a:rPr lang="zh-CN" altLang="en-US" sz="2000" b="1" dirty="0">
                          <a:latin typeface="楷体" panose="02010609060101010101" pitchFamily="49" charset="-122"/>
                          <a:ea typeface="楷体" panose="02010609060101010101" pitchFamily="49" charset="-122"/>
                        </a:rPr>
                        <a:t>任职受雇除上述的专业人员</a:t>
                      </a:r>
                    </a:p>
                  </a:txBody>
                  <a:tcPr anchor="ctr">
                    <a:lnL w="12700" cmpd="sng">
                      <a:solidFill>
                        <a:srgbClr val="4F81BD"/>
                      </a:solidFill>
                    </a:lnL>
                    <a:lnR w="12700" cmpd="sng">
                      <a:solidFill>
                        <a:srgbClr val="4F81BD"/>
                      </a:solidFill>
                    </a:lnR>
                    <a:lnT w="25400" cmpd="sng">
                      <a:solidFill>
                        <a:srgbClr val="4F81BD"/>
                      </a:solidFill>
                    </a:lnT>
                    <a:lnB w="12700" cmpd="sng">
                      <a:solidFill>
                        <a:srgbClr val="4F81BD"/>
                      </a:solidFill>
                    </a:lnB>
                    <a:lnTlToBr w="12700" cmpd="sng">
                      <a:noFill/>
                      <a:prstDash val="solid"/>
                    </a:lnTlToBr>
                    <a:lnBlToTr w="12700" cmpd="sng">
                      <a:noFill/>
                      <a:prstDash val="solid"/>
                    </a:lnBlToTr>
                    <a:solidFill>
                      <a:srgbClr val="4F81BD">
                        <a:alpha val="20000"/>
                      </a:srgbClr>
                    </a:solidFill>
                  </a:tcPr>
                </a:tc>
                <a:tc>
                  <a:txBody>
                    <a:bodyPr/>
                    <a:lstStyle>
                      <a:lvl1pPr marL="0" algn="l" defTabSz="914378" rtl="0" eaLnBrk="1" latinLnBrk="0" hangingPunct="1">
                        <a:defRPr sz="1800" kern="1200">
                          <a:solidFill>
                            <a:schemeClr val="tx1"/>
                          </a:solidFill>
                          <a:latin typeface="Calibri"/>
                        </a:defRPr>
                      </a:lvl1pPr>
                      <a:lvl2pPr marL="457189" algn="l" defTabSz="914378" rtl="0" eaLnBrk="1" latinLnBrk="0" hangingPunct="1">
                        <a:defRPr sz="1800" kern="1200">
                          <a:solidFill>
                            <a:schemeClr val="tx1"/>
                          </a:solidFill>
                          <a:latin typeface="Calibri"/>
                        </a:defRPr>
                      </a:lvl2pPr>
                      <a:lvl3pPr marL="914378" algn="l" defTabSz="914378" rtl="0" eaLnBrk="1" latinLnBrk="0" hangingPunct="1">
                        <a:defRPr sz="1800" kern="1200">
                          <a:solidFill>
                            <a:schemeClr val="tx1"/>
                          </a:solidFill>
                          <a:latin typeface="Calibri"/>
                        </a:defRPr>
                      </a:lvl3pPr>
                      <a:lvl4pPr marL="1371566" algn="l" defTabSz="914378" rtl="0" eaLnBrk="1" latinLnBrk="0" hangingPunct="1">
                        <a:defRPr sz="1800" kern="1200">
                          <a:solidFill>
                            <a:schemeClr val="tx1"/>
                          </a:solidFill>
                          <a:latin typeface="Calibri"/>
                        </a:defRPr>
                      </a:lvl4pPr>
                      <a:lvl5pPr marL="1828754" algn="l" defTabSz="914378" rtl="0" eaLnBrk="1" latinLnBrk="0" hangingPunct="1">
                        <a:defRPr sz="1800" kern="1200">
                          <a:solidFill>
                            <a:schemeClr val="tx1"/>
                          </a:solidFill>
                          <a:latin typeface="Calibri"/>
                        </a:defRPr>
                      </a:lvl5pPr>
                      <a:lvl6pPr marL="2285943" algn="l" defTabSz="914378" rtl="0" eaLnBrk="1" latinLnBrk="0" hangingPunct="1">
                        <a:defRPr sz="1800" kern="1200">
                          <a:solidFill>
                            <a:schemeClr val="tx1"/>
                          </a:solidFill>
                          <a:latin typeface="Calibri"/>
                        </a:defRPr>
                      </a:lvl6pPr>
                      <a:lvl7pPr marL="2743132" algn="l" defTabSz="914378" rtl="0" eaLnBrk="1" latinLnBrk="0" hangingPunct="1">
                        <a:defRPr sz="1800" kern="1200">
                          <a:solidFill>
                            <a:schemeClr val="tx1"/>
                          </a:solidFill>
                          <a:latin typeface="Calibri"/>
                        </a:defRPr>
                      </a:lvl7pPr>
                      <a:lvl8pPr marL="3200320" algn="l" defTabSz="914378" rtl="0" eaLnBrk="1" latinLnBrk="0" hangingPunct="1">
                        <a:defRPr sz="1800" kern="1200">
                          <a:solidFill>
                            <a:schemeClr val="tx1"/>
                          </a:solidFill>
                          <a:latin typeface="Calibri"/>
                        </a:defRPr>
                      </a:lvl8pPr>
                      <a:lvl9pPr marL="3657509" algn="l" defTabSz="914378" rtl="0" eaLnBrk="1" latinLnBrk="0" hangingPunct="1">
                        <a:defRPr sz="1800" kern="1200">
                          <a:solidFill>
                            <a:schemeClr val="tx1"/>
                          </a:solidFill>
                          <a:latin typeface="Calibri"/>
                        </a:defRPr>
                      </a:lvl9pPr>
                    </a:lstStyle>
                    <a:p>
                      <a:pPr algn="ctr"/>
                      <a:r>
                        <a:rPr lang="zh-CN" altLang="en-US" sz="2000" b="1" dirty="0">
                          <a:latin typeface="楷体" panose="02010609060101010101" pitchFamily="49" charset="-122"/>
                          <a:ea typeface="楷体" panose="02010609060101010101" pitchFamily="49" charset="-122"/>
                        </a:rPr>
                        <a:t>稿酬所得</a:t>
                      </a:r>
                    </a:p>
                  </a:txBody>
                  <a:tcPr anchor="ctr">
                    <a:lnL w="12700" cmpd="sng">
                      <a:solidFill>
                        <a:srgbClr val="4F81BD"/>
                      </a:solidFill>
                    </a:lnL>
                    <a:lnR w="12700" cmpd="sng">
                      <a:solidFill>
                        <a:srgbClr val="4F81BD"/>
                      </a:solidFill>
                    </a:lnR>
                    <a:lnT w="25400" cmpd="sng">
                      <a:solidFill>
                        <a:srgbClr val="4F81BD"/>
                      </a:solidFill>
                    </a:lnT>
                    <a:lnB w="12700" cmpd="sng">
                      <a:solidFill>
                        <a:srgbClr val="4F81BD"/>
                      </a:solidFill>
                    </a:lnB>
                    <a:lnTlToBr w="12700" cmpd="sng">
                      <a:noFill/>
                      <a:prstDash val="solid"/>
                    </a:lnTlToBr>
                    <a:lnBlToTr w="12700" cmpd="sng">
                      <a:noFill/>
                      <a:prstDash val="solid"/>
                    </a:lnBlToTr>
                    <a:solidFill>
                      <a:srgbClr val="4F81BD">
                        <a:alpha val="20000"/>
                      </a:srgbClr>
                    </a:solidFill>
                  </a:tcPr>
                </a:tc>
                <a:extLst>
                  <a:ext uri="{0D108BD9-81ED-4DB2-BD59-A6C34878D82A}">
                    <a16:rowId xmlns:a16="http://schemas.microsoft.com/office/drawing/2014/main" val="994253830"/>
                  </a:ext>
                </a:extLst>
              </a:tr>
              <a:tr h="1114551">
                <a:tc>
                  <a:txBody>
                    <a:bodyPr/>
                    <a:lstStyle>
                      <a:lvl1pPr marL="0" algn="l" defTabSz="914378" rtl="0" eaLnBrk="1" latinLnBrk="0" hangingPunct="1">
                        <a:defRPr sz="1800" kern="1200">
                          <a:solidFill>
                            <a:schemeClr val="tx1"/>
                          </a:solidFill>
                          <a:latin typeface="Calibri"/>
                        </a:defRPr>
                      </a:lvl1pPr>
                      <a:lvl2pPr marL="457189" algn="l" defTabSz="914378" rtl="0" eaLnBrk="1" latinLnBrk="0" hangingPunct="1">
                        <a:defRPr sz="1800" kern="1200">
                          <a:solidFill>
                            <a:schemeClr val="tx1"/>
                          </a:solidFill>
                          <a:latin typeface="Calibri"/>
                        </a:defRPr>
                      </a:lvl2pPr>
                      <a:lvl3pPr marL="914378" algn="l" defTabSz="914378" rtl="0" eaLnBrk="1" latinLnBrk="0" hangingPunct="1">
                        <a:defRPr sz="1800" kern="1200">
                          <a:solidFill>
                            <a:schemeClr val="tx1"/>
                          </a:solidFill>
                          <a:latin typeface="Calibri"/>
                        </a:defRPr>
                      </a:lvl3pPr>
                      <a:lvl4pPr marL="1371566" algn="l" defTabSz="914378" rtl="0" eaLnBrk="1" latinLnBrk="0" hangingPunct="1">
                        <a:defRPr sz="1800" kern="1200">
                          <a:solidFill>
                            <a:schemeClr val="tx1"/>
                          </a:solidFill>
                          <a:latin typeface="Calibri"/>
                        </a:defRPr>
                      </a:lvl4pPr>
                      <a:lvl5pPr marL="1828754" algn="l" defTabSz="914378" rtl="0" eaLnBrk="1" latinLnBrk="0" hangingPunct="1">
                        <a:defRPr sz="1800" kern="1200">
                          <a:solidFill>
                            <a:schemeClr val="tx1"/>
                          </a:solidFill>
                          <a:latin typeface="Calibri"/>
                        </a:defRPr>
                      </a:lvl5pPr>
                      <a:lvl6pPr marL="2285943" algn="l" defTabSz="914378" rtl="0" eaLnBrk="1" latinLnBrk="0" hangingPunct="1">
                        <a:defRPr sz="1800" kern="1200">
                          <a:solidFill>
                            <a:schemeClr val="tx1"/>
                          </a:solidFill>
                          <a:latin typeface="Calibri"/>
                        </a:defRPr>
                      </a:lvl6pPr>
                      <a:lvl7pPr marL="2743132" algn="l" defTabSz="914378" rtl="0" eaLnBrk="1" latinLnBrk="0" hangingPunct="1">
                        <a:defRPr sz="1800" kern="1200">
                          <a:solidFill>
                            <a:schemeClr val="tx1"/>
                          </a:solidFill>
                          <a:latin typeface="Calibri"/>
                        </a:defRPr>
                      </a:lvl7pPr>
                      <a:lvl8pPr marL="3200320" algn="l" defTabSz="914378" rtl="0" eaLnBrk="1" latinLnBrk="0" hangingPunct="1">
                        <a:defRPr sz="1800" kern="1200">
                          <a:solidFill>
                            <a:schemeClr val="tx1"/>
                          </a:solidFill>
                          <a:latin typeface="Calibri"/>
                        </a:defRPr>
                      </a:lvl8pPr>
                      <a:lvl9pPr marL="3657509" algn="l" defTabSz="914378" rtl="0" eaLnBrk="1" latinLnBrk="0" hangingPunct="1">
                        <a:defRPr sz="1800" kern="1200">
                          <a:solidFill>
                            <a:schemeClr val="tx1"/>
                          </a:solidFill>
                          <a:latin typeface="Calibri"/>
                        </a:defRPr>
                      </a:lvl9pPr>
                    </a:lstStyle>
                    <a:p>
                      <a:pPr algn="ctr"/>
                      <a:r>
                        <a:rPr lang="zh-CN" altLang="en-US" sz="2000" b="1" dirty="0">
                          <a:latin typeface="楷体" panose="02010609060101010101" pitchFamily="49" charset="-122"/>
                          <a:ea typeface="楷体" panose="02010609060101010101" pitchFamily="49" charset="-122"/>
                        </a:rPr>
                        <a:t>出版社专业作者撰写、编写、翻译作品，由本社以图书形式出版</a:t>
                      </a:r>
                    </a:p>
                  </a:txBody>
                  <a:tcPr anchor="ctr">
                    <a:lnL w="12700" cmpd="sng">
                      <a:solidFill>
                        <a:srgbClr val="4F81BD"/>
                      </a:solidFill>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noFill/>
                  </a:tcPr>
                </a:tc>
                <a:tc>
                  <a:txBody>
                    <a:bodyPr/>
                    <a:lstStyle>
                      <a:lvl1pPr marL="0" algn="l" defTabSz="914378" rtl="0" eaLnBrk="1" latinLnBrk="0" hangingPunct="1">
                        <a:defRPr sz="1800" kern="1200">
                          <a:solidFill>
                            <a:schemeClr val="tx1"/>
                          </a:solidFill>
                          <a:latin typeface="Calibri"/>
                        </a:defRPr>
                      </a:lvl1pPr>
                      <a:lvl2pPr marL="457189" algn="l" defTabSz="914378" rtl="0" eaLnBrk="1" latinLnBrk="0" hangingPunct="1">
                        <a:defRPr sz="1800" kern="1200">
                          <a:solidFill>
                            <a:schemeClr val="tx1"/>
                          </a:solidFill>
                          <a:latin typeface="Calibri"/>
                        </a:defRPr>
                      </a:lvl2pPr>
                      <a:lvl3pPr marL="914378" algn="l" defTabSz="914378" rtl="0" eaLnBrk="1" latinLnBrk="0" hangingPunct="1">
                        <a:defRPr sz="1800" kern="1200">
                          <a:solidFill>
                            <a:schemeClr val="tx1"/>
                          </a:solidFill>
                          <a:latin typeface="Calibri"/>
                        </a:defRPr>
                      </a:lvl3pPr>
                      <a:lvl4pPr marL="1371566" algn="l" defTabSz="914378" rtl="0" eaLnBrk="1" latinLnBrk="0" hangingPunct="1">
                        <a:defRPr sz="1800" kern="1200">
                          <a:solidFill>
                            <a:schemeClr val="tx1"/>
                          </a:solidFill>
                          <a:latin typeface="Calibri"/>
                        </a:defRPr>
                      </a:lvl4pPr>
                      <a:lvl5pPr marL="1828754" algn="l" defTabSz="914378" rtl="0" eaLnBrk="1" latinLnBrk="0" hangingPunct="1">
                        <a:defRPr sz="1800" kern="1200">
                          <a:solidFill>
                            <a:schemeClr val="tx1"/>
                          </a:solidFill>
                          <a:latin typeface="Calibri"/>
                        </a:defRPr>
                      </a:lvl5pPr>
                      <a:lvl6pPr marL="2285943" algn="l" defTabSz="914378" rtl="0" eaLnBrk="1" latinLnBrk="0" hangingPunct="1">
                        <a:defRPr sz="1800" kern="1200">
                          <a:solidFill>
                            <a:schemeClr val="tx1"/>
                          </a:solidFill>
                          <a:latin typeface="Calibri"/>
                        </a:defRPr>
                      </a:lvl6pPr>
                      <a:lvl7pPr marL="2743132" algn="l" defTabSz="914378" rtl="0" eaLnBrk="1" latinLnBrk="0" hangingPunct="1">
                        <a:defRPr sz="1800" kern="1200">
                          <a:solidFill>
                            <a:schemeClr val="tx1"/>
                          </a:solidFill>
                          <a:latin typeface="Calibri"/>
                        </a:defRPr>
                      </a:lvl7pPr>
                      <a:lvl8pPr marL="3200320" algn="l" defTabSz="914378" rtl="0" eaLnBrk="1" latinLnBrk="0" hangingPunct="1">
                        <a:defRPr sz="1800" kern="1200">
                          <a:solidFill>
                            <a:schemeClr val="tx1"/>
                          </a:solidFill>
                          <a:latin typeface="Calibri"/>
                        </a:defRPr>
                      </a:lvl8pPr>
                      <a:lvl9pPr marL="3657509" algn="l" defTabSz="914378" rtl="0" eaLnBrk="1" latinLnBrk="0" hangingPunct="1">
                        <a:defRPr sz="1800" kern="1200">
                          <a:solidFill>
                            <a:schemeClr val="tx1"/>
                          </a:solidFill>
                          <a:latin typeface="Calibri"/>
                        </a:defRPr>
                      </a:lvl9pPr>
                    </a:lstStyle>
                    <a:p>
                      <a:pPr algn="ctr"/>
                      <a:r>
                        <a:rPr lang="zh-CN" altLang="en-US" sz="2000" b="1" dirty="0">
                          <a:latin typeface="楷体" panose="02010609060101010101" pitchFamily="49" charset="-122"/>
                          <a:ea typeface="楷体" panose="02010609060101010101" pitchFamily="49" charset="-122"/>
                        </a:rPr>
                        <a:t>稿酬所得</a:t>
                      </a:r>
                    </a:p>
                  </a:txBody>
                  <a:tcPr anchor="ctr">
                    <a:lnL w="12700" cmpd="sng">
                      <a:solidFill>
                        <a:srgbClr val="4F81BD"/>
                      </a:solidFill>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noFill/>
                  </a:tcPr>
                </a:tc>
                <a:extLst>
                  <a:ext uri="{0D108BD9-81ED-4DB2-BD59-A6C34878D82A}">
                    <a16:rowId xmlns:a16="http://schemas.microsoft.com/office/drawing/2014/main" val="1255469425"/>
                  </a:ext>
                </a:extLst>
              </a:tr>
            </a:tbl>
          </a:graphicData>
        </a:graphic>
      </p:graphicFrame>
      <p:sp>
        <p:nvSpPr>
          <p:cNvPr id="4" name="文本框 3">
            <a:extLst>
              <a:ext uri="{FF2B5EF4-FFF2-40B4-BE49-F238E27FC236}">
                <a16:creationId xmlns:a16="http://schemas.microsoft.com/office/drawing/2014/main" id="{8BA9A4F7-A9B0-48ED-9FA4-6C6DDB398914}"/>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14800282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根据个人所得税法律制度的规定，下列各项中，属于稿酬所得的是（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画家将书画作品以图书的形式出版取得的所得</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科研工作者取得的专利赔偿所得</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剧本作者从电视剧制作单位取得的剧本使用费</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作者将自己的文字作品手稿原件拍卖取得的所得</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87635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根据个人所得税法律制度的有关规定，下列各项中，按照“稿酬所得”征收个人所得税的是（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作品出版或者发表	</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审稿收入</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设计收入		</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讲课收入</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37204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根据个人所得税法律制度的规定，下列各项中，应按“工资、薪金所得”项目征收个人所得税的有（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不在甲公司任职、受雇，只担任甲公司董事的张某，从甲公司取得的董事费收入</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万元</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在甲公司任职同时兼任监事的王某，从甲公司取得的监事费收入</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万元</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在乙杂志社任职的记者韩某因在本单位杂志上发表作品取得收入</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万元</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受雇于乙杂志社的清洁工李某因在本单位杂志上发表作品取得收入</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万元</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78384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3284307"/>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1" y="1713503"/>
            <a:ext cx="5022096" cy="623248"/>
          </a:xfrm>
          <a:prstGeom prst="rect">
            <a:avLst/>
          </a:prstGeom>
          <a:noFill/>
        </p:spPr>
        <p:txBody>
          <a:bodyPr wrap="square" lIns="68580" tIns="34290" rIns="68580" bIns="34290" rtlCol="0">
            <a:spAutoFit/>
          </a:bodyPr>
          <a:lstStyle/>
          <a:p>
            <a:r>
              <a:rPr lang="zh-CN" altLang="en-US" sz="3600" b="1" dirty="0">
                <a:solidFill>
                  <a:srgbClr val="005392"/>
                </a:solidFill>
                <a:cs typeface="+mn-ea"/>
                <a:sym typeface="+mn-lt"/>
              </a:rPr>
              <a:t>任务一  个人所得税认知</a:t>
            </a:r>
          </a:p>
        </p:txBody>
      </p:sp>
      <p:sp>
        <p:nvSpPr>
          <p:cNvPr id="18" name="文本框 17"/>
          <p:cNvSpPr txBox="1"/>
          <p:nvPr/>
        </p:nvSpPr>
        <p:spPr>
          <a:xfrm>
            <a:off x="2933432" y="2833300"/>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20" name="文本框 19"/>
          <p:cNvSpPr txBox="1"/>
          <p:nvPr/>
        </p:nvSpPr>
        <p:spPr bwMode="auto">
          <a:xfrm>
            <a:off x="2926288" y="3377195"/>
            <a:ext cx="5203480" cy="1033424"/>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个人所得税概述</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征税对象</a:t>
            </a:r>
            <a:endParaRPr lang="en-US" altLang="zh-CN" sz="1800" b="1" dirty="0">
              <a:cs typeface="+mn-ea"/>
              <a:sym typeface="+mn-lt"/>
            </a:endParaRPr>
          </a:p>
          <a:p>
            <a:pPr>
              <a:lnSpc>
                <a:spcPct val="120000"/>
              </a:lnSpc>
            </a:pPr>
            <a:r>
              <a:rPr lang="en-US" altLang="zh-CN" sz="1800" b="1" dirty="0">
                <a:cs typeface="+mn-ea"/>
                <a:sym typeface="+mn-lt"/>
              </a:rPr>
              <a:t>3.</a:t>
            </a:r>
            <a:r>
              <a:rPr lang="zh-CN" altLang="en-US" sz="1800" b="1" dirty="0">
                <a:cs typeface="+mn-ea"/>
                <a:sym typeface="+mn-lt"/>
              </a:rPr>
              <a:t>税率</a:t>
            </a:r>
            <a:endParaRPr lang="en-US" altLang="zh-CN" sz="1800" b="1" dirty="0">
              <a:cs typeface="+mn-ea"/>
              <a:sym typeface="+mn-lt"/>
            </a:endParaRP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3443477711"/>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95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450"/>
                            </p:stCondLst>
                            <p:childTnLst>
                              <p:par>
                                <p:cTn id="15" presetID="22" presetClass="entr" presetSubtype="8"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par>
                          <p:cTn id="18" fill="hold">
                            <p:stCondLst>
                              <p:cond delay="19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20"/>
                                        </p:tgtEl>
                                        <p:attrNameLst>
                                          <p:attrName>style.visibility</p:attrName>
                                        </p:attrNameLst>
                                      </p:cBhvr>
                                      <p:to>
                                        <p:strVal val="visible"/>
                                      </p:to>
                                    </p:set>
                                    <p:animEffect transition="in" filter="wipe(righ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8" grpId="0"/>
      <p:bldP spid="2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判断题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作者去世后其财产继承人的遗作稿酬免征个人所得税。（　）</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555003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61</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rgbClr val="005392"/>
                </a:solidFill>
              </a:rPr>
              <a:t>4.“</a:t>
            </a:r>
            <a:r>
              <a:rPr lang="zh-CN" altLang="en-US" dirty="0">
                <a:solidFill>
                  <a:srgbClr val="005392"/>
                </a:solidFill>
              </a:rPr>
              <a:t>特许权使用费所得”税目</a:t>
            </a:r>
          </a:p>
          <a:p>
            <a:pPr lvl="0"/>
            <a:r>
              <a:rPr lang="zh-CN" altLang="en-US" dirty="0">
                <a:solidFill>
                  <a:schemeClr val="tx1"/>
                </a:solidFill>
              </a:rPr>
              <a:t>（</a:t>
            </a:r>
            <a:r>
              <a:rPr lang="en-US" altLang="zh-CN" dirty="0">
                <a:solidFill>
                  <a:schemeClr val="tx1"/>
                </a:solidFill>
              </a:rPr>
              <a:t>1</a:t>
            </a:r>
            <a:r>
              <a:rPr lang="zh-CN" altLang="en-US" dirty="0">
                <a:solidFill>
                  <a:schemeClr val="tx1"/>
                </a:solidFill>
              </a:rPr>
              <a:t>）基本规定</a:t>
            </a:r>
          </a:p>
          <a:p>
            <a:pPr lvl="0"/>
            <a:r>
              <a:rPr lang="zh-CN" altLang="en-US" dirty="0">
                <a:solidFill>
                  <a:schemeClr val="tx1"/>
                </a:solidFill>
              </a:rPr>
              <a:t>特许权使用费所得是指个人提供“专利权、商标权、著作权、非专利技术”以及其他特许权的“使用权”所得。</a:t>
            </a:r>
          </a:p>
          <a:p>
            <a:pPr lvl="0"/>
            <a:r>
              <a:rPr lang="en-US" altLang="zh-CN" dirty="0">
                <a:solidFill>
                  <a:srgbClr val="C00000"/>
                </a:solidFill>
              </a:rPr>
              <a:t>【</a:t>
            </a:r>
            <a:r>
              <a:rPr lang="zh-CN" altLang="en-US" dirty="0">
                <a:solidFill>
                  <a:srgbClr val="C00000"/>
                </a:solidFill>
              </a:rPr>
              <a:t>注意</a:t>
            </a:r>
            <a:r>
              <a:rPr lang="en-US" altLang="zh-CN" dirty="0">
                <a:solidFill>
                  <a:srgbClr val="C00000"/>
                </a:solidFill>
              </a:rPr>
              <a:t>】</a:t>
            </a:r>
            <a:r>
              <a:rPr lang="en-US" altLang="zh-CN" dirty="0">
                <a:solidFill>
                  <a:schemeClr val="tx1"/>
                </a:solidFill>
              </a:rPr>
              <a:t>“</a:t>
            </a:r>
            <a:r>
              <a:rPr lang="zh-CN" altLang="en-US" dirty="0">
                <a:solidFill>
                  <a:srgbClr val="005392"/>
                </a:solidFill>
              </a:rPr>
              <a:t>无形资产”所有权转让，在“企业所得税”中归属于“转让财产收入”。</a:t>
            </a:r>
          </a:p>
        </p:txBody>
      </p:sp>
    </p:spTree>
    <p:extLst>
      <p:ext uri="{BB962C8B-B14F-4D97-AF65-F5344CB8AC3E}">
        <p14:creationId xmlns:p14="http://schemas.microsoft.com/office/powerpoint/2010/main" val="167604892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2A29107-0090-42BC-A321-09281B9FF04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62</a:t>
            </a:fld>
            <a:endParaRPr lang="en-US">
              <a:solidFill>
                <a:prstClr val="black">
                  <a:tint val="75000"/>
                </a:prstClr>
              </a:solidFill>
            </a:endParaRPr>
          </a:p>
        </p:txBody>
      </p:sp>
      <p:graphicFrame>
        <p:nvGraphicFramePr>
          <p:cNvPr id="4" name="表格 3">
            <a:extLst>
              <a:ext uri="{FF2B5EF4-FFF2-40B4-BE49-F238E27FC236}">
                <a16:creationId xmlns:a16="http://schemas.microsoft.com/office/drawing/2014/main" id="{75B12F22-473C-42DC-BD53-67B54AD9B048}"/>
              </a:ext>
            </a:extLst>
          </p:cNvPr>
          <p:cNvGraphicFramePr>
            <a:graphicFrameLocks noGrp="1"/>
          </p:cNvGraphicFramePr>
          <p:nvPr>
            <p:extLst>
              <p:ext uri="{D42A27DB-BD31-4B8C-83A1-F6EECF244321}">
                <p14:modId xmlns:p14="http://schemas.microsoft.com/office/powerpoint/2010/main" val="434294894"/>
              </p:ext>
            </p:extLst>
          </p:nvPr>
        </p:nvGraphicFramePr>
        <p:xfrm>
          <a:off x="832728" y="1740102"/>
          <a:ext cx="7337878" cy="2992238"/>
        </p:xfrm>
        <a:graphic>
          <a:graphicData uri="http://schemas.openxmlformats.org/drawingml/2006/table">
            <a:tbl>
              <a:tblPr/>
              <a:tblGrid>
                <a:gridCol w="1883915">
                  <a:extLst>
                    <a:ext uri="{9D8B030D-6E8A-4147-A177-3AD203B41FA5}">
                      <a16:colId xmlns:a16="http://schemas.microsoft.com/office/drawing/2014/main" val="3338503751"/>
                    </a:ext>
                  </a:extLst>
                </a:gridCol>
                <a:gridCol w="2784550">
                  <a:extLst>
                    <a:ext uri="{9D8B030D-6E8A-4147-A177-3AD203B41FA5}">
                      <a16:colId xmlns:a16="http://schemas.microsoft.com/office/drawing/2014/main" val="1241243883"/>
                    </a:ext>
                  </a:extLst>
                </a:gridCol>
                <a:gridCol w="2669413">
                  <a:extLst>
                    <a:ext uri="{9D8B030D-6E8A-4147-A177-3AD203B41FA5}">
                      <a16:colId xmlns:a16="http://schemas.microsoft.com/office/drawing/2014/main" val="2439859746"/>
                    </a:ext>
                  </a:extLst>
                </a:gridCol>
              </a:tblGrid>
              <a:tr h="664941">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财产种类</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转让方式</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适用个人所得税税目</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1187012937"/>
                  </a:ext>
                </a:extLst>
              </a:tr>
              <a:tr h="332471">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无形资产（除土地使用权外）</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使用权转让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特许权使用费所得</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291081979"/>
                  </a:ext>
                </a:extLst>
              </a:tr>
              <a:tr h="332471">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所有权转让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2D1E2"/>
                    </a:solidFill>
                  </a:tcPr>
                </a:tc>
                <a:tc vMerge="1">
                  <a:txBody>
                    <a:bodyPr/>
                    <a:lstStyle/>
                    <a:p>
                      <a:endParaRPr lang="zh-CN" altLang="en-US"/>
                    </a:p>
                  </a:txBody>
                  <a:tcPr/>
                </a:tc>
                <a:extLst>
                  <a:ext uri="{0D108BD9-81ED-4DB2-BD59-A6C34878D82A}">
                    <a16:rowId xmlns:a16="http://schemas.microsoft.com/office/drawing/2014/main" val="2013569442"/>
                  </a:ext>
                </a:extLst>
              </a:tr>
              <a:tr h="332471">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有形资产</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使用权转让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财产租赁所得</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460914736"/>
                  </a:ext>
                </a:extLst>
              </a:tr>
              <a:tr h="332471">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所有权转让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2D1E2"/>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财产转让所得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2D1E2"/>
                    </a:solidFill>
                  </a:tcPr>
                </a:tc>
                <a:extLst>
                  <a:ext uri="{0D108BD9-81ED-4DB2-BD59-A6C34878D82A}">
                    <a16:rowId xmlns:a16="http://schemas.microsoft.com/office/drawing/2014/main" val="3945131253"/>
                  </a:ext>
                </a:extLst>
              </a:tr>
              <a:tr h="332471">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土地使用权</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使用权转让</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财产转让所得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112657382"/>
                  </a:ext>
                </a:extLst>
              </a:tr>
              <a:tr h="332471">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股权</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所有权转让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2D1E2"/>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财产转让所得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2D1E2"/>
                    </a:solidFill>
                  </a:tcPr>
                </a:tc>
                <a:extLst>
                  <a:ext uri="{0D108BD9-81ED-4DB2-BD59-A6C34878D82A}">
                    <a16:rowId xmlns:a16="http://schemas.microsoft.com/office/drawing/2014/main" val="2632709889"/>
                  </a:ext>
                </a:extLst>
              </a:tr>
              <a:tr h="332471">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债权</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所有权转让</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财产转让所得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259898055"/>
                  </a:ext>
                </a:extLst>
              </a:tr>
            </a:tbl>
          </a:graphicData>
        </a:graphic>
      </p:graphicFrame>
      <p:sp>
        <p:nvSpPr>
          <p:cNvPr id="5" name="文本占位符 1">
            <a:extLst>
              <a:ext uri="{FF2B5EF4-FFF2-40B4-BE49-F238E27FC236}">
                <a16:creationId xmlns:a16="http://schemas.microsoft.com/office/drawing/2014/main" id="{4FA2674A-7838-4311-BE80-A688ED65882C}"/>
              </a:ext>
            </a:extLst>
          </p:cNvPr>
          <p:cNvSpPr txBox="1">
            <a:spLocks/>
          </p:cNvSpPr>
          <p:nvPr/>
        </p:nvSpPr>
        <p:spPr>
          <a:xfrm>
            <a:off x="2045886" y="923984"/>
            <a:ext cx="4787533" cy="445688"/>
          </a:xfrm>
          <a:prstGeom prst="rect">
            <a:avLst/>
          </a:prstGeom>
        </p:spPr>
        <p:style>
          <a:lnRef idx="2">
            <a:schemeClr val="accent2"/>
          </a:lnRef>
          <a:fillRef idx="1">
            <a:schemeClr val="lt1"/>
          </a:fillRef>
          <a:effectRef idx="0">
            <a:schemeClr val="accent2"/>
          </a:effectRef>
          <a:fontRef idx="minor">
            <a:schemeClr val="dk1"/>
          </a:fontRef>
        </p:style>
        <p:txBody>
          <a:bodyP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zh-CN" sz="2400" b="1" dirty="0">
                <a:solidFill>
                  <a:srgbClr val="004DA1"/>
                </a:solidFill>
                <a:latin typeface="楷体" panose="02010609060101010101" pitchFamily="49" charset="-122"/>
                <a:ea typeface="楷体" panose="02010609060101010101" pitchFamily="49" charset="-122"/>
              </a:rPr>
              <a:t>“使用权</a:t>
            </a:r>
            <a:r>
              <a:rPr lang="zh-CN" altLang="en-US" sz="2400" b="1" dirty="0">
                <a:solidFill>
                  <a:srgbClr val="004DA1"/>
                </a:solidFill>
                <a:latin typeface="楷体" panose="02010609060101010101" pitchFamily="49" charset="-122"/>
                <a:ea typeface="楷体" panose="02010609060101010101" pitchFamily="49" charset="-122"/>
              </a:rPr>
              <a:t>、</a:t>
            </a:r>
            <a:r>
              <a:rPr lang="zh-CN" altLang="zh-CN" sz="2400" b="1" dirty="0">
                <a:solidFill>
                  <a:srgbClr val="004DA1"/>
                </a:solidFill>
                <a:latin typeface="楷体" panose="02010609060101010101" pitchFamily="49" charset="-122"/>
                <a:ea typeface="楷体" panose="02010609060101010101" pitchFamily="49" charset="-122"/>
              </a:rPr>
              <a:t>所有权”转让适用税目</a:t>
            </a:r>
            <a:endParaRPr lang="zh-CN" altLang="en-US" sz="2400" b="1" dirty="0">
              <a:solidFill>
                <a:srgbClr val="004DA1"/>
              </a:solidFill>
              <a:latin typeface="楷体" panose="02010609060101010101" pitchFamily="49" charset="-122"/>
              <a:ea typeface="楷体" panose="02010609060101010101" pitchFamily="49" charset="-122"/>
            </a:endParaRPr>
          </a:p>
        </p:txBody>
      </p:sp>
      <p:sp>
        <p:nvSpPr>
          <p:cNvPr id="6" name="文本框 5">
            <a:extLst>
              <a:ext uri="{FF2B5EF4-FFF2-40B4-BE49-F238E27FC236}">
                <a16:creationId xmlns:a16="http://schemas.microsoft.com/office/drawing/2014/main" id="{06CBE9B2-C2BE-47D0-8D88-5CC0E4C039A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114108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6" presetClass="entr" presetSubtype="16"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F53911-351F-48E6-834B-194F19BD76A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63</a:t>
            </a:fld>
            <a:endParaRPr lang="en-US">
              <a:solidFill>
                <a:prstClr val="black">
                  <a:tint val="75000"/>
                </a:prstClr>
              </a:solidFill>
            </a:endParaRPr>
          </a:p>
        </p:txBody>
      </p:sp>
      <p:sp>
        <p:nvSpPr>
          <p:cNvPr id="3" name="文本框 2">
            <a:extLst>
              <a:ext uri="{FF2B5EF4-FFF2-40B4-BE49-F238E27FC236}">
                <a16:creationId xmlns:a16="http://schemas.microsoft.com/office/drawing/2014/main" id="{DED26DDF-C4E8-49AF-9585-E2547968CF2E}"/>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
        <p:nvSpPr>
          <p:cNvPr id="4" name="副标题 1">
            <a:extLst>
              <a:ext uri="{FF2B5EF4-FFF2-40B4-BE49-F238E27FC236}">
                <a16:creationId xmlns:a16="http://schemas.microsoft.com/office/drawing/2014/main" id="{C20E0A85-08B4-4FBB-B2CF-FE746091CFC3}"/>
              </a:ext>
            </a:extLst>
          </p:cNvPr>
          <p:cNvSpPr txBox="1">
            <a:spLocks/>
          </p:cNvSpPr>
          <p:nvPr/>
        </p:nvSpPr>
        <p:spPr>
          <a:xfrm>
            <a:off x="588327" y="695843"/>
            <a:ext cx="7874953"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a:t>
            </a:r>
            <a:r>
              <a:rPr lang="en-US" altLang="zh-CN" dirty="0">
                <a:solidFill>
                  <a:schemeClr val="tx1"/>
                </a:solidFill>
              </a:rPr>
              <a:t>2</a:t>
            </a:r>
            <a:r>
              <a:rPr lang="zh-CN" altLang="en-US" dirty="0">
                <a:solidFill>
                  <a:schemeClr val="tx1"/>
                </a:solidFill>
              </a:rPr>
              <a:t>）特别规定</a:t>
            </a:r>
          </a:p>
          <a:p>
            <a:pPr lvl="0"/>
            <a:r>
              <a:rPr lang="zh-CN" altLang="en-US" dirty="0">
                <a:solidFill>
                  <a:schemeClr val="tx1"/>
                </a:solidFill>
              </a:rPr>
              <a:t>①作者将自己的文字作品</a:t>
            </a:r>
            <a:r>
              <a:rPr lang="zh-CN" altLang="en-US" dirty="0">
                <a:solidFill>
                  <a:srgbClr val="C00000"/>
                </a:solidFill>
              </a:rPr>
              <a:t>“手稿原件或复印件”</a:t>
            </a:r>
            <a:r>
              <a:rPr lang="zh-CN" altLang="en-US" dirty="0">
                <a:solidFill>
                  <a:schemeClr val="tx1"/>
                </a:solidFill>
              </a:rPr>
              <a:t>公开拍卖取得的所得，按</a:t>
            </a:r>
            <a:r>
              <a:rPr lang="zh-CN" altLang="en-US" u="sng" dirty="0">
                <a:solidFill>
                  <a:srgbClr val="C00000"/>
                </a:solidFill>
              </a:rPr>
              <a:t>“特许权使用费所得”</a:t>
            </a:r>
            <a:r>
              <a:rPr lang="zh-CN" altLang="en-US" dirty="0">
                <a:solidFill>
                  <a:schemeClr val="tx1"/>
                </a:solidFill>
              </a:rPr>
              <a:t>计税。</a:t>
            </a:r>
          </a:p>
          <a:p>
            <a:pPr lvl="0"/>
            <a:r>
              <a:rPr lang="zh-CN" altLang="en-US" dirty="0">
                <a:solidFill>
                  <a:schemeClr val="tx1"/>
                </a:solidFill>
              </a:rPr>
              <a:t>②个人取得特许权的</a:t>
            </a:r>
            <a:r>
              <a:rPr lang="zh-CN" altLang="en-US" dirty="0">
                <a:solidFill>
                  <a:srgbClr val="C00000"/>
                </a:solidFill>
              </a:rPr>
              <a:t>“经济赔偿收入”</a:t>
            </a:r>
            <a:r>
              <a:rPr lang="zh-CN" altLang="en-US" dirty="0">
                <a:solidFill>
                  <a:schemeClr val="tx1"/>
                </a:solidFill>
              </a:rPr>
              <a:t>，按“</a:t>
            </a:r>
            <a:r>
              <a:rPr lang="zh-CN" altLang="en-US" u="sng" dirty="0">
                <a:solidFill>
                  <a:srgbClr val="C00000"/>
                </a:solidFill>
              </a:rPr>
              <a:t>特许权使用费所得”</a:t>
            </a:r>
            <a:r>
              <a:rPr lang="zh-CN" altLang="en-US" dirty="0">
                <a:solidFill>
                  <a:schemeClr val="tx1"/>
                </a:solidFill>
              </a:rPr>
              <a:t>计税。</a:t>
            </a:r>
          </a:p>
          <a:p>
            <a:pPr lvl="0"/>
            <a:r>
              <a:rPr lang="zh-CN" altLang="en-US" dirty="0">
                <a:solidFill>
                  <a:schemeClr val="tx1"/>
                </a:solidFill>
              </a:rPr>
              <a:t>③编剧从影视制作单位取得的</a:t>
            </a:r>
            <a:r>
              <a:rPr lang="zh-CN" altLang="en-US" dirty="0">
                <a:solidFill>
                  <a:srgbClr val="C00000"/>
                </a:solidFill>
              </a:rPr>
              <a:t>“剧本使用费”</a:t>
            </a:r>
            <a:r>
              <a:rPr lang="zh-CN" altLang="en-US" dirty="0">
                <a:solidFill>
                  <a:schemeClr val="tx1"/>
                </a:solidFill>
              </a:rPr>
              <a:t>，按</a:t>
            </a:r>
            <a:r>
              <a:rPr lang="zh-CN" altLang="en-US" u="sng" dirty="0">
                <a:solidFill>
                  <a:srgbClr val="C00000"/>
                </a:solidFill>
              </a:rPr>
              <a:t>“特许权使用费所得”</a:t>
            </a:r>
            <a:r>
              <a:rPr lang="zh-CN" altLang="en-US" dirty="0">
                <a:solidFill>
                  <a:schemeClr val="tx1"/>
                </a:solidFill>
              </a:rPr>
              <a:t>计税，无论剧本使用方是否为其任职的单位。</a:t>
            </a:r>
          </a:p>
        </p:txBody>
      </p:sp>
    </p:spTree>
    <p:extLst>
      <p:ext uri="{BB962C8B-B14F-4D97-AF65-F5344CB8AC3E}">
        <p14:creationId xmlns:p14="http://schemas.microsoft.com/office/powerpoint/2010/main" val="304873152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下列收入中，按照“特许权使用费所得”税目缴纳个人所得税的有（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提供商标权的使用权收入</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转让土地使用权收入</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转让著作权收入</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转让专利权收入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55929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根据个人所得税法律制度的规定，下列收入中，应按照“特许权使用费所得”项目缴纳个人所得税的是（　　）。</a:t>
            </a:r>
          </a:p>
          <a:p>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技术服务收入</a:t>
            </a:r>
          </a:p>
          <a:p>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提供商标权的使用权取得的收入</a:t>
            </a:r>
          </a:p>
          <a:p>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法律服务收入</a:t>
            </a:r>
          </a:p>
          <a:p>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设计服务收入</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99075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2018</a:t>
            </a:r>
            <a:r>
              <a:rPr lang="zh-CN" altLang="en-US" dirty="0">
                <a:solidFill>
                  <a:schemeClr val="tx1"/>
                </a:solidFill>
                <a:latin typeface="+mn-lt"/>
                <a:ea typeface="+mn-ea"/>
                <a:cs typeface="+mn-ea"/>
                <a:sym typeface="+mn-lt"/>
              </a:rPr>
              <a:t>年改）根据个人所得税法律制度的规定，下列各项中，应按照“特许权使用费所得”税目计缴个人所得税的有（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作家公开拍卖自己的小说手稿原件取得的收入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编剧从电视剧的制作单位取得的剧本使用费收入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专利权人许可他人使用自己的专利取得的收入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商标权人许可他人使用的商标取得的收入</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90402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183C5E-2BDE-3628-95AE-48F015DD11EE}"/>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E32139E3-EEBE-8CDB-3076-03B196AE01D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2CC5B744-0545-81CF-97B3-791E409371A0}"/>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B9F9F3A0-DC17-6460-C922-FCECA968462F}"/>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年）下列各项中，按照工资薪金所得征收个人所得税的有（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大学老师在高校任职取得的课时费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大学生勤工俭学兼职取得的收入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演员从任职单位取得的演出费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剧本作者从电影、电视剧的制作单位取得的剧本使用费</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03744DBA-F466-5A1C-96FB-5E81049F7907}"/>
              </a:ext>
            </a:extLst>
          </p:cNvPr>
          <p:cNvGrpSpPr/>
          <p:nvPr/>
        </p:nvGrpSpPr>
        <p:grpSpPr>
          <a:xfrm rot="16200000">
            <a:off x="1905837" y="3924167"/>
            <a:ext cx="677108" cy="1428693"/>
            <a:chOff x="9306655" y="1903595"/>
            <a:chExt cx="902810" cy="1904924"/>
          </a:xfrm>
        </p:grpSpPr>
        <p:sp>
          <p:nvSpPr>
            <p:cNvPr id="10" name="Freeform 668">
              <a:extLst>
                <a:ext uri="{FF2B5EF4-FFF2-40B4-BE49-F238E27FC236}">
                  <a16:creationId xmlns:a16="http://schemas.microsoft.com/office/drawing/2014/main" id="{51BE0076-A381-9B71-422A-5347AEF074A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C2BC6046-AF14-2D74-C78A-129A09FA3054}"/>
                </a:ext>
              </a:extLst>
            </p:cNvPr>
            <p:cNvSpPr txBox="1"/>
            <p:nvPr/>
          </p:nvSpPr>
          <p:spPr>
            <a:xfrm>
              <a:off x="9306655" y="2419396"/>
              <a:ext cx="902810" cy="87331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427132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D9E551-1908-0C7D-0F63-9845600FF7A5}"/>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D8FC7CF-E883-0F2D-8B26-8F7F56F555D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DFDF772E-4585-FB15-C6B2-D299D10164D8}"/>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0D59C668-47A1-3C21-D201-E5F93C4A44F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2023 </a:t>
            </a:r>
            <a:r>
              <a:rPr lang="zh-CN" altLang="en-US" dirty="0">
                <a:solidFill>
                  <a:schemeClr val="tx1"/>
                </a:solidFill>
                <a:latin typeface="+mn-lt"/>
                <a:ea typeface="+mn-ea"/>
                <a:cs typeface="+mn-ea"/>
                <a:sym typeface="+mn-lt"/>
              </a:rPr>
              <a:t>年）下列各项中，按照工资薪金所得征收个人所得税的有（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大学老师在高校任职取得的课时费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大学生勤工俭学兼职取得的收入</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演员从任职单位取得的演出费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剧本作者从电影、电视剧的制作单位取得的剧本使用费</a:t>
            </a:r>
          </a:p>
          <a:p>
            <a:endParaRPr lang="zh-CN" altLang="en-US" dirty="0">
              <a:solidFill>
                <a:schemeClr val="tx1"/>
              </a:solidFill>
              <a:latin typeface="+mn-lt"/>
              <a:ea typeface="+mn-ea"/>
              <a:cs typeface="+mn-ea"/>
              <a:sym typeface="+mn-lt"/>
            </a:endParaRPr>
          </a:p>
        </p:txBody>
      </p:sp>
      <p:grpSp>
        <p:nvGrpSpPr>
          <p:cNvPr id="9" name="组合 8">
            <a:extLst>
              <a:ext uri="{FF2B5EF4-FFF2-40B4-BE49-F238E27FC236}">
                <a16:creationId xmlns:a16="http://schemas.microsoft.com/office/drawing/2014/main" id="{1418FF67-EAD4-7E3C-9F9F-9329783790A3}"/>
              </a:ext>
            </a:extLst>
          </p:cNvPr>
          <p:cNvGrpSpPr/>
          <p:nvPr/>
        </p:nvGrpSpPr>
        <p:grpSpPr>
          <a:xfrm rot="16200000">
            <a:off x="1905837" y="3924167"/>
            <a:ext cx="677108" cy="1428693"/>
            <a:chOff x="9306655" y="1903595"/>
            <a:chExt cx="902810" cy="1904924"/>
          </a:xfrm>
        </p:grpSpPr>
        <p:sp>
          <p:nvSpPr>
            <p:cNvPr id="10" name="Freeform 668">
              <a:extLst>
                <a:ext uri="{FF2B5EF4-FFF2-40B4-BE49-F238E27FC236}">
                  <a16:creationId xmlns:a16="http://schemas.microsoft.com/office/drawing/2014/main" id="{38C68305-811B-1C60-3827-BEB09390364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0EB365A9-2801-342E-147E-5A82DD56C912}"/>
                </a:ext>
              </a:extLst>
            </p:cNvPr>
            <p:cNvSpPr txBox="1"/>
            <p:nvPr/>
          </p:nvSpPr>
          <p:spPr>
            <a:xfrm>
              <a:off x="9306655" y="2419396"/>
              <a:ext cx="902810" cy="87331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90176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23540FBF-149D-4487-BAC2-D50AF779B6F1}"/>
              </a:ext>
            </a:extLst>
          </p:cNvPr>
          <p:cNvGrpSpPr/>
          <p:nvPr/>
        </p:nvGrpSpPr>
        <p:grpSpPr>
          <a:xfrm>
            <a:off x="255615" y="936164"/>
            <a:ext cx="1438976" cy="2696498"/>
            <a:chOff x="707899" y="855878"/>
            <a:chExt cx="1438976" cy="2696498"/>
          </a:xfrm>
        </p:grpSpPr>
        <p:sp>
          <p:nvSpPr>
            <p:cNvPr id="25" name="圆角矩形 24"/>
            <p:cNvSpPr/>
            <p:nvPr/>
          </p:nvSpPr>
          <p:spPr>
            <a:xfrm>
              <a:off x="707899" y="855878"/>
              <a:ext cx="1438976" cy="2696498"/>
            </a:xfrm>
            <a:prstGeom prst="roundRect">
              <a:avLst>
                <a:gd name="adj" fmla="val 50000"/>
              </a:avLst>
            </a:prstGeom>
            <a:solidFill>
              <a:schemeClr val="bg1">
                <a:lumMod val="95000"/>
              </a:schemeClr>
            </a:solidFill>
            <a:ln w="50800">
              <a:noFill/>
            </a:ln>
            <a:effectLst>
              <a:outerShdw blurRad="139700" dist="50800" dir="2700000" algn="tl" rotWithShape="0">
                <a:schemeClr val="tx1">
                  <a:alpha val="29000"/>
                </a:schemeClr>
              </a:outerShdw>
            </a:effectLst>
            <a:scene3d>
              <a:camera prst="orthographicFront"/>
              <a:lightRig rig="threePt" dir="t"/>
            </a:scene3d>
            <a:sp3d prstMaterial="softEdge">
              <a:bevelT w="38100" h="63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grpSp>
          <p:nvGrpSpPr>
            <p:cNvPr id="26" name="组合 25"/>
            <p:cNvGrpSpPr/>
            <p:nvPr/>
          </p:nvGrpSpPr>
          <p:grpSpPr>
            <a:xfrm>
              <a:off x="723692" y="2091156"/>
              <a:ext cx="1407387" cy="1407388"/>
              <a:chOff x="4184106" y="2952206"/>
              <a:chExt cx="3823790" cy="3823790"/>
            </a:xfrm>
          </p:grpSpPr>
          <p:sp>
            <p:nvSpPr>
              <p:cNvPr id="27" name="椭圆 26"/>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28" name="组合 27"/>
              <p:cNvGrpSpPr/>
              <p:nvPr/>
            </p:nvGrpSpPr>
            <p:grpSpPr>
              <a:xfrm>
                <a:off x="4710169" y="3478269"/>
                <a:ext cx="2771663" cy="2771663"/>
                <a:chOff x="2193191" y="1899415"/>
                <a:chExt cx="2421376" cy="2421376"/>
              </a:xfrm>
              <a:effectLst/>
            </p:grpSpPr>
            <p:sp>
              <p:nvSpPr>
                <p:cNvPr id="29" name="椭圆 28"/>
                <p:cNvSpPr/>
                <p:nvPr/>
              </p:nvSpPr>
              <p:spPr>
                <a:xfrm>
                  <a:off x="2193191" y="1899415"/>
                  <a:ext cx="2421376" cy="2421376"/>
                </a:xfrm>
                <a:prstGeom prst="ellipse">
                  <a:avLst/>
                </a:prstGeom>
                <a:solidFill>
                  <a:schemeClr val="accent1"/>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30" name="六边形 29"/>
                <p:cNvSpPr/>
                <p:nvPr/>
              </p:nvSpPr>
              <p:spPr>
                <a:xfrm>
                  <a:off x="2285093" y="2093027"/>
                  <a:ext cx="2237576" cy="2034159"/>
                </a:xfrm>
                <a:prstGeom prst="hexagon">
                  <a:avLst/>
                </a:prstGeom>
                <a:solidFill>
                  <a:schemeClr val="bg1">
                    <a:lumMod val="95000"/>
                  </a:schemeClr>
                </a:solidFill>
                <a:ln w="50800">
                  <a:noFill/>
                </a:ln>
                <a:effectLst>
                  <a:outerShdw blurRad="76200" dist="38100" dir="2700000" algn="tl" rotWithShape="0">
                    <a:schemeClr val="accent1">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32" name="文本框 10"/>
            <p:cNvSpPr txBox="1"/>
            <p:nvPr/>
          </p:nvSpPr>
          <p:spPr bwMode="auto">
            <a:xfrm>
              <a:off x="842192" y="1558672"/>
              <a:ext cx="1170389" cy="707886"/>
            </a:xfrm>
            <a:prstGeom prst="rect">
              <a:avLst/>
            </a:prstGeom>
            <a:noFill/>
          </p:spPr>
          <p:txBody>
            <a:bodyPr wrap="square">
              <a:spAutoFit/>
            </a:bodyPr>
            <a:lstStyle/>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经营</a:t>
              </a:r>
              <a:endParaRPr lang="en-US" altLang="zh-CN"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endParaRPr>
            </a:p>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所得</a:t>
              </a:r>
            </a:p>
          </p:txBody>
        </p:sp>
        <p:cxnSp>
          <p:nvCxnSpPr>
            <p:cNvPr id="34" name="直接连接符 33"/>
            <p:cNvCxnSpPr/>
            <p:nvPr/>
          </p:nvCxnSpPr>
          <p:spPr>
            <a:xfrm>
              <a:off x="909786" y="2096090"/>
              <a:ext cx="986291" cy="0"/>
            </a:xfrm>
            <a:prstGeom prst="line">
              <a:avLst/>
            </a:prstGeom>
            <a:ln>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6" name="文本框 37"/>
            <p:cNvSpPr txBox="1"/>
            <p:nvPr/>
          </p:nvSpPr>
          <p:spPr>
            <a:xfrm>
              <a:off x="948913" y="2478883"/>
              <a:ext cx="947164" cy="507830"/>
            </a:xfrm>
            <a:prstGeom prst="rect">
              <a:avLst/>
            </a:prstGeom>
            <a:noFill/>
          </p:spPr>
          <p:txBody>
            <a:bodyPr wrap="square" rtlCol="0">
              <a:spAutoFit/>
            </a:bodyPr>
            <a:lstStyle/>
            <a:p>
              <a:pPr algn="ctr"/>
              <a:r>
                <a:rPr lang="en-US" altLang="zh-CN" sz="2700" dirty="0">
                  <a:cs typeface="+mn-ea"/>
                  <a:sym typeface="+mn-lt"/>
                </a:rPr>
                <a:t>05</a:t>
              </a:r>
              <a:endParaRPr lang="zh-CN" altLang="en-US" sz="2700" dirty="0">
                <a:cs typeface="+mn-ea"/>
                <a:sym typeface="+mn-lt"/>
              </a:endParaRPr>
            </a:p>
          </p:txBody>
        </p:sp>
      </p:grpSp>
      <p:sp>
        <p:nvSpPr>
          <p:cNvPr id="51" name="文本框 43"/>
          <p:cNvSpPr txBox="1"/>
          <p:nvPr/>
        </p:nvSpPr>
        <p:spPr bwMode="auto">
          <a:xfrm>
            <a:off x="1753920" y="792898"/>
            <a:ext cx="6642828" cy="3702809"/>
          </a:xfrm>
          <a:prstGeom prst="rect">
            <a:avLst/>
          </a:prstGeom>
          <a:noFill/>
        </p:spPr>
        <p:txBody>
          <a:bodyPr wrap="square" lIns="68580" tIns="34290" rIns="68580" bIns="34290">
            <a:spAutoFit/>
          </a:bodyPr>
          <a:lstStyle/>
          <a:p>
            <a:pPr marL="285750" indent="-285750">
              <a:lnSpc>
                <a:spcPct val="150000"/>
              </a:lnSpc>
              <a:buFont typeface="Wingdings" pitchFamily="2" charset="2"/>
              <a:buChar char="u"/>
              <a:defRPr/>
            </a:pPr>
            <a:r>
              <a:rPr lang="zh-CN" altLang="zh-CN" sz="2000" b="1" dirty="0">
                <a:cs typeface="+mn-ea"/>
                <a:sym typeface="+mn-lt"/>
              </a:rPr>
              <a:t>个体工商户从事生产、经营活动取得的所得，个人独资企业投资人、合伙企业的个人合伙人来源于境内注册的个人独资企业、合伙企业生产、经营的所得；个</a:t>
            </a:r>
            <a:endParaRPr lang="en-US" altLang="zh-CN" sz="2000" b="1" dirty="0">
              <a:cs typeface="+mn-ea"/>
              <a:sym typeface="+mn-lt"/>
            </a:endParaRPr>
          </a:p>
          <a:p>
            <a:pPr marL="285750" indent="-285750">
              <a:lnSpc>
                <a:spcPct val="150000"/>
              </a:lnSpc>
              <a:buFont typeface="Wingdings" pitchFamily="2" charset="2"/>
              <a:buChar char="u"/>
              <a:defRPr/>
            </a:pPr>
            <a:r>
              <a:rPr lang="zh-CN" altLang="zh-CN" sz="2000" b="1" dirty="0">
                <a:cs typeface="+mn-ea"/>
                <a:sym typeface="+mn-lt"/>
              </a:rPr>
              <a:t>人依法从事办学、医疗、咨询以及其他有偿服务活动取得的所得；</a:t>
            </a:r>
            <a:endParaRPr lang="en-US" altLang="zh-CN" sz="2000" b="1" dirty="0">
              <a:cs typeface="+mn-ea"/>
              <a:sym typeface="+mn-lt"/>
            </a:endParaRPr>
          </a:p>
          <a:p>
            <a:pPr marL="285750" indent="-285750">
              <a:lnSpc>
                <a:spcPct val="150000"/>
              </a:lnSpc>
              <a:buFont typeface="Wingdings" pitchFamily="2" charset="2"/>
              <a:buChar char="u"/>
              <a:defRPr/>
            </a:pPr>
            <a:r>
              <a:rPr lang="zh-CN" altLang="zh-CN" sz="2000" b="1" dirty="0">
                <a:cs typeface="+mn-ea"/>
                <a:sym typeface="+mn-lt"/>
              </a:rPr>
              <a:t>个人对企业、事业单位承包经营、承租经营以及转包、转租取得的所得；</a:t>
            </a:r>
            <a:endParaRPr lang="en-US" altLang="zh-CN" sz="2000" b="1" dirty="0">
              <a:cs typeface="+mn-ea"/>
              <a:sym typeface="+mn-lt"/>
            </a:endParaRPr>
          </a:p>
          <a:p>
            <a:pPr marL="285750" indent="-285750">
              <a:lnSpc>
                <a:spcPct val="150000"/>
              </a:lnSpc>
              <a:buFont typeface="Wingdings" pitchFamily="2" charset="2"/>
              <a:buChar char="u"/>
              <a:defRPr/>
            </a:pPr>
            <a:r>
              <a:rPr lang="zh-CN" altLang="zh-CN" sz="2000" b="1" dirty="0">
                <a:cs typeface="+mn-ea"/>
                <a:sym typeface="+mn-lt"/>
              </a:rPr>
              <a:t>个人从事其他生产、经营活动取得的所得。</a:t>
            </a:r>
            <a:endParaRPr lang="en-US" altLang="zh-CN" sz="2000" b="1" dirty="0">
              <a:cs typeface="+mn-ea"/>
              <a:sym typeface="+mn-lt"/>
            </a:endParaRPr>
          </a:p>
        </p:txBody>
      </p:sp>
      <p:sp>
        <p:nvSpPr>
          <p:cNvPr id="15" name="文本框 14">
            <a:extLst>
              <a:ext uri="{FF2B5EF4-FFF2-40B4-BE49-F238E27FC236}">
                <a16:creationId xmlns:a16="http://schemas.microsoft.com/office/drawing/2014/main" id="{06400550-E9C1-493F-B1EF-D34E3A313EA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78241278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arn(outVertical)">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21C81D6-769C-4F79-959E-703BDF7BC645}"/>
              </a:ext>
            </a:extLst>
          </p:cNvPr>
          <p:cNvGrpSpPr/>
          <p:nvPr/>
        </p:nvGrpSpPr>
        <p:grpSpPr>
          <a:xfrm>
            <a:off x="1034716" y="1071158"/>
            <a:ext cx="7243010" cy="1176741"/>
            <a:chOff x="2661287" y="1576485"/>
            <a:chExt cx="5153514" cy="843056"/>
          </a:xfrm>
        </p:grpSpPr>
        <p:grpSp>
          <p:nvGrpSpPr>
            <p:cNvPr id="110" name="组合 109"/>
            <p:cNvGrpSpPr/>
            <p:nvPr/>
          </p:nvGrpSpPr>
          <p:grpSpPr>
            <a:xfrm>
              <a:off x="2661287" y="1576485"/>
              <a:ext cx="5153514" cy="843056"/>
              <a:chOff x="2330673" y="2010009"/>
              <a:chExt cx="1739454" cy="1412819"/>
            </a:xfrm>
          </p:grpSpPr>
          <p:sp>
            <p:nvSpPr>
              <p:cNvPr id="111" name="圆角矩形 110"/>
              <p:cNvSpPr/>
              <p:nvPr/>
            </p:nvSpPr>
            <p:spPr>
              <a:xfrm>
                <a:off x="2330673" y="2010009"/>
                <a:ext cx="1739454" cy="1412819"/>
              </a:xfrm>
              <a:prstGeom prst="roundRect">
                <a:avLst>
                  <a:gd name="adj" fmla="val 0"/>
                </a:avLst>
              </a:prstGeom>
              <a:solidFill>
                <a:srgbClr val="595959"/>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457200" algn="ctr"/>
                <a:endParaRPr lang="zh-CN" altLang="en-US" sz="2000">
                  <a:solidFill>
                    <a:schemeClr val="tx1"/>
                  </a:solidFill>
                  <a:cs typeface="+mn-ea"/>
                  <a:sym typeface="+mn-lt"/>
                </a:endParaRPr>
              </a:p>
            </p:txBody>
          </p:sp>
          <p:sp>
            <p:nvSpPr>
              <p:cNvPr id="112" name="圆角矩形 111"/>
              <p:cNvSpPr/>
              <p:nvPr/>
            </p:nvSpPr>
            <p:spPr>
              <a:xfrm>
                <a:off x="2358539" y="2269028"/>
                <a:ext cx="1687412" cy="892897"/>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457200" algn="ctr"/>
                <a:endParaRPr lang="zh-CN" altLang="en-US" sz="2000">
                  <a:solidFill>
                    <a:schemeClr val="tx1"/>
                  </a:solidFill>
                  <a:cs typeface="+mn-ea"/>
                  <a:sym typeface="+mn-lt"/>
                </a:endParaRPr>
              </a:p>
            </p:txBody>
          </p:sp>
        </p:grpSp>
        <p:sp>
          <p:nvSpPr>
            <p:cNvPr id="6" name="TextBox 5"/>
            <p:cNvSpPr txBox="1"/>
            <p:nvPr/>
          </p:nvSpPr>
          <p:spPr>
            <a:xfrm>
              <a:off x="2798194" y="1714816"/>
              <a:ext cx="4944980" cy="507153"/>
            </a:xfrm>
            <a:prstGeom prst="rect">
              <a:avLst/>
            </a:prstGeom>
            <a:noFill/>
          </p:spPr>
          <p:txBody>
            <a:bodyPr wrap="square" rtlCol="0">
              <a:spAutoFit/>
            </a:bodyPr>
            <a:lstStyle/>
            <a:p>
              <a:pPr indent="457200"/>
              <a:r>
                <a:rPr lang="zh-CN" altLang="en-US" sz="2000" b="1" dirty="0">
                  <a:cs typeface="+mn-ea"/>
                  <a:sym typeface="+mn-lt"/>
                </a:rPr>
                <a:t>个人所得税是</a:t>
              </a:r>
              <a:r>
                <a:rPr lang="zh-CN" altLang="en-US" sz="2000" b="1" dirty="0">
                  <a:solidFill>
                    <a:srgbClr val="C00000"/>
                  </a:solidFill>
                  <a:cs typeface="+mn-ea"/>
                  <a:sym typeface="+mn-lt"/>
                </a:rPr>
                <a:t>对自然人</a:t>
              </a:r>
              <a:r>
                <a:rPr lang="zh-CN" altLang="zh-CN" sz="2000" b="1" dirty="0">
                  <a:cs typeface="+mn-ea"/>
                  <a:sym typeface="+mn-lt"/>
                </a:rPr>
                <a:t>取得的各项应税所得为征税对象征收的一种税</a:t>
              </a:r>
              <a:endParaRPr lang="zh-CN" altLang="en-US" sz="2000" b="1" dirty="0">
                <a:cs typeface="+mn-ea"/>
                <a:sym typeface="+mn-lt"/>
              </a:endParaRPr>
            </a:p>
          </p:txBody>
        </p:sp>
      </p:grpSp>
      <p:sp>
        <p:nvSpPr>
          <p:cNvPr id="10" name="TextBox 9"/>
          <p:cNvSpPr txBox="1"/>
          <p:nvPr/>
        </p:nvSpPr>
        <p:spPr>
          <a:xfrm>
            <a:off x="1432036" y="2620853"/>
            <a:ext cx="6540118" cy="1225207"/>
          </a:xfrm>
          <a:prstGeom prst="rect">
            <a:avLst/>
          </a:prstGeom>
          <a:noFill/>
        </p:spPr>
        <p:txBody>
          <a:bodyPr wrap="square" lIns="68580" tIns="34290" rIns="68580" bIns="34290" rtlCol="0">
            <a:spAutoFit/>
          </a:bodyPr>
          <a:lstStyle/>
          <a:p>
            <a:pPr marL="285750" indent="-285750">
              <a:lnSpc>
                <a:spcPct val="130000"/>
              </a:lnSpc>
              <a:buFont typeface="Wingdings" pitchFamily="2" charset="2"/>
              <a:buChar char="u"/>
            </a:pPr>
            <a:r>
              <a:rPr lang="zh-CN" altLang="en-US" sz="2000" b="1" dirty="0">
                <a:solidFill>
                  <a:srgbClr val="7030A0"/>
                </a:solidFill>
                <a:cs typeface="+mn-ea"/>
                <a:sym typeface="+mn-lt"/>
              </a:rPr>
              <a:t>个人：</a:t>
            </a:r>
            <a:r>
              <a:rPr lang="zh-CN" altLang="en-US" sz="2000" b="1" dirty="0">
                <a:solidFill>
                  <a:srgbClr val="FF0000"/>
                </a:solidFill>
                <a:cs typeface="+mn-ea"/>
                <a:sym typeface="+mn-lt"/>
              </a:rPr>
              <a:t>自然人</a:t>
            </a:r>
            <a:r>
              <a:rPr lang="zh-CN" altLang="en-US" sz="2000" b="1" dirty="0">
                <a:cs typeface="+mn-ea"/>
                <a:sym typeface="+mn-lt"/>
              </a:rPr>
              <a:t>，</a:t>
            </a:r>
            <a:r>
              <a:rPr lang="zh-CN" altLang="zh-CN" sz="2000" b="1" dirty="0">
                <a:cs typeface="+mn-ea"/>
                <a:sym typeface="+mn-lt"/>
              </a:rPr>
              <a:t>包括作为要素所有者的个人</a:t>
            </a:r>
            <a:r>
              <a:rPr lang="zh-CN" altLang="en-US" sz="2000" b="1" dirty="0">
                <a:cs typeface="+mn-ea"/>
                <a:sym typeface="+mn-lt"/>
              </a:rPr>
              <a:t>及</a:t>
            </a:r>
            <a:r>
              <a:rPr lang="zh-CN" altLang="zh-CN" sz="2000" b="1" dirty="0">
                <a:cs typeface="+mn-ea"/>
                <a:sym typeface="+mn-lt"/>
              </a:rPr>
              <a:t>作为经营者的个人</a:t>
            </a:r>
            <a:endParaRPr lang="en-US" altLang="zh-CN" sz="2000" b="1" dirty="0">
              <a:cs typeface="+mn-ea"/>
              <a:sym typeface="+mn-lt"/>
            </a:endParaRPr>
          </a:p>
          <a:p>
            <a:pPr marL="285750" indent="-285750">
              <a:lnSpc>
                <a:spcPct val="130000"/>
              </a:lnSpc>
              <a:buFont typeface="Wingdings" pitchFamily="2" charset="2"/>
              <a:buChar char="u"/>
            </a:pPr>
            <a:r>
              <a:rPr lang="zh-CN" altLang="zh-CN" sz="2000" b="1" dirty="0">
                <a:solidFill>
                  <a:srgbClr val="7030A0"/>
                </a:solidFill>
                <a:cs typeface="+mn-ea"/>
                <a:sym typeface="+mn-lt"/>
              </a:rPr>
              <a:t>所得</a:t>
            </a:r>
            <a:r>
              <a:rPr lang="zh-CN" altLang="en-US" sz="2000" b="1" dirty="0">
                <a:solidFill>
                  <a:srgbClr val="7030A0"/>
                </a:solidFill>
                <a:cs typeface="+mn-ea"/>
                <a:sym typeface="+mn-lt"/>
              </a:rPr>
              <a:t>：</a:t>
            </a:r>
            <a:r>
              <a:rPr lang="zh-CN" altLang="zh-CN" sz="2000" b="1" dirty="0">
                <a:cs typeface="+mn-ea"/>
                <a:sym typeface="+mn-lt"/>
              </a:rPr>
              <a:t>是指个人通过各种方式所获得的一切利益</a:t>
            </a:r>
            <a:endParaRPr lang="zh-CN" altLang="en-US" sz="2000" b="1" dirty="0">
              <a:cs typeface="+mn-ea"/>
              <a:sym typeface="+mn-lt"/>
            </a:endParaRPr>
          </a:p>
        </p:txBody>
      </p:sp>
      <p:sp>
        <p:nvSpPr>
          <p:cNvPr id="11" name="文本框 10">
            <a:extLst>
              <a:ext uri="{FF2B5EF4-FFF2-40B4-BE49-F238E27FC236}">
                <a16:creationId xmlns:a16="http://schemas.microsoft.com/office/drawing/2014/main" id="{1F16046F-915F-471D-81EE-B465E624CCC9}"/>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539195534"/>
      </p:ext>
    </p:extLst>
  </p:cSld>
  <p:clrMapOvr>
    <a:masterClrMapping/>
  </p:clrMapOvr>
  <p:transition spd="slow" advClick="0"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iterate type="lt">
                                    <p:tmPct val="5983"/>
                                  </p:iterate>
                                  <p:childTnLst>
                                    <p:set>
                                      <p:cBhvr>
                                        <p:cTn id="6" dur="1" fill="hold">
                                          <p:stCondLst>
                                            <p:cond delay="0"/>
                                          </p:stCondLst>
                                        </p:cTn>
                                        <p:tgtEl>
                                          <p:spTgt spid="10"/>
                                        </p:tgtEl>
                                        <p:attrNameLst>
                                          <p:attrName>style.visibility</p:attrName>
                                        </p:attrNameLst>
                                      </p:cBhvr>
                                      <p:to>
                                        <p:strVal val="visible"/>
                                      </p:to>
                                    </p:set>
                                    <p:anim calcmode="lin" valueType="num">
                                      <p:cBhvr additive="base">
                                        <p:cTn id="7" dur="300"/>
                                        <p:tgtEl>
                                          <p:spTgt spid="10"/>
                                        </p:tgtEl>
                                        <p:attrNameLst>
                                          <p:attrName>ppt_y</p:attrName>
                                        </p:attrNameLst>
                                      </p:cBhvr>
                                      <p:tavLst>
                                        <p:tav tm="0">
                                          <p:val>
                                            <p:strVal val="#ppt_y+#ppt_h*1.125000"/>
                                          </p:val>
                                        </p:tav>
                                        <p:tav tm="100000">
                                          <p:val>
                                            <p:strVal val="#ppt_y"/>
                                          </p:val>
                                        </p:tav>
                                      </p:tavLst>
                                    </p:anim>
                                    <p:animEffect transition="in" filter="wipe(up)">
                                      <p:cBhvr>
                                        <p:cTn id="8" dur="3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线形标注 2(带边框和强调线) 1"/>
          <p:cNvSpPr/>
          <p:nvPr/>
        </p:nvSpPr>
        <p:spPr>
          <a:xfrm>
            <a:off x="1995947" y="698174"/>
            <a:ext cx="6892437" cy="4344707"/>
          </a:xfrm>
          <a:prstGeom prst="accentBorderCallout2">
            <a:avLst>
              <a:gd name="adj1" fmla="val 18471"/>
              <a:gd name="adj2" fmla="val -2478"/>
              <a:gd name="adj3" fmla="val 17551"/>
              <a:gd name="adj4" fmla="val -2759"/>
              <a:gd name="adj5" fmla="val 23619"/>
              <a:gd name="adj6" fmla="val -16344"/>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itchFamily="2" charset="2"/>
              <a:buChar char="u"/>
            </a:pPr>
            <a:r>
              <a:rPr lang="zh-CN" altLang="zh-CN" sz="2000" b="1" dirty="0">
                <a:solidFill>
                  <a:schemeClr val="tx1"/>
                </a:solidFill>
                <a:cs typeface="+mn-ea"/>
                <a:sym typeface="+mn-lt"/>
              </a:rPr>
              <a:t>承包、承租经营后工商登记变更为个体工商户的，其所得应按“经营所得”项目</a:t>
            </a:r>
            <a:r>
              <a:rPr lang="zh-CN" altLang="en-US" sz="2000" b="1" dirty="0">
                <a:solidFill>
                  <a:schemeClr val="tx1"/>
                </a:solidFill>
                <a:cs typeface="+mn-ea"/>
                <a:sym typeface="+mn-lt"/>
              </a:rPr>
              <a:t>征</a:t>
            </a:r>
            <a:r>
              <a:rPr lang="zh-CN" altLang="zh-CN" sz="2000" b="1" dirty="0">
                <a:solidFill>
                  <a:schemeClr val="tx1"/>
                </a:solidFill>
                <a:cs typeface="+mn-ea"/>
                <a:sym typeface="+mn-lt"/>
              </a:rPr>
              <a:t>税</a:t>
            </a:r>
            <a:endParaRPr lang="en-US" altLang="zh-CN" sz="2000" b="1" dirty="0">
              <a:solidFill>
                <a:schemeClr val="tx1"/>
              </a:solidFill>
              <a:cs typeface="+mn-ea"/>
              <a:sym typeface="+mn-lt"/>
            </a:endParaRPr>
          </a:p>
          <a:p>
            <a:pPr marL="285750" indent="-285750">
              <a:lnSpc>
                <a:spcPct val="150000"/>
              </a:lnSpc>
              <a:buFont typeface="Wingdings" pitchFamily="2" charset="2"/>
              <a:buChar char="u"/>
            </a:pPr>
            <a:r>
              <a:rPr lang="zh-CN" altLang="zh-CN" sz="2000" b="1" dirty="0">
                <a:solidFill>
                  <a:schemeClr val="tx1"/>
                </a:solidFill>
                <a:cs typeface="+mn-ea"/>
                <a:sym typeface="+mn-lt"/>
              </a:rPr>
              <a:t>承包、承租经营后工商登记仍为企业的，不论其分配方式如何，均应先缴纳企业所得税，承包、承租所得，再缴纳个人所得税</a:t>
            </a:r>
            <a:endParaRPr lang="en-US" altLang="zh-CN" sz="2000" b="1" dirty="0">
              <a:solidFill>
                <a:schemeClr val="tx1"/>
              </a:solidFill>
              <a:cs typeface="+mn-ea"/>
              <a:sym typeface="+mn-lt"/>
            </a:endParaRPr>
          </a:p>
          <a:p>
            <a:pPr marL="285750" indent="-285750">
              <a:lnSpc>
                <a:spcPct val="150000"/>
              </a:lnSpc>
              <a:buFont typeface="Wingdings" pitchFamily="2" charset="2"/>
              <a:buChar char="Ø"/>
            </a:pPr>
            <a:r>
              <a:rPr lang="zh-CN" altLang="zh-CN" sz="2000" b="1" dirty="0">
                <a:solidFill>
                  <a:schemeClr val="tx1"/>
                </a:solidFill>
                <a:cs typeface="+mn-ea"/>
                <a:sym typeface="+mn-lt"/>
              </a:rPr>
              <a:t>承包承租人对经营成果不拥有所有权，仅按规定取得一定所得的，按“工资、薪金所得”</a:t>
            </a:r>
            <a:r>
              <a:rPr lang="zh-CN" altLang="en-US" sz="2000" b="1" dirty="0">
                <a:solidFill>
                  <a:schemeClr val="tx1"/>
                </a:solidFill>
                <a:cs typeface="+mn-ea"/>
                <a:sym typeface="+mn-lt"/>
              </a:rPr>
              <a:t>计</a:t>
            </a:r>
            <a:r>
              <a:rPr lang="zh-CN" altLang="zh-CN" sz="2000" b="1" dirty="0">
                <a:solidFill>
                  <a:schemeClr val="tx1"/>
                </a:solidFill>
                <a:cs typeface="+mn-ea"/>
                <a:sym typeface="+mn-lt"/>
              </a:rPr>
              <a:t>税；承包、承租按合同规定只向发包方、出租方缴纳一定费用，剩余的经营成果归承包、承租人所有的，其所得按“经营所得”</a:t>
            </a:r>
            <a:r>
              <a:rPr lang="zh-CN" altLang="en-US" sz="2000" b="1" dirty="0">
                <a:solidFill>
                  <a:schemeClr val="tx1"/>
                </a:solidFill>
                <a:cs typeface="+mn-ea"/>
                <a:sym typeface="+mn-lt"/>
              </a:rPr>
              <a:t>计税</a:t>
            </a:r>
          </a:p>
        </p:txBody>
      </p:sp>
      <p:grpSp>
        <p:nvGrpSpPr>
          <p:cNvPr id="13" name="组合 12">
            <a:extLst>
              <a:ext uri="{FF2B5EF4-FFF2-40B4-BE49-F238E27FC236}">
                <a16:creationId xmlns:a16="http://schemas.microsoft.com/office/drawing/2014/main" id="{C4FF5578-D3B4-48AE-9454-6FF7FDFAD162}"/>
              </a:ext>
            </a:extLst>
          </p:cNvPr>
          <p:cNvGrpSpPr/>
          <p:nvPr/>
        </p:nvGrpSpPr>
        <p:grpSpPr>
          <a:xfrm>
            <a:off x="255615" y="936164"/>
            <a:ext cx="1438976" cy="2696498"/>
            <a:chOff x="707899" y="855878"/>
            <a:chExt cx="1438976" cy="2696498"/>
          </a:xfrm>
        </p:grpSpPr>
        <p:sp>
          <p:nvSpPr>
            <p:cNvPr id="14" name="圆角矩形 24">
              <a:extLst>
                <a:ext uri="{FF2B5EF4-FFF2-40B4-BE49-F238E27FC236}">
                  <a16:creationId xmlns:a16="http://schemas.microsoft.com/office/drawing/2014/main" id="{4470F83B-1AB6-40BE-A1DA-220D09DD95CC}"/>
                </a:ext>
              </a:extLst>
            </p:cNvPr>
            <p:cNvSpPr/>
            <p:nvPr/>
          </p:nvSpPr>
          <p:spPr>
            <a:xfrm>
              <a:off x="707899" y="855878"/>
              <a:ext cx="1438976" cy="2696498"/>
            </a:xfrm>
            <a:prstGeom prst="roundRect">
              <a:avLst>
                <a:gd name="adj" fmla="val 50000"/>
              </a:avLst>
            </a:prstGeom>
            <a:solidFill>
              <a:schemeClr val="bg1">
                <a:lumMod val="95000"/>
              </a:schemeClr>
            </a:solidFill>
            <a:ln w="50800">
              <a:noFill/>
            </a:ln>
            <a:effectLst>
              <a:outerShdw blurRad="139700" dist="50800" dir="2700000" algn="tl" rotWithShape="0">
                <a:schemeClr val="tx1">
                  <a:alpha val="29000"/>
                </a:schemeClr>
              </a:outerShdw>
            </a:effectLst>
            <a:scene3d>
              <a:camera prst="orthographicFront"/>
              <a:lightRig rig="threePt" dir="t"/>
            </a:scene3d>
            <a:sp3d prstMaterial="softEdge">
              <a:bevelT w="38100" h="63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grpSp>
          <p:nvGrpSpPr>
            <p:cNvPr id="15" name="组合 14">
              <a:extLst>
                <a:ext uri="{FF2B5EF4-FFF2-40B4-BE49-F238E27FC236}">
                  <a16:creationId xmlns:a16="http://schemas.microsoft.com/office/drawing/2014/main" id="{4AAAA769-910D-43C0-8C24-6429982CB243}"/>
                </a:ext>
              </a:extLst>
            </p:cNvPr>
            <p:cNvGrpSpPr/>
            <p:nvPr/>
          </p:nvGrpSpPr>
          <p:grpSpPr>
            <a:xfrm>
              <a:off x="723692" y="2091156"/>
              <a:ext cx="1407387" cy="1407388"/>
              <a:chOff x="4184106" y="2952206"/>
              <a:chExt cx="3823790" cy="3823790"/>
            </a:xfrm>
          </p:grpSpPr>
          <p:sp>
            <p:nvSpPr>
              <p:cNvPr id="19" name="椭圆 18">
                <a:extLst>
                  <a:ext uri="{FF2B5EF4-FFF2-40B4-BE49-F238E27FC236}">
                    <a16:creationId xmlns:a16="http://schemas.microsoft.com/office/drawing/2014/main" id="{7E2CCC92-BB45-4698-B9AF-80A0A882BACE}"/>
                  </a:ext>
                </a:extLst>
              </p:cNvPr>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20" name="组合 19">
                <a:extLst>
                  <a:ext uri="{FF2B5EF4-FFF2-40B4-BE49-F238E27FC236}">
                    <a16:creationId xmlns:a16="http://schemas.microsoft.com/office/drawing/2014/main" id="{71086FCC-6B04-4235-940B-A4CF16E743F1}"/>
                  </a:ext>
                </a:extLst>
              </p:cNvPr>
              <p:cNvGrpSpPr/>
              <p:nvPr/>
            </p:nvGrpSpPr>
            <p:grpSpPr>
              <a:xfrm>
                <a:off x="4710169" y="3478269"/>
                <a:ext cx="2771663" cy="2771663"/>
                <a:chOff x="2193191" y="1899415"/>
                <a:chExt cx="2421376" cy="2421376"/>
              </a:xfrm>
              <a:effectLst/>
            </p:grpSpPr>
            <p:sp>
              <p:nvSpPr>
                <p:cNvPr id="21" name="椭圆 20">
                  <a:extLst>
                    <a:ext uri="{FF2B5EF4-FFF2-40B4-BE49-F238E27FC236}">
                      <a16:creationId xmlns:a16="http://schemas.microsoft.com/office/drawing/2014/main" id="{006FD8DE-B902-42F2-A036-0B48C2E8EC48}"/>
                    </a:ext>
                  </a:extLst>
                </p:cNvPr>
                <p:cNvSpPr/>
                <p:nvPr/>
              </p:nvSpPr>
              <p:spPr>
                <a:xfrm>
                  <a:off x="2193191" y="1899415"/>
                  <a:ext cx="2421376" cy="2421376"/>
                </a:xfrm>
                <a:prstGeom prst="ellipse">
                  <a:avLst/>
                </a:prstGeom>
                <a:solidFill>
                  <a:schemeClr val="accent1"/>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22" name="六边形 21">
                  <a:extLst>
                    <a:ext uri="{FF2B5EF4-FFF2-40B4-BE49-F238E27FC236}">
                      <a16:creationId xmlns:a16="http://schemas.microsoft.com/office/drawing/2014/main" id="{6FC78CD0-AA02-4521-ADE0-5A11230A04AE}"/>
                    </a:ext>
                  </a:extLst>
                </p:cNvPr>
                <p:cNvSpPr/>
                <p:nvPr/>
              </p:nvSpPr>
              <p:spPr>
                <a:xfrm>
                  <a:off x="2285093" y="2093027"/>
                  <a:ext cx="2237576" cy="2034159"/>
                </a:xfrm>
                <a:prstGeom prst="hexagon">
                  <a:avLst/>
                </a:prstGeom>
                <a:solidFill>
                  <a:schemeClr val="bg1">
                    <a:lumMod val="95000"/>
                  </a:schemeClr>
                </a:solidFill>
                <a:ln w="50800">
                  <a:noFill/>
                </a:ln>
                <a:effectLst>
                  <a:outerShdw blurRad="76200" dist="38100" dir="2700000" algn="tl" rotWithShape="0">
                    <a:schemeClr val="accent1">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16" name="文本框 10">
              <a:extLst>
                <a:ext uri="{FF2B5EF4-FFF2-40B4-BE49-F238E27FC236}">
                  <a16:creationId xmlns:a16="http://schemas.microsoft.com/office/drawing/2014/main" id="{80B143C0-3345-4DCA-AE85-8C223D1780EB}"/>
                </a:ext>
              </a:extLst>
            </p:cNvPr>
            <p:cNvSpPr txBox="1"/>
            <p:nvPr/>
          </p:nvSpPr>
          <p:spPr bwMode="auto">
            <a:xfrm>
              <a:off x="842192" y="1558672"/>
              <a:ext cx="1170389" cy="707886"/>
            </a:xfrm>
            <a:prstGeom prst="rect">
              <a:avLst/>
            </a:prstGeom>
            <a:noFill/>
          </p:spPr>
          <p:txBody>
            <a:bodyPr wrap="square">
              <a:spAutoFit/>
            </a:bodyPr>
            <a:lstStyle/>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经营</a:t>
              </a:r>
              <a:endParaRPr lang="en-US" altLang="zh-CN"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endParaRPr>
            </a:p>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所得</a:t>
              </a:r>
            </a:p>
          </p:txBody>
        </p:sp>
        <p:cxnSp>
          <p:nvCxnSpPr>
            <p:cNvPr id="17" name="直接连接符 16">
              <a:extLst>
                <a:ext uri="{FF2B5EF4-FFF2-40B4-BE49-F238E27FC236}">
                  <a16:creationId xmlns:a16="http://schemas.microsoft.com/office/drawing/2014/main" id="{F8B54A7A-EDB1-4044-9A6F-7508C8B7631F}"/>
                </a:ext>
              </a:extLst>
            </p:cNvPr>
            <p:cNvCxnSpPr/>
            <p:nvPr/>
          </p:nvCxnSpPr>
          <p:spPr>
            <a:xfrm>
              <a:off x="909786" y="2096090"/>
              <a:ext cx="986291" cy="0"/>
            </a:xfrm>
            <a:prstGeom prst="line">
              <a:avLst/>
            </a:prstGeom>
            <a:ln>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8" name="文本框 37">
              <a:extLst>
                <a:ext uri="{FF2B5EF4-FFF2-40B4-BE49-F238E27FC236}">
                  <a16:creationId xmlns:a16="http://schemas.microsoft.com/office/drawing/2014/main" id="{C9981940-7A3D-47B9-968B-65A95524B23A}"/>
                </a:ext>
              </a:extLst>
            </p:cNvPr>
            <p:cNvSpPr txBox="1"/>
            <p:nvPr/>
          </p:nvSpPr>
          <p:spPr>
            <a:xfrm>
              <a:off x="948913" y="2478883"/>
              <a:ext cx="947164" cy="507830"/>
            </a:xfrm>
            <a:prstGeom prst="rect">
              <a:avLst/>
            </a:prstGeom>
            <a:noFill/>
          </p:spPr>
          <p:txBody>
            <a:bodyPr wrap="square" rtlCol="0">
              <a:spAutoFit/>
            </a:bodyPr>
            <a:lstStyle/>
            <a:p>
              <a:pPr algn="ctr"/>
              <a:r>
                <a:rPr lang="en-US" altLang="zh-CN" sz="2700" dirty="0">
                  <a:cs typeface="+mn-ea"/>
                  <a:sym typeface="+mn-lt"/>
                </a:rPr>
                <a:t>05</a:t>
              </a:r>
              <a:endParaRPr lang="zh-CN" altLang="en-US" sz="2700" dirty="0">
                <a:cs typeface="+mn-ea"/>
                <a:sym typeface="+mn-lt"/>
              </a:endParaRPr>
            </a:p>
          </p:txBody>
        </p:sp>
      </p:grpSp>
      <p:sp>
        <p:nvSpPr>
          <p:cNvPr id="23" name="文本框 22">
            <a:extLst>
              <a:ext uri="{FF2B5EF4-FFF2-40B4-BE49-F238E27FC236}">
                <a16:creationId xmlns:a16="http://schemas.microsoft.com/office/drawing/2014/main" id="{C8FC6389-76AE-4340-BB72-1CBFDB86AA7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9875617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文本框 37"/>
          <p:cNvSpPr txBox="1"/>
          <p:nvPr/>
        </p:nvSpPr>
        <p:spPr bwMode="auto">
          <a:xfrm>
            <a:off x="1550504" y="919295"/>
            <a:ext cx="6462785" cy="771237"/>
          </a:xfrm>
          <a:prstGeom prst="rect">
            <a:avLst/>
          </a:prstGeom>
        </p:spPr>
        <p:style>
          <a:lnRef idx="1">
            <a:schemeClr val="accent3"/>
          </a:lnRef>
          <a:fillRef idx="2">
            <a:schemeClr val="accent3"/>
          </a:fillRef>
          <a:effectRef idx="1">
            <a:schemeClr val="accent3"/>
          </a:effectRef>
          <a:fontRef idx="minor">
            <a:schemeClr val="dk1"/>
          </a:fontRef>
        </p:style>
        <p:txBody>
          <a:bodyPr wrap="square" lIns="68580" tIns="34290" rIns="68580" bIns="34290">
            <a:spAutoFit/>
          </a:bodyPr>
          <a:lstStyle/>
          <a:p>
            <a:pPr marL="285750" indent="-285750">
              <a:lnSpc>
                <a:spcPct val="120000"/>
              </a:lnSpc>
              <a:buFont typeface="Wingdings" pitchFamily="2" charset="2"/>
              <a:buChar char="u"/>
              <a:defRPr/>
            </a:pPr>
            <a:r>
              <a:rPr lang="zh-CN" altLang="zh-CN" sz="2000" b="1" dirty="0">
                <a:solidFill>
                  <a:srgbClr val="7030A0"/>
                </a:solidFill>
                <a:cs typeface="+mn-ea"/>
                <a:sym typeface="+mn-lt"/>
              </a:rPr>
              <a:t>财产租赁所得</a:t>
            </a:r>
            <a:r>
              <a:rPr lang="zh-CN" altLang="zh-CN" sz="2000" b="1" dirty="0">
                <a:cs typeface="+mn-ea"/>
                <a:sym typeface="+mn-lt"/>
              </a:rPr>
              <a:t>是指个人出租建筑物、土地使用权、机器设备、车船以及其他财产取得的所得</a:t>
            </a:r>
            <a:endParaRPr lang="zh-CN" altLang="en-US" sz="2000" b="1" spc="75" dirty="0">
              <a:solidFill>
                <a:schemeClr val="tx1">
                  <a:lumMod val="65000"/>
                  <a:lumOff val="35000"/>
                </a:schemeClr>
              </a:solidFill>
              <a:cs typeface="+mn-ea"/>
              <a:sym typeface="+mn-lt"/>
            </a:endParaRPr>
          </a:p>
        </p:txBody>
      </p:sp>
      <p:grpSp>
        <p:nvGrpSpPr>
          <p:cNvPr id="2" name="组合 1">
            <a:extLst>
              <a:ext uri="{FF2B5EF4-FFF2-40B4-BE49-F238E27FC236}">
                <a16:creationId xmlns:a16="http://schemas.microsoft.com/office/drawing/2014/main" id="{3EBD9C04-5F9C-4967-BDC0-2FC421533544}"/>
              </a:ext>
            </a:extLst>
          </p:cNvPr>
          <p:cNvGrpSpPr/>
          <p:nvPr/>
        </p:nvGrpSpPr>
        <p:grpSpPr>
          <a:xfrm>
            <a:off x="1082019" y="2000706"/>
            <a:ext cx="1438976" cy="2696498"/>
            <a:chOff x="1812479" y="1604107"/>
            <a:chExt cx="1438976" cy="2696498"/>
          </a:xfrm>
        </p:grpSpPr>
        <p:sp>
          <p:nvSpPr>
            <p:cNvPr id="25" name="圆角矩形 24"/>
            <p:cNvSpPr/>
            <p:nvPr/>
          </p:nvSpPr>
          <p:spPr>
            <a:xfrm>
              <a:off x="1812479" y="1604107"/>
              <a:ext cx="1438976" cy="2696498"/>
            </a:xfrm>
            <a:prstGeom prst="roundRect">
              <a:avLst>
                <a:gd name="adj" fmla="val 50000"/>
              </a:avLst>
            </a:prstGeom>
            <a:solidFill>
              <a:schemeClr val="bg1">
                <a:lumMod val="95000"/>
              </a:schemeClr>
            </a:solidFill>
            <a:ln w="50800">
              <a:noFill/>
            </a:ln>
            <a:effectLst>
              <a:outerShdw blurRad="139700" dist="50800" dir="2700000" algn="tl" rotWithShape="0">
                <a:schemeClr val="tx1">
                  <a:alpha val="29000"/>
                </a:schemeClr>
              </a:outerShdw>
            </a:effectLst>
            <a:scene3d>
              <a:camera prst="orthographicFront"/>
              <a:lightRig rig="threePt" dir="t"/>
            </a:scene3d>
            <a:sp3d prstMaterial="softEdge">
              <a:bevelT w="38100" h="63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grpSp>
          <p:nvGrpSpPr>
            <p:cNvPr id="26" name="组合 25"/>
            <p:cNvGrpSpPr/>
            <p:nvPr/>
          </p:nvGrpSpPr>
          <p:grpSpPr>
            <a:xfrm>
              <a:off x="1833164" y="2848681"/>
              <a:ext cx="1407387" cy="1407388"/>
              <a:chOff x="4184106" y="2952206"/>
              <a:chExt cx="3823790" cy="3823790"/>
            </a:xfrm>
          </p:grpSpPr>
          <p:sp>
            <p:nvSpPr>
              <p:cNvPr id="27" name="椭圆 26"/>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28" name="组合 27"/>
              <p:cNvGrpSpPr/>
              <p:nvPr/>
            </p:nvGrpSpPr>
            <p:grpSpPr>
              <a:xfrm>
                <a:off x="4710169" y="3478269"/>
                <a:ext cx="2771663" cy="2771663"/>
                <a:chOff x="2193191" y="1899415"/>
                <a:chExt cx="2421376" cy="2421376"/>
              </a:xfrm>
              <a:effectLst/>
            </p:grpSpPr>
            <p:sp>
              <p:nvSpPr>
                <p:cNvPr id="29" name="椭圆 28"/>
                <p:cNvSpPr/>
                <p:nvPr/>
              </p:nvSpPr>
              <p:spPr>
                <a:xfrm>
                  <a:off x="2193191" y="1899415"/>
                  <a:ext cx="2421376" cy="2421376"/>
                </a:xfrm>
                <a:prstGeom prst="ellipse">
                  <a:avLst/>
                </a:prstGeom>
                <a:solidFill>
                  <a:schemeClr val="accent1"/>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30" name="六边形 29"/>
                <p:cNvSpPr/>
                <p:nvPr/>
              </p:nvSpPr>
              <p:spPr>
                <a:xfrm>
                  <a:off x="2285093" y="2093027"/>
                  <a:ext cx="2237576" cy="2034159"/>
                </a:xfrm>
                <a:prstGeom prst="hexagon">
                  <a:avLst/>
                </a:prstGeom>
                <a:solidFill>
                  <a:schemeClr val="bg1">
                    <a:lumMod val="95000"/>
                  </a:schemeClr>
                </a:solidFill>
                <a:ln w="50800">
                  <a:noFill/>
                </a:ln>
                <a:effectLst>
                  <a:outerShdw blurRad="76200" dist="38100" dir="2700000" algn="tl" rotWithShape="0">
                    <a:schemeClr val="accent1">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32" name="文本框 10"/>
            <p:cNvSpPr txBox="1"/>
            <p:nvPr/>
          </p:nvSpPr>
          <p:spPr bwMode="auto">
            <a:xfrm>
              <a:off x="1946772" y="2193054"/>
              <a:ext cx="1170389" cy="707886"/>
            </a:xfrm>
            <a:prstGeom prst="rect">
              <a:avLst/>
            </a:prstGeom>
            <a:noFill/>
          </p:spPr>
          <p:txBody>
            <a:bodyPr wrap="square">
              <a:spAutoFit/>
            </a:bodyPr>
            <a:lstStyle/>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财产租赁所得</a:t>
              </a:r>
            </a:p>
          </p:txBody>
        </p:sp>
        <p:cxnSp>
          <p:nvCxnSpPr>
            <p:cNvPr id="34" name="直接连接符 33"/>
            <p:cNvCxnSpPr/>
            <p:nvPr/>
          </p:nvCxnSpPr>
          <p:spPr>
            <a:xfrm>
              <a:off x="2038820" y="2798473"/>
              <a:ext cx="986291" cy="0"/>
            </a:xfrm>
            <a:prstGeom prst="line">
              <a:avLst/>
            </a:prstGeom>
            <a:ln>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6" name="文本框 37"/>
            <p:cNvSpPr txBox="1"/>
            <p:nvPr/>
          </p:nvSpPr>
          <p:spPr>
            <a:xfrm>
              <a:off x="2058385" y="3236408"/>
              <a:ext cx="947164" cy="507830"/>
            </a:xfrm>
            <a:prstGeom prst="rect">
              <a:avLst/>
            </a:prstGeom>
            <a:noFill/>
          </p:spPr>
          <p:txBody>
            <a:bodyPr wrap="square" rtlCol="0">
              <a:spAutoFit/>
            </a:bodyPr>
            <a:lstStyle/>
            <a:p>
              <a:pPr algn="ctr"/>
              <a:r>
                <a:rPr lang="en-US" altLang="zh-CN" sz="2700" dirty="0">
                  <a:cs typeface="+mn-ea"/>
                  <a:sym typeface="+mn-lt"/>
                </a:rPr>
                <a:t>06</a:t>
              </a:r>
              <a:endParaRPr lang="zh-CN" altLang="en-US" sz="2700" dirty="0">
                <a:cs typeface="+mn-ea"/>
                <a:sym typeface="+mn-lt"/>
              </a:endParaRPr>
            </a:p>
          </p:txBody>
        </p:sp>
      </p:grpSp>
      <p:sp>
        <p:nvSpPr>
          <p:cNvPr id="51" name="文本框 43"/>
          <p:cNvSpPr txBox="1"/>
          <p:nvPr/>
        </p:nvSpPr>
        <p:spPr bwMode="auto">
          <a:xfrm>
            <a:off x="3087863" y="2266478"/>
            <a:ext cx="5181065" cy="2248564"/>
          </a:xfrm>
          <a:prstGeom prst="rect">
            <a:avLst/>
          </a:prstGeom>
          <a:noFill/>
        </p:spPr>
        <p:txBody>
          <a:bodyPr wrap="square" lIns="68580" tIns="34290" rIns="68580" bIns="34290">
            <a:spAutoFit/>
          </a:bodyPr>
          <a:lstStyle/>
          <a:p>
            <a:pPr>
              <a:lnSpc>
                <a:spcPct val="120000"/>
              </a:lnSpc>
              <a:defRPr/>
            </a:pPr>
            <a:r>
              <a:rPr lang="zh-CN" altLang="en-US" sz="2000" b="1" dirty="0">
                <a:cs typeface="+mn-ea"/>
                <a:sym typeface="+mn-lt"/>
              </a:rPr>
              <a:t>财产租赁纳税人确定，</a:t>
            </a:r>
            <a:r>
              <a:rPr lang="zh-CN" altLang="zh-CN" sz="2000" b="1" dirty="0">
                <a:cs typeface="+mn-ea"/>
                <a:sym typeface="+mn-lt"/>
              </a:rPr>
              <a:t>以产权凭证为依据</a:t>
            </a:r>
            <a:endParaRPr lang="en-US" altLang="zh-CN" sz="2000" b="1" dirty="0">
              <a:cs typeface="+mn-ea"/>
              <a:sym typeface="+mn-lt"/>
            </a:endParaRPr>
          </a:p>
          <a:p>
            <a:pPr marL="285750" indent="-285750">
              <a:lnSpc>
                <a:spcPct val="120000"/>
              </a:lnSpc>
              <a:buFont typeface="Wingdings" pitchFamily="2" charset="2"/>
              <a:buChar char="u"/>
              <a:defRPr/>
            </a:pPr>
            <a:r>
              <a:rPr lang="zh-CN" altLang="zh-CN" sz="2000" b="1" dirty="0">
                <a:cs typeface="+mn-ea"/>
                <a:sym typeface="+mn-lt"/>
              </a:rPr>
              <a:t>无产权凭证的，由主管税务机关根据实际情况确定纳税人</a:t>
            </a:r>
            <a:endParaRPr lang="en-US" altLang="zh-CN" sz="2000" b="1" dirty="0">
              <a:cs typeface="+mn-ea"/>
              <a:sym typeface="+mn-lt"/>
            </a:endParaRPr>
          </a:p>
          <a:p>
            <a:pPr marL="285750" indent="-285750">
              <a:lnSpc>
                <a:spcPct val="120000"/>
              </a:lnSpc>
              <a:buFont typeface="Wingdings" pitchFamily="2" charset="2"/>
              <a:buChar char="u"/>
              <a:defRPr/>
            </a:pPr>
            <a:r>
              <a:rPr lang="zh-CN" altLang="zh-CN" sz="2000" b="1" dirty="0">
                <a:cs typeface="+mn-ea"/>
                <a:sym typeface="+mn-lt"/>
              </a:rPr>
              <a:t>产权所有人死亡，在未办理产权继承手续期间，该财产出租而获得的租金收入，以领取租金的个人为纳税人</a:t>
            </a:r>
            <a:endParaRPr lang="en-US" altLang="zh-CN" sz="2000" b="1" dirty="0">
              <a:cs typeface="+mn-ea"/>
              <a:sym typeface="+mn-lt"/>
            </a:endParaRPr>
          </a:p>
        </p:txBody>
      </p:sp>
      <p:sp>
        <p:nvSpPr>
          <p:cNvPr id="15" name="文本框 14">
            <a:extLst>
              <a:ext uri="{FF2B5EF4-FFF2-40B4-BE49-F238E27FC236}">
                <a16:creationId xmlns:a16="http://schemas.microsoft.com/office/drawing/2014/main" id="{B4547C23-6B11-48B9-9AFB-4BDD125518DB}"/>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9703342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barn(outVertical)">
                                      <p:cBhvr>
                                        <p:cTn id="1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5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圆角矩形 24"/>
          <p:cNvSpPr/>
          <p:nvPr/>
        </p:nvSpPr>
        <p:spPr>
          <a:xfrm>
            <a:off x="2966116" y="1628461"/>
            <a:ext cx="1438976" cy="2696498"/>
          </a:xfrm>
          <a:prstGeom prst="roundRect">
            <a:avLst>
              <a:gd name="adj" fmla="val 50000"/>
            </a:avLst>
          </a:prstGeom>
          <a:solidFill>
            <a:schemeClr val="bg1">
              <a:lumMod val="95000"/>
            </a:schemeClr>
          </a:solidFill>
          <a:ln w="50800">
            <a:noFill/>
          </a:ln>
          <a:effectLst>
            <a:outerShdw blurRad="139700" dist="50800" dir="2700000" algn="tl" rotWithShape="0">
              <a:schemeClr val="tx1">
                <a:alpha val="29000"/>
              </a:schemeClr>
            </a:outerShdw>
          </a:effectLst>
          <a:scene3d>
            <a:camera prst="orthographicFront"/>
            <a:lightRig rig="threePt" dir="t"/>
          </a:scene3d>
          <a:sp3d prstMaterial="softEdge">
            <a:bevelT w="38100" h="63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grpSp>
        <p:nvGrpSpPr>
          <p:cNvPr id="26" name="组合 25"/>
          <p:cNvGrpSpPr/>
          <p:nvPr/>
        </p:nvGrpSpPr>
        <p:grpSpPr>
          <a:xfrm>
            <a:off x="2981909" y="2863739"/>
            <a:ext cx="1407387" cy="1407388"/>
            <a:chOff x="4184106" y="2952206"/>
            <a:chExt cx="3823790" cy="3823790"/>
          </a:xfrm>
        </p:grpSpPr>
        <p:sp>
          <p:nvSpPr>
            <p:cNvPr id="27" name="椭圆 26"/>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28" name="组合 27"/>
            <p:cNvGrpSpPr/>
            <p:nvPr/>
          </p:nvGrpSpPr>
          <p:grpSpPr>
            <a:xfrm>
              <a:off x="4710169" y="3478269"/>
              <a:ext cx="2771663" cy="2771663"/>
              <a:chOff x="2193191" y="1899415"/>
              <a:chExt cx="2421376" cy="2421376"/>
            </a:xfrm>
            <a:effectLst/>
          </p:grpSpPr>
          <p:sp>
            <p:nvSpPr>
              <p:cNvPr id="29" name="椭圆 28"/>
              <p:cNvSpPr/>
              <p:nvPr/>
            </p:nvSpPr>
            <p:spPr>
              <a:xfrm>
                <a:off x="2193191" y="1899415"/>
                <a:ext cx="2421376" cy="2421376"/>
              </a:xfrm>
              <a:prstGeom prst="ellipse">
                <a:avLst/>
              </a:prstGeom>
              <a:solidFill>
                <a:schemeClr val="accent1"/>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30" name="六边形 29"/>
              <p:cNvSpPr/>
              <p:nvPr/>
            </p:nvSpPr>
            <p:spPr>
              <a:xfrm>
                <a:off x="2285093" y="2093027"/>
                <a:ext cx="2237576" cy="2034159"/>
              </a:xfrm>
              <a:prstGeom prst="hexagon">
                <a:avLst/>
              </a:prstGeom>
              <a:solidFill>
                <a:schemeClr val="bg1">
                  <a:lumMod val="95000"/>
                </a:schemeClr>
              </a:solidFill>
              <a:ln w="50800">
                <a:noFill/>
              </a:ln>
              <a:effectLst>
                <a:outerShdw blurRad="76200" dist="38100" dir="2700000" algn="tl" rotWithShape="0">
                  <a:schemeClr val="accent1">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cxnSp>
        <p:nvCxnSpPr>
          <p:cNvPr id="34" name="直接连接符 33"/>
          <p:cNvCxnSpPr/>
          <p:nvPr/>
        </p:nvCxnSpPr>
        <p:spPr>
          <a:xfrm>
            <a:off x="3192457" y="2822827"/>
            <a:ext cx="986291" cy="0"/>
          </a:xfrm>
          <a:prstGeom prst="line">
            <a:avLst/>
          </a:prstGeom>
          <a:ln>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5" name="圆角矩形 34"/>
          <p:cNvSpPr/>
          <p:nvPr/>
        </p:nvSpPr>
        <p:spPr>
          <a:xfrm>
            <a:off x="4738909" y="1628461"/>
            <a:ext cx="1438976" cy="2696498"/>
          </a:xfrm>
          <a:prstGeom prst="roundRect">
            <a:avLst>
              <a:gd name="adj" fmla="val 50000"/>
            </a:avLst>
          </a:prstGeom>
          <a:solidFill>
            <a:schemeClr val="bg1">
              <a:lumMod val="95000"/>
            </a:schemeClr>
          </a:solidFill>
          <a:ln w="50800">
            <a:noFill/>
          </a:ln>
          <a:effectLst>
            <a:outerShdw blurRad="139700" dist="50800" dir="2700000" algn="tl" rotWithShape="0">
              <a:schemeClr val="tx1">
                <a:alpha val="29000"/>
              </a:schemeClr>
            </a:outerShdw>
          </a:effectLst>
          <a:scene3d>
            <a:camera prst="orthographicFront"/>
            <a:lightRig rig="threePt" dir="t"/>
          </a:scene3d>
          <a:sp3d prstMaterial="softEdge">
            <a:bevelT w="38100" h="63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grpSp>
        <p:nvGrpSpPr>
          <p:cNvPr id="36" name="组合 35"/>
          <p:cNvGrpSpPr/>
          <p:nvPr/>
        </p:nvGrpSpPr>
        <p:grpSpPr>
          <a:xfrm>
            <a:off x="4754701" y="1685020"/>
            <a:ext cx="1407387" cy="1407388"/>
            <a:chOff x="4184106" y="2952206"/>
            <a:chExt cx="3823790" cy="3823790"/>
          </a:xfrm>
        </p:grpSpPr>
        <p:sp>
          <p:nvSpPr>
            <p:cNvPr id="37" name="椭圆 36"/>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38" name="组合 37"/>
            <p:cNvGrpSpPr/>
            <p:nvPr/>
          </p:nvGrpSpPr>
          <p:grpSpPr>
            <a:xfrm>
              <a:off x="4710169" y="3478269"/>
              <a:ext cx="2771663" cy="2771663"/>
              <a:chOff x="2193191" y="1899415"/>
              <a:chExt cx="2421376" cy="2421376"/>
            </a:xfrm>
            <a:effectLst/>
          </p:grpSpPr>
          <p:sp>
            <p:nvSpPr>
              <p:cNvPr id="39" name="椭圆 38"/>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40" name="六边形 39"/>
              <p:cNvSpPr/>
              <p:nvPr/>
            </p:nvSpPr>
            <p:spPr>
              <a:xfrm>
                <a:off x="2285093" y="2093027"/>
                <a:ext cx="2237576" cy="2034159"/>
              </a:xfrm>
              <a:prstGeom prst="hexagon">
                <a:avLst/>
              </a:prstGeom>
              <a:solidFill>
                <a:schemeClr val="bg1">
                  <a:lumMod val="95000"/>
                </a:schemeClr>
              </a:solidFill>
              <a:ln w="50800">
                <a:noFill/>
              </a:ln>
              <a:effectLst>
                <a:outerShdw blurRad="76200" dist="38100" dir="2700000" algn="tl" rotWithShape="0">
                  <a:schemeClr val="accent3">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cxnSp>
        <p:nvCxnSpPr>
          <p:cNvPr id="44" name="直接连接符 43"/>
          <p:cNvCxnSpPr/>
          <p:nvPr/>
        </p:nvCxnSpPr>
        <p:spPr>
          <a:xfrm>
            <a:off x="4965249" y="3194302"/>
            <a:ext cx="986291" cy="0"/>
          </a:xfrm>
          <a:prstGeom prst="line">
            <a:avLst/>
          </a:prstGeom>
          <a:ln>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6" name="文本框 37"/>
          <p:cNvSpPr txBox="1"/>
          <p:nvPr/>
        </p:nvSpPr>
        <p:spPr>
          <a:xfrm>
            <a:off x="3207130" y="3251466"/>
            <a:ext cx="947164" cy="507830"/>
          </a:xfrm>
          <a:prstGeom prst="rect">
            <a:avLst/>
          </a:prstGeom>
          <a:noFill/>
        </p:spPr>
        <p:txBody>
          <a:bodyPr wrap="square" rtlCol="0">
            <a:spAutoFit/>
          </a:bodyPr>
          <a:lstStyle/>
          <a:p>
            <a:pPr algn="ctr"/>
            <a:r>
              <a:rPr lang="en-US" altLang="zh-CN" sz="2700" dirty="0">
                <a:cs typeface="+mn-ea"/>
                <a:sym typeface="+mn-lt"/>
              </a:rPr>
              <a:t>07</a:t>
            </a:r>
            <a:endParaRPr lang="zh-CN" altLang="en-US" sz="2700" dirty="0">
              <a:cs typeface="+mn-ea"/>
              <a:sym typeface="+mn-lt"/>
            </a:endParaRPr>
          </a:p>
        </p:txBody>
      </p:sp>
      <p:sp>
        <p:nvSpPr>
          <p:cNvPr id="49" name="文本框 41"/>
          <p:cNvSpPr txBox="1"/>
          <p:nvPr/>
        </p:nvSpPr>
        <p:spPr>
          <a:xfrm>
            <a:off x="4977637" y="2072747"/>
            <a:ext cx="947164" cy="507830"/>
          </a:xfrm>
          <a:prstGeom prst="rect">
            <a:avLst/>
          </a:prstGeom>
          <a:noFill/>
        </p:spPr>
        <p:txBody>
          <a:bodyPr wrap="square" rtlCol="0">
            <a:spAutoFit/>
          </a:bodyPr>
          <a:lstStyle/>
          <a:p>
            <a:pPr algn="ctr"/>
            <a:r>
              <a:rPr lang="en-US" altLang="zh-CN" sz="2700" dirty="0">
                <a:cs typeface="+mn-ea"/>
                <a:sym typeface="+mn-lt"/>
              </a:rPr>
              <a:t>08</a:t>
            </a:r>
            <a:endParaRPr lang="zh-CN" altLang="en-US" sz="2700" dirty="0">
              <a:cs typeface="+mn-ea"/>
              <a:sym typeface="+mn-lt"/>
            </a:endParaRPr>
          </a:p>
        </p:txBody>
      </p:sp>
      <p:sp>
        <p:nvSpPr>
          <p:cNvPr id="51" name="文本框 43"/>
          <p:cNvSpPr txBox="1"/>
          <p:nvPr/>
        </p:nvSpPr>
        <p:spPr bwMode="auto">
          <a:xfrm>
            <a:off x="6606084" y="1878643"/>
            <a:ext cx="1958134" cy="2317814"/>
          </a:xfrm>
          <a:prstGeom prst="rect">
            <a:avLst/>
          </a:prstGeom>
          <a:noFill/>
        </p:spPr>
        <p:txBody>
          <a:bodyPr wrap="square" lIns="68580" tIns="34290" rIns="68580" bIns="34290">
            <a:spAutoFit/>
          </a:bodyPr>
          <a:lstStyle/>
          <a:p>
            <a:pPr>
              <a:lnSpc>
                <a:spcPct val="150000"/>
              </a:lnSpc>
              <a:defRPr/>
            </a:pPr>
            <a:r>
              <a:rPr lang="zh-CN" altLang="zh-CN" sz="2000" b="1" dirty="0">
                <a:solidFill>
                  <a:srgbClr val="7030A0"/>
                </a:solidFill>
                <a:cs typeface="+mn-ea"/>
                <a:sym typeface="+mn-lt"/>
              </a:rPr>
              <a:t>利息、股息、红利所得</a:t>
            </a:r>
            <a:r>
              <a:rPr lang="zh-CN" altLang="zh-CN" sz="2000" b="1" dirty="0">
                <a:cs typeface="+mn-ea"/>
                <a:sym typeface="+mn-lt"/>
              </a:rPr>
              <a:t>是指个人拥有债权、股权而取得的利息、股息、红利所得</a:t>
            </a:r>
            <a:endParaRPr lang="zh-CN" altLang="en-US" sz="2000" b="1" spc="75" dirty="0">
              <a:solidFill>
                <a:schemeClr val="tx1">
                  <a:lumMod val="65000"/>
                  <a:lumOff val="35000"/>
                </a:schemeClr>
              </a:solidFill>
              <a:cs typeface="+mn-ea"/>
              <a:sym typeface="+mn-lt"/>
            </a:endParaRPr>
          </a:p>
        </p:txBody>
      </p:sp>
      <p:sp>
        <p:nvSpPr>
          <p:cNvPr id="52" name="文本框 44"/>
          <p:cNvSpPr txBox="1"/>
          <p:nvPr/>
        </p:nvSpPr>
        <p:spPr bwMode="auto">
          <a:xfrm>
            <a:off x="418258" y="1749192"/>
            <a:ext cx="2380949" cy="2779479"/>
          </a:xfrm>
          <a:prstGeom prst="rect">
            <a:avLst/>
          </a:prstGeom>
          <a:noFill/>
        </p:spPr>
        <p:txBody>
          <a:bodyPr wrap="square" lIns="68580" tIns="34290" rIns="68580" bIns="34290">
            <a:spAutoFit/>
          </a:bodyPr>
          <a:lstStyle/>
          <a:p>
            <a:pPr>
              <a:lnSpc>
                <a:spcPct val="150000"/>
              </a:lnSpc>
            </a:pPr>
            <a:r>
              <a:rPr lang="zh-CN" altLang="zh-CN" sz="2000" b="1" dirty="0">
                <a:solidFill>
                  <a:srgbClr val="7030A0"/>
                </a:solidFill>
                <a:cs typeface="+mn-ea"/>
                <a:sym typeface="+mn-lt"/>
              </a:rPr>
              <a:t>财产转让所得</a:t>
            </a:r>
            <a:r>
              <a:rPr lang="zh-CN" altLang="zh-CN" sz="2000" b="1" dirty="0">
                <a:cs typeface="+mn-ea"/>
                <a:sym typeface="+mn-lt"/>
              </a:rPr>
              <a:t>是指个人转让有价证券、股票、建筑物、土地使用权、机器设备、车船以及其他财产取得的所得</a:t>
            </a:r>
          </a:p>
        </p:txBody>
      </p:sp>
      <p:sp>
        <p:nvSpPr>
          <p:cNvPr id="53" name="文本框 10"/>
          <p:cNvSpPr txBox="1"/>
          <p:nvPr/>
        </p:nvSpPr>
        <p:spPr bwMode="auto">
          <a:xfrm>
            <a:off x="3025283" y="2167392"/>
            <a:ext cx="1170389" cy="707886"/>
          </a:xfrm>
          <a:prstGeom prst="rect">
            <a:avLst/>
          </a:prstGeom>
          <a:noFill/>
        </p:spPr>
        <p:txBody>
          <a:bodyPr wrap="square">
            <a:spAutoFit/>
          </a:bodyPr>
          <a:lstStyle/>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财产转让所得</a:t>
            </a:r>
          </a:p>
        </p:txBody>
      </p:sp>
      <p:sp>
        <p:nvSpPr>
          <p:cNvPr id="54" name="文本框 10"/>
          <p:cNvSpPr txBox="1"/>
          <p:nvPr/>
        </p:nvSpPr>
        <p:spPr bwMode="auto">
          <a:xfrm>
            <a:off x="4873202" y="3221183"/>
            <a:ext cx="1170389" cy="1015663"/>
          </a:xfrm>
          <a:prstGeom prst="rect">
            <a:avLst/>
          </a:prstGeom>
          <a:noFill/>
        </p:spPr>
        <p:txBody>
          <a:bodyPr wrap="square">
            <a:spAutoFit/>
          </a:bodyPr>
          <a:lstStyle/>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利息股息红利所得</a:t>
            </a:r>
          </a:p>
        </p:txBody>
      </p:sp>
      <p:sp>
        <p:nvSpPr>
          <p:cNvPr id="24" name="文本框 23">
            <a:extLst>
              <a:ext uri="{FF2B5EF4-FFF2-40B4-BE49-F238E27FC236}">
                <a16:creationId xmlns:a16="http://schemas.microsoft.com/office/drawing/2014/main" id="{F6DDF282-72CA-4E39-929A-17C167E791B5}"/>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6495879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2000" fill="hold" grpId="0" nodeType="withEffect" p14:presetBounceEnd="40000">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40000">
                                          <p:cBhvr additive="base">
                                            <p:cTn id="7" dur="500" fill="hold"/>
                                            <p:tgtEl>
                                              <p:spTgt spid="25"/>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4" accel="62000" fill="hold" grpId="0" nodeType="withEffect" p14:presetBounceEnd="40000">
                                      <p:stCondLst>
                                        <p:cond delay="200"/>
                                      </p:stCondLst>
                                      <p:childTnLst>
                                        <p:set>
                                          <p:cBhvr>
                                            <p:cTn id="10" dur="1" fill="hold">
                                              <p:stCondLst>
                                                <p:cond delay="0"/>
                                              </p:stCondLst>
                                            </p:cTn>
                                            <p:tgtEl>
                                              <p:spTgt spid="35"/>
                                            </p:tgtEl>
                                            <p:attrNameLst>
                                              <p:attrName>style.visibility</p:attrName>
                                            </p:attrNameLst>
                                          </p:cBhvr>
                                          <p:to>
                                            <p:strVal val="visible"/>
                                          </p:to>
                                        </p:set>
                                        <p:anim calcmode="lin" valueType="num" p14:bounceEnd="40000">
                                          <p:cBhvr additive="base">
                                            <p:cTn id="11" dur="500" fill="hold"/>
                                            <p:tgtEl>
                                              <p:spTgt spid="35"/>
                                            </p:tgtEl>
                                            <p:attrNameLst>
                                              <p:attrName>ppt_x</p:attrName>
                                            </p:attrNameLst>
                                          </p:cBhvr>
                                          <p:tavLst>
                                            <p:tav tm="0">
                                              <p:val>
                                                <p:strVal val="#ppt_x"/>
                                              </p:val>
                                            </p:tav>
                                            <p:tav tm="100000">
                                              <p:val>
                                                <p:strVal val="#ppt_x"/>
                                              </p:val>
                                            </p:tav>
                                          </p:tavLst>
                                        </p:anim>
                                        <p:anim calcmode="lin" valueType="num" p14:bounceEnd="40000">
                                          <p:cBhvr additive="base">
                                            <p:cTn id="12" dur="500" fill="hold"/>
                                            <p:tgtEl>
                                              <p:spTgt spid="35"/>
                                            </p:tgtEl>
                                            <p:attrNameLst>
                                              <p:attrName>ppt_y</p:attrName>
                                            </p:attrNameLst>
                                          </p:cBhvr>
                                          <p:tavLst>
                                            <p:tav tm="0">
                                              <p:val>
                                                <p:strVal val="1+#ppt_h/2"/>
                                              </p:val>
                                            </p:tav>
                                            <p:tav tm="100000">
                                              <p:val>
                                                <p:strVal val="#ppt_y"/>
                                              </p:val>
                                            </p:tav>
                                          </p:tavLst>
                                        </p:anim>
                                      </p:childTnLst>
                                    </p:cTn>
                                  </p:par>
                                </p:childTnLst>
                              </p:cTn>
                            </p:par>
                            <p:par>
                              <p:cTn id="13" fill="hold">
                                <p:stCondLst>
                                  <p:cond delay="700"/>
                                </p:stCondLst>
                                <p:childTnLst>
                                  <p:par>
                                    <p:cTn id="14" presetID="21" presetClass="entr" presetSubtype="1"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heel(1)">
                                          <p:cBhvr>
                                            <p:cTn id="16" dur="500"/>
                                            <p:tgtEl>
                                              <p:spTgt spid="26"/>
                                            </p:tgtEl>
                                          </p:cBhvr>
                                        </p:animEffect>
                                      </p:childTnLst>
                                    </p:cTn>
                                  </p:par>
                                </p:childTnLst>
                              </p:cTn>
                            </p:par>
                            <p:par>
                              <p:cTn id="17" fill="hold">
                                <p:stCondLst>
                                  <p:cond delay="1200"/>
                                </p:stCondLst>
                                <p:childTnLst>
                                  <p:par>
                                    <p:cTn id="18" presetID="16" presetClass="entr" presetSubtype="37" fill="hold" nodeType="after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barn(outVertical)">
                                          <p:cBhvr>
                                            <p:cTn id="20" dur="500"/>
                                            <p:tgtEl>
                                              <p:spTgt spid="34"/>
                                            </p:tgtEl>
                                          </p:cBhvr>
                                        </p:animEffect>
                                      </p:childTnLst>
                                    </p:cTn>
                                  </p:par>
                                </p:childTnLst>
                              </p:cTn>
                            </p:par>
                            <p:par>
                              <p:cTn id="21" fill="hold">
                                <p:stCondLst>
                                  <p:cond delay="1700"/>
                                </p:stCondLst>
                                <p:childTnLst>
                                  <p:par>
                                    <p:cTn id="22" presetID="21" presetClass="entr" presetSubtype="1"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heel(1)">
                                          <p:cBhvr>
                                            <p:cTn id="24" dur="500"/>
                                            <p:tgtEl>
                                              <p:spTgt spid="36"/>
                                            </p:tgtEl>
                                          </p:cBhvr>
                                        </p:animEffect>
                                      </p:childTnLst>
                                    </p:cTn>
                                  </p:par>
                                </p:childTnLst>
                              </p:cTn>
                            </p:par>
                            <p:par>
                              <p:cTn id="25" fill="hold">
                                <p:stCondLst>
                                  <p:cond delay="2200"/>
                                </p:stCondLst>
                                <p:childTnLst>
                                  <p:par>
                                    <p:cTn id="26" presetID="16" presetClass="entr" presetSubtype="37"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barn(outVertical)">
                                          <p:cBhvr>
                                            <p:cTn id="28" dur="500"/>
                                            <p:tgtEl>
                                              <p:spTgt spid="44"/>
                                            </p:tgtEl>
                                          </p:cBhvr>
                                        </p:animEffect>
                                      </p:childTnLst>
                                    </p:cTn>
                                  </p:par>
                                </p:childTnLst>
                              </p:cTn>
                            </p:par>
                            <p:par>
                              <p:cTn id="29" fill="hold">
                                <p:stCondLst>
                                  <p:cond delay="2700"/>
                                </p:stCondLst>
                                <p:childTnLst>
                                  <p:par>
                                    <p:cTn id="30" presetID="16" presetClass="entr" presetSubtype="37" fill="hold" grpId="0" nodeType="after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barn(outVertical)">
                                          <p:cBhvr>
                                            <p:cTn id="32" dur="500"/>
                                            <p:tgtEl>
                                              <p:spTgt spid="51"/>
                                            </p:tgtEl>
                                          </p:cBhvr>
                                        </p:animEffect>
                                      </p:childTnLst>
                                    </p:cTn>
                                  </p:par>
                                  <p:par>
                                    <p:cTn id="33" presetID="16" presetClass="entr" presetSubtype="37"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Effect transition="in" filter="barn(outVertical)">
                                          <p:cBhvr>
                                            <p:cTn id="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5" grpId="0" animBg="1"/>
          <p:bldP spid="51" grpId="0"/>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200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4" accel="62000" fill="hold" grpId="0" nodeType="withEffect">
                                      <p:stCondLst>
                                        <p:cond delay="20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ppt_x"/>
                                              </p:val>
                                            </p:tav>
                                            <p:tav tm="100000">
                                              <p:val>
                                                <p:strVal val="#ppt_x"/>
                                              </p:val>
                                            </p:tav>
                                          </p:tavLst>
                                        </p:anim>
                                        <p:anim calcmode="lin" valueType="num">
                                          <p:cBhvr additive="base">
                                            <p:cTn id="12" dur="500" fill="hold"/>
                                            <p:tgtEl>
                                              <p:spTgt spid="35"/>
                                            </p:tgtEl>
                                            <p:attrNameLst>
                                              <p:attrName>ppt_y</p:attrName>
                                            </p:attrNameLst>
                                          </p:cBhvr>
                                          <p:tavLst>
                                            <p:tav tm="0">
                                              <p:val>
                                                <p:strVal val="1+#ppt_h/2"/>
                                              </p:val>
                                            </p:tav>
                                            <p:tav tm="100000">
                                              <p:val>
                                                <p:strVal val="#ppt_y"/>
                                              </p:val>
                                            </p:tav>
                                          </p:tavLst>
                                        </p:anim>
                                      </p:childTnLst>
                                    </p:cTn>
                                  </p:par>
                                </p:childTnLst>
                              </p:cTn>
                            </p:par>
                            <p:par>
                              <p:cTn id="13" fill="hold">
                                <p:stCondLst>
                                  <p:cond delay="700"/>
                                </p:stCondLst>
                                <p:childTnLst>
                                  <p:par>
                                    <p:cTn id="14" presetID="21" presetClass="entr" presetSubtype="1"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heel(1)">
                                          <p:cBhvr>
                                            <p:cTn id="16" dur="500"/>
                                            <p:tgtEl>
                                              <p:spTgt spid="26"/>
                                            </p:tgtEl>
                                          </p:cBhvr>
                                        </p:animEffect>
                                      </p:childTnLst>
                                    </p:cTn>
                                  </p:par>
                                </p:childTnLst>
                              </p:cTn>
                            </p:par>
                            <p:par>
                              <p:cTn id="17" fill="hold">
                                <p:stCondLst>
                                  <p:cond delay="1200"/>
                                </p:stCondLst>
                                <p:childTnLst>
                                  <p:par>
                                    <p:cTn id="18" presetID="16" presetClass="entr" presetSubtype="37" fill="hold" nodeType="after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barn(outVertical)">
                                          <p:cBhvr>
                                            <p:cTn id="20" dur="500"/>
                                            <p:tgtEl>
                                              <p:spTgt spid="34"/>
                                            </p:tgtEl>
                                          </p:cBhvr>
                                        </p:animEffect>
                                      </p:childTnLst>
                                    </p:cTn>
                                  </p:par>
                                </p:childTnLst>
                              </p:cTn>
                            </p:par>
                            <p:par>
                              <p:cTn id="21" fill="hold">
                                <p:stCondLst>
                                  <p:cond delay="1700"/>
                                </p:stCondLst>
                                <p:childTnLst>
                                  <p:par>
                                    <p:cTn id="22" presetID="21" presetClass="entr" presetSubtype="1"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heel(1)">
                                          <p:cBhvr>
                                            <p:cTn id="24" dur="500"/>
                                            <p:tgtEl>
                                              <p:spTgt spid="36"/>
                                            </p:tgtEl>
                                          </p:cBhvr>
                                        </p:animEffect>
                                      </p:childTnLst>
                                    </p:cTn>
                                  </p:par>
                                </p:childTnLst>
                              </p:cTn>
                            </p:par>
                            <p:par>
                              <p:cTn id="25" fill="hold">
                                <p:stCondLst>
                                  <p:cond delay="2200"/>
                                </p:stCondLst>
                                <p:childTnLst>
                                  <p:par>
                                    <p:cTn id="26" presetID="16" presetClass="entr" presetSubtype="37"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barn(outVertical)">
                                          <p:cBhvr>
                                            <p:cTn id="28" dur="500"/>
                                            <p:tgtEl>
                                              <p:spTgt spid="44"/>
                                            </p:tgtEl>
                                          </p:cBhvr>
                                        </p:animEffect>
                                      </p:childTnLst>
                                    </p:cTn>
                                  </p:par>
                                </p:childTnLst>
                              </p:cTn>
                            </p:par>
                            <p:par>
                              <p:cTn id="29" fill="hold">
                                <p:stCondLst>
                                  <p:cond delay="2700"/>
                                </p:stCondLst>
                                <p:childTnLst>
                                  <p:par>
                                    <p:cTn id="30" presetID="16" presetClass="entr" presetSubtype="37" fill="hold" grpId="0" nodeType="after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barn(outVertical)">
                                          <p:cBhvr>
                                            <p:cTn id="32" dur="500"/>
                                            <p:tgtEl>
                                              <p:spTgt spid="51"/>
                                            </p:tgtEl>
                                          </p:cBhvr>
                                        </p:animEffect>
                                      </p:childTnLst>
                                    </p:cTn>
                                  </p:par>
                                  <p:par>
                                    <p:cTn id="33" presetID="16" presetClass="entr" presetSubtype="37"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Effect transition="in" filter="barn(outVertical)">
                                          <p:cBhvr>
                                            <p:cTn id="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5" grpId="0" animBg="1"/>
          <p:bldP spid="51" grpId="0"/>
          <p:bldP spid="52" grpId="0"/>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文本框 37"/>
          <p:cNvSpPr txBox="1"/>
          <p:nvPr/>
        </p:nvSpPr>
        <p:spPr bwMode="auto">
          <a:xfrm>
            <a:off x="945507" y="653249"/>
            <a:ext cx="7529899" cy="471155"/>
          </a:xfrm>
          <a:prstGeom prst="rect">
            <a:avLst/>
          </a:prstGeom>
        </p:spPr>
        <p:style>
          <a:lnRef idx="1">
            <a:schemeClr val="accent3"/>
          </a:lnRef>
          <a:fillRef idx="2">
            <a:schemeClr val="accent3"/>
          </a:fillRef>
          <a:effectRef idx="1">
            <a:schemeClr val="accent3"/>
          </a:effectRef>
          <a:fontRef idx="minor">
            <a:schemeClr val="dk1"/>
          </a:fontRef>
        </p:style>
        <p:txBody>
          <a:bodyPr wrap="square" lIns="68580" tIns="34290" rIns="68580" bIns="34290">
            <a:spAutoFit/>
          </a:bodyPr>
          <a:lstStyle/>
          <a:p>
            <a:pPr marL="285750" indent="-285750">
              <a:lnSpc>
                <a:spcPct val="150000"/>
              </a:lnSpc>
              <a:buFont typeface="Wingdings" pitchFamily="2" charset="2"/>
              <a:buChar char="u"/>
              <a:defRPr/>
            </a:pPr>
            <a:r>
              <a:rPr lang="zh-CN" altLang="zh-CN" sz="2000" b="1" dirty="0">
                <a:solidFill>
                  <a:srgbClr val="7030A0"/>
                </a:solidFill>
                <a:cs typeface="+mn-ea"/>
                <a:sym typeface="+mn-lt"/>
              </a:rPr>
              <a:t>偶然所得</a:t>
            </a:r>
            <a:r>
              <a:rPr lang="zh-CN" altLang="zh-CN" sz="2000" b="1" dirty="0">
                <a:cs typeface="+mn-ea"/>
                <a:sym typeface="+mn-lt"/>
              </a:rPr>
              <a:t>是指个人得奖、中奖、中彩以及其他偶然性质的所得</a:t>
            </a:r>
            <a:endParaRPr lang="zh-CN" altLang="en-US" sz="2000" b="1" spc="75" dirty="0">
              <a:solidFill>
                <a:schemeClr val="tx1">
                  <a:lumMod val="65000"/>
                  <a:lumOff val="35000"/>
                </a:schemeClr>
              </a:solidFill>
              <a:cs typeface="+mn-ea"/>
              <a:sym typeface="+mn-lt"/>
            </a:endParaRPr>
          </a:p>
        </p:txBody>
      </p:sp>
      <p:grpSp>
        <p:nvGrpSpPr>
          <p:cNvPr id="2" name="组合 1">
            <a:extLst>
              <a:ext uri="{FF2B5EF4-FFF2-40B4-BE49-F238E27FC236}">
                <a16:creationId xmlns:a16="http://schemas.microsoft.com/office/drawing/2014/main" id="{F52044E0-1D61-4B89-B3A9-1CA96FD124D5}"/>
              </a:ext>
            </a:extLst>
          </p:cNvPr>
          <p:cNvGrpSpPr/>
          <p:nvPr/>
        </p:nvGrpSpPr>
        <p:grpSpPr>
          <a:xfrm>
            <a:off x="140724" y="1648951"/>
            <a:ext cx="1438976" cy="2696498"/>
            <a:chOff x="1092991" y="1613403"/>
            <a:chExt cx="1438976" cy="2696498"/>
          </a:xfrm>
        </p:grpSpPr>
        <p:sp>
          <p:nvSpPr>
            <p:cNvPr id="25" name="圆角矩形 24"/>
            <p:cNvSpPr/>
            <p:nvPr/>
          </p:nvSpPr>
          <p:spPr>
            <a:xfrm>
              <a:off x="1092991" y="1613403"/>
              <a:ext cx="1438976" cy="2696498"/>
            </a:xfrm>
            <a:prstGeom prst="roundRect">
              <a:avLst>
                <a:gd name="adj" fmla="val 50000"/>
              </a:avLst>
            </a:prstGeom>
            <a:solidFill>
              <a:schemeClr val="bg1">
                <a:lumMod val="95000"/>
              </a:schemeClr>
            </a:solidFill>
            <a:ln w="50800">
              <a:noFill/>
            </a:ln>
            <a:effectLst>
              <a:outerShdw blurRad="139700" dist="50800" dir="2700000" algn="tl" rotWithShape="0">
                <a:schemeClr val="tx1">
                  <a:alpha val="29000"/>
                </a:schemeClr>
              </a:outerShdw>
            </a:effectLst>
            <a:scene3d>
              <a:camera prst="orthographicFront"/>
              <a:lightRig rig="threePt" dir="t"/>
            </a:scene3d>
            <a:sp3d prstMaterial="softEdge">
              <a:bevelT w="38100" h="63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grpSp>
          <p:nvGrpSpPr>
            <p:cNvPr id="26" name="组合 25"/>
            <p:cNvGrpSpPr/>
            <p:nvPr/>
          </p:nvGrpSpPr>
          <p:grpSpPr>
            <a:xfrm>
              <a:off x="1108784" y="2848681"/>
              <a:ext cx="1407387" cy="1407388"/>
              <a:chOff x="4184106" y="2952206"/>
              <a:chExt cx="3823790" cy="3823790"/>
            </a:xfrm>
          </p:grpSpPr>
          <p:sp>
            <p:nvSpPr>
              <p:cNvPr id="27" name="椭圆 26"/>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28" name="组合 27"/>
              <p:cNvGrpSpPr/>
              <p:nvPr/>
            </p:nvGrpSpPr>
            <p:grpSpPr>
              <a:xfrm>
                <a:off x="4710169" y="3478269"/>
                <a:ext cx="2771663" cy="2771663"/>
                <a:chOff x="2193191" y="1899415"/>
                <a:chExt cx="2421376" cy="2421376"/>
              </a:xfrm>
              <a:effectLst/>
            </p:grpSpPr>
            <p:sp>
              <p:nvSpPr>
                <p:cNvPr id="29" name="椭圆 28"/>
                <p:cNvSpPr/>
                <p:nvPr/>
              </p:nvSpPr>
              <p:spPr>
                <a:xfrm>
                  <a:off x="2193191" y="1899415"/>
                  <a:ext cx="2421376" cy="2421376"/>
                </a:xfrm>
                <a:prstGeom prst="ellipse">
                  <a:avLst/>
                </a:prstGeom>
                <a:solidFill>
                  <a:schemeClr val="accent1"/>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30" name="六边形 29"/>
                <p:cNvSpPr/>
                <p:nvPr/>
              </p:nvSpPr>
              <p:spPr>
                <a:xfrm>
                  <a:off x="2285093" y="2093027"/>
                  <a:ext cx="2237576" cy="2034159"/>
                </a:xfrm>
                <a:prstGeom prst="hexagon">
                  <a:avLst/>
                </a:prstGeom>
                <a:solidFill>
                  <a:schemeClr val="bg1">
                    <a:lumMod val="95000"/>
                  </a:schemeClr>
                </a:solidFill>
                <a:ln w="50800">
                  <a:noFill/>
                </a:ln>
                <a:effectLst>
                  <a:outerShdw blurRad="76200" dist="38100" dir="2700000" algn="tl" rotWithShape="0">
                    <a:schemeClr val="accent1">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32" name="文本框 10"/>
            <p:cNvSpPr txBox="1"/>
            <p:nvPr/>
          </p:nvSpPr>
          <p:spPr bwMode="auto">
            <a:xfrm>
              <a:off x="1227284" y="2202350"/>
              <a:ext cx="1170389" cy="707886"/>
            </a:xfrm>
            <a:prstGeom prst="rect">
              <a:avLst/>
            </a:prstGeom>
            <a:noFill/>
          </p:spPr>
          <p:txBody>
            <a:bodyPr wrap="square">
              <a:spAutoFit/>
            </a:bodyPr>
            <a:lstStyle/>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偶然</a:t>
              </a:r>
              <a:endParaRPr lang="en-US" altLang="zh-CN"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endParaRPr>
            </a:p>
            <a:p>
              <a:pPr algn="ctr"/>
              <a:r>
                <a:rPr lang="zh-CN" altLang="en-US" sz="2000" b="1" dirty="0">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cs typeface="+mn-ea"/>
                  <a:sym typeface="+mn-lt"/>
                </a:rPr>
                <a:t>所得</a:t>
              </a:r>
            </a:p>
          </p:txBody>
        </p:sp>
        <p:cxnSp>
          <p:nvCxnSpPr>
            <p:cNvPr id="34" name="直接连接符 33"/>
            <p:cNvCxnSpPr/>
            <p:nvPr/>
          </p:nvCxnSpPr>
          <p:spPr>
            <a:xfrm>
              <a:off x="1319332" y="2807769"/>
              <a:ext cx="986291" cy="0"/>
            </a:xfrm>
            <a:prstGeom prst="line">
              <a:avLst/>
            </a:prstGeom>
            <a:ln>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6" name="文本框 37"/>
            <p:cNvSpPr txBox="1"/>
            <p:nvPr/>
          </p:nvSpPr>
          <p:spPr>
            <a:xfrm>
              <a:off x="1334005" y="3236408"/>
              <a:ext cx="947164" cy="507830"/>
            </a:xfrm>
            <a:prstGeom prst="rect">
              <a:avLst/>
            </a:prstGeom>
            <a:noFill/>
          </p:spPr>
          <p:txBody>
            <a:bodyPr wrap="square" rtlCol="0">
              <a:spAutoFit/>
            </a:bodyPr>
            <a:lstStyle/>
            <a:p>
              <a:pPr algn="ctr"/>
              <a:r>
                <a:rPr lang="en-US" altLang="zh-CN" sz="2700" dirty="0">
                  <a:cs typeface="+mn-ea"/>
                  <a:sym typeface="+mn-lt"/>
                </a:rPr>
                <a:t>09</a:t>
              </a:r>
              <a:endParaRPr lang="zh-CN" altLang="en-US" sz="2700" dirty="0">
                <a:cs typeface="+mn-ea"/>
                <a:sym typeface="+mn-lt"/>
              </a:endParaRPr>
            </a:p>
          </p:txBody>
        </p:sp>
      </p:grpSp>
      <p:sp>
        <p:nvSpPr>
          <p:cNvPr id="51" name="文本框 43"/>
          <p:cNvSpPr txBox="1"/>
          <p:nvPr/>
        </p:nvSpPr>
        <p:spPr bwMode="auto">
          <a:xfrm>
            <a:off x="1429612" y="1030240"/>
            <a:ext cx="7557871" cy="4095224"/>
          </a:xfrm>
          <a:prstGeom prst="rect">
            <a:avLst/>
          </a:prstGeom>
          <a:noFill/>
        </p:spPr>
        <p:txBody>
          <a:bodyPr wrap="square" lIns="68580" tIns="34290" rIns="68580" bIns="34290">
            <a:spAutoFit/>
          </a:bodyPr>
          <a:lstStyle/>
          <a:p>
            <a:pPr marL="285750" indent="-285750">
              <a:lnSpc>
                <a:spcPct val="120000"/>
              </a:lnSpc>
              <a:buFont typeface="Wingdings" pitchFamily="2" charset="2"/>
              <a:buChar char="u"/>
            </a:pPr>
            <a:r>
              <a:rPr lang="zh-CN" altLang="zh-CN" sz="2000" b="1" dirty="0">
                <a:cs typeface="+mn-ea"/>
                <a:sym typeface="+mn-lt"/>
              </a:rPr>
              <a:t>个人为单位或他人提供担保获得收入，按照“偶然所得”项目计算缴纳个人所得税。</a:t>
            </a:r>
          </a:p>
          <a:p>
            <a:pPr marL="285750" indent="-285750">
              <a:lnSpc>
                <a:spcPct val="120000"/>
              </a:lnSpc>
              <a:buFont typeface="Wingdings" pitchFamily="2" charset="2"/>
              <a:buChar char="u"/>
            </a:pPr>
            <a:r>
              <a:rPr lang="zh-CN" altLang="zh-CN" sz="2000" b="1" dirty="0">
                <a:cs typeface="+mn-ea"/>
                <a:sym typeface="+mn-lt"/>
              </a:rPr>
              <a:t>房屋产权所有人将房屋产权无偿赠与他人的，受赠人因无偿受赠房屋取得的受赠收入，按照“偶然所得”项目计算缴纳个人所得税。但符合以下情形的，对当事双方不征收个人所得税：</a:t>
            </a:r>
          </a:p>
          <a:p>
            <a:pPr marL="285750" indent="-285750">
              <a:lnSpc>
                <a:spcPct val="120000"/>
              </a:lnSpc>
              <a:buFont typeface="Wingdings" pitchFamily="2" charset="2"/>
              <a:buChar char="ü"/>
            </a:pPr>
            <a:r>
              <a:rPr lang="zh-CN" altLang="zh-CN" sz="2000" b="1" dirty="0">
                <a:cs typeface="+mn-ea"/>
                <a:sym typeface="+mn-lt"/>
              </a:rPr>
              <a:t>①房屋产权所有人将房屋产权无偿赠与配偶、父母、子女、祖父母、外祖父母、孙子女、外孙子女、兄弟姐妹；</a:t>
            </a:r>
            <a:endParaRPr lang="en-US" altLang="zh-CN" sz="2000" b="1" dirty="0">
              <a:cs typeface="+mn-ea"/>
              <a:sym typeface="+mn-lt"/>
            </a:endParaRPr>
          </a:p>
          <a:p>
            <a:pPr marL="285750" indent="-285750">
              <a:lnSpc>
                <a:spcPct val="120000"/>
              </a:lnSpc>
              <a:buFont typeface="Wingdings" pitchFamily="2" charset="2"/>
              <a:buChar char="ü"/>
            </a:pPr>
            <a:r>
              <a:rPr lang="zh-CN" altLang="zh-CN" sz="2000" b="1" dirty="0">
                <a:cs typeface="+mn-ea"/>
                <a:sym typeface="+mn-lt"/>
              </a:rPr>
              <a:t>②房屋产权所有人将房屋产权无偿赠与对其承担直接抚养或者赡养义务的抚养人或者赡养人；</a:t>
            </a:r>
            <a:endParaRPr lang="en-US" altLang="zh-CN" sz="2000" b="1" dirty="0">
              <a:cs typeface="+mn-ea"/>
              <a:sym typeface="+mn-lt"/>
            </a:endParaRPr>
          </a:p>
          <a:p>
            <a:pPr marL="285750" indent="-285750">
              <a:lnSpc>
                <a:spcPct val="120000"/>
              </a:lnSpc>
              <a:buFont typeface="Wingdings" pitchFamily="2" charset="2"/>
              <a:buChar char="ü"/>
            </a:pPr>
            <a:r>
              <a:rPr lang="zh-CN" altLang="zh-CN" sz="2000" b="1" dirty="0">
                <a:cs typeface="+mn-ea"/>
                <a:sym typeface="+mn-lt"/>
              </a:rPr>
              <a:t>③房屋产权所有人死亡，依法取得房屋产权的法定继承人、遗嘱继承人或者受遗赠人。</a:t>
            </a:r>
          </a:p>
        </p:txBody>
      </p:sp>
      <p:sp>
        <p:nvSpPr>
          <p:cNvPr id="15" name="文本框 14">
            <a:extLst>
              <a:ext uri="{FF2B5EF4-FFF2-40B4-BE49-F238E27FC236}">
                <a16:creationId xmlns:a16="http://schemas.microsoft.com/office/drawing/2014/main" id="{16B52728-828C-498D-A3A8-8497D0EF2F1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6298702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barn(outVertical)">
                                      <p:cBhvr>
                                        <p:cTn id="1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5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文本框 43"/>
          <p:cNvSpPr txBox="1"/>
          <p:nvPr/>
        </p:nvSpPr>
        <p:spPr bwMode="auto">
          <a:xfrm>
            <a:off x="1082730" y="1182010"/>
            <a:ext cx="7433842" cy="2779479"/>
          </a:xfrm>
          <a:prstGeom prst="rect">
            <a:avLst/>
          </a:prstGeom>
          <a:noFill/>
        </p:spPr>
        <p:txBody>
          <a:bodyPr wrap="square" lIns="68580" tIns="34290" rIns="68580" bIns="34290">
            <a:spAutoFit/>
          </a:bodyPr>
          <a:lstStyle/>
          <a:p>
            <a:pPr indent="-457200">
              <a:lnSpc>
                <a:spcPct val="150000"/>
              </a:lnSpc>
              <a:buFont typeface="Wingdings" pitchFamily="2" charset="2"/>
              <a:buChar char="ü"/>
            </a:pPr>
            <a:r>
              <a:rPr lang="zh-CN" altLang="zh-CN" sz="2000" b="1" dirty="0">
                <a:cs typeface="+mn-ea"/>
                <a:sym typeface="+mn-lt"/>
              </a:rPr>
              <a:t>企业在业务宣传、广告等活动中，随机</a:t>
            </a:r>
            <a:r>
              <a:rPr lang="zh-CN" altLang="zh-CN" sz="2000" b="1" dirty="0">
                <a:solidFill>
                  <a:srgbClr val="C00000"/>
                </a:solidFill>
                <a:cs typeface="+mn-ea"/>
                <a:sym typeface="+mn-lt"/>
              </a:rPr>
              <a:t>向本单位以外的个人赠送礼品</a:t>
            </a:r>
            <a:r>
              <a:rPr lang="zh-CN" altLang="zh-CN" sz="2000" b="1" dirty="0">
                <a:cs typeface="+mn-ea"/>
                <a:sym typeface="+mn-lt"/>
              </a:rPr>
              <a:t>（包括网络红包，下同），以及企业在年会、座谈会、庆典以及其他活动中向本单位以外的个人赠送礼品，个人取得的礼品收入，按照“偶然所得”项目计算缴纳个人所得税</a:t>
            </a:r>
            <a:endParaRPr lang="en-US" altLang="zh-CN" sz="2000" b="1" dirty="0">
              <a:cs typeface="+mn-ea"/>
              <a:sym typeface="+mn-lt"/>
            </a:endParaRPr>
          </a:p>
          <a:p>
            <a:pPr indent="-457200">
              <a:lnSpc>
                <a:spcPct val="150000"/>
              </a:lnSpc>
              <a:buFont typeface="Wingdings" pitchFamily="2" charset="2"/>
              <a:buChar char="ü"/>
            </a:pPr>
            <a:r>
              <a:rPr lang="zh-CN" altLang="zh-CN" sz="2000" b="1" dirty="0">
                <a:cs typeface="+mn-ea"/>
                <a:sym typeface="+mn-lt"/>
              </a:rPr>
              <a:t>但企业赠送的具有价格折扣或折让性质的消费券、代金券、抵用券、优惠券等礼品除外。　</a:t>
            </a:r>
          </a:p>
        </p:txBody>
      </p:sp>
      <p:sp>
        <p:nvSpPr>
          <p:cNvPr id="14" name="文本框 13">
            <a:extLst>
              <a:ext uri="{FF2B5EF4-FFF2-40B4-BE49-F238E27FC236}">
                <a16:creationId xmlns:a16="http://schemas.microsoft.com/office/drawing/2014/main" id="{0CDF5564-96D7-4111-90FF-B814E544CDC6}"/>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9314227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arn(outVertical)">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par>
                                    <p:cTn id="8" presetID="2" presetClass="entr" presetSubtype="4" accel="6200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21" presetClass="entr" presetSubtype="1"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heel(1)">
                                          <p:cBhvr>
                                            <p:cTn id="15" dur="500"/>
                                            <p:tgtEl>
                                              <p:spTgt spid="26"/>
                                            </p:tgtEl>
                                          </p:cBhvr>
                                        </p:animEffect>
                                      </p:childTnLst>
                                    </p:cTn>
                                  </p:par>
                                </p:childTnLst>
                              </p:cTn>
                            </p:par>
                            <p:par>
                              <p:cTn id="16" fill="hold">
                                <p:stCondLst>
                                  <p:cond delay="1000"/>
                                </p:stCondLst>
                                <p:childTnLst>
                                  <p:par>
                                    <p:cTn id="17" presetID="16" presetClass="entr" presetSubtype="37"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Vertical)">
                                          <p:cBhvr>
                                            <p:cTn id="19" dur="500"/>
                                            <p:tgtEl>
                                              <p:spTgt spid="34"/>
                                            </p:tgtEl>
                                          </p:cBhvr>
                                        </p:animEffect>
                                      </p:childTnLst>
                                    </p:cTn>
                                  </p:par>
                                </p:childTnLst>
                              </p:cTn>
                            </p:par>
                            <p:par>
                              <p:cTn id="20" fill="hold">
                                <p:stCondLst>
                                  <p:cond delay="1500"/>
                                </p:stCondLst>
                                <p:childTnLst>
                                  <p:par>
                                    <p:cTn id="21" presetID="16" presetClass="entr" presetSubtype="37"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barn(outVertical)">
                                          <p:cBhvr>
                                            <p:cTn id="2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51" grpId="0"/>
        </p:bldLst>
      </p:timing>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75</a:t>
            </a:fld>
            <a:endParaRPr lang="en-US">
              <a:solidFill>
                <a:prstClr val="black">
                  <a:tint val="75000"/>
                </a:prstClr>
              </a:solidFill>
              <a:latin typeface="+mn-lt"/>
              <a:cs typeface="+mn-ea"/>
              <a:sym typeface="+mn-lt"/>
            </a:endParaRPr>
          </a:p>
        </p:txBody>
      </p:sp>
      <p:sp>
        <p:nvSpPr>
          <p:cNvPr id="3" name="爆炸形 1 2"/>
          <p:cNvSpPr/>
          <p:nvPr/>
        </p:nvSpPr>
        <p:spPr>
          <a:xfrm>
            <a:off x="-124903" y="432431"/>
            <a:ext cx="9593368" cy="4711069"/>
          </a:xfrm>
          <a:prstGeom prst="irregularSeal1">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zh-CN" altLang="zh-CN" sz="2000" b="1" dirty="0">
                <a:solidFill>
                  <a:srgbClr val="FFFF00"/>
                </a:solidFill>
                <a:cs typeface="+mn-ea"/>
                <a:sym typeface="+mn-lt"/>
              </a:rPr>
              <a:t>特别注意</a:t>
            </a:r>
            <a:r>
              <a:rPr lang="zh-CN" altLang="en-US" sz="2000" b="1" dirty="0">
                <a:solidFill>
                  <a:srgbClr val="FFFF00"/>
                </a:solidFill>
                <a:cs typeface="+mn-ea"/>
                <a:sym typeface="+mn-lt"/>
              </a:rPr>
              <a:t>！！</a:t>
            </a:r>
            <a:endParaRPr lang="en-US" altLang="zh-CN" sz="2000" b="1" dirty="0">
              <a:solidFill>
                <a:srgbClr val="FFFF00"/>
              </a:solidFill>
              <a:cs typeface="+mn-ea"/>
              <a:sym typeface="+mn-lt"/>
            </a:endParaRPr>
          </a:p>
          <a:p>
            <a:pPr marL="285750" indent="-285750">
              <a:buFont typeface="Wingdings" pitchFamily="2" charset="2"/>
              <a:buChar char="u"/>
            </a:pPr>
            <a:r>
              <a:rPr lang="zh-CN" altLang="zh-CN" sz="2000" b="1" dirty="0">
                <a:solidFill>
                  <a:srgbClr val="FFFF00"/>
                </a:solidFill>
                <a:cs typeface="+mn-ea"/>
                <a:sym typeface="+mn-lt"/>
              </a:rPr>
              <a:t>居民个人</a:t>
            </a:r>
            <a:r>
              <a:rPr lang="zh-CN" altLang="zh-CN" sz="2000" b="1" dirty="0">
                <a:solidFill>
                  <a:schemeClr val="bg1"/>
                </a:solidFill>
                <a:cs typeface="+mn-ea"/>
                <a:sym typeface="+mn-lt"/>
              </a:rPr>
              <a:t>取得上述第</a:t>
            </a:r>
            <a:r>
              <a:rPr lang="en-US" altLang="zh-CN" sz="2000" b="1" dirty="0">
                <a:solidFill>
                  <a:schemeClr val="bg1"/>
                </a:solidFill>
                <a:cs typeface="+mn-ea"/>
                <a:sym typeface="+mn-lt"/>
              </a:rPr>
              <a:t>1</a:t>
            </a:r>
            <a:r>
              <a:rPr lang="zh-CN" altLang="zh-CN" sz="2000" b="1" dirty="0">
                <a:solidFill>
                  <a:schemeClr val="bg1"/>
                </a:solidFill>
                <a:cs typeface="+mn-ea"/>
                <a:sym typeface="+mn-lt"/>
              </a:rPr>
              <a:t>项至第</a:t>
            </a:r>
            <a:r>
              <a:rPr lang="en-US" altLang="zh-CN" sz="2000" b="1" dirty="0">
                <a:solidFill>
                  <a:schemeClr val="bg1"/>
                </a:solidFill>
                <a:cs typeface="+mn-ea"/>
                <a:sym typeface="+mn-lt"/>
              </a:rPr>
              <a:t>4</a:t>
            </a:r>
            <a:r>
              <a:rPr lang="zh-CN" altLang="zh-CN" sz="2000" b="1" dirty="0">
                <a:solidFill>
                  <a:schemeClr val="bg1"/>
                </a:solidFill>
                <a:cs typeface="+mn-ea"/>
                <a:sym typeface="+mn-lt"/>
              </a:rPr>
              <a:t>项所得合称</a:t>
            </a:r>
            <a:r>
              <a:rPr lang="zh-CN" altLang="zh-CN" sz="2000" b="1" dirty="0">
                <a:solidFill>
                  <a:srgbClr val="FFFF00"/>
                </a:solidFill>
                <a:cs typeface="+mn-ea"/>
                <a:sym typeface="+mn-lt"/>
              </a:rPr>
              <a:t>综合所得</a:t>
            </a:r>
            <a:r>
              <a:rPr lang="zh-CN" altLang="zh-CN" sz="2000" b="1" dirty="0">
                <a:solidFill>
                  <a:schemeClr val="bg1"/>
                </a:solidFill>
                <a:cs typeface="+mn-ea"/>
                <a:sym typeface="+mn-lt"/>
              </a:rPr>
              <a:t>，按纳税年度</a:t>
            </a:r>
            <a:r>
              <a:rPr lang="zh-CN" altLang="zh-CN" sz="2000" b="1" dirty="0">
                <a:solidFill>
                  <a:srgbClr val="FFFF00"/>
                </a:solidFill>
                <a:cs typeface="+mn-ea"/>
                <a:sym typeface="+mn-lt"/>
              </a:rPr>
              <a:t>合并计算</a:t>
            </a:r>
            <a:r>
              <a:rPr lang="zh-CN" altLang="zh-CN" sz="2000" b="1" dirty="0">
                <a:solidFill>
                  <a:schemeClr val="bg1"/>
                </a:solidFill>
                <a:cs typeface="+mn-ea"/>
                <a:sym typeface="+mn-lt"/>
              </a:rPr>
              <a:t>个人所得税；</a:t>
            </a:r>
            <a:r>
              <a:rPr lang="zh-CN" altLang="zh-CN" sz="2000" b="1" dirty="0">
                <a:solidFill>
                  <a:srgbClr val="FFFF00"/>
                </a:solidFill>
                <a:cs typeface="+mn-ea"/>
                <a:sym typeface="+mn-lt"/>
              </a:rPr>
              <a:t>非居民个人</a:t>
            </a:r>
            <a:r>
              <a:rPr lang="zh-CN" altLang="zh-CN" sz="2000" b="1" dirty="0">
                <a:solidFill>
                  <a:schemeClr val="bg1"/>
                </a:solidFill>
                <a:cs typeface="+mn-ea"/>
                <a:sym typeface="+mn-lt"/>
              </a:rPr>
              <a:t>取得上述第</a:t>
            </a:r>
            <a:r>
              <a:rPr lang="en-US" altLang="zh-CN" sz="2000" b="1" dirty="0">
                <a:solidFill>
                  <a:schemeClr val="bg1"/>
                </a:solidFill>
                <a:cs typeface="+mn-ea"/>
                <a:sym typeface="+mn-lt"/>
              </a:rPr>
              <a:t>1</a:t>
            </a:r>
            <a:r>
              <a:rPr lang="zh-CN" altLang="zh-CN" sz="2000" b="1" dirty="0">
                <a:solidFill>
                  <a:schemeClr val="bg1"/>
                </a:solidFill>
                <a:cs typeface="+mn-ea"/>
                <a:sym typeface="+mn-lt"/>
              </a:rPr>
              <a:t>项至第</a:t>
            </a:r>
            <a:r>
              <a:rPr lang="en-US" altLang="zh-CN" sz="2000" b="1" dirty="0">
                <a:solidFill>
                  <a:schemeClr val="bg1"/>
                </a:solidFill>
                <a:cs typeface="+mn-ea"/>
                <a:sym typeface="+mn-lt"/>
              </a:rPr>
              <a:t>4</a:t>
            </a:r>
            <a:r>
              <a:rPr lang="zh-CN" altLang="zh-CN" sz="2000" b="1" dirty="0">
                <a:solidFill>
                  <a:schemeClr val="bg1"/>
                </a:solidFill>
                <a:cs typeface="+mn-ea"/>
                <a:sym typeface="+mn-lt"/>
              </a:rPr>
              <a:t>项所得，</a:t>
            </a:r>
            <a:r>
              <a:rPr lang="zh-CN" altLang="zh-CN" sz="2000" b="1" dirty="0">
                <a:solidFill>
                  <a:srgbClr val="FFFF00"/>
                </a:solidFill>
                <a:cs typeface="+mn-ea"/>
                <a:sym typeface="+mn-lt"/>
              </a:rPr>
              <a:t>按月或者按次分项计算</a:t>
            </a:r>
            <a:r>
              <a:rPr lang="zh-CN" altLang="zh-CN" sz="2000" b="1" dirty="0">
                <a:solidFill>
                  <a:schemeClr val="bg1"/>
                </a:solidFill>
                <a:cs typeface="+mn-ea"/>
                <a:sym typeface="+mn-lt"/>
              </a:rPr>
              <a:t>个人所得税。</a:t>
            </a:r>
            <a:endParaRPr lang="en-US" altLang="zh-CN" sz="2000" b="1" dirty="0">
              <a:solidFill>
                <a:schemeClr val="bg1"/>
              </a:solidFill>
              <a:cs typeface="+mn-ea"/>
              <a:sym typeface="+mn-lt"/>
            </a:endParaRPr>
          </a:p>
          <a:p>
            <a:pPr marL="285750" indent="-285750">
              <a:buFont typeface="Wingdings" pitchFamily="2" charset="2"/>
              <a:buChar char="u"/>
            </a:pPr>
            <a:r>
              <a:rPr lang="zh-CN" altLang="zh-CN" sz="2000" b="1" dirty="0">
                <a:solidFill>
                  <a:schemeClr val="bg1"/>
                </a:solidFill>
                <a:cs typeface="+mn-ea"/>
                <a:sym typeface="+mn-lt"/>
              </a:rPr>
              <a:t>纳税人取得上述第</a:t>
            </a:r>
            <a:r>
              <a:rPr lang="en-US" altLang="zh-CN" sz="2000" b="1" dirty="0">
                <a:solidFill>
                  <a:schemeClr val="bg1"/>
                </a:solidFill>
                <a:cs typeface="+mn-ea"/>
                <a:sym typeface="+mn-lt"/>
              </a:rPr>
              <a:t>5</a:t>
            </a:r>
            <a:r>
              <a:rPr lang="zh-CN" altLang="zh-CN" sz="2000" b="1" dirty="0">
                <a:solidFill>
                  <a:schemeClr val="bg1"/>
                </a:solidFill>
                <a:cs typeface="+mn-ea"/>
                <a:sym typeface="+mn-lt"/>
              </a:rPr>
              <a:t>项至第</a:t>
            </a:r>
            <a:r>
              <a:rPr lang="en-US" altLang="zh-CN" sz="2000" b="1" dirty="0">
                <a:solidFill>
                  <a:schemeClr val="bg1"/>
                </a:solidFill>
                <a:cs typeface="+mn-ea"/>
                <a:sym typeface="+mn-lt"/>
              </a:rPr>
              <a:t>9</a:t>
            </a:r>
            <a:r>
              <a:rPr lang="zh-CN" altLang="zh-CN" sz="2000" b="1" dirty="0">
                <a:solidFill>
                  <a:schemeClr val="bg1"/>
                </a:solidFill>
                <a:cs typeface="+mn-ea"/>
                <a:sym typeface="+mn-lt"/>
              </a:rPr>
              <a:t>项所得，依照个人所得税法相关规定</a:t>
            </a:r>
            <a:r>
              <a:rPr lang="zh-CN" altLang="zh-CN" sz="2000" b="1" dirty="0">
                <a:solidFill>
                  <a:srgbClr val="FFFF00"/>
                </a:solidFill>
                <a:cs typeface="+mn-ea"/>
                <a:sym typeface="+mn-lt"/>
              </a:rPr>
              <a:t>分别计算</a:t>
            </a:r>
            <a:r>
              <a:rPr lang="zh-CN" altLang="zh-CN" sz="2000" b="1" dirty="0">
                <a:solidFill>
                  <a:schemeClr val="bg1"/>
                </a:solidFill>
                <a:cs typeface="+mn-ea"/>
                <a:sym typeface="+mn-lt"/>
              </a:rPr>
              <a:t>个人所得税。</a:t>
            </a:r>
            <a:endParaRPr lang="zh-CN" altLang="en-US" sz="2000" b="1" dirty="0">
              <a:solidFill>
                <a:schemeClr val="bg1"/>
              </a:solidFill>
              <a:cs typeface="+mn-ea"/>
              <a:sym typeface="+mn-lt"/>
            </a:endParaRPr>
          </a:p>
        </p:txBody>
      </p:sp>
      <p:sp>
        <p:nvSpPr>
          <p:cNvPr id="4" name="文本框 3">
            <a:extLst>
              <a:ext uri="{FF2B5EF4-FFF2-40B4-BE49-F238E27FC236}">
                <a16:creationId xmlns:a16="http://schemas.microsoft.com/office/drawing/2014/main" id="{6154AFD8-630A-4143-8784-1573BD036111}"/>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二、征税对象</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38238040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本1"/>
          <p:cNvSpPr>
            <a:spLocks noChangeArrowheads="1"/>
          </p:cNvSpPr>
          <p:nvPr/>
        </p:nvSpPr>
        <p:spPr bwMode="gray">
          <a:xfrm>
            <a:off x="793819" y="834149"/>
            <a:ext cx="3274431" cy="3416305"/>
          </a:xfrm>
          <a:prstGeom prst="roundRect">
            <a:avLst>
              <a:gd name="adj" fmla="val 11505"/>
            </a:avLst>
          </a:prstGeom>
          <a:noFill/>
          <a:ln w="15875" cap="flat" cmpd="sng" algn="ctr">
            <a:solidFill>
              <a:srgbClr val="595959"/>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lnSpc>
                <a:spcPct val="120000"/>
              </a:lnSpc>
              <a:spcBef>
                <a:spcPct val="0"/>
              </a:spcBef>
              <a:spcAft>
                <a:spcPct val="0"/>
              </a:spcAft>
              <a:defRPr/>
            </a:pPr>
            <a:endParaRPr lang="zh-CN" altLang="zh-CN" sz="1200" dirty="0">
              <a:solidFill>
                <a:schemeClr val="tx1">
                  <a:lumMod val="75000"/>
                  <a:lumOff val="25000"/>
                </a:schemeClr>
              </a:solidFill>
              <a:cs typeface="+mn-ea"/>
              <a:sym typeface="+mn-lt"/>
            </a:endParaRPr>
          </a:p>
        </p:txBody>
      </p:sp>
      <p:sp>
        <p:nvSpPr>
          <p:cNvPr id="36" name="矩形 35"/>
          <p:cNvSpPr/>
          <p:nvPr/>
        </p:nvSpPr>
        <p:spPr>
          <a:xfrm>
            <a:off x="7203456" y="2102146"/>
            <a:ext cx="543739" cy="307777"/>
          </a:xfrm>
          <a:prstGeom prst="rect">
            <a:avLst/>
          </a:prstGeom>
        </p:spPr>
        <p:style>
          <a:lnRef idx="2">
            <a:schemeClr val="accent1"/>
          </a:lnRef>
          <a:fillRef idx="1">
            <a:schemeClr val="lt1"/>
          </a:fillRef>
          <a:effectRef idx="0">
            <a:schemeClr val="accent1"/>
          </a:effectRef>
          <a:fontRef idx="minor">
            <a:schemeClr val="dk1"/>
          </a:fontRef>
        </p:style>
        <p:txBody>
          <a:bodyPr wrap="none">
            <a:spAutoFit/>
          </a:bodyPr>
          <a:lstStyle/>
          <a:p>
            <a:r>
              <a:rPr lang="en-US" altLang="zh-CN" dirty="0">
                <a:cs typeface="+mn-ea"/>
                <a:sym typeface="+mn-lt"/>
              </a:rPr>
              <a:t>20%</a:t>
            </a:r>
            <a:endParaRPr lang="zh-CN" altLang="en-US" dirty="0">
              <a:cs typeface="+mn-ea"/>
              <a:sym typeface="+mn-lt"/>
            </a:endParaRPr>
          </a:p>
        </p:txBody>
      </p:sp>
      <p:cxnSp>
        <p:nvCxnSpPr>
          <p:cNvPr id="38" name="直接箭头连接符 37"/>
          <p:cNvCxnSpPr/>
          <p:nvPr/>
        </p:nvCxnSpPr>
        <p:spPr>
          <a:xfrm>
            <a:off x="7543461" y="1510941"/>
            <a:ext cx="0" cy="537722"/>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97" name="直接箭头连接符 96"/>
          <p:cNvCxnSpPr/>
          <p:nvPr/>
        </p:nvCxnSpPr>
        <p:spPr>
          <a:xfrm>
            <a:off x="6656073" y="1263280"/>
            <a:ext cx="0" cy="1278953"/>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19" name="肘形连接符 18"/>
          <p:cNvCxnSpPr/>
          <p:nvPr/>
        </p:nvCxnSpPr>
        <p:spPr>
          <a:xfrm rot="10800000" flipV="1">
            <a:off x="3168694" y="1474508"/>
            <a:ext cx="2607623" cy="748249"/>
          </a:xfrm>
          <a:prstGeom prst="bentConnector3">
            <a:avLst>
              <a:gd name="adj1" fmla="val 92003"/>
            </a:avLst>
          </a:prstGeom>
          <a:ln>
            <a:tailEnd type="arrow"/>
          </a:ln>
        </p:spPr>
        <p:style>
          <a:lnRef idx="1">
            <a:schemeClr val="dk1"/>
          </a:lnRef>
          <a:fillRef idx="0">
            <a:schemeClr val="dk1"/>
          </a:fillRef>
          <a:effectRef idx="0">
            <a:schemeClr val="dk1"/>
          </a:effectRef>
          <a:fontRef idx="minor">
            <a:schemeClr val="tx1"/>
          </a:fontRef>
        </p:style>
      </p:cxnSp>
      <p:cxnSp>
        <p:nvCxnSpPr>
          <p:cNvPr id="22" name="直接箭头连接符 21"/>
          <p:cNvCxnSpPr/>
          <p:nvPr/>
        </p:nvCxnSpPr>
        <p:spPr>
          <a:xfrm>
            <a:off x="2230513" y="1445099"/>
            <a:ext cx="0" cy="65051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aphicFrame>
        <p:nvGraphicFramePr>
          <p:cNvPr id="17" name="表格 16"/>
          <p:cNvGraphicFramePr>
            <a:graphicFrameLocks noGrp="1"/>
          </p:cNvGraphicFramePr>
          <p:nvPr>
            <p:extLst>
              <p:ext uri="{D42A27DB-BD31-4B8C-83A1-F6EECF244321}">
                <p14:modId xmlns:p14="http://schemas.microsoft.com/office/powerpoint/2010/main" val="1793482772"/>
              </p:ext>
            </p:extLst>
          </p:nvPr>
        </p:nvGraphicFramePr>
        <p:xfrm>
          <a:off x="975388" y="2382656"/>
          <a:ext cx="2817669" cy="1671955"/>
        </p:xfrm>
        <a:graphic>
          <a:graphicData uri="http://schemas.openxmlformats.org/drawingml/2006/table">
            <a:tbl>
              <a:tblPr>
                <a:tableStyleId>{22838BEF-8BB2-4498-84A7-C5851F593DF1}</a:tableStyleId>
              </a:tblPr>
              <a:tblGrid>
                <a:gridCol w="242144">
                  <a:extLst>
                    <a:ext uri="{9D8B030D-6E8A-4147-A177-3AD203B41FA5}">
                      <a16:colId xmlns:a16="http://schemas.microsoft.com/office/drawing/2014/main" val="20000"/>
                    </a:ext>
                  </a:extLst>
                </a:gridCol>
                <a:gridCol w="1607736">
                  <a:extLst>
                    <a:ext uri="{9D8B030D-6E8A-4147-A177-3AD203B41FA5}">
                      <a16:colId xmlns:a16="http://schemas.microsoft.com/office/drawing/2014/main" val="20001"/>
                    </a:ext>
                  </a:extLst>
                </a:gridCol>
                <a:gridCol w="425178">
                  <a:extLst>
                    <a:ext uri="{9D8B030D-6E8A-4147-A177-3AD203B41FA5}">
                      <a16:colId xmlns:a16="http://schemas.microsoft.com/office/drawing/2014/main" val="20002"/>
                    </a:ext>
                  </a:extLst>
                </a:gridCol>
                <a:gridCol w="542611">
                  <a:extLst>
                    <a:ext uri="{9D8B030D-6E8A-4147-A177-3AD203B41FA5}">
                      <a16:colId xmlns:a16="http://schemas.microsoft.com/office/drawing/2014/main" val="20003"/>
                    </a:ext>
                  </a:extLst>
                </a:gridCol>
              </a:tblGrid>
              <a:tr h="227965">
                <a:tc>
                  <a:txBody>
                    <a:bodyPr/>
                    <a:lstStyle/>
                    <a:p>
                      <a:pPr indent="0" algn="ctr">
                        <a:spcAft>
                          <a:spcPts val="0"/>
                        </a:spcAft>
                      </a:pPr>
                      <a:r>
                        <a:rPr lang="zh-CN" sz="700" b="1" dirty="0">
                          <a:effectLst/>
                          <a:latin typeface="+mn-lt"/>
                          <a:ea typeface="+mn-ea"/>
                          <a:cs typeface="+mn-ea"/>
                          <a:sym typeface="+mn-lt"/>
                        </a:rPr>
                        <a:t>级数</a:t>
                      </a:r>
                      <a:endParaRPr lang="zh-CN" sz="1000" b="1" dirty="0">
                        <a:effectLst/>
                        <a:latin typeface="+mn-lt"/>
                        <a:ea typeface="+mn-ea"/>
                        <a:cs typeface="+mn-ea"/>
                        <a:sym typeface="+mn-lt"/>
                      </a:endParaRPr>
                    </a:p>
                  </a:txBody>
                  <a:tcPr marL="68580" marR="68580" marT="0" marB="0" anchor="ctr"/>
                </a:tc>
                <a:tc>
                  <a:txBody>
                    <a:bodyPr/>
                    <a:lstStyle/>
                    <a:p>
                      <a:pPr indent="0" algn="ctr">
                        <a:spcAft>
                          <a:spcPts val="0"/>
                        </a:spcAft>
                      </a:pPr>
                      <a:r>
                        <a:rPr lang="zh-CN" sz="700" b="1" dirty="0">
                          <a:effectLst/>
                          <a:latin typeface="+mn-lt"/>
                          <a:ea typeface="+mn-ea"/>
                          <a:cs typeface="+mn-ea"/>
                          <a:sym typeface="+mn-lt"/>
                        </a:rPr>
                        <a:t>全年应纳税所得额</a:t>
                      </a:r>
                      <a:endParaRPr lang="zh-CN" sz="1000" b="1" dirty="0">
                        <a:effectLst/>
                        <a:latin typeface="+mn-lt"/>
                        <a:ea typeface="+mn-ea"/>
                        <a:cs typeface="+mn-ea"/>
                        <a:sym typeface="+mn-lt"/>
                      </a:endParaRPr>
                    </a:p>
                  </a:txBody>
                  <a:tcPr marL="68580" marR="68580" marT="0" marB="0" anchor="ctr"/>
                </a:tc>
                <a:tc>
                  <a:txBody>
                    <a:bodyPr/>
                    <a:lstStyle/>
                    <a:p>
                      <a:pPr indent="0">
                        <a:spcAft>
                          <a:spcPts val="0"/>
                        </a:spcAft>
                      </a:pPr>
                      <a:r>
                        <a:rPr lang="zh-CN" sz="700" b="1" dirty="0">
                          <a:effectLst/>
                          <a:latin typeface="+mn-lt"/>
                          <a:ea typeface="+mn-ea"/>
                          <a:cs typeface="+mn-ea"/>
                          <a:sym typeface="+mn-lt"/>
                        </a:rPr>
                        <a:t>税率（</a:t>
                      </a:r>
                      <a:r>
                        <a:rPr lang="en-US" sz="700" b="1" dirty="0">
                          <a:effectLst/>
                          <a:latin typeface="+mn-lt"/>
                          <a:ea typeface="+mn-ea"/>
                          <a:cs typeface="+mn-ea"/>
                          <a:sym typeface="+mn-lt"/>
                        </a:rPr>
                        <a:t>%</a:t>
                      </a:r>
                      <a:r>
                        <a:rPr lang="zh-CN" sz="700" b="1" dirty="0">
                          <a:effectLst/>
                          <a:latin typeface="+mn-lt"/>
                          <a:ea typeface="+mn-ea"/>
                          <a:cs typeface="+mn-ea"/>
                          <a:sym typeface="+mn-lt"/>
                        </a:rPr>
                        <a:t>）</a:t>
                      </a:r>
                      <a:endParaRPr lang="zh-CN" sz="1000" b="1" dirty="0">
                        <a:effectLst/>
                        <a:latin typeface="+mn-lt"/>
                        <a:ea typeface="+mn-ea"/>
                        <a:cs typeface="+mn-ea"/>
                        <a:sym typeface="+mn-lt"/>
                      </a:endParaRPr>
                    </a:p>
                  </a:txBody>
                  <a:tcPr marL="68580" marR="68580" marT="0" marB="0" anchor="b"/>
                </a:tc>
                <a:tc>
                  <a:txBody>
                    <a:bodyPr/>
                    <a:lstStyle/>
                    <a:p>
                      <a:pPr indent="0" algn="ctr">
                        <a:spcAft>
                          <a:spcPts val="0"/>
                        </a:spcAft>
                      </a:pPr>
                      <a:r>
                        <a:rPr lang="zh-CN" sz="700" b="1">
                          <a:effectLst/>
                          <a:latin typeface="+mn-lt"/>
                          <a:ea typeface="+mn-ea"/>
                          <a:cs typeface="+mn-ea"/>
                          <a:sym typeface="+mn-lt"/>
                        </a:rPr>
                        <a:t>速算扣除数</a:t>
                      </a:r>
                      <a:endParaRPr lang="zh-CN" sz="1000" b="1">
                        <a:effectLst/>
                        <a:latin typeface="+mn-lt"/>
                        <a:ea typeface="+mn-ea"/>
                        <a:cs typeface="+mn-ea"/>
                        <a:sym typeface="+mn-lt"/>
                      </a:endParaRPr>
                    </a:p>
                  </a:txBody>
                  <a:tcPr marL="68580" marR="68580" marT="0" marB="0" anchor="b"/>
                </a:tc>
                <a:extLst>
                  <a:ext uri="{0D108BD9-81ED-4DB2-BD59-A6C34878D82A}">
                    <a16:rowId xmlns:a16="http://schemas.microsoft.com/office/drawing/2014/main" val="10000"/>
                  </a:ext>
                </a:extLst>
              </a:tr>
              <a:tr h="217170">
                <a:tc>
                  <a:txBody>
                    <a:bodyPr/>
                    <a:lstStyle/>
                    <a:p>
                      <a:pPr indent="0" algn="ctr">
                        <a:spcAft>
                          <a:spcPts val="0"/>
                        </a:spcAft>
                      </a:pPr>
                      <a:r>
                        <a:rPr lang="en-US" sz="700" b="1">
                          <a:effectLst/>
                          <a:latin typeface="+mn-lt"/>
                          <a:ea typeface="+mn-ea"/>
                          <a:cs typeface="+mn-ea"/>
                          <a:sym typeface="+mn-lt"/>
                        </a:rPr>
                        <a:t>1</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不超过</a:t>
                      </a:r>
                      <a:r>
                        <a:rPr lang="en-US" sz="700" b="1">
                          <a:effectLst/>
                          <a:latin typeface="+mn-lt"/>
                          <a:ea typeface="+mn-ea"/>
                          <a:cs typeface="+mn-ea"/>
                          <a:sym typeface="+mn-lt"/>
                        </a:rPr>
                        <a:t>36000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3</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a:effectLst/>
                          <a:latin typeface="+mn-lt"/>
                          <a:ea typeface="+mn-ea"/>
                          <a:cs typeface="+mn-ea"/>
                          <a:sym typeface="+mn-lt"/>
                        </a:rPr>
                        <a:t>0</a:t>
                      </a:r>
                      <a:endParaRPr lang="zh-CN" sz="1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1"/>
                  </a:ext>
                </a:extLst>
              </a:tr>
              <a:tr h="217170">
                <a:tc>
                  <a:txBody>
                    <a:bodyPr/>
                    <a:lstStyle/>
                    <a:p>
                      <a:pPr indent="0" algn="ctr">
                        <a:spcAft>
                          <a:spcPts val="0"/>
                        </a:spcAft>
                      </a:pPr>
                      <a:r>
                        <a:rPr lang="en-US" sz="700" b="1">
                          <a:effectLst/>
                          <a:latin typeface="+mn-lt"/>
                          <a:ea typeface="+mn-ea"/>
                          <a:cs typeface="+mn-ea"/>
                          <a:sym typeface="+mn-lt"/>
                        </a:rPr>
                        <a:t>2</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超过</a:t>
                      </a:r>
                      <a:r>
                        <a:rPr lang="en-US" sz="700" b="1">
                          <a:effectLst/>
                          <a:latin typeface="+mn-lt"/>
                          <a:ea typeface="+mn-ea"/>
                          <a:cs typeface="+mn-ea"/>
                          <a:sym typeface="+mn-lt"/>
                        </a:rPr>
                        <a:t>36000</a:t>
                      </a:r>
                      <a:r>
                        <a:rPr lang="zh-CN" sz="700" b="1">
                          <a:effectLst/>
                          <a:latin typeface="+mn-lt"/>
                          <a:ea typeface="+mn-ea"/>
                          <a:cs typeface="+mn-ea"/>
                          <a:sym typeface="+mn-lt"/>
                        </a:rPr>
                        <a:t>元至</a:t>
                      </a:r>
                      <a:r>
                        <a:rPr lang="en-US" sz="700" b="1">
                          <a:effectLst/>
                          <a:latin typeface="+mn-lt"/>
                          <a:ea typeface="+mn-ea"/>
                          <a:cs typeface="+mn-ea"/>
                          <a:sym typeface="+mn-lt"/>
                        </a:rPr>
                        <a:t>144000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10</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a:effectLst/>
                          <a:latin typeface="+mn-lt"/>
                          <a:ea typeface="+mn-ea"/>
                          <a:cs typeface="+mn-ea"/>
                          <a:sym typeface="+mn-lt"/>
                        </a:rPr>
                        <a:t>2520</a:t>
                      </a:r>
                      <a:endParaRPr lang="zh-CN" sz="1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2"/>
                  </a:ext>
                </a:extLst>
              </a:tr>
              <a:tr h="217170">
                <a:tc>
                  <a:txBody>
                    <a:bodyPr/>
                    <a:lstStyle/>
                    <a:p>
                      <a:pPr indent="0" algn="ctr">
                        <a:spcAft>
                          <a:spcPts val="0"/>
                        </a:spcAft>
                      </a:pPr>
                      <a:r>
                        <a:rPr lang="en-US" sz="700" b="1">
                          <a:effectLst/>
                          <a:latin typeface="+mn-lt"/>
                          <a:ea typeface="+mn-ea"/>
                          <a:cs typeface="+mn-ea"/>
                          <a:sym typeface="+mn-lt"/>
                        </a:rPr>
                        <a:t>3</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超过</a:t>
                      </a:r>
                      <a:r>
                        <a:rPr lang="en-US" sz="700" b="1">
                          <a:effectLst/>
                          <a:latin typeface="+mn-lt"/>
                          <a:ea typeface="+mn-ea"/>
                          <a:cs typeface="+mn-ea"/>
                          <a:sym typeface="+mn-lt"/>
                        </a:rPr>
                        <a:t>144000</a:t>
                      </a:r>
                      <a:r>
                        <a:rPr lang="zh-CN" sz="700" b="1">
                          <a:effectLst/>
                          <a:latin typeface="+mn-lt"/>
                          <a:ea typeface="+mn-ea"/>
                          <a:cs typeface="+mn-ea"/>
                          <a:sym typeface="+mn-lt"/>
                        </a:rPr>
                        <a:t>元至</a:t>
                      </a:r>
                      <a:r>
                        <a:rPr lang="en-US" sz="700" b="1">
                          <a:effectLst/>
                          <a:latin typeface="+mn-lt"/>
                          <a:ea typeface="+mn-ea"/>
                          <a:cs typeface="+mn-ea"/>
                          <a:sym typeface="+mn-lt"/>
                        </a:rPr>
                        <a:t>300000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20</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a:effectLst/>
                          <a:latin typeface="+mn-lt"/>
                          <a:ea typeface="+mn-ea"/>
                          <a:cs typeface="+mn-ea"/>
                          <a:sym typeface="+mn-lt"/>
                        </a:rPr>
                        <a:t>16920</a:t>
                      </a:r>
                      <a:endParaRPr lang="zh-CN" sz="1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3"/>
                  </a:ext>
                </a:extLst>
              </a:tr>
              <a:tr h="191770">
                <a:tc>
                  <a:txBody>
                    <a:bodyPr/>
                    <a:lstStyle/>
                    <a:p>
                      <a:pPr indent="0" algn="ctr">
                        <a:spcAft>
                          <a:spcPts val="0"/>
                        </a:spcAft>
                      </a:pPr>
                      <a:r>
                        <a:rPr lang="en-US" sz="700" b="1">
                          <a:effectLst/>
                          <a:latin typeface="+mn-lt"/>
                          <a:ea typeface="+mn-ea"/>
                          <a:cs typeface="+mn-ea"/>
                          <a:sym typeface="+mn-lt"/>
                        </a:rPr>
                        <a:t>4</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超过</a:t>
                      </a:r>
                      <a:r>
                        <a:rPr lang="en-US" sz="700" b="1">
                          <a:effectLst/>
                          <a:latin typeface="+mn-lt"/>
                          <a:ea typeface="+mn-ea"/>
                          <a:cs typeface="+mn-ea"/>
                          <a:sym typeface="+mn-lt"/>
                        </a:rPr>
                        <a:t>300000</a:t>
                      </a:r>
                      <a:r>
                        <a:rPr lang="zh-CN" sz="700" b="1">
                          <a:effectLst/>
                          <a:latin typeface="+mn-lt"/>
                          <a:ea typeface="+mn-ea"/>
                          <a:cs typeface="+mn-ea"/>
                          <a:sym typeface="+mn-lt"/>
                        </a:rPr>
                        <a:t>元至</a:t>
                      </a:r>
                      <a:r>
                        <a:rPr lang="en-US" sz="700" b="1">
                          <a:effectLst/>
                          <a:latin typeface="+mn-lt"/>
                          <a:ea typeface="+mn-ea"/>
                          <a:cs typeface="+mn-ea"/>
                          <a:sym typeface="+mn-lt"/>
                        </a:rPr>
                        <a:t>420000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25</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a:effectLst/>
                          <a:latin typeface="+mn-lt"/>
                          <a:ea typeface="+mn-ea"/>
                          <a:cs typeface="+mn-ea"/>
                          <a:sym typeface="+mn-lt"/>
                        </a:rPr>
                        <a:t>31920</a:t>
                      </a:r>
                      <a:endParaRPr lang="zh-CN" sz="1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4"/>
                  </a:ext>
                </a:extLst>
              </a:tr>
              <a:tr h="191770">
                <a:tc>
                  <a:txBody>
                    <a:bodyPr/>
                    <a:lstStyle/>
                    <a:p>
                      <a:pPr indent="0" algn="ctr">
                        <a:spcAft>
                          <a:spcPts val="0"/>
                        </a:spcAft>
                      </a:pPr>
                      <a:r>
                        <a:rPr lang="en-US" sz="700" b="1">
                          <a:effectLst/>
                          <a:latin typeface="+mn-lt"/>
                          <a:ea typeface="+mn-ea"/>
                          <a:cs typeface="+mn-ea"/>
                          <a:sym typeface="+mn-lt"/>
                        </a:rPr>
                        <a:t>5</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超过</a:t>
                      </a:r>
                      <a:r>
                        <a:rPr lang="en-US" sz="700" b="1">
                          <a:effectLst/>
                          <a:latin typeface="+mn-lt"/>
                          <a:ea typeface="+mn-ea"/>
                          <a:cs typeface="+mn-ea"/>
                          <a:sym typeface="+mn-lt"/>
                        </a:rPr>
                        <a:t>420000</a:t>
                      </a:r>
                      <a:r>
                        <a:rPr lang="zh-CN" sz="700" b="1">
                          <a:effectLst/>
                          <a:latin typeface="+mn-lt"/>
                          <a:ea typeface="+mn-ea"/>
                          <a:cs typeface="+mn-ea"/>
                          <a:sym typeface="+mn-lt"/>
                        </a:rPr>
                        <a:t>元至</a:t>
                      </a:r>
                      <a:r>
                        <a:rPr lang="en-US" sz="700" b="1">
                          <a:effectLst/>
                          <a:latin typeface="+mn-lt"/>
                          <a:ea typeface="+mn-ea"/>
                          <a:cs typeface="+mn-ea"/>
                          <a:sym typeface="+mn-lt"/>
                        </a:rPr>
                        <a:t>660000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30</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a:effectLst/>
                          <a:latin typeface="+mn-lt"/>
                          <a:ea typeface="+mn-ea"/>
                          <a:cs typeface="+mn-ea"/>
                          <a:sym typeface="+mn-lt"/>
                        </a:rPr>
                        <a:t>52920</a:t>
                      </a:r>
                      <a:endParaRPr lang="zh-CN" sz="1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5"/>
                  </a:ext>
                </a:extLst>
              </a:tr>
              <a:tr h="217170">
                <a:tc>
                  <a:txBody>
                    <a:bodyPr/>
                    <a:lstStyle/>
                    <a:p>
                      <a:pPr indent="0" algn="ctr">
                        <a:spcAft>
                          <a:spcPts val="0"/>
                        </a:spcAft>
                      </a:pPr>
                      <a:r>
                        <a:rPr lang="en-US" sz="700" b="1">
                          <a:effectLst/>
                          <a:latin typeface="+mn-lt"/>
                          <a:ea typeface="+mn-ea"/>
                          <a:cs typeface="+mn-ea"/>
                          <a:sym typeface="+mn-lt"/>
                        </a:rPr>
                        <a:t>6</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超过</a:t>
                      </a:r>
                      <a:r>
                        <a:rPr lang="en-US" sz="700" b="1">
                          <a:effectLst/>
                          <a:latin typeface="+mn-lt"/>
                          <a:ea typeface="+mn-ea"/>
                          <a:cs typeface="+mn-ea"/>
                          <a:sym typeface="+mn-lt"/>
                        </a:rPr>
                        <a:t>660000</a:t>
                      </a:r>
                      <a:r>
                        <a:rPr lang="zh-CN" sz="700" b="1">
                          <a:effectLst/>
                          <a:latin typeface="+mn-lt"/>
                          <a:ea typeface="+mn-ea"/>
                          <a:cs typeface="+mn-ea"/>
                          <a:sym typeface="+mn-lt"/>
                        </a:rPr>
                        <a:t>元至</a:t>
                      </a:r>
                      <a:r>
                        <a:rPr lang="en-US" sz="700" b="1">
                          <a:effectLst/>
                          <a:latin typeface="+mn-lt"/>
                          <a:ea typeface="+mn-ea"/>
                          <a:cs typeface="+mn-ea"/>
                          <a:sym typeface="+mn-lt"/>
                        </a:rPr>
                        <a:t>960000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35</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a:effectLst/>
                          <a:latin typeface="+mn-lt"/>
                          <a:ea typeface="+mn-ea"/>
                          <a:cs typeface="+mn-ea"/>
                          <a:sym typeface="+mn-lt"/>
                        </a:rPr>
                        <a:t>85920</a:t>
                      </a:r>
                      <a:endParaRPr lang="zh-CN" sz="1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6"/>
                  </a:ext>
                </a:extLst>
              </a:tr>
              <a:tr h="191770">
                <a:tc>
                  <a:txBody>
                    <a:bodyPr/>
                    <a:lstStyle/>
                    <a:p>
                      <a:pPr indent="0" algn="ctr">
                        <a:spcAft>
                          <a:spcPts val="0"/>
                        </a:spcAft>
                      </a:pPr>
                      <a:r>
                        <a:rPr lang="en-US" sz="700" b="1">
                          <a:effectLst/>
                          <a:latin typeface="+mn-lt"/>
                          <a:ea typeface="+mn-ea"/>
                          <a:cs typeface="+mn-ea"/>
                          <a:sym typeface="+mn-lt"/>
                        </a:rPr>
                        <a:t>7</a:t>
                      </a:r>
                      <a:endParaRPr lang="zh-CN" sz="1000" b="1">
                        <a:effectLst/>
                        <a:latin typeface="+mn-lt"/>
                        <a:ea typeface="+mn-ea"/>
                        <a:cs typeface="+mn-ea"/>
                        <a:sym typeface="+mn-lt"/>
                      </a:endParaRPr>
                    </a:p>
                  </a:txBody>
                  <a:tcPr marL="68580" marR="68580" marT="0" marB="0" anchor="b"/>
                </a:tc>
                <a:tc>
                  <a:txBody>
                    <a:bodyPr/>
                    <a:lstStyle/>
                    <a:p>
                      <a:pPr indent="0">
                        <a:spcAft>
                          <a:spcPts val="0"/>
                        </a:spcAft>
                      </a:pPr>
                      <a:r>
                        <a:rPr lang="zh-CN" sz="700" b="1">
                          <a:effectLst/>
                          <a:latin typeface="+mn-lt"/>
                          <a:ea typeface="+mn-ea"/>
                          <a:cs typeface="+mn-ea"/>
                          <a:sym typeface="+mn-lt"/>
                        </a:rPr>
                        <a:t>超过</a:t>
                      </a:r>
                      <a:r>
                        <a:rPr lang="en-US" sz="700" b="1">
                          <a:effectLst/>
                          <a:latin typeface="+mn-lt"/>
                          <a:ea typeface="+mn-ea"/>
                          <a:cs typeface="+mn-ea"/>
                          <a:sym typeface="+mn-lt"/>
                        </a:rPr>
                        <a:t>960000</a:t>
                      </a:r>
                      <a:r>
                        <a:rPr lang="zh-CN" sz="700" b="1">
                          <a:effectLst/>
                          <a:latin typeface="+mn-lt"/>
                          <a:ea typeface="+mn-ea"/>
                          <a:cs typeface="+mn-ea"/>
                          <a:sym typeface="+mn-lt"/>
                        </a:rPr>
                        <a:t>元的部分</a:t>
                      </a:r>
                      <a:endParaRPr lang="zh-CN" sz="1000" b="1">
                        <a:effectLst/>
                        <a:latin typeface="+mn-lt"/>
                        <a:ea typeface="+mn-ea"/>
                        <a:cs typeface="+mn-ea"/>
                        <a:sym typeface="+mn-lt"/>
                      </a:endParaRPr>
                    </a:p>
                  </a:txBody>
                  <a:tcPr marL="68580" marR="68580" marT="0" marB="0" anchor="ctr"/>
                </a:tc>
                <a:tc>
                  <a:txBody>
                    <a:bodyPr/>
                    <a:lstStyle/>
                    <a:p>
                      <a:pPr indent="0" algn="ctr">
                        <a:spcAft>
                          <a:spcPts val="0"/>
                        </a:spcAft>
                      </a:pPr>
                      <a:r>
                        <a:rPr lang="en-US" sz="700" b="1">
                          <a:effectLst/>
                          <a:latin typeface="+mn-lt"/>
                          <a:ea typeface="+mn-ea"/>
                          <a:cs typeface="+mn-ea"/>
                          <a:sym typeface="+mn-lt"/>
                        </a:rPr>
                        <a:t>45</a:t>
                      </a:r>
                      <a:endParaRPr lang="zh-CN" sz="1000" b="1">
                        <a:effectLst/>
                        <a:latin typeface="+mn-lt"/>
                        <a:ea typeface="+mn-ea"/>
                        <a:cs typeface="+mn-ea"/>
                        <a:sym typeface="+mn-lt"/>
                      </a:endParaRPr>
                    </a:p>
                  </a:txBody>
                  <a:tcPr marL="68580" marR="68580" marT="0" marB="0" anchor="b"/>
                </a:tc>
                <a:tc>
                  <a:txBody>
                    <a:bodyPr/>
                    <a:lstStyle/>
                    <a:p>
                      <a:pPr indent="0" algn="ctr">
                        <a:spcAft>
                          <a:spcPts val="0"/>
                        </a:spcAft>
                      </a:pPr>
                      <a:r>
                        <a:rPr lang="en-US" sz="700" b="1" dirty="0">
                          <a:effectLst/>
                          <a:latin typeface="+mn-lt"/>
                          <a:ea typeface="+mn-ea"/>
                          <a:cs typeface="+mn-ea"/>
                          <a:sym typeface="+mn-lt"/>
                        </a:rPr>
                        <a:t>181920</a:t>
                      </a:r>
                      <a:endParaRPr lang="zh-CN" sz="10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7"/>
                  </a:ext>
                </a:extLst>
              </a:tr>
            </a:tbl>
          </a:graphicData>
        </a:graphic>
      </p:graphicFrame>
      <p:grpSp>
        <p:nvGrpSpPr>
          <p:cNvPr id="57" name="组合 56"/>
          <p:cNvGrpSpPr/>
          <p:nvPr/>
        </p:nvGrpSpPr>
        <p:grpSpPr>
          <a:xfrm>
            <a:off x="3870521" y="1574968"/>
            <a:ext cx="1392111" cy="2233358"/>
            <a:chOff x="2193191" y="1899415"/>
            <a:chExt cx="2421376" cy="2421376"/>
          </a:xfrm>
          <a:effectLst/>
        </p:grpSpPr>
        <p:sp>
          <p:nvSpPr>
            <p:cNvPr id="58" name="椭圆 57"/>
            <p:cNvSpPr/>
            <p:nvPr/>
          </p:nvSpPr>
          <p:spPr>
            <a:xfrm>
              <a:off x="2193191" y="1899415"/>
              <a:ext cx="2421376" cy="2421376"/>
            </a:xfrm>
            <a:prstGeom prst="ellipse">
              <a:avLst/>
            </a:prstGeom>
            <a:solidFill>
              <a:srgbClr val="0070C0"/>
            </a:solidFill>
            <a:ln w="31750">
              <a:gradFill flip="none" rotWithShape="1">
                <a:gsLst>
                  <a:gs pos="0">
                    <a:schemeClr val="bg1">
                      <a:lumMod val="6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sp>
          <p:nvSpPr>
            <p:cNvPr id="59" name="八边形 58"/>
            <p:cNvSpPr/>
            <p:nvPr/>
          </p:nvSpPr>
          <p:spPr>
            <a:xfrm>
              <a:off x="2537112" y="2082064"/>
              <a:ext cx="1733530" cy="1972054"/>
            </a:xfrm>
            <a:prstGeom prst="octagon">
              <a:avLst/>
            </a:prstGeom>
            <a:solidFill>
              <a:schemeClr val="bg1">
                <a:lumMod val="95000"/>
              </a:schemeClr>
            </a:solidFill>
            <a:ln w="50800">
              <a:noFill/>
            </a:ln>
            <a:effectLst>
              <a:outerShdw blurRad="165100" dist="88900" dir="2700000" algn="tl" rotWithShape="0">
                <a:schemeClr val="accent3">
                  <a:lumMod val="50000"/>
                  <a:alpha val="64000"/>
                </a:schemeClr>
              </a:outerShdw>
            </a:effectLst>
            <a:scene3d>
              <a:camera prst="orthographicFront"/>
              <a:lightRig rig="threePt" dir="t"/>
            </a:scene3d>
            <a:sp3d prstMaterial="softEdge">
              <a:bevelT w="82550" h="317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sp>
        <p:nvSpPr>
          <p:cNvPr id="60" name="矩形 59"/>
          <p:cNvSpPr/>
          <p:nvPr/>
        </p:nvSpPr>
        <p:spPr>
          <a:xfrm>
            <a:off x="3938442" y="2234108"/>
            <a:ext cx="1215010" cy="584775"/>
          </a:xfrm>
          <a:prstGeom prst="rect">
            <a:avLst/>
          </a:prstGeom>
        </p:spPr>
        <p:txBody>
          <a:bodyPr wrap="square">
            <a:spAutoFit/>
          </a:bodyPr>
          <a:lstStyle/>
          <a:p>
            <a:pPr algn="ctr"/>
            <a:r>
              <a:rPr lang="zh-CN" altLang="en-US" sz="1600" b="1" dirty="0">
                <a:solidFill>
                  <a:srgbClr val="FF0000"/>
                </a:solidFill>
                <a:cs typeface="+mn-ea"/>
                <a:sym typeface="+mn-lt"/>
              </a:rPr>
              <a:t>居民个人</a:t>
            </a:r>
            <a:endParaRPr lang="en-US" altLang="zh-CN" sz="1600" b="1" dirty="0">
              <a:solidFill>
                <a:srgbClr val="FF0000"/>
              </a:solidFill>
              <a:cs typeface="+mn-ea"/>
              <a:sym typeface="+mn-lt"/>
            </a:endParaRPr>
          </a:p>
          <a:p>
            <a:pPr algn="ctr"/>
            <a:r>
              <a:rPr lang="zh-CN" altLang="en-US" sz="1600" b="1" dirty="0">
                <a:solidFill>
                  <a:srgbClr val="7030A0"/>
                </a:solidFill>
                <a:cs typeface="+mn-ea"/>
                <a:sym typeface="+mn-lt"/>
              </a:rPr>
              <a:t>综合所得</a:t>
            </a:r>
          </a:p>
        </p:txBody>
      </p:sp>
      <p:grpSp>
        <p:nvGrpSpPr>
          <p:cNvPr id="61" name="组合 60"/>
          <p:cNvGrpSpPr/>
          <p:nvPr/>
        </p:nvGrpSpPr>
        <p:grpSpPr>
          <a:xfrm>
            <a:off x="864403" y="834149"/>
            <a:ext cx="2751963" cy="1060493"/>
            <a:chOff x="4184106" y="2952206"/>
            <a:chExt cx="3823790" cy="3823790"/>
          </a:xfrm>
        </p:grpSpPr>
        <p:sp>
          <p:nvSpPr>
            <p:cNvPr id="62" name="椭圆 61"/>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nvGrpSpPr>
            <p:cNvPr id="63" name="组合 62"/>
            <p:cNvGrpSpPr/>
            <p:nvPr/>
          </p:nvGrpSpPr>
          <p:grpSpPr>
            <a:xfrm>
              <a:off x="4710169" y="3478269"/>
              <a:ext cx="2771663" cy="2771663"/>
              <a:chOff x="2193191" y="1899415"/>
              <a:chExt cx="2421376" cy="2421376"/>
            </a:xfrm>
            <a:effectLst/>
          </p:grpSpPr>
          <p:sp>
            <p:nvSpPr>
              <p:cNvPr id="64" name="椭圆 63"/>
              <p:cNvSpPr/>
              <p:nvPr/>
            </p:nvSpPr>
            <p:spPr>
              <a:xfrm>
                <a:off x="2193191" y="1899415"/>
                <a:ext cx="2421376" cy="2421376"/>
              </a:xfrm>
              <a:prstGeom prst="ellipse">
                <a:avLst/>
              </a:prstGeom>
              <a:solidFill>
                <a:schemeClr val="accent1"/>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sp>
            <p:nvSpPr>
              <p:cNvPr id="65" name="椭圆 64"/>
              <p:cNvSpPr/>
              <p:nvPr/>
            </p:nvSpPr>
            <p:spPr>
              <a:xfrm>
                <a:off x="2386802" y="2093026"/>
                <a:ext cx="2034160" cy="2034160"/>
              </a:xfrm>
              <a:prstGeom prst="ellipse">
                <a:avLst/>
              </a:prstGeom>
              <a:solidFill>
                <a:schemeClr val="bg1">
                  <a:lumMod val="95000"/>
                </a:schemeClr>
              </a:solidFill>
              <a:ln w="50800">
                <a:noFill/>
              </a:ln>
              <a:effectLst>
                <a:outerShdw blurRad="76200" dist="38100" dir="2700000" algn="tl" rotWithShape="0">
                  <a:schemeClr val="accent1">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grpSp>
      <p:sp>
        <p:nvSpPr>
          <p:cNvPr id="81" name="TextBox 80"/>
          <p:cNvSpPr txBox="1"/>
          <p:nvPr/>
        </p:nvSpPr>
        <p:spPr>
          <a:xfrm>
            <a:off x="1331032" y="1092267"/>
            <a:ext cx="1837657" cy="482700"/>
          </a:xfrm>
          <a:prstGeom prst="rect">
            <a:avLst/>
          </a:prstGeom>
          <a:noFill/>
        </p:spPr>
        <p:txBody>
          <a:bodyPr wrap="square" lIns="112274" tIns="56136" rIns="112274" bIns="56136" rtlCol="0">
            <a:spAutoFit/>
          </a:bodyPr>
          <a:lstStyle/>
          <a:p>
            <a:pPr algn="ctr"/>
            <a:r>
              <a:rPr lang="zh-CN" altLang="en-US" sz="1200" b="1" dirty="0">
                <a:solidFill>
                  <a:srgbClr val="7030A0"/>
                </a:solidFill>
                <a:cs typeface="+mn-ea"/>
                <a:sym typeface="+mn-lt"/>
              </a:rPr>
              <a:t>综合所得</a:t>
            </a:r>
            <a:endParaRPr lang="en-US" altLang="zh-CN" sz="1200" b="1" dirty="0">
              <a:solidFill>
                <a:srgbClr val="7030A0"/>
              </a:solidFill>
              <a:cs typeface="+mn-ea"/>
              <a:sym typeface="+mn-lt"/>
            </a:endParaRPr>
          </a:p>
          <a:p>
            <a:pPr algn="ctr"/>
            <a:r>
              <a:rPr lang="zh-CN" altLang="en-US" sz="1200" b="1" dirty="0">
                <a:solidFill>
                  <a:srgbClr val="7030A0"/>
                </a:solidFill>
                <a:cs typeface="+mn-ea"/>
                <a:sym typeface="+mn-lt"/>
              </a:rPr>
              <a:t>年终</a:t>
            </a:r>
            <a:r>
              <a:rPr lang="zh-CN" altLang="en-US" sz="1200" b="1" dirty="0">
                <a:solidFill>
                  <a:srgbClr val="FF0000"/>
                </a:solidFill>
                <a:cs typeface="+mn-ea"/>
                <a:sym typeface="+mn-lt"/>
              </a:rPr>
              <a:t>汇算清缴适用税率</a:t>
            </a:r>
          </a:p>
        </p:txBody>
      </p:sp>
      <p:sp>
        <p:nvSpPr>
          <p:cNvPr id="2" name="矩形 1"/>
          <p:cNvSpPr/>
          <p:nvPr/>
        </p:nvSpPr>
        <p:spPr>
          <a:xfrm>
            <a:off x="1402507" y="2084260"/>
            <a:ext cx="2005567" cy="276999"/>
          </a:xfrm>
          <a:prstGeom prst="rect">
            <a:avLst/>
          </a:prstGeom>
        </p:spPr>
        <p:txBody>
          <a:bodyPr wrap="square">
            <a:spAutoFit/>
          </a:bodyPr>
          <a:lstStyle/>
          <a:p>
            <a:pPr marL="285750" indent="-285750">
              <a:buFont typeface="Wingdings" pitchFamily="2" charset="2"/>
              <a:buChar char="u"/>
            </a:pPr>
            <a:r>
              <a:rPr lang="zh-CN" altLang="en-US" sz="1200" b="1" dirty="0">
                <a:solidFill>
                  <a:srgbClr val="7030A0"/>
                </a:solidFill>
                <a:cs typeface="+mn-ea"/>
                <a:sym typeface="+mn-lt"/>
              </a:rPr>
              <a:t>七级超额累进</a:t>
            </a:r>
            <a:r>
              <a:rPr lang="zh-CN" altLang="zh-CN" sz="1200" b="1" dirty="0">
                <a:solidFill>
                  <a:srgbClr val="7030A0"/>
                </a:solidFill>
                <a:cs typeface="+mn-ea"/>
                <a:sym typeface="+mn-lt"/>
              </a:rPr>
              <a:t>税率</a:t>
            </a:r>
            <a:endParaRPr lang="zh-CN" altLang="en-US" sz="1200" b="1" dirty="0">
              <a:solidFill>
                <a:srgbClr val="7030A0"/>
              </a:solidFill>
              <a:cs typeface="+mn-ea"/>
              <a:sym typeface="+mn-lt"/>
            </a:endParaRPr>
          </a:p>
        </p:txBody>
      </p:sp>
      <p:grpSp>
        <p:nvGrpSpPr>
          <p:cNvPr id="47" name="组合 46"/>
          <p:cNvGrpSpPr/>
          <p:nvPr/>
        </p:nvGrpSpPr>
        <p:grpSpPr>
          <a:xfrm>
            <a:off x="5100825" y="824000"/>
            <a:ext cx="1304711" cy="1242198"/>
            <a:chOff x="4184106" y="2952206"/>
            <a:chExt cx="3823790" cy="3823790"/>
          </a:xfrm>
        </p:grpSpPr>
        <p:sp>
          <p:nvSpPr>
            <p:cNvPr id="48" name="椭圆 47"/>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nvGrpSpPr>
            <p:cNvPr id="49" name="组合 48"/>
            <p:cNvGrpSpPr/>
            <p:nvPr/>
          </p:nvGrpSpPr>
          <p:grpSpPr>
            <a:xfrm>
              <a:off x="4710169" y="3478269"/>
              <a:ext cx="2771663" cy="2771663"/>
              <a:chOff x="2193191" y="1899415"/>
              <a:chExt cx="2421376" cy="2421376"/>
            </a:xfrm>
            <a:effectLst/>
          </p:grpSpPr>
          <p:sp>
            <p:nvSpPr>
              <p:cNvPr id="50" name="椭圆 49"/>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sp>
            <p:nvSpPr>
              <p:cNvPr id="51" name="椭圆 50"/>
              <p:cNvSpPr/>
              <p:nvPr/>
            </p:nvSpPr>
            <p:spPr>
              <a:xfrm>
                <a:off x="2386802" y="2093026"/>
                <a:ext cx="2034160" cy="2034160"/>
              </a:xfrm>
              <a:prstGeom prst="ellipse">
                <a:avLst/>
              </a:prstGeom>
              <a:solidFill>
                <a:schemeClr val="bg1">
                  <a:lumMod val="95000"/>
                </a:schemeClr>
              </a:solidFill>
              <a:ln w="50800">
                <a:noFill/>
              </a:ln>
              <a:effectLst>
                <a:outerShdw blurRad="76200" dist="38100" dir="2700000" algn="tl" rotWithShape="0">
                  <a:schemeClr val="accent3">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grpSp>
      <p:sp>
        <p:nvSpPr>
          <p:cNvPr id="52" name="TextBox 51"/>
          <p:cNvSpPr txBox="1"/>
          <p:nvPr/>
        </p:nvSpPr>
        <p:spPr>
          <a:xfrm>
            <a:off x="5330528" y="1169986"/>
            <a:ext cx="845304" cy="482700"/>
          </a:xfrm>
          <a:prstGeom prst="rect">
            <a:avLst/>
          </a:prstGeom>
          <a:noFill/>
        </p:spPr>
        <p:txBody>
          <a:bodyPr wrap="square" lIns="112274" tIns="56136" rIns="112274" bIns="56136" rtlCol="0">
            <a:spAutoFit/>
          </a:bodyPr>
          <a:lstStyle/>
          <a:p>
            <a:pPr algn="ctr"/>
            <a:r>
              <a:rPr lang="zh-CN" altLang="en-US" sz="1200" b="1" dirty="0">
                <a:solidFill>
                  <a:srgbClr val="7030A0"/>
                </a:solidFill>
                <a:cs typeface="+mn-ea"/>
                <a:sym typeface="+mn-lt"/>
              </a:rPr>
              <a:t>工资薪金</a:t>
            </a:r>
            <a:r>
              <a:rPr lang="zh-CN" altLang="en-US" sz="1200" b="1" dirty="0">
                <a:solidFill>
                  <a:srgbClr val="FF0000"/>
                </a:solidFill>
                <a:cs typeface="+mn-ea"/>
                <a:sym typeface="+mn-lt"/>
              </a:rPr>
              <a:t>预扣率</a:t>
            </a:r>
          </a:p>
        </p:txBody>
      </p:sp>
      <p:graphicFrame>
        <p:nvGraphicFramePr>
          <p:cNvPr id="30" name="表格 29"/>
          <p:cNvGraphicFramePr>
            <a:graphicFrameLocks noGrp="1"/>
          </p:cNvGraphicFramePr>
          <p:nvPr>
            <p:extLst>
              <p:ext uri="{D42A27DB-BD31-4B8C-83A1-F6EECF244321}">
                <p14:modId xmlns:p14="http://schemas.microsoft.com/office/powerpoint/2010/main" val="701594324"/>
              </p:ext>
            </p:extLst>
          </p:nvPr>
        </p:nvGraphicFramePr>
        <p:xfrm>
          <a:off x="5491343" y="2857500"/>
          <a:ext cx="2704473" cy="1239403"/>
        </p:xfrm>
        <a:graphic>
          <a:graphicData uri="http://schemas.openxmlformats.org/drawingml/2006/table">
            <a:tbl>
              <a:tblPr>
                <a:tableStyleId>{16D9F66E-5EB9-4882-86FB-DCBF35E3C3E4}</a:tableStyleId>
              </a:tblPr>
              <a:tblGrid>
                <a:gridCol w="273166">
                  <a:extLst>
                    <a:ext uri="{9D8B030D-6E8A-4147-A177-3AD203B41FA5}">
                      <a16:colId xmlns:a16="http://schemas.microsoft.com/office/drawing/2014/main" val="20000"/>
                    </a:ext>
                  </a:extLst>
                </a:gridCol>
                <a:gridCol w="1402823">
                  <a:extLst>
                    <a:ext uri="{9D8B030D-6E8A-4147-A177-3AD203B41FA5}">
                      <a16:colId xmlns:a16="http://schemas.microsoft.com/office/drawing/2014/main" val="20001"/>
                    </a:ext>
                  </a:extLst>
                </a:gridCol>
                <a:gridCol w="436940">
                  <a:extLst>
                    <a:ext uri="{9D8B030D-6E8A-4147-A177-3AD203B41FA5}">
                      <a16:colId xmlns:a16="http://schemas.microsoft.com/office/drawing/2014/main" val="20002"/>
                    </a:ext>
                  </a:extLst>
                </a:gridCol>
                <a:gridCol w="591544">
                  <a:extLst>
                    <a:ext uri="{9D8B030D-6E8A-4147-A177-3AD203B41FA5}">
                      <a16:colId xmlns:a16="http://schemas.microsoft.com/office/drawing/2014/main" val="20003"/>
                    </a:ext>
                  </a:extLst>
                </a:gridCol>
              </a:tblGrid>
              <a:tr h="394207">
                <a:tc>
                  <a:txBody>
                    <a:bodyPr/>
                    <a:lstStyle/>
                    <a:p>
                      <a:pPr indent="0" algn="ctr">
                        <a:spcAft>
                          <a:spcPts val="0"/>
                        </a:spcAft>
                      </a:pPr>
                      <a:r>
                        <a:rPr lang="zh-CN" sz="900" b="1" dirty="0">
                          <a:effectLst/>
                          <a:latin typeface="+mn-lt"/>
                          <a:ea typeface="+mn-ea"/>
                          <a:cs typeface="+mn-ea"/>
                          <a:sym typeface="+mn-lt"/>
                        </a:rPr>
                        <a:t>级数</a:t>
                      </a:r>
                      <a:endParaRPr lang="zh-CN" sz="1100" b="1" dirty="0">
                        <a:effectLst/>
                        <a:latin typeface="+mn-lt"/>
                        <a:ea typeface="+mn-ea"/>
                        <a:cs typeface="+mn-ea"/>
                        <a:sym typeface="+mn-lt"/>
                      </a:endParaRPr>
                    </a:p>
                  </a:txBody>
                  <a:tcPr marL="68580" marR="68580" marT="0" marB="0" anchor="ctr"/>
                </a:tc>
                <a:tc>
                  <a:txBody>
                    <a:bodyPr/>
                    <a:lstStyle/>
                    <a:p>
                      <a:pPr indent="0" algn="ctr">
                        <a:spcAft>
                          <a:spcPts val="0"/>
                        </a:spcAft>
                      </a:pPr>
                      <a:r>
                        <a:rPr lang="zh-CN" sz="900" b="1">
                          <a:effectLst/>
                          <a:latin typeface="+mn-lt"/>
                          <a:ea typeface="+mn-ea"/>
                          <a:cs typeface="+mn-ea"/>
                          <a:sym typeface="+mn-lt"/>
                        </a:rPr>
                        <a:t>预扣预缴应纳税所得额</a:t>
                      </a:r>
                      <a:endParaRPr lang="zh-CN" sz="1100" b="1">
                        <a:effectLst/>
                        <a:latin typeface="+mn-lt"/>
                        <a:ea typeface="+mn-ea"/>
                        <a:cs typeface="+mn-ea"/>
                        <a:sym typeface="+mn-lt"/>
                      </a:endParaRPr>
                    </a:p>
                  </a:txBody>
                  <a:tcPr marL="68580" marR="68580" marT="0" marB="0" anchor="ctr"/>
                </a:tc>
                <a:tc>
                  <a:txBody>
                    <a:bodyPr/>
                    <a:lstStyle/>
                    <a:p>
                      <a:pPr indent="0">
                        <a:spcAft>
                          <a:spcPts val="0"/>
                        </a:spcAft>
                      </a:pPr>
                      <a:r>
                        <a:rPr lang="zh-CN" sz="900" b="1">
                          <a:effectLst/>
                          <a:latin typeface="+mn-lt"/>
                          <a:ea typeface="+mn-ea"/>
                          <a:cs typeface="+mn-ea"/>
                          <a:sym typeface="+mn-lt"/>
                        </a:rPr>
                        <a:t>预扣率（</a:t>
                      </a:r>
                      <a:r>
                        <a:rPr lang="en-US" sz="900" b="1">
                          <a:effectLst/>
                          <a:latin typeface="+mn-lt"/>
                          <a:ea typeface="+mn-ea"/>
                          <a:cs typeface="+mn-ea"/>
                          <a:sym typeface="+mn-lt"/>
                        </a:rPr>
                        <a:t>%</a:t>
                      </a:r>
                      <a:r>
                        <a:rPr lang="zh-CN" sz="900" b="1">
                          <a:effectLst/>
                          <a:latin typeface="+mn-lt"/>
                          <a:ea typeface="+mn-ea"/>
                          <a:cs typeface="+mn-ea"/>
                          <a:sym typeface="+mn-lt"/>
                        </a:rPr>
                        <a:t>）</a:t>
                      </a:r>
                      <a:endParaRPr lang="zh-CN" sz="1100" b="1">
                        <a:effectLst/>
                        <a:latin typeface="+mn-lt"/>
                        <a:ea typeface="+mn-ea"/>
                        <a:cs typeface="+mn-ea"/>
                        <a:sym typeface="+mn-lt"/>
                      </a:endParaRPr>
                    </a:p>
                  </a:txBody>
                  <a:tcPr marL="68580" marR="68580" marT="0" marB="0" anchor="ctr"/>
                </a:tc>
                <a:tc>
                  <a:txBody>
                    <a:bodyPr/>
                    <a:lstStyle/>
                    <a:p>
                      <a:pPr indent="0" algn="ctr">
                        <a:spcAft>
                          <a:spcPts val="0"/>
                        </a:spcAft>
                      </a:pPr>
                      <a:r>
                        <a:rPr lang="zh-CN" sz="900" b="1">
                          <a:effectLst/>
                          <a:latin typeface="+mn-lt"/>
                          <a:ea typeface="+mn-ea"/>
                          <a:cs typeface="+mn-ea"/>
                          <a:sym typeface="+mn-lt"/>
                        </a:rPr>
                        <a:t>速算扣除数（元）</a:t>
                      </a:r>
                      <a:endParaRPr lang="zh-CN" sz="11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0"/>
                  </a:ext>
                </a:extLst>
              </a:tr>
              <a:tr h="259214">
                <a:tc>
                  <a:txBody>
                    <a:bodyPr/>
                    <a:lstStyle/>
                    <a:p>
                      <a:pPr indent="0" algn="ctr">
                        <a:lnSpc>
                          <a:spcPts val="1200"/>
                        </a:lnSpc>
                        <a:spcAft>
                          <a:spcPts val="0"/>
                        </a:spcAft>
                      </a:pPr>
                      <a:r>
                        <a:rPr lang="en-US" sz="900" b="1">
                          <a:effectLst/>
                          <a:latin typeface="+mn-lt"/>
                          <a:ea typeface="+mn-ea"/>
                          <a:cs typeface="+mn-ea"/>
                          <a:sym typeface="+mn-lt"/>
                        </a:rPr>
                        <a:t>1</a:t>
                      </a:r>
                      <a:endParaRPr lang="zh-CN" sz="1100" b="1">
                        <a:effectLst/>
                        <a:latin typeface="+mn-lt"/>
                        <a:ea typeface="+mn-ea"/>
                        <a:cs typeface="+mn-ea"/>
                        <a:sym typeface="+mn-lt"/>
                      </a:endParaRPr>
                    </a:p>
                  </a:txBody>
                  <a:tcPr marL="68580" marR="68580" marT="0" marB="0" anchor="ctr"/>
                </a:tc>
                <a:tc>
                  <a:txBody>
                    <a:bodyPr/>
                    <a:lstStyle/>
                    <a:p>
                      <a:pPr indent="0">
                        <a:lnSpc>
                          <a:spcPts val="1200"/>
                        </a:lnSpc>
                        <a:spcAft>
                          <a:spcPts val="0"/>
                        </a:spcAft>
                      </a:pPr>
                      <a:r>
                        <a:rPr lang="zh-CN" sz="900" b="1">
                          <a:effectLst/>
                          <a:latin typeface="+mn-lt"/>
                          <a:ea typeface="+mn-ea"/>
                          <a:cs typeface="+mn-ea"/>
                          <a:sym typeface="+mn-lt"/>
                        </a:rPr>
                        <a:t>不超过</a:t>
                      </a:r>
                      <a:r>
                        <a:rPr lang="en-US" sz="900" b="1">
                          <a:effectLst/>
                          <a:latin typeface="+mn-lt"/>
                          <a:ea typeface="+mn-ea"/>
                          <a:cs typeface="+mn-ea"/>
                          <a:sym typeface="+mn-lt"/>
                        </a:rPr>
                        <a:t>20000</a:t>
                      </a:r>
                      <a:r>
                        <a:rPr lang="zh-CN" sz="900" b="1">
                          <a:effectLst/>
                          <a:latin typeface="+mn-lt"/>
                          <a:ea typeface="+mn-ea"/>
                          <a:cs typeface="+mn-ea"/>
                          <a:sym typeface="+mn-lt"/>
                        </a:rPr>
                        <a:t>元的</a:t>
                      </a:r>
                      <a:endParaRPr lang="zh-CN" sz="1100" b="1">
                        <a:effectLst/>
                        <a:latin typeface="+mn-lt"/>
                        <a:ea typeface="+mn-ea"/>
                        <a:cs typeface="+mn-ea"/>
                        <a:sym typeface="+mn-lt"/>
                      </a:endParaRPr>
                    </a:p>
                  </a:txBody>
                  <a:tcPr marL="68580" marR="68580" marT="0" marB="0" anchor="ctr"/>
                </a:tc>
                <a:tc>
                  <a:txBody>
                    <a:bodyPr/>
                    <a:lstStyle/>
                    <a:p>
                      <a:pPr indent="0" algn="ctr">
                        <a:lnSpc>
                          <a:spcPts val="1200"/>
                        </a:lnSpc>
                        <a:spcAft>
                          <a:spcPts val="0"/>
                        </a:spcAft>
                      </a:pPr>
                      <a:r>
                        <a:rPr lang="en-US" sz="900" b="1">
                          <a:effectLst/>
                          <a:latin typeface="+mn-lt"/>
                          <a:ea typeface="+mn-ea"/>
                          <a:cs typeface="+mn-ea"/>
                          <a:sym typeface="+mn-lt"/>
                        </a:rPr>
                        <a:t>20</a:t>
                      </a:r>
                      <a:endParaRPr lang="zh-CN" sz="1100" b="1">
                        <a:effectLst/>
                        <a:latin typeface="+mn-lt"/>
                        <a:ea typeface="+mn-ea"/>
                        <a:cs typeface="+mn-ea"/>
                        <a:sym typeface="+mn-lt"/>
                      </a:endParaRPr>
                    </a:p>
                  </a:txBody>
                  <a:tcPr marL="68580" marR="68580" marT="0" marB="0" anchor="ctr"/>
                </a:tc>
                <a:tc>
                  <a:txBody>
                    <a:bodyPr/>
                    <a:lstStyle/>
                    <a:p>
                      <a:pPr indent="0" algn="ctr">
                        <a:lnSpc>
                          <a:spcPts val="1200"/>
                        </a:lnSpc>
                        <a:spcAft>
                          <a:spcPts val="0"/>
                        </a:spcAft>
                      </a:pPr>
                      <a:r>
                        <a:rPr lang="en-US" sz="900" b="1">
                          <a:effectLst/>
                          <a:latin typeface="+mn-lt"/>
                          <a:ea typeface="+mn-ea"/>
                          <a:cs typeface="+mn-ea"/>
                          <a:sym typeface="+mn-lt"/>
                        </a:rPr>
                        <a:t>0</a:t>
                      </a:r>
                      <a:endParaRPr lang="zh-CN" sz="11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1"/>
                  </a:ext>
                </a:extLst>
              </a:tr>
              <a:tr h="309495">
                <a:tc>
                  <a:txBody>
                    <a:bodyPr/>
                    <a:lstStyle/>
                    <a:p>
                      <a:pPr indent="0" algn="ctr">
                        <a:lnSpc>
                          <a:spcPts val="1200"/>
                        </a:lnSpc>
                        <a:spcAft>
                          <a:spcPts val="0"/>
                        </a:spcAft>
                      </a:pPr>
                      <a:r>
                        <a:rPr lang="en-US" sz="900" b="1">
                          <a:effectLst/>
                          <a:latin typeface="+mn-lt"/>
                          <a:ea typeface="+mn-ea"/>
                          <a:cs typeface="+mn-ea"/>
                          <a:sym typeface="+mn-lt"/>
                        </a:rPr>
                        <a:t>2</a:t>
                      </a:r>
                      <a:endParaRPr lang="zh-CN" sz="1100" b="1">
                        <a:effectLst/>
                        <a:latin typeface="+mn-lt"/>
                        <a:ea typeface="+mn-ea"/>
                        <a:cs typeface="+mn-ea"/>
                        <a:sym typeface="+mn-lt"/>
                      </a:endParaRPr>
                    </a:p>
                  </a:txBody>
                  <a:tcPr marL="68580" marR="68580" marT="0" marB="0" anchor="ctr"/>
                </a:tc>
                <a:tc>
                  <a:txBody>
                    <a:bodyPr/>
                    <a:lstStyle/>
                    <a:p>
                      <a:pPr indent="0">
                        <a:lnSpc>
                          <a:spcPts val="1200"/>
                        </a:lnSpc>
                        <a:spcAft>
                          <a:spcPts val="0"/>
                        </a:spcAft>
                      </a:pPr>
                      <a:r>
                        <a:rPr lang="zh-CN" sz="900" b="1">
                          <a:effectLst/>
                          <a:latin typeface="+mn-lt"/>
                          <a:ea typeface="+mn-ea"/>
                          <a:cs typeface="+mn-ea"/>
                          <a:sym typeface="+mn-lt"/>
                        </a:rPr>
                        <a:t>超过</a:t>
                      </a:r>
                      <a:r>
                        <a:rPr lang="en-US" sz="900" b="1">
                          <a:effectLst/>
                          <a:latin typeface="+mn-lt"/>
                          <a:ea typeface="+mn-ea"/>
                          <a:cs typeface="+mn-ea"/>
                          <a:sym typeface="+mn-lt"/>
                        </a:rPr>
                        <a:t>20000</a:t>
                      </a:r>
                      <a:r>
                        <a:rPr lang="zh-CN" sz="900" b="1">
                          <a:effectLst/>
                          <a:latin typeface="+mn-lt"/>
                          <a:ea typeface="+mn-ea"/>
                          <a:cs typeface="+mn-ea"/>
                          <a:sym typeface="+mn-lt"/>
                        </a:rPr>
                        <a:t>元至</a:t>
                      </a:r>
                      <a:r>
                        <a:rPr lang="en-US" sz="900" b="1">
                          <a:effectLst/>
                          <a:latin typeface="+mn-lt"/>
                          <a:ea typeface="+mn-ea"/>
                          <a:cs typeface="+mn-ea"/>
                          <a:sym typeface="+mn-lt"/>
                        </a:rPr>
                        <a:t>50000</a:t>
                      </a:r>
                      <a:r>
                        <a:rPr lang="zh-CN" sz="900" b="1">
                          <a:effectLst/>
                          <a:latin typeface="+mn-lt"/>
                          <a:ea typeface="+mn-ea"/>
                          <a:cs typeface="+mn-ea"/>
                          <a:sym typeface="+mn-lt"/>
                        </a:rPr>
                        <a:t>元的部分</a:t>
                      </a:r>
                      <a:endParaRPr lang="zh-CN" sz="1100" b="1">
                        <a:effectLst/>
                        <a:latin typeface="+mn-lt"/>
                        <a:ea typeface="+mn-ea"/>
                        <a:cs typeface="+mn-ea"/>
                        <a:sym typeface="+mn-lt"/>
                      </a:endParaRPr>
                    </a:p>
                  </a:txBody>
                  <a:tcPr marL="68580" marR="68580" marT="0" marB="0" anchor="ctr"/>
                </a:tc>
                <a:tc>
                  <a:txBody>
                    <a:bodyPr/>
                    <a:lstStyle/>
                    <a:p>
                      <a:pPr indent="0" algn="ctr">
                        <a:lnSpc>
                          <a:spcPts val="1200"/>
                        </a:lnSpc>
                        <a:spcAft>
                          <a:spcPts val="0"/>
                        </a:spcAft>
                      </a:pPr>
                      <a:r>
                        <a:rPr lang="en-US" sz="900" b="1" dirty="0">
                          <a:effectLst/>
                          <a:latin typeface="+mn-lt"/>
                          <a:ea typeface="+mn-ea"/>
                          <a:cs typeface="+mn-ea"/>
                          <a:sym typeface="+mn-lt"/>
                        </a:rPr>
                        <a:t>30</a:t>
                      </a:r>
                      <a:endParaRPr lang="zh-CN" sz="1100" b="1" dirty="0">
                        <a:effectLst/>
                        <a:latin typeface="+mn-lt"/>
                        <a:ea typeface="+mn-ea"/>
                        <a:cs typeface="+mn-ea"/>
                        <a:sym typeface="+mn-lt"/>
                      </a:endParaRPr>
                    </a:p>
                  </a:txBody>
                  <a:tcPr marL="68580" marR="68580" marT="0" marB="0" anchor="ctr"/>
                </a:tc>
                <a:tc>
                  <a:txBody>
                    <a:bodyPr/>
                    <a:lstStyle/>
                    <a:p>
                      <a:pPr indent="0" algn="ctr">
                        <a:lnSpc>
                          <a:spcPts val="1200"/>
                        </a:lnSpc>
                        <a:spcAft>
                          <a:spcPts val="0"/>
                        </a:spcAft>
                      </a:pPr>
                      <a:r>
                        <a:rPr lang="en-US" sz="900" b="1">
                          <a:effectLst/>
                          <a:latin typeface="+mn-lt"/>
                          <a:ea typeface="+mn-ea"/>
                          <a:cs typeface="+mn-ea"/>
                          <a:sym typeface="+mn-lt"/>
                        </a:rPr>
                        <a:t>2000</a:t>
                      </a:r>
                      <a:endParaRPr lang="zh-CN" sz="11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2"/>
                  </a:ext>
                </a:extLst>
              </a:tr>
              <a:tr h="259214">
                <a:tc>
                  <a:txBody>
                    <a:bodyPr/>
                    <a:lstStyle/>
                    <a:p>
                      <a:pPr indent="0" algn="ctr">
                        <a:lnSpc>
                          <a:spcPts val="1200"/>
                        </a:lnSpc>
                        <a:spcAft>
                          <a:spcPts val="0"/>
                        </a:spcAft>
                      </a:pPr>
                      <a:r>
                        <a:rPr lang="en-US" sz="900" b="1">
                          <a:effectLst/>
                          <a:latin typeface="+mn-lt"/>
                          <a:ea typeface="+mn-ea"/>
                          <a:cs typeface="+mn-ea"/>
                          <a:sym typeface="+mn-lt"/>
                        </a:rPr>
                        <a:t>3</a:t>
                      </a:r>
                      <a:endParaRPr lang="zh-CN" sz="1100" b="1">
                        <a:effectLst/>
                        <a:latin typeface="+mn-lt"/>
                        <a:ea typeface="+mn-ea"/>
                        <a:cs typeface="+mn-ea"/>
                        <a:sym typeface="+mn-lt"/>
                      </a:endParaRPr>
                    </a:p>
                  </a:txBody>
                  <a:tcPr marL="68580" marR="68580" marT="0" marB="0" anchor="ctr"/>
                </a:tc>
                <a:tc>
                  <a:txBody>
                    <a:bodyPr/>
                    <a:lstStyle/>
                    <a:p>
                      <a:pPr indent="0">
                        <a:lnSpc>
                          <a:spcPts val="1200"/>
                        </a:lnSpc>
                        <a:spcAft>
                          <a:spcPts val="0"/>
                        </a:spcAft>
                      </a:pPr>
                      <a:r>
                        <a:rPr lang="zh-CN" sz="900" b="1">
                          <a:effectLst/>
                          <a:latin typeface="+mn-lt"/>
                          <a:ea typeface="+mn-ea"/>
                          <a:cs typeface="+mn-ea"/>
                          <a:sym typeface="+mn-lt"/>
                        </a:rPr>
                        <a:t>超过</a:t>
                      </a:r>
                      <a:r>
                        <a:rPr lang="en-US" sz="900" b="1">
                          <a:effectLst/>
                          <a:latin typeface="+mn-lt"/>
                          <a:ea typeface="+mn-ea"/>
                          <a:cs typeface="+mn-ea"/>
                          <a:sym typeface="+mn-lt"/>
                        </a:rPr>
                        <a:t>50000</a:t>
                      </a:r>
                      <a:r>
                        <a:rPr lang="zh-CN" sz="900" b="1">
                          <a:effectLst/>
                          <a:latin typeface="+mn-lt"/>
                          <a:ea typeface="+mn-ea"/>
                          <a:cs typeface="+mn-ea"/>
                          <a:sym typeface="+mn-lt"/>
                        </a:rPr>
                        <a:t>元的部分</a:t>
                      </a:r>
                      <a:endParaRPr lang="zh-CN" sz="1100" b="1">
                        <a:effectLst/>
                        <a:latin typeface="+mn-lt"/>
                        <a:ea typeface="+mn-ea"/>
                        <a:cs typeface="+mn-ea"/>
                        <a:sym typeface="+mn-lt"/>
                      </a:endParaRPr>
                    </a:p>
                  </a:txBody>
                  <a:tcPr marL="68580" marR="68580" marT="0" marB="0" anchor="ctr"/>
                </a:tc>
                <a:tc>
                  <a:txBody>
                    <a:bodyPr/>
                    <a:lstStyle/>
                    <a:p>
                      <a:pPr indent="0" algn="ctr">
                        <a:lnSpc>
                          <a:spcPts val="1200"/>
                        </a:lnSpc>
                        <a:spcAft>
                          <a:spcPts val="0"/>
                        </a:spcAft>
                      </a:pPr>
                      <a:r>
                        <a:rPr lang="en-US" sz="900" b="1">
                          <a:effectLst/>
                          <a:latin typeface="+mn-lt"/>
                          <a:ea typeface="+mn-ea"/>
                          <a:cs typeface="+mn-ea"/>
                          <a:sym typeface="+mn-lt"/>
                        </a:rPr>
                        <a:t>40</a:t>
                      </a:r>
                      <a:endParaRPr lang="zh-CN" sz="1100" b="1">
                        <a:effectLst/>
                        <a:latin typeface="+mn-lt"/>
                        <a:ea typeface="+mn-ea"/>
                        <a:cs typeface="+mn-ea"/>
                        <a:sym typeface="+mn-lt"/>
                      </a:endParaRPr>
                    </a:p>
                  </a:txBody>
                  <a:tcPr marL="68580" marR="68580" marT="0" marB="0" anchor="ctr"/>
                </a:tc>
                <a:tc>
                  <a:txBody>
                    <a:bodyPr/>
                    <a:lstStyle/>
                    <a:p>
                      <a:pPr indent="0" algn="ctr">
                        <a:lnSpc>
                          <a:spcPts val="1200"/>
                        </a:lnSpc>
                        <a:spcAft>
                          <a:spcPts val="0"/>
                        </a:spcAft>
                      </a:pPr>
                      <a:r>
                        <a:rPr lang="en-US" sz="900" b="1" dirty="0">
                          <a:effectLst/>
                          <a:latin typeface="+mn-lt"/>
                          <a:ea typeface="+mn-ea"/>
                          <a:cs typeface="+mn-ea"/>
                          <a:sym typeface="+mn-lt"/>
                        </a:rPr>
                        <a:t>7000</a:t>
                      </a:r>
                      <a:endParaRPr lang="zh-CN" sz="11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3"/>
                  </a:ext>
                </a:extLst>
              </a:tr>
            </a:tbl>
          </a:graphicData>
        </a:graphic>
      </p:graphicFrame>
      <p:grpSp>
        <p:nvGrpSpPr>
          <p:cNvPr id="85" name="组合 84"/>
          <p:cNvGrpSpPr/>
          <p:nvPr/>
        </p:nvGrpSpPr>
        <p:grpSpPr>
          <a:xfrm>
            <a:off x="6003718" y="642181"/>
            <a:ext cx="1304711" cy="1242198"/>
            <a:chOff x="4184106" y="2952206"/>
            <a:chExt cx="3823790" cy="3823790"/>
          </a:xfrm>
        </p:grpSpPr>
        <p:sp>
          <p:nvSpPr>
            <p:cNvPr id="86" name="椭圆 85"/>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nvGrpSpPr>
            <p:cNvPr id="87" name="组合 86"/>
            <p:cNvGrpSpPr/>
            <p:nvPr/>
          </p:nvGrpSpPr>
          <p:grpSpPr>
            <a:xfrm>
              <a:off x="4710169" y="3478269"/>
              <a:ext cx="2771663" cy="2771663"/>
              <a:chOff x="2193191" y="1899415"/>
              <a:chExt cx="2421376" cy="2421376"/>
            </a:xfrm>
            <a:effectLst/>
          </p:grpSpPr>
          <p:sp>
            <p:nvSpPr>
              <p:cNvPr id="88" name="椭圆 87"/>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sp>
            <p:nvSpPr>
              <p:cNvPr id="89" name="椭圆 88"/>
              <p:cNvSpPr/>
              <p:nvPr/>
            </p:nvSpPr>
            <p:spPr>
              <a:xfrm>
                <a:off x="2386802" y="2093026"/>
                <a:ext cx="2034160" cy="2034160"/>
              </a:xfrm>
              <a:prstGeom prst="ellipse">
                <a:avLst/>
              </a:prstGeom>
              <a:solidFill>
                <a:schemeClr val="bg1">
                  <a:lumMod val="95000"/>
                </a:schemeClr>
              </a:solidFill>
              <a:ln w="50800">
                <a:noFill/>
              </a:ln>
              <a:effectLst>
                <a:outerShdw blurRad="76200" dist="38100" dir="2700000" algn="tl" rotWithShape="0">
                  <a:schemeClr val="accent3">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grpSp>
      <p:sp>
        <p:nvSpPr>
          <p:cNvPr id="90" name="TextBox 89"/>
          <p:cNvSpPr txBox="1"/>
          <p:nvPr/>
        </p:nvSpPr>
        <p:spPr>
          <a:xfrm>
            <a:off x="6256557" y="1054156"/>
            <a:ext cx="845304" cy="482700"/>
          </a:xfrm>
          <a:prstGeom prst="rect">
            <a:avLst/>
          </a:prstGeom>
          <a:noFill/>
        </p:spPr>
        <p:txBody>
          <a:bodyPr wrap="square" lIns="112274" tIns="56136" rIns="112274" bIns="56136" rtlCol="0">
            <a:spAutoFit/>
          </a:bodyPr>
          <a:lstStyle/>
          <a:p>
            <a:pPr algn="ctr"/>
            <a:r>
              <a:rPr lang="zh-CN" altLang="en-US" sz="1200" b="1" dirty="0">
                <a:solidFill>
                  <a:srgbClr val="7030A0"/>
                </a:solidFill>
                <a:cs typeface="+mn-ea"/>
                <a:sym typeface="+mn-lt"/>
              </a:rPr>
              <a:t>劳务报酬</a:t>
            </a:r>
            <a:r>
              <a:rPr lang="zh-CN" altLang="en-US" sz="1200" b="1" dirty="0">
                <a:solidFill>
                  <a:srgbClr val="FF0000"/>
                </a:solidFill>
                <a:cs typeface="+mn-ea"/>
                <a:sym typeface="+mn-lt"/>
              </a:rPr>
              <a:t>预扣率</a:t>
            </a:r>
          </a:p>
        </p:txBody>
      </p:sp>
      <p:grpSp>
        <p:nvGrpSpPr>
          <p:cNvPr id="91" name="组合 90"/>
          <p:cNvGrpSpPr/>
          <p:nvPr/>
        </p:nvGrpSpPr>
        <p:grpSpPr>
          <a:xfrm>
            <a:off x="6891106" y="806465"/>
            <a:ext cx="1304711" cy="1242198"/>
            <a:chOff x="4184106" y="2952206"/>
            <a:chExt cx="3823790" cy="3823790"/>
          </a:xfrm>
        </p:grpSpPr>
        <p:sp>
          <p:nvSpPr>
            <p:cNvPr id="92" name="椭圆 91"/>
            <p:cNvSpPr/>
            <p:nvPr/>
          </p:nvSpPr>
          <p:spPr>
            <a:xfrm>
              <a:off x="4184106" y="2952206"/>
              <a:ext cx="3823790" cy="3823790"/>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nvGrpSpPr>
            <p:cNvPr id="93" name="组合 92"/>
            <p:cNvGrpSpPr/>
            <p:nvPr/>
          </p:nvGrpSpPr>
          <p:grpSpPr>
            <a:xfrm>
              <a:off x="4710169" y="3478269"/>
              <a:ext cx="2771663" cy="2771663"/>
              <a:chOff x="2193191" y="1899415"/>
              <a:chExt cx="2421376" cy="2421376"/>
            </a:xfrm>
            <a:effectLst/>
          </p:grpSpPr>
          <p:sp>
            <p:nvSpPr>
              <p:cNvPr id="94" name="椭圆 93"/>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sp>
            <p:nvSpPr>
              <p:cNvPr id="95" name="椭圆 94"/>
              <p:cNvSpPr/>
              <p:nvPr/>
            </p:nvSpPr>
            <p:spPr>
              <a:xfrm>
                <a:off x="2386802" y="2093026"/>
                <a:ext cx="2034160" cy="2034160"/>
              </a:xfrm>
              <a:prstGeom prst="ellipse">
                <a:avLst/>
              </a:prstGeom>
              <a:solidFill>
                <a:schemeClr val="bg1">
                  <a:lumMod val="95000"/>
                </a:schemeClr>
              </a:solidFill>
              <a:ln w="50800">
                <a:noFill/>
              </a:ln>
              <a:effectLst>
                <a:outerShdw blurRad="76200" dist="38100" dir="2700000" algn="tl" rotWithShape="0">
                  <a:schemeClr val="accent3">
                    <a:lumMod val="50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1100">
                  <a:solidFill>
                    <a:srgbClr val="FFFFFF"/>
                  </a:solidFill>
                  <a:cs typeface="+mn-ea"/>
                  <a:sym typeface="+mn-lt"/>
                </a:endParaRPr>
              </a:p>
            </p:txBody>
          </p:sp>
        </p:grpSp>
      </p:grpSp>
      <p:sp>
        <p:nvSpPr>
          <p:cNvPr id="96" name="TextBox 95"/>
          <p:cNvSpPr txBox="1"/>
          <p:nvPr/>
        </p:nvSpPr>
        <p:spPr>
          <a:xfrm>
            <a:off x="7143945" y="1077653"/>
            <a:ext cx="845304" cy="667366"/>
          </a:xfrm>
          <a:prstGeom prst="rect">
            <a:avLst/>
          </a:prstGeom>
          <a:noFill/>
        </p:spPr>
        <p:txBody>
          <a:bodyPr wrap="square" lIns="112274" tIns="56136" rIns="112274" bIns="56136" rtlCol="0">
            <a:spAutoFit/>
          </a:bodyPr>
          <a:lstStyle/>
          <a:p>
            <a:pPr algn="ctr"/>
            <a:r>
              <a:rPr lang="zh-CN" altLang="en-US" sz="1200" b="1" dirty="0">
                <a:solidFill>
                  <a:srgbClr val="7030A0"/>
                </a:solidFill>
                <a:cs typeface="+mn-ea"/>
                <a:sym typeface="+mn-lt"/>
              </a:rPr>
              <a:t>稿酬</a:t>
            </a:r>
            <a:r>
              <a:rPr lang="en-US" altLang="zh-CN" sz="1200" b="1" dirty="0">
                <a:solidFill>
                  <a:srgbClr val="7030A0"/>
                </a:solidFill>
                <a:cs typeface="+mn-ea"/>
                <a:sym typeface="+mn-lt"/>
              </a:rPr>
              <a:t>/</a:t>
            </a:r>
            <a:r>
              <a:rPr lang="zh-CN" altLang="en-US" sz="1200" b="1" dirty="0">
                <a:solidFill>
                  <a:srgbClr val="7030A0"/>
                </a:solidFill>
                <a:cs typeface="+mn-ea"/>
                <a:sym typeface="+mn-lt"/>
              </a:rPr>
              <a:t>特许权使用费</a:t>
            </a:r>
            <a:r>
              <a:rPr lang="zh-CN" altLang="en-US" sz="1200" b="1" dirty="0">
                <a:solidFill>
                  <a:srgbClr val="FF0000"/>
                </a:solidFill>
                <a:cs typeface="+mn-ea"/>
                <a:sym typeface="+mn-lt"/>
              </a:rPr>
              <a:t>预扣率</a:t>
            </a:r>
          </a:p>
        </p:txBody>
      </p:sp>
      <p:sp>
        <p:nvSpPr>
          <p:cNvPr id="98" name="矩形 97"/>
          <p:cNvSpPr/>
          <p:nvPr/>
        </p:nvSpPr>
        <p:spPr>
          <a:xfrm>
            <a:off x="5753180" y="2542233"/>
            <a:ext cx="2005567" cy="276999"/>
          </a:xfrm>
          <a:prstGeom prst="rect">
            <a:avLst/>
          </a:prstGeom>
        </p:spPr>
        <p:txBody>
          <a:bodyPr wrap="square">
            <a:spAutoFit/>
          </a:bodyPr>
          <a:lstStyle/>
          <a:p>
            <a:pPr marL="285750" indent="-285750">
              <a:buFont typeface="Wingdings" pitchFamily="2" charset="2"/>
              <a:buChar char="u"/>
            </a:pPr>
            <a:r>
              <a:rPr lang="zh-CN" altLang="en-US" sz="1200" b="1" dirty="0">
                <a:solidFill>
                  <a:srgbClr val="7030A0"/>
                </a:solidFill>
                <a:cs typeface="+mn-ea"/>
                <a:sym typeface="+mn-lt"/>
              </a:rPr>
              <a:t>三级超额累进</a:t>
            </a:r>
            <a:r>
              <a:rPr lang="zh-CN" altLang="zh-CN" sz="1200" b="1" dirty="0">
                <a:solidFill>
                  <a:srgbClr val="7030A0"/>
                </a:solidFill>
                <a:cs typeface="+mn-ea"/>
                <a:sym typeface="+mn-lt"/>
              </a:rPr>
              <a:t>税率</a:t>
            </a:r>
            <a:endParaRPr lang="zh-CN" altLang="en-US" sz="1200" b="1" dirty="0">
              <a:solidFill>
                <a:srgbClr val="7030A0"/>
              </a:solidFill>
              <a:cs typeface="+mn-ea"/>
              <a:sym typeface="+mn-lt"/>
            </a:endParaRPr>
          </a:p>
        </p:txBody>
      </p:sp>
      <p:sp>
        <p:nvSpPr>
          <p:cNvPr id="41" name="文本1"/>
          <p:cNvSpPr>
            <a:spLocks noChangeArrowheads="1"/>
          </p:cNvSpPr>
          <p:nvPr/>
        </p:nvSpPr>
        <p:spPr bwMode="gray">
          <a:xfrm>
            <a:off x="5100825" y="834150"/>
            <a:ext cx="3274431" cy="3416304"/>
          </a:xfrm>
          <a:prstGeom prst="roundRect">
            <a:avLst>
              <a:gd name="adj" fmla="val 11505"/>
            </a:avLst>
          </a:prstGeom>
          <a:noFill/>
          <a:ln w="15875" cap="flat" cmpd="sng" algn="ctr">
            <a:solidFill>
              <a:srgbClr val="595959"/>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lnSpc>
                <a:spcPct val="120000"/>
              </a:lnSpc>
              <a:spcBef>
                <a:spcPct val="0"/>
              </a:spcBef>
              <a:spcAft>
                <a:spcPct val="0"/>
              </a:spcAft>
              <a:defRPr/>
            </a:pPr>
            <a:endParaRPr lang="zh-CN" altLang="zh-CN" sz="1200" dirty="0">
              <a:solidFill>
                <a:schemeClr val="tx1">
                  <a:lumMod val="75000"/>
                  <a:lumOff val="25000"/>
                </a:schemeClr>
              </a:solidFill>
              <a:cs typeface="+mn-ea"/>
              <a:sym typeface="+mn-lt"/>
            </a:endParaRPr>
          </a:p>
        </p:txBody>
      </p:sp>
      <p:sp>
        <p:nvSpPr>
          <p:cNvPr id="42" name="文本框 41">
            <a:extLst>
              <a:ext uri="{FF2B5EF4-FFF2-40B4-BE49-F238E27FC236}">
                <a16:creationId xmlns:a16="http://schemas.microsoft.com/office/drawing/2014/main" id="{C787169D-AD34-461A-AECE-6AA9FF81065D}"/>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三、税率</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00646244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heel(1)">
                                      <p:cBhvr>
                                        <p:cTn id="7" dur="500"/>
                                        <p:tgtEl>
                                          <p:spTgt spid="5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500"/>
                                        <p:tgtEl>
                                          <p:spTgt spid="60"/>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81"/>
                                        </p:tgtEl>
                                        <p:attrNameLst>
                                          <p:attrName>style.visibility</p:attrName>
                                        </p:attrNameLst>
                                      </p:cBhvr>
                                      <p:to>
                                        <p:strVal val="visible"/>
                                      </p:to>
                                    </p:set>
                                    <p:anim calcmode="lin" valueType="num">
                                      <p:cBhvr>
                                        <p:cTn id="20" dur="500" fill="hold"/>
                                        <p:tgtEl>
                                          <p:spTgt spid="81"/>
                                        </p:tgtEl>
                                        <p:attrNameLst>
                                          <p:attrName>ppt_w</p:attrName>
                                        </p:attrNameLst>
                                      </p:cBhvr>
                                      <p:tavLst>
                                        <p:tav tm="0">
                                          <p:val>
                                            <p:fltVal val="0"/>
                                          </p:val>
                                        </p:tav>
                                        <p:tav tm="100000">
                                          <p:val>
                                            <p:strVal val="#ppt_w"/>
                                          </p:val>
                                        </p:tav>
                                      </p:tavLst>
                                    </p:anim>
                                    <p:anim calcmode="lin" valueType="num">
                                      <p:cBhvr>
                                        <p:cTn id="21" dur="500" fill="hold"/>
                                        <p:tgtEl>
                                          <p:spTgt spid="81"/>
                                        </p:tgtEl>
                                        <p:attrNameLst>
                                          <p:attrName>ppt_h</p:attrName>
                                        </p:attrNameLst>
                                      </p:cBhvr>
                                      <p:tavLst>
                                        <p:tav tm="0">
                                          <p:val>
                                            <p:fltVal val="0"/>
                                          </p:val>
                                        </p:tav>
                                        <p:tav tm="100000">
                                          <p:val>
                                            <p:strVal val="#ppt_h"/>
                                          </p:val>
                                        </p:tav>
                                      </p:tavLst>
                                    </p:anim>
                                    <p:animEffect transition="in" filter="fade">
                                      <p:cBhvr>
                                        <p:cTn id="22" dur="500"/>
                                        <p:tgtEl>
                                          <p:spTgt spid="81"/>
                                        </p:tgtEl>
                                      </p:cBhvr>
                                    </p:animEffect>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p:cTn id="26" dur="500" fill="hold"/>
                                        <p:tgtEl>
                                          <p:spTgt spid="47"/>
                                        </p:tgtEl>
                                        <p:attrNameLst>
                                          <p:attrName>ppt_w</p:attrName>
                                        </p:attrNameLst>
                                      </p:cBhvr>
                                      <p:tavLst>
                                        <p:tav tm="0">
                                          <p:val>
                                            <p:fltVal val="0"/>
                                          </p:val>
                                        </p:tav>
                                        <p:tav tm="100000">
                                          <p:val>
                                            <p:strVal val="#ppt_w"/>
                                          </p:val>
                                        </p:tav>
                                      </p:tavLst>
                                    </p:anim>
                                    <p:anim calcmode="lin" valueType="num">
                                      <p:cBhvr>
                                        <p:cTn id="27" dur="500" fill="hold"/>
                                        <p:tgtEl>
                                          <p:spTgt spid="47"/>
                                        </p:tgtEl>
                                        <p:attrNameLst>
                                          <p:attrName>ppt_h</p:attrName>
                                        </p:attrNameLst>
                                      </p:cBhvr>
                                      <p:tavLst>
                                        <p:tav tm="0">
                                          <p:val>
                                            <p:fltVal val="0"/>
                                          </p:val>
                                        </p:tav>
                                        <p:tav tm="100000">
                                          <p:val>
                                            <p:strVal val="#ppt_h"/>
                                          </p:val>
                                        </p:tav>
                                      </p:tavLst>
                                    </p:anim>
                                    <p:animEffect transition="in" filter="fade">
                                      <p:cBhvr>
                                        <p:cTn id="28" dur="500"/>
                                        <p:tgtEl>
                                          <p:spTgt spid="47"/>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p:cTn id="31" dur="500" fill="hold"/>
                                        <p:tgtEl>
                                          <p:spTgt spid="52"/>
                                        </p:tgtEl>
                                        <p:attrNameLst>
                                          <p:attrName>ppt_w</p:attrName>
                                        </p:attrNameLst>
                                      </p:cBhvr>
                                      <p:tavLst>
                                        <p:tav tm="0">
                                          <p:val>
                                            <p:fltVal val="0"/>
                                          </p:val>
                                        </p:tav>
                                        <p:tav tm="100000">
                                          <p:val>
                                            <p:strVal val="#ppt_w"/>
                                          </p:val>
                                        </p:tav>
                                      </p:tavLst>
                                    </p:anim>
                                    <p:anim calcmode="lin" valueType="num">
                                      <p:cBhvr>
                                        <p:cTn id="32" dur="500" fill="hold"/>
                                        <p:tgtEl>
                                          <p:spTgt spid="52"/>
                                        </p:tgtEl>
                                        <p:attrNameLst>
                                          <p:attrName>ppt_h</p:attrName>
                                        </p:attrNameLst>
                                      </p:cBhvr>
                                      <p:tavLst>
                                        <p:tav tm="0">
                                          <p:val>
                                            <p:fltVal val="0"/>
                                          </p:val>
                                        </p:tav>
                                        <p:tav tm="100000">
                                          <p:val>
                                            <p:strVal val="#ppt_h"/>
                                          </p:val>
                                        </p:tav>
                                      </p:tavLst>
                                    </p:anim>
                                    <p:animEffect transition="in" filter="fade">
                                      <p:cBhvr>
                                        <p:cTn id="33" dur="500"/>
                                        <p:tgtEl>
                                          <p:spTgt spid="52"/>
                                        </p:tgtEl>
                                      </p:cBhvr>
                                    </p:animEffect>
                                  </p:childTnLst>
                                </p:cTn>
                              </p:par>
                            </p:childTnLst>
                          </p:cTn>
                        </p:par>
                        <p:par>
                          <p:cTn id="34" fill="hold">
                            <p:stCondLst>
                              <p:cond delay="2000"/>
                            </p:stCondLst>
                            <p:childTnLst>
                              <p:par>
                                <p:cTn id="35" presetID="53" presetClass="entr" presetSubtype="16" fill="hold" nodeType="afterEffect">
                                  <p:stCondLst>
                                    <p:cond delay="0"/>
                                  </p:stCondLst>
                                  <p:childTnLst>
                                    <p:set>
                                      <p:cBhvr>
                                        <p:cTn id="36" dur="1" fill="hold">
                                          <p:stCondLst>
                                            <p:cond delay="0"/>
                                          </p:stCondLst>
                                        </p:cTn>
                                        <p:tgtEl>
                                          <p:spTgt spid="85"/>
                                        </p:tgtEl>
                                        <p:attrNameLst>
                                          <p:attrName>style.visibility</p:attrName>
                                        </p:attrNameLst>
                                      </p:cBhvr>
                                      <p:to>
                                        <p:strVal val="visible"/>
                                      </p:to>
                                    </p:set>
                                    <p:anim calcmode="lin" valueType="num">
                                      <p:cBhvr>
                                        <p:cTn id="37" dur="500" fill="hold"/>
                                        <p:tgtEl>
                                          <p:spTgt spid="85"/>
                                        </p:tgtEl>
                                        <p:attrNameLst>
                                          <p:attrName>ppt_w</p:attrName>
                                        </p:attrNameLst>
                                      </p:cBhvr>
                                      <p:tavLst>
                                        <p:tav tm="0">
                                          <p:val>
                                            <p:fltVal val="0"/>
                                          </p:val>
                                        </p:tav>
                                        <p:tav tm="100000">
                                          <p:val>
                                            <p:strVal val="#ppt_w"/>
                                          </p:val>
                                        </p:tav>
                                      </p:tavLst>
                                    </p:anim>
                                    <p:anim calcmode="lin" valueType="num">
                                      <p:cBhvr>
                                        <p:cTn id="38" dur="500" fill="hold"/>
                                        <p:tgtEl>
                                          <p:spTgt spid="85"/>
                                        </p:tgtEl>
                                        <p:attrNameLst>
                                          <p:attrName>ppt_h</p:attrName>
                                        </p:attrNameLst>
                                      </p:cBhvr>
                                      <p:tavLst>
                                        <p:tav tm="0">
                                          <p:val>
                                            <p:fltVal val="0"/>
                                          </p:val>
                                        </p:tav>
                                        <p:tav tm="100000">
                                          <p:val>
                                            <p:strVal val="#ppt_h"/>
                                          </p:val>
                                        </p:tav>
                                      </p:tavLst>
                                    </p:anim>
                                    <p:animEffect transition="in" filter="fade">
                                      <p:cBhvr>
                                        <p:cTn id="39" dur="500"/>
                                        <p:tgtEl>
                                          <p:spTgt spid="8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childTnLst>
                          </p:cTn>
                        </p:par>
                        <p:par>
                          <p:cTn id="45" fill="hold">
                            <p:stCondLst>
                              <p:cond delay="2500"/>
                            </p:stCondLst>
                            <p:childTnLst>
                              <p:par>
                                <p:cTn id="46" presetID="53" presetClass="entr" presetSubtype="16" fill="hold" nodeType="afterEffect">
                                  <p:stCondLst>
                                    <p:cond delay="0"/>
                                  </p:stCondLst>
                                  <p:childTnLst>
                                    <p:set>
                                      <p:cBhvr>
                                        <p:cTn id="47" dur="1" fill="hold">
                                          <p:stCondLst>
                                            <p:cond delay="0"/>
                                          </p:stCondLst>
                                        </p:cTn>
                                        <p:tgtEl>
                                          <p:spTgt spid="91"/>
                                        </p:tgtEl>
                                        <p:attrNameLst>
                                          <p:attrName>style.visibility</p:attrName>
                                        </p:attrNameLst>
                                      </p:cBhvr>
                                      <p:to>
                                        <p:strVal val="visible"/>
                                      </p:to>
                                    </p:set>
                                    <p:anim calcmode="lin" valueType="num">
                                      <p:cBhvr>
                                        <p:cTn id="48" dur="500" fill="hold"/>
                                        <p:tgtEl>
                                          <p:spTgt spid="91"/>
                                        </p:tgtEl>
                                        <p:attrNameLst>
                                          <p:attrName>ppt_w</p:attrName>
                                        </p:attrNameLst>
                                      </p:cBhvr>
                                      <p:tavLst>
                                        <p:tav tm="0">
                                          <p:val>
                                            <p:fltVal val="0"/>
                                          </p:val>
                                        </p:tav>
                                        <p:tav tm="100000">
                                          <p:val>
                                            <p:strVal val="#ppt_w"/>
                                          </p:val>
                                        </p:tav>
                                      </p:tavLst>
                                    </p:anim>
                                    <p:anim calcmode="lin" valueType="num">
                                      <p:cBhvr>
                                        <p:cTn id="49" dur="500" fill="hold"/>
                                        <p:tgtEl>
                                          <p:spTgt spid="91"/>
                                        </p:tgtEl>
                                        <p:attrNameLst>
                                          <p:attrName>ppt_h</p:attrName>
                                        </p:attrNameLst>
                                      </p:cBhvr>
                                      <p:tavLst>
                                        <p:tav tm="0">
                                          <p:val>
                                            <p:fltVal val="0"/>
                                          </p:val>
                                        </p:tav>
                                        <p:tav tm="100000">
                                          <p:val>
                                            <p:strVal val="#ppt_h"/>
                                          </p:val>
                                        </p:tav>
                                      </p:tavLst>
                                    </p:anim>
                                    <p:animEffect transition="in" filter="fade">
                                      <p:cBhvr>
                                        <p:cTn id="50" dur="500"/>
                                        <p:tgtEl>
                                          <p:spTgt spid="9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par>
                          <p:cTn id="56" fill="hold">
                            <p:stCondLst>
                              <p:cond delay="3000"/>
                            </p:stCondLst>
                            <p:childTnLst>
                              <p:par>
                                <p:cTn id="57" presetID="22" presetClass="entr" presetSubtype="8"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wipe(left)">
                                      <p:cBhvr>
                                        <p:cTn id="59" dur="500"/>
                                        <p:tgtEl>
                                          <p:spTgt spid="40"/>
                                        </p:tgtEl>
                                      </p:cBhvr>
                                    </p:animEffect>
                                  </p:childTnLst>
                                </p:cTn>
                              </p:par>
                            </p:childTnLst>
                          </p:cTn>
                        </p:par>
                        <p:par>
                          <p:cTn id="60" fill="hold">
                            <p:stCondLst>
                              <p:cond delay="3500"/>
                            </p:stCondLst>
                            <p:childTnLst>
                              <p:par>
                                <p:cTn id="61" presetID="22" presetClass="entr" presetSubtype="8" fill="hold" grpId="0"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wipe(left)">
                                      <p:cBhvr>
                                        <p:cTn id="6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60" grpId="0"/>
      <p:bldP spid="81" grpId="0"/>
      <p:bldP spid="52" grpId="0"/>
      <p:bldP spid="90" grpId="0"/>
      <p:bldP spid="96" grpId="0"/>
      <p:bldP spid="4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77</a:t>
            </a:fld>
            <a:endParaRPr lang="en-US">
              <a:solidFill>
                <a:prstClr val="black">
                  <a:tint val="75000"/>
                </a:prstClr>
              </a:solidFill>
              <a:latin typeface="+mn-lt"/>
              <a:cs typeface="+mn-ea"/>
              <a:sym typeface="+mn-lt"/>
            </a:endParaRPr>
          </a:p>
        </p:txBody>
      </p:sp>
      <p:graphicFrame>
        <p:nvGraphicFramePr>
          <p:cNvPr id="4" name="图示 3"/>
          <p:cNvGraphicFramePr/>
          <p:nvPr>
            <p:extLst>
              <p:ext uri="{D42A27DB-BD31-4B8C-83A1-F6EECF244321}">
                <p14:modId xmlns:p14="http://schemas.microsoft.com/office/powerpoint/2010/main" val="3698638110"/>
              </p:ext>
            </p:extLst>
          </p:nvPr>
        </p:nvGraphicFramePr>
        <p:xfrm>
          <a:off x="899269" y="1115366"/>
          <a:ext cx="3403790" cy="33159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表格 4"/>
          <p:cNvGraphicFramePr>
            <a:graphicFrameLocks noGrp="1"/>
          </p:cNvGraphicFramePr>
          <p:nvPr>
            <p:extLst>
              <p:ext uri="{D42A27DB-BD31-4B8C-83A1-F6EECF244321}">
                <p14:modId xmlns:p14="http://schemas.microsoft.com/office/powerpoint/2010/main" val="265299907"/>
              </p:ext>
            </p:extLst>
          </p:nvPr>
        </p:nvGraphicFramePr>
        <p:xfrm>
          <a:off x="4303059" y="1327987"/>
          <a:ext cx="4463909" cy="2890713"/>
        </p:xfrm>
        <a:graphic>
          <a:graphicData uri="http://schemas.openxmlformats.org/drawingml/2006/table">
            <a:tbl>
              <a:tblPr>
                <a:tableStyleId>{22838BEF-8BB2-4498-84A7-C5851F593DF1}</a:tableStyleId>
              </a:tblPr>
              <a:tblGrid>
                <a:gridCol w="288400">
                  <a:extLst>
                    <a:ext uri="{9D8B030D-6E8A-4147-A177-3AD203B41FA5}">
                      <a16:colId xmlns:a16="http://schemas.microsoft.com/office/drawing/2014/main" val="20000"/>
                    </a:ext>
                  </a:extLst>
                </a:gridCol>
                <a:gridCol w="2583049">
                  <a:extLst>
                    <a:ext uri="{9D8B030D-6E8A-4147-A177-3AD203B41FA5}">
                      <a16:colId xmlns:a16="http://schemas.microsoft.com/office/drawing/2014/main" val="20001"/>
                    </a:ext>
                  </a:extLst>
                </a:gridCol>
                <a:gridCol w="727266">
                  <a:extLst>
                    <a:ext uri="{9D8B030D-6E8A-4147-A177-3AD203B41FA5}">
                      <a16:colId xmlns:a16="http://schemas.microsoft.com/office/drawing/2014/main" val="20002"/>
                    </a:ext>
                  </a:extLst>
                </a:gridCol>
                <a:gridCol w="865194">
                  <a:extLst>
                    <a:ext uri="{9D8B030D-6E8A-4147-A177-3AD203B41FA5}">
                      <a16:colId xmlns:a16="http://schemas.microsoft.com/office/drawing/2014/main" val="20003"/>
                    </a:ext>
                  </a:extLst>
                </a:gridCol>
              </a:tblGrid>
              <a:tr h="409832">
                <a:tc>
                  <a:txBody>
                    <a:bodyPr/>
                    <a:lstStyle/>
                    <a:p>
                      <a:pPr indent="0" algn="ctr">
                        <a:spcAft>
                          <a:spcPts val="0"/>
                        </a:spcAft>
                      </a:pPr>
                      <a:r>
                        <a:rPr lang="zh-CN" sz="1400" b="1" dirty="0">
                          <a:effectLst/>
                          <a:latin typeface="+mn-lt"/>
                          <a:ea typeface="+mn-ea"/>
                          <a:cs typeface="+mn-ea"/>
                          <a:sym typeface="+mn-lt"/>
                        </a:rPr>
                        <a:t>级数</a:t>
                      </a:r>
                      <a:endParaRPr lang="zh-CN" sz="2000" b="1" dirty="0">
                        <a:effectLst/>
                        <a:latin typeface="+mn-lt"/>
                        <a:ea typeface="+mn-ea"/>
                        <a:cs typeface="+mn-ea"/>
                        <a:sym typeface="+mn-lt"/>
                      </a:endParaRPr>
                    </a:p>
                  </a:txBody>
                  <a:tcPr marL="68580" marR="68580" marT="0" marB="0" anchor="ctr"/>
                </a:tc>
                <a:tc>
                  <a:txBody>
                    <a:bodyPr/>
                    <a:lstStyle/>
                    <a:p>
                      <a:pPr indent="0" algn="ctr">
                        <a:spcAft>
                          <a:spcPts val="0"/>
                        </a:spcAft>
                      </a:pPr>
                      <a:r>
                        <a:rPr lang="zh-CN" sz="1400" b="1" dirty="0">
                          <a:effectLst/>
                          <a:latin typeface="+mn-lt"/>
                          <a:ea typeface="+mn-ea"/>
                          <a:cs typeface="+mn-ea"/>
                          <a:sym typeface="+mn-lt"/>
                        </a:rPr>
                        <a:t>（月或次）应纳税所得额</a:t>
                      </a:r>
                      <a:endParaRPr lang="zh-CN" sz="2000" b="1" dirty="0">
                        <a:effectLst/>
                        <a:latin typeface="+mn-lt"/>
                        <a:ea typeface="+mn-ea"/>
                        <a:cs typeface="+mn-ea"/>
                        <a:sym typeface="+mn-lt"/>
                      </a:endParaRPr>
                    </a:p>
                  </a:txBody>
                  <a:tcPr marL="68580" marR="68580" marT="0" marB="0" anchor="ctr"/>
                </a:tc>
                <a:tc>
                  <a:txBody>
                    <a:bodyPr/>
                    <a:lstStyle/>
                    <a:p>
                      <a:pPr indent="0" algn="ctr">
                        <a:spcAft>
                          <a:spcPts val="0"/>
                        </a:spcAft>
                      </a:pPr>
                      <a:r>
                        <a:rPr lang="zh-CN" sz="1400" b="1">
                          <a:effectLst/>
                          <a:latin typeface="+mn-lt"/>
                          <a:ea typeface="+mn-ea"/>
                          <a:cs typeface="+mn-ea"/>
                          <a:sym typeface="+mn-lt"/>
                        </a:rPr>
                        <a:t>税率（</a:t>
                      </a:r>
                      <a:r>
                        <a:rPr lang="en-US" sz="1400" b="1">
                          <a:effectLst/>
                          <a:latin typeface="+mn-lt"/>
                          <a:ea typeface="+mn-ea"/>
                          <a:cs typeface="+mn-ea"/>
                          <a:sym typeface="+mn-lt"/>
                        </a:rPr>
                        <a:t>%</a:t>
                      </a:r>
                      <a:r>
                        <a:rPr lang="zh-CN" sz="1400" b="1">
                          <a:effectLst/>
                          <a:latin typeface="+mn-lt"/>
                          <a:ea typeface="+mn-ea"/>
                          <a:cs typeface="+mn-ea"/>
                          <a:sym typeface="+mn-lt"/>
                        </a:rPr>
                        <a:t>）</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zh-CN" sz="1400" b="1">
                          <a:effectLst/>
                          <a:latin typeface="+mn-lt"/>
                          <a:ea typeface="+mn-ea"/>
                          <a:cs typeface="+mn-ea"/>
                          <a:sym typeface="+mn-lt"/>
                        </a:rPr>
                        <a:t>速算扣除数（元）</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0"/>
                  </a:ext>
                </a:extLst>
              </a:tr>
              <a:tr h="351999">
                <a:tc>
                  <a:txBody>
                    <a:bodyPr/>
                    <a:lstStyle/>
                    <a:p>
                      <a:pPr indent="0" algn="ctr">
                        <a:spcAft>
                          <a:spcPts val="0"/>
                        </a:spcAft>
                      </a:pPr>
                      <a:r>
                        <a:rPr lang="en-US" sz="1400" b="1">
                          <a:effectLst/>
                          <a:latin typeface="+mn-lt"/>
                          <a:ea typeface="+mn-ea"/>
                          <a:cs typeface="+mn-ea"/>
                          <a:sym typeface="+mn-lt"/>
                        </a:rPr>
                        <a:t>1</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a:effectLst/>
                          <a:latin typeface="+mn-lt"/>
                          <a:ea typeface="+mn-ea"/>
                          <a:cs typeface="+mn-ea"/>
                          <a:sym typeface="+mn-lt"/>
                        </a:rPr>
                        <a:t>不超过</a:t>
                      </a:r>
                      <a:r>
                        <a:rPr lang="en-US" sz="1400" b="1">
                          <a:effectLst/>
                          <a:latin typeface="+mn-lt"/>
                          <a:ea typeface="+mn-ea"/>
                          <a:cs typeface="+mn-ea"/>
                          <a:sym typeface="+mn-lt"/>
                        </a:rPr>
                        <a:t>3000</a:t>
                      </a:r>
                      <a:r>
                        <a:rPr lang="zh-CN" sz="1400" b="1">
                          <a:effectLst/>
                          <a:latin typeface="+mn-lt"/>
                          <a:ea typeface="+mn-ea"/>
                          <a:cs typeface="+mn-ea"/>
                          <a:sym typeface="+mn-lt"/>
                        </a:rPr>
                        <a:t>元的</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3</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0</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1"/>
                  </a:ext>
                </a:extLst>
              </a:tr>
              <a:tr h="351999">
                <a:tc>
                  <a:txBody>
                    <a:bodyPr/>
                    <a:lstStyle/>
                    <a:p>
                      <a:pPr indent="0" algn="ctr">
                        <a:spcAft>
                          <a:spcPts val="0"/>
                        </a:spcAft>
                      </a:pPr>
                      <a:r>
                        <a:rPr lang="en-US" sz="1400" b="1">
                          <a:effectLst/>
                          <a:latin typeface="+mn-lt"/>
                          <a:ea typeface="+mn-ea"/>
                          <a:cs typeface="+mn-ea"/>
                          <a:sym typeface="+mn-lt"/>
                        </a:rPr>
                        <a:t>2</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a:effectLst/>
                          <a:latin typeface="+mn-lt"/>
                          <a:ea typeface="+mn-ea"/>
                          <a:cs typeface="+mn-ea"/>
                          <a:sym typeface="+mn-lt"/>
                        </a:rPr>
                        <a:t>超过</a:t>
                      </a:r>
                      <a:r>
                        <a:rPr lang="en-US" sz="1400" b="1">
                          <a:effectLst/>
                          <a:latin typeface="+mn-lt"/>
                          <a:ea typeface="+mn-ea"/>
                          <a:cs typeface="+mn-ea"/>
                          <a:sym typeface="+mn-lt"/>
                        </a:rPr>
                        <a:t>3000</a:t>
                      </a:r>
                      <a:r>
                        <a:rPr lang="zh-CN" sz="1400" b="1">
                          <a:effectLst/>
                          <a:latin typeface="+mn-lt"/>
                          <a:ea typeface="+mn-ea"/>
                          <a:cs typeface="+mn-ea"/>
                          <a:sym typeface="+mn-lt"/>
                        </a:rPr>
                        <a:t>元至</a:t>
                      </a:r>
                      <a:r>
                        <a:rPr lang="en-US" sz="1400" b="1">
                          <a:effectLst/>
                          <a:latin typeface="+mn-lt"/>
                          <a:ea typeface="+mn-ea"/>
                          <a:cs typeface="+mn-ea"/>
                          <a:sym typeface="+mn-lt"/>
                        </a:rPr>
                        <a:t>12000</a:t>
                      </a:r>
                      <a:r>
                        <a:rPr lang="zh-CN" sz="1400" b="1">
                          <a:effectLst/>
                          <a:latin typeface="+mn-lt"/>
                          <a:ea typeface="+mn-ea"/>
                          <a:cs typeface="+mn-ea"/>
                          <a:sym typeface="+mn-lt"/>
                        </a:rPr>
                        <a:t>元的部分</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10</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210</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2"/>
                  </a:ext>
                </a:extLst>
              </a:tr>
              <a:tr h="351999">
                <a:tc>
                  <a:txBody>
                    <a:bodyPr/>
                    <a:lstStyle/>
                    <a:p>
                      <a:pPr indent="0" algn="ctr">
                        <a:spcAft>
                          <a:spcPts val="0"/>
                        </a:spcAft>
                      </a:pPr>
                      <a:r>
                        <a:rPr lang="en-US" sz="1400" b="1">
                          <a:effectLst/>
                          <a:latin typeface="+mn-lt"/>
                          <a:ea typeface="+mn-ea"/>
                          <a:cs typeface="+mn-ea"/>
                          <a:sym typeface="+mn-lt"/>
                        </a:rPr>
                        <a:t>3</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a:effectLst/>
                          <a:latin typeface="+mn-lt"/>
                          <a:ea typeface="+mn-ea"/>
                          <a:cs typeface="+mn-ea"/>
                          <a:sym typeface="+mn-lt"/>
                        </a:rPr>
                        <a:t>超过</a:t>
                      </a:r>
                      <a:r>
                        <a:rPr lang="en-US" sz="1400" b="1">
                          <a:effectLst/>
                          <a:latin typeface="+mn-lt"/>
                          <a:ea typeface="+mn-ea"/>
                          <a:cs typeface="+mn-ea"/>
                          <a:sym typeface="+mn-lt"/>
                        </a:rPr>
                        <a:t>12000</a:t>
                      </a:r>
                      <a:r>
                        <a:rPr lang="zh-CN" sz="1400" b="1">
                          <a:effectLst/>
                          <a:latin typeface="+mn-lt"/>
                          <a:ea typeface="+mn-ea"/>
                          <a:cs typeface="+mn-ea"/>
                          <a:sym typeface="+mn-lt"/>
                        </a:rPr>
                        <a:t>元至</a:t>
                      </a:r>
                      <a:r>
                        <a:rPr lang="en-US" sz="1400" b="1">
                          <a:effectLst/>
                          <a:latin typeface="+mn-lt"/>
                          <a:ea typeface="+mn-ea"/>
                          <a:cs typeface="+mn-ea"/>
                          <a:sym typeface="+mn-lt"/>
                        </a:rPr>
                        <a:t>25000</a:t>
                      </a:r>
                      <a:r>
                        <a:rPr lang="zh-CN" sz="1400" b="1">
                          <a:effectLst/>
                          <a:latin typeface="+mn-lt"/>
                          <a:ea typeface="+mn-ea"/>
                          <a:cs typeface="+mn-ea"/>
                          <a:sym typeface="+mn-lt"/>
                        </a:rPr>
                        <a:t>元的部分</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20</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1410</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3"/>
                  </a:ext>
                </a:extLst>
              </a:tr>
              <a:tr h="351999">
                <a:tc>
                  <a:txBody>
                    <a:bodyPr/>
                    <a:lstStyle/>
                    <a:p>
                      <a:pPr indent="0" algn="ctr">
                        <a:spcAft>
                          <a:spcPts val="0"/>
                        </a:spcAft>
                      </a:pPr>
                      <a:r>
                        <a:rPr lang="en-US" sz="1400" b="1">
                          <a:effectLst/>
                          <a:latin typeface="+mn-lt"/>
                          <a:ea typeface="+mn-ea"/>
                          <a:cs typeface="+mn-ea"/>
                          <a:sym typeface="+mn-lt"/>
                        </a:rPr>
                        <a:t>4</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a:effectLst/>
                          <a:latin typeface="+mn-lt"/>
                          <a:ea typeface="+mn-ea"/>
                          <a:cs typeface="+mn-ea"/>
                          <a:sym typeface="+mn-lt"/>
                        </a:rPr>
                        <a:t>超过</a:t>
                      </a:r>
                      <a:r>
                        <a:rPr lang="en-US" sz="1400" b="1">
                          <a:effectLst/>
                          <a:latin typeface="+mn-lt"/>
                          <a:ea typeface="+mn-ea"/>
                          <a:cs typeface="+mn-ea"/>
                          <a:sym typeface="+mn-lt"/>
                        </a:rPr>
                        <a:t>25000</a:t>
                      </a:r>
                      <a:r>
                        <a:rPr lang="zh-CN" sz="1400" b="1">
                          <a:effectLst/>
                          <a:latin typeface="+mn-lt"/>
                          <a:ea typeface="+mn-ea"/>
                          <a:cs typeface="+mn-ea"/>
                          <a:sym typeface="+mn-lt"/>
                        </a:rPr>
                        <a:t>元至</a:t>
                      </a:r>
                      <a:r>
                        <a:rPr lang="en-US" sz="1400" b="1">
                          <a:effectLst/>
                          <a:latin typeface="+mn-lt"/>
                          <a:ea typeface="+mn-ea"/>
                          <a:cs typeface="+mn-ea"/>
                          <a:sym typeface="+mn-lt"/>
                        </a:rPr>
                        <a:t>35000</a:t>
                      </a:r>
                      <a:r>
                        <a:rPr lang="zh-CN" sz="1400" b="1">
                          <a:effectLst/>
                          <a:latin typeface="+mn-lt"/>
                          <a:ea typeface="+mn-ea"/>
                          <a:cs typeface="+mn-ea"/>
                          <a:sym typeface="+mn-lt"/>
                        </a:rPr>
                        <a:t>元的部分</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25</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2660</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4"/>
                  </a:ext>
                </a:extLst>
              </a:tr>
              <a:tr h="351999">
                <a:tc>
                  <a:txBody>
                    <a:bodyPr/>
                    <a:lstStyle/>
                    <a:p>
                      <a:pPr indent="0" algn="ctr">
                        <a:spcAft>
                          <a:spcPts val="0"/>
                        </a:spcAft>
                      </a:pPr>
                      <a:r>
                        <a:rPr lang="en-US" sz="1400" b="1">
                          <a:effectLst/>
                          <a:latin typeface="+mn-lt"/>
                          <a:ea typeface="+mn-ea"/>
                          <a:cs typeface="+mn-ea"/>
                          <a:sym typeface="+mn-lt"/>
                        </a:rPr>
                        <a:t>5</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a:effectLst/>
                          <a:latin typeface="+mn-lt"/>
                          <a:ea typeface="+mn-ea"/>
                          <a:cs typeface="+mn-ea"/>
                          <a:sym typeface="+mn-lt"/>
                        </a:rPr>
                        <a:t>超过</a:t>
                      </a:r>
                      <a:r>
                        <a:rPr lang="en-US" sz="1400" b="1">
                          <a:effectLst/>
                          <a:latin typeface="+mn-lt"/>
                          <a:ea typeface="+mn-ea"/>
                          <a:cs typeface="+mn-ea"/>
                          <a:sym typeface="+mn-lt"/>
                        </a:rPr>
                        <a:t>35000</a:t>
                      </a:r>
                      <a:r>
                        <a:rPr lang="zh-CN" sz="1400" b="1">
                          <a:effectLst/>
                          <a:latin typeface="+mn-lt"/>
                          <a:ea typeface="+mn-ea"/>
                          <a:cs typeface="+mn-ea"/>
                          <a:sym typeface="+mn-lt"/>
                        </a:rPr>
                        <a:t>元至</a:t>
                      </a:r>
                      <a:r>
                        <a:rPr lang="en-US" sz="1400" b="1">
                          <a:effectLst/>
                          <a:latin typeface="+mn-lt"/>
                          <a:ea typeface="+mn-ea"/>
                          <a:cs typeface="+mn-ea"/>
                          <a:sym typeface="+mn-lt"/>
                        </a:rPr>
                        <a:t>55000</a:t>
                      </a:r>
                      <a:r>
                        <a:rPr lang="zh-CN" sz="1400" b="1">
                          <a:effectLst/>
                          <a:latin typeface="+mn-lt"/>
                          <a:ea typeface="+mn-ea"/>
                          <a:cs typeface="+mn-ea"/>
                          <a:sym typeface="+mn-lt"/>
                        </a:rPr>
                        <a:t>元的部分</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30</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4410</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5"/>
                  </a:ext>
                </a:extLst>
              </a:tr>
              <a:tr h="351999">
                <a:tc>
                  <a:txBody>
                    <a:bodyPr/>
                    <a:lstStyle/>
                    <a:p>
                      <a:pPr indent="0" algn="ctr">
                        <a:spcAft>
                          <a:spcPts val="0"/>
                        </a:spcAft>
                      </a:pPr>
                      <a:r>
                        <a:rPr lang="en-US" sz="1400" b="1">
                          <a:effectLst/>
                          <a:latin typeface="+mn-lt"/>
                          <a:ea typeface="+mn-ea"/>
                          <a:cs typeface="+mn-ea"/>
                          <a:sym typeface="+mn-lt"/>
                        </a:rPr>
                        <a:t>6</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a:effectLst/>
                          <a:latin typeface="+mn-lt"/>
                          <a:ea typeface="+mn-ea"/>
                          <a:cs typeface="+mn-ea"/>
                          <a:sym typeface="+mn-lt"/>
                        </a:rPr>
                        <a:t>超过</a:t>
                      </a:r>
                      <a:r>
                        <a:rPr lang="en-US" sz="1400" b="1">
                          <a:effectLst/>
                          <a:latin typeface="+mn-lt"/>
                          <a:ea typeface="+mn-ea"/>
                          <a:cs typeface="+mn-ea"/>
                          <a:sym typeface="+mn-lt"/>
                        </a:rPr>
                        <a:t>55000</a:t>
                      </a:r>
                      <a:r>
                        <a:rPr lang="zh-CN" sz="1400" b="1">
                          <a:effectLst/>
                          <a:latin typeface="+mn-lt"/>
                          <a:ea typeface="+mn-ea"/>
                          <a:cs typeface="+mn-ea"/>
                          <a:sym typeface="+mn-lt"/>
                        </a:rPr>
                        <a:t>元至</a:t>
                      </a:r>
                      <a:r>
                        <a:rPr lang="en-US" sz="1400" b="1">
                          <a:effectLst/>
                          <a:latin typeface="+mn-lt"/>
                          <a:ea typeface="+mn-ea"/>
                          <a:cs typeface="+mn-ea"/>
                          <a:sym typeface="+mn-lt"/>
                        </a:rPr>
                        <a:t>80000</a:t>
                      </a:r>
                      <a:r>
                        <a:rPr lang="zh-CN" sz="1400" b="1">
                          <a:effectLst/>
                          <a:latin typeface="+mn-lt"/>
                          <a:ea typeface="+mn-ea"/>
                          <a:cs typeface="+mn-ea"/>
                          <a:sym typeface="+mn-lt"/>
                        </a:rPr>
                        <a:t>元的部分</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35</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7160</a:t>
                      </a:r>
                      <a:endParaRPr lang="zh-CN" sz="20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6"/>
                  </a:ext>
                </a:extLst>
              </a:tr>
              <a:tr h="351999">
                <a:tc>
                  <a:txBody>
                    <a:bodyPr/>
                    <a:lstStyle/>
                    <a:p>
                      <a:pPr indent="0" algn="ctr">
                        <a:spcAft>
                          <a:spcPts val="0"/>
                        </a:spcAft>
                      </a:pPr>
                      <a:r>
                        <a:rPr lang="en-US" sz="1400" b="1">
                          <a:effectLst/>
                          <a:latin typeface="+mn-lt"/>
                          <a:ea typeface="+mn-ea"/>
                          <a:cs typeface="+mn-ea"/>
                          <a:sym typeface="+mn-lt"/>
                        </a:rPr>
                        <a:t>7</a:t>
                      </a:r>
                      <a:endParaRPr lang="zh-CN" sz="2000" b="1">
                        <a:effectLst/>
                        <a:latin typeface="+mn-lt"/>
                        <a:ea typeface="+mn-ea"/>
                        <a:cs typeface="+mn-ea"/>
                        <a:sym typeface="+mn-lt"/>
                      </a:endParaRPr>
                    </a:p>
                  </a:txBody>
                  <a:tcPr marL="68580" marR="68580" marT="0" marB="0" anchor="ctr"/>
                </a:tc>
                <a:tc>
                  <a:txBody>
                    <a:bodyPr/>
                    <a:lstStyle/>
                    <a:p>
                      <a:pPr indent="0">
                        <a:spcAft>
                          <a:spcPts val="0"/>
                        </a:spcAft>
                      </a:pPr>
                      <a:r>
                        <a:rPr lang="zh-CN" sz="1400" b="1" dirty="0">
                          <a:effectLst/>
                          <a:latin typeface="+mn-lt"/>
                          <a:ea typeface="+mn-ea"/>
                          <a:cs typeface="+mn-ea"/>
                          <a:sym typeface="+mn-lt"/>
                        </a:rPr>
                        <a:t>超过</a:t>
                      </a:r>
                      <a:r>
                        <a:rPr lang="en-US" sz="1400" b="1" dirty="0">
                          <a:effectLst/>
                          <a:latin typeface="+mn-lt"/>
                          <a:ea typeface="+mn-ea"/>
                          <a:cs typeface="+mn-ea"/>
                          <a:sym typeface="+mn-lt"/>
                        </a:rPr>
                        <a:t>80000</a:t>
                      </a:r>
                      <a:r>
                        <a:rPr lang="zh-CN" sz="1400" b="1" dirty="0">
                          <a:effectLst/>
                          <a:latin typeface="+mn-lt"/>
                          <a:ea typeface="+mn-ea"/>
                          <a:cs typeface="+mn-ea"/>
                          <a:sym typeface="+mn-lt"/>
                        </a:rPr>
                        <a:t>元的部分</a:t>
                      </a:r>
                      <a:endParaRPr lang="zh-CN" sz="2000" b="1" dirty="0">
                        <a:effectLst/>
                        <a:latin typeface="+mn-lt"/>
                        <a:ea typeface="+mn-ea"/>
                        <a:cs typeface="+mn-ea"/>
                        <a:sym typeface="+mn-lt"/>
                      </a:endParaRPr>
                    </a:p>
                  </a:txBody>
                  <a:tcPr marL="68580" marR="68580" marT="0" marB="0" anchor="ctr"/>
                </a:tc>
                <a:tc>
                  <a:txBody>
                    <a:bodyPr/>
                    <a:lstStyle/>
                    <a:p>
                      <a:pPr indent="0" algn="ctr">
                        <a:spcAft>
                          <a:spcPts val="0"/>
                        </a:spcAft>
                      </a:pPr>
                      <a:r>
                        <a:rPr lang="en-US" sz="1400" b="1">
                          <a:effectLst/>
                          <a:latin typeface="+mn-lt"/>
                          <a:ea typeface="+mn-ea"/>
                          <a:cs typeface="+mn-ea"/>
                          <a:sym typeface="+mn-lt"/>
                        </a:rPr>
                        <a:t>45</a:t>
                      </a:r>
                      <a:endParaRPr lang="zh-CN" sz="2000" b="1">
                        <a:effectLst/>
                        <a:latin typeface="+mn-lt"/>
                        <a:ea typeface="+mn-ea"/>
                        <a:cs typeface="+mn-ea"/>
                        <a:sym typeface="+mn-lt"/>
                      </a:endParaRPr>
                    </a:p>
                  </a:txBody>
                  <a:tcPr marL="68580" marR="68580" marT="0" marB="0" anchor="ctr"/>
                </a:tc>
                <a:tc>
                  <a:txBody>
                    <a:bodyPr/>
                    <a:lstStyle/>
                    <a:p>
                      <a:pPr indent="0" algn="ctr">
                        <a:spcAft>
                          <a:spcPts val="0"/>
                        </a:spcAft>
                      </a:pPr>
                      <a:r>
                        <a:rPr lang="en-US" sz="1400" b="1" dirty="0">
                          <a:effectLst/>
                          <a:latin typeface="+mn-lt"/>
                          <a:ea typeface="+mn-ea"/>
                          <a:cs typeface="+mn-ea"/>
                          <a:sym typeface="+mn-lt"/>
                        </a:rPr>
                        <a:t>15160</a:t>
                      </a:r>
                      <a:endParaRPr lang="zh-CN" sz="20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7"/>
                  </a:ext>
                </a:extLst>
              </a:tr>
            </a:tbl>
          </a:graphicData>
        </a:graphic>
      </p:graphicFrame>
      <p:sp>
        <p:nvSpPr>
          <p:cNvPr id="6" name="文本框 5">
            <a:extLst>
              <a:ext uri="{FF2B5EF4-FFF2-40B4-BE49-F238E27FC236}">
                <a16:creationId xmlns:a16="http://schemas.microsoft.com/office/drawing/2014/main" id="{95B10FDD-4B30-4BDF-8B0A-7131FF4F23B5}"/>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三、税率</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1019804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78</a:t>
            </a:fld>
            <a:endParaRPr lang="en-US">
              <a:solidFill>
                <a:prstClr val="black">
                  <a:tint val="75000"/>
                </a:prstClr>
              </a:solidFill>
              <a:latin typeface="+mn-lt"/>
              <a:cs typeface="+mn-ea"/>
              <a:sym typeface="+mn-lt"/>
            </a:endParaRPr>
          </a:p>
        </p:txBody>
      </p:sp>
      <p:graphicFrame>
        <p:nvGraphicFramePr>
          <p:cNvPr id="4" name="图示 3"/>
          <p:cNvGraphicFramePr/>
          <p:nvPr>
            <p:extLst>
              <p:ext uri="{D42A27DB-BD31-4B8C-83A1-F6EECF244321}">
                <p14:modId xmlns:p14="http://schemas.microsoft.com/office/powerpoint/2010/main" val="2205139819"/>
              </p:ext>
            </p:extLst>
          </p:nvPr>
        </p:nvGraphicFramePr>
        <p:xfrm>
          <a:off x="899269" y="1065125"/>
          <a:ext cx="3243451" cy="33159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3922939412"/>
              </p:ext>
            </p:extLst>
          </p:nvPr>
        </p:nvGraphicFramePr>
        <p:xfrm>
          <a:off x="3973633" y="1494867"/>
          <a:ext cx="4585419" cy="2865704"/>
        </p:xfrm>
        <a:graphic>
          <a:graphicData uri="http://schemas.openxmlformats.org/drawingml/2006/table">
            <a:tbl>
              <a:tblPr>
                <a:tableStyleId>{C4B1156A-380E-4F78-BDF5-A606A8083BF9}</a:tableStyleId>
              </a:tblPr>
              <a:tblGrid>
                <a:gridCol w="335479">
                  <a:extLst>
                    <a:ext uri="{9D8B030D-6E8A-4147-A177-3AD203B41FA5}">
                      <a16:colId xmlns:a16="http://schemas.microsoft.com/office/drawing/2014/main" val="20000"/>
                    </a:ext>
                  </a:extLst>
                </a:gridCol>
                <a:gridCol w="2514822">
                  <a:extLst>
                    <a:ext uri="{9D8B030D-6E8A-4147-A177-3AD203B41FA5}">
                      <a16:colId xmlns:a16="http://schemas.microsoft.com/office/drawing/2014/main" val="20001"/>
                    </a:ext>
                  </a:extLst>
                </a:gridCol>
                <a:gridCol w="812650">
                  <a:extLst>
                    <a:ext uri="{9D8B030D-6E8A-4147-A177-3AD203B41FA5}">
                      <a16:colId xmlns:a16="http://schemas.microsoft.com/office/drawing/2014/main" val="20002"/>
                    </a:ext>
                  </a:extLst>
                </a:gridCol>
                <a:gridCol w="922468">
                  <a:extLst>
                    <a:ext uri="{9D8B030D-6E8A-4147-A177-3AD203B41FA5}">
                      <a16:colId xmlns:a16="http://schemas.microsoft.com/office/drawing/2014/main" val="20003"/>
                    </a:ext>
                  </a:extLst>
                </a:gridCol>
              </a:tblGrid>
              <a:tr h="542608">
                <a:tc>
                  <a:txBody>
                    <a:bodyPr/>
                    <a:lstStyle/>
                    <a:p>
                      <a:pPr indent="0" algn="ctr">
                        <a:spcAft>
                          <a:spcPts val="0"/>
                        </a:spcAft>
                      </a:pPr>
                      <a:r>
                        <a:rPr lang="zh-CN" sz="1600" dirty="0">
                          <a:effectLst/>
                          <a:latin typeface="+mn-lt"/>
                          <a:ea typeface="+mn-ea"/>
                          <a:cs typeface="+mn-ea"/>
                          <a:sym typeface="+mn-lt"/>
                        </a:rPr>
                        <a:t>级数</a:t>
                      </a:r>
                      <a:endParaRPr lang="zh-CN" sz="2400" dirty="0">
                        <a:effectLst/>
                        <a:latin typeface="+mn-lt"/>
                        <a:ea typeface="+mn-ea"/>
                        <a:cs typeface="+mn-ea"/>
                        <a:sym typeface="+mn-lt"/>
                      </a:endParaRPr>
                    </a:p>
                  </a:txBody>
                  <a:tcPr marL="68580" marR="68580" marT="0" marB="0" anchor="ctr"/>
                </a:tc>
                <a:tc>
                  <a:txBody>
                    <a:bodyPr/>
                    <a:lstStyle/>
                    <a:p>
                      <a:pPr indent="0" algn="ctr">
                        <a:spcAft>
                          <a:spcPts val="0"/>
                        </a:spcAft>
                      </a:pPr>
                      <a:r>
                        <a:rPr lang="zh-CN" sz="1600" dirty="0">
                          <a:effectLst/>
                          <a:latin typeface="+mn-lt"/>
                          <a:ea typeface="+mn-ea"/>
                          <a:cs typeface="+mn-ea"/>
                          <a:sym typeface="+mn-lt"/>
                        </a:rPr>
                        <a:t>全年应纳税所得额</a:t>
                      </a:r>
                      <a:endParaRPr lang="zh-CN" sz="2400" dirty="0">
                        <a:effectLst/>
                        <a:latin typeface="+mn-lt"/>
                        <a:ea typeface="+mn-ea"/>
                        <a:cs typeface="+mn-ea"/>
                        <a:sym typeface="+mn-lt"/>
                      </a:endParaRPr>
                    </a:p>
                  </a:txBody>
                  <a:tcPr marL="68580" marR="68580" marT="0" marB="0" anchor="ctr"/>
                </a:tc>
                <a:tc>
                  <a:txBody>
                    <a:bodyPr/>
                    <a:lstStyle/>
                    <a:p>
                      <a:pPr indent="0">
                        <a:spcAft>
                          <a:spcPts val="0"/>
                        </a:spcAft>
                      </a:pPr>
                      <a:r>
                        <a:rPr lang="zh-CN" sz="1600" dirty="0">
                          <a:effectLst/>
                          <a:latin typeface="+mn-lt"/>
                          <a:ea typeface="+mn-ea"/>
                          <a:cs typeface="+mn-ea"/>
                          <a:sym typeface="+mn-lt"/>
                        </a:rPr>
                        <a:t>税率（</a:t>
                      </a:r>
                      <a:r>
                        <a:rPr lang="en-US" sz="1600" dirty="0">
                          <a:effectLst/>
                          <a:latin typeface="+mn-lt"/>
                          <a:ea typeface="+mn-ea"/>
                          <a:cs typeface="+mn-ea"/>
                          <a:sym typeface="+mn-lt"/>
                        </a:rPr>
                        <a:t>%</a:t>
                      </a:r>
                      <a:r>
                        <a:rPr lang="zh-CN" sz="1600" dirty="0">
                          <a:effectLst/>
                          <a:latin typeface="+mn-lt"/>
                          <a:ea typeface="+mn-ea"/>
                          <a:cs typeface="+mn-ea"/>
                          <a:sym typeface="+mn-lt"/>
                        </a:rPr>
                        <a:t>）</a:t>
                      </a:r>
                      <a:endParaRPr lang="zh-CN" sz="2400" dirty="0">
                        <a:effectLst/>
                        <a:latin typeface="+mn-lt"/>
                        <a:ea typeface="+mn-ea"/>
                        <a:cs typeface="+mn-ea"/>
                        <a:sym typeface="+mn-lt"/>
                      </a:endParaRPr>
                    </a:p>
                  </a:txBody>
                  <a:tcPr marL="68580" marR="68580" marT="0" marB="0" anchor="ctr"/>
                </a:tc>
                <a:tc>
                  <a:txBody>
                    <a:bodyPr/>
                    <a:lstStyle/>
                    <a:p>
                      <a:pPr indent="0" algn="ctr">
                        <a:spcAft>
                          <a:spcPts val="0"/>
                        </a:spcAft>
                      </a:pPr>
                      <a:r>
                        <a:rPr lang="zh-CN" sz="1600" dirty="0">
                          <a:effectLst/>
                          <a:latin typeface="+mn-lt"/>
                          <a:ea typeface="+mn-ea"/>
                          <a:cs typeface="+mn-ea"/>
                          <a:sym typeface="+mn-lt"/>
                        </a:rPr>
                        <a:t>速算扣除数</a:t>
                      </a:r>
                      <a:endParaRPr lang="zh-CN" sz="2400"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0"/>
                  </a:ext>
                </a:extLst>
              </a:tr>
              <a:tr h="440852">
                <a:tc>
                  <a:txBody>
                    <a:bodyPr/>
                    <a:lstStyle/>
                    <a:p>
                      <a:pPr indent="0" algn="ctr">
                        <a:spcAft>
                          <a:spcPts val="0"/>
                        </a:spcAft>
                      </a:pPr>
                      <a:r>
                        <a:rPr lang="en-US" sz="1600">
                          <a:effectLst/>
                          <a:latin typeface="+mn-lt"/>
                          <a:ea typeface="+mn-ea"/>
                          <a:cs typeface="+mn-ea"/>
                          <a:sym typeface="+mn-lt"/>
                        </a:rPr>
                        <a:t>1</a:t>
                      </a:r>
                      <a:endParaRPr lang="zh-CN" sz="2400">
                        <a:effectLst/>
                        <a:latin typeface="+mn-lt"/>
                        <a:ea typeface="+mn-ea"/>
                        <a:cs typeface="+mn-ea"/>
                        <a:sym typeface="+mn-lt"/>
                      </a:endParaRPr>
                    </a:p>
                  </a:txBody>
                  <a:tcPr marL="68580" marR="68580" marT="0" marB="0" anchor="ctr"/>
                </a:tc>
                <a:tc>
                  <a:txBody>
                    <a:bodyPr/>
                    <a:lstStyle/>
                    <a:p>
                      <a:pPr indent="0">
                        <a:spcAft>
                          <a:spcPts val="0"/>
                        </a:spcAft>
                      </a:pPr>
                      <a:r>
                        <a:rPr lang="zh-CN" sz="1600">
                          <a:effectLst/>
                          <a:latin typeface="+mn-lt"/>
                          <a:ea typeface="+mn-ea"/>
                          <a:cs typeface="+mn-ea"/>
                          <a:sym typeface="+mn-lt"/>
                        </a:rPr>
                        <a:t>不超过</a:t>
                      </a:r>
                      <a:r>
                        <a:rPr lang="en-US" sz="1600">
                          <a:effectLst/>
                          <a:latin typeface="+mn-lt"/>
                          <a:ea typeface="+mn-ea"/>
                          <a:cs typeface="+mn-ea"/>
                          <a:sym typeface="+mn-lt"/>
                        </a:rPr>
                        <a:t>30 000</a:t>
                      </a:r>
                      <a:r>
                        <a:rPr lang="zh-CN" sz="1600">
                          <a:effectLst/>
                          <a:latin typeface="+mn-lt"/>
                          <a:ea typeface="+mn-ea"/>
                          <a:cs typeface="+mn-ea"/>
                          <a:sym typeface="+mn-lt"/>
                        </a:rPr>
                        <a:t>元的部分</a:t>
                      </a:r>
                      <a:endParaRPr lang="zh-CN" sz="2400">
                        <a:effectLst/>
                        <a:latin typeface="+mn-lt"/>
                        <a:ea typeface="+mn-ea"/>
                        <a:cs typeface="+mn-ea"/>
                        <a:sym typeface="+mn-lt"/>
                      </a:endParaRPr>
                    </a:p>
                  </a:txBody>
                  <a:tcPr marL="68580" marR="68580" marT="0" marB="0" anchor="ctr"/>
                </a:tc>
                <a:tc>
                  <a:txBody>
                    <a:bodyPr/>
                    <a:lstStyle/>
                    <a:p>
                      <a:pPr indent="0" algn="ctr">
                        <a:spcAft>
                          <a:spcPts val="0"/>
                        </a:spcAft>
                      </a:pPr>
                      <a:r>
                        <a:rPr lang="en-US" sz="1600">
                          <a:effectLst/>
                          <a:latin typeface="+mn-lt"/>
                          <a:ea typeface="+mn-ea"/>
                          <a:cs typeface="+mn-ea"/>
                          <a:sym typeface="+mn-lt"/>
                        </a:rPr>
                        <a:t>5</a:t>
                      </a:r>
                      <a:endParaRPr lang="zh-CN" sz="2400">
                        <a:effectLst/>
                        <a:latin typeface="+mn-lt"/>
                        <a:ea typeface="+mn-ea"/>
                        <a:cs typeface="+mn-ea"/>
                        <a:sym typeface="+mn-lt"/>
                      </a:endParaRPr>
                    </a:p>
                  </a:txBody>
                  <a:tcPr marL="68580" marR="68580" marT="0" marB="0" anchor="ctr"/>
                </a:tc>
                <a:tc>
                  <a:txBody>
                    <a:bodyPr/>
                    <a:lstStyle/>
                    <a:p>
                      <a:pPr indent="0" algn="ctr">
                        <a:spcBef>
                          <a:spcPts val="480"/>
                        </a:spcBef>
                        <a:spcAft>
                          <a:spcPts val="120"/>
                        </a:spcAft>
                      </a:pPr>
                      <a:r>
                        <a:rPr lang="en-US" sz="1600" dirty="0">
                          <a:effectLst/>
                          <a:latin typeface="+mn-lt"/>
                          <a:ea typeface="+mn-ea"/>
                          <a:cs typeface="+mn-ea"/>
                          <a:sym typeface="+mn-lt"/>
                        </a:rPr>
                        <a:t>0</a:t>
                      </a:r>
                      <a:endParaRPr lang="zh-CN" sz="2400"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1"/>
                  </a:ext>
                </a:extLst>
              </a:tr>
              <a:tr h="419204">
                <a:tc>
                  <a:txBody>
                    <a:bodyPr/>
                    <a:lstStyle/>
                    <a:p>
                      <a:pPr indent="0" algn="ctr">
                        <a:spcAft>
                          <a:spcPts val="0"/>
                        </a:spcAft>
                      </a:pPr>
                      <a:r>
                        <a:rPr lang="en-US" sz="1600">
                          <a:effectLst/>
                          <a:latin typeface="+mn-lt"/>
                          <a:ea typeface="+mn-ea"/>
                          <a:cs typeface="+mn-ea"/>
                          <a:sym typeface="+mn-lt"/>
                        </a:rPr>
                        <a:t>2</a:t>
                      </a:r>
                      <a:endParaRPr lang="zh-CN" sz="2400">
                        <a:effectLst/>
                        <a:latin typeface="+mn-lt"/>
                        <a:ea typeface="+mn-ea"/>
                        <a:cs typeface="+mn-ea"/>
                        <a:sym typeface="+mn-lt"/>
                      </a:endParaRPr>
                    </a:p>
                  </a:txBody>
                  <a:tcPr marL="68580" marR="68580" marT="0" marB="0" anchor="ctr"/>
                </a:tc>
                <a:tc>
                  <a:txBody>
                    <a:bodyPr/>
                    <a:lstStyle/>
                    <a:p>
                      <a:pPr indent="0">
                        <a:spcAft>
                          <a:spcPts val="0"/>
                        </a:spcAft>
                      </a:pPr>
                      <a:r>
                        <a:rPr lang="zh-CN" sz="1600">
                          <a:effectLst/>
                          <a:latin typeface="+mn-lt"/>
                          <a:ea typeface="+mn-ea"/>
                          <a:cs typeface="+mn-ea"/>
                          <a:sym typeface="+mn-lt"/>
                        </a:rPr>
                        <a:t>超过</a:t>
                      </a:r>
                      <a:r>
                        <a:rPr lang="en-US" sz="1600">
                          <a:effectLst/>
                          <a:latin typeface="+mn-lt"/>
                          <a:ea typeface="+mn-ea"/>
                          <a:cs typeface="+mn-ea"/>
                          <a:sym typeface="+mn-lt"/>
                        </a:rPr>
                        <a:t>30 000</a:t>
                      </a:r>
                      <a:r>
                        <a:rPr lang="zh-CN" sz="1600">
                          <a:effectLst/>
                          <a:latin typeface="+mn-lt"/>
                          <a:ea typeface="+mn-ea"/>
                          <a:cs typeface="+mn-ea"/>
                          <a:sym typeface="+mn-lt"/>
                        </a:rPr>
                        <a:t>至</a:t>
                      </a:r>
                      <a:r>
                        <a:rPr lang="en-US" sz="1600">
                          <a:effectLst/>
                          <a:latin typeface="+mn-lt"/>
                          <a:ea typeface="+mn-ea"/>
                          <a:cs typeface="+mn-ea"/>
                          <a:sym typeface="+mn-lt"/>
                        </a:rPr>
                        <a:t>90 000</a:t>
                      </a:r>
                      <a:r>
                        <a:rPr lang="zh-CN" sz="1600">
                          <a:effectLst/>
                          <a:latin typeface="+mn-lt"/>
                          <a:ea typeface="+mn-ea"/>
                          <a:cs typeface="+mn-ea"/>
                          <a:sym typeface="+mn-lt"/>
                        </a:rPr>
                        <a:t>元的部分</a:t>
                      </a:r>
                      <a:endParaRPr lang="zh-CN" sz="2400">
                        <a:effectLst/>
                        <a:latin typeface="+mn-lt"/>
                        <a:ea typeface="+mn-ea"/>
                        <a:cs typeface="+mn-ea"/>
                        <a:sym typeface="+mn-lt"/>
                      </a:endParaRPr>
                    </a:p>
                  </a:txBody>
                  <a:tcPr marL="68580" marR="68580" marT="0" marB="0" anchor="ctr"/>
                </a:tc>
                <a:tc>
                  <a:txBody>
                    <a:bodyPr/>
                    <a:lstStyle/>
                    <a:p>
                      <a:pPr indent="0" algn="ctr">
                        <a:spcAft>
                          <a:spcPts val="0"/>
                        </a:spcAft>
                      </a:pPr>
                      <a:r>
                        <a:rPr lang="en-US" sz="1600" dirty="0">
                          <a:effectLst/>
                          <a:latin typeface="+mn-lt"/>
                          <a:ea typeface="+mn-ea"/>
                          <a:cs typeface="+mn-ea"/>
                          <a:sym typeface="+mn-lt"/>
                        </a:rPr>
                        <a:t>10</a:t>
                      </a:r>
                      <a:endParaRPr lang="zh-CN" sz="2400" dirty="0">
                        <a:effectLst/>
                        <a:latin typeface="+mn-lt"/>
                        <a:ea typeface="+mn-ea"/>
                        <a:cs typeface="+mn-ea"/>
                        <a:sym typeface="+mn-lt"/>
                      </a:endParaRPr>
                    </a:p>
                  </a:txBody>
                  <a:tcPr marL="68580" marR="68580" marT="0" marB="0" anchor="ctr"/>
                </a:tc>
                <a:tc>
                  <a:txBody>
                    <a:bodyPr/>
                    <a:lstStyle/>
                    <a:p>
                      <a:pPr indent="0" algn="ctr">
                        <a:spcBef>
                          <a:spcPts val="480"/>
                        </a:spcBef>
                        <a:spcAft>
                          <a:spcPts val="120"/>
                        </a:spcAft>
                      </a:pPr>
                      <a:r>
                        <a:rPr lang="en-US" sz="1600">
                          <a:effectLst/>
                          <a:latin typeface="+mn-lt"/>
                          <a:ea typeface="+mn-ea"/>
                          <a:cs typeface="+mn-ea"/>
                          <a:sym typeface="+mn-lt"/>
                        </a:rPr>
                        <a:t>1500</a:t>
                      </a:r>
                      <a:endParaRPr lang="zh-CN" sz="2400">
                        <a:effectLst/>
                        <a:latin typeface="+mn-lt"/>
                        <a:ea typeface="+mn-ea"/>
                        <a:cs typeface="+mn-ea"/>
                        <a:sym typeface="+mn-lt"/>
                      </a:endParaRPr>
                    </a:p>
                  </a:txBody>
                  <a:tcPr marL="68580" marR="68580" marT="0" marB="0" anchor="ctr"/>
                </a:tc>
                <a:extLst>
                  <a:ext uri="{0D108BD9-81ED-4DB2-BD59-A6C34878D82A}">
                    <a16:rowId xmlns:a16="http://schemas.microsoft.com/office/drawing/2014/main" val="10002"/>
                  </a:ext>
                </a:extLst>
              </a:tr>
              <a:tr h="419204">
                <a:tc>
                  <a:txBody>
                    <a:bodyPr/>
                    <a:lstStyle/>
                    <a:p>
                      <a:pPr indent="0" algn="ctr">
                        <a:spcAft>
                          <a:spcPts val="0"/>
                        </a:spcAft>
                      </a:pPr>
                      <a:r>
                        <a:rPr lang="en-US" sz="1600">
                          <a:effectLst/>
                          <a:latin typeface="+mn-lt"/>
                          <a:ea typeface="+mn-ea"/>
                          <a:cs typeface="+mn-ea"/>
                          <a:sym typeface="+mn-lt"/>
                        </a:rPr>
                        <a:t>3</a:t>
                      </a:r>
                      <a:endParaRPr lang="zh-CN" sz="2400">
                        <a:effectLst/>
                        <a:latin typeface="+mn-lt"/>
                        <a:ea typeface="+mn-ea"/>
                        <a:cs typeface="+mn-ea"/>
                        <a:sym typeface="+mn-lt"/>
                      </a:endParaRPr>
                    </a:p>
                  </a:txBody>
                  <a:tcPr marL="68580" marR="68580" marT="0" marB="0" anchor="ctr"/>
                </a:tc>
                <a:tc>
                  <a:txBody>
                    <a:bodyPr/>
                    <a:lstStyle/>
                    <a:p>
                      <a:pPr indent="0">
                        <a:spcAft>
                          <a:spcPts val="0"/>
                        </a:spcAft>
                      </a:pPr>
                      <a:r>
                        <a:rPr lang="zh-CN" sz="1600">
                          <a:effectLst/>
                          <a:latin typeface="+mn-lt"/>
                          <a:ea typeface="+mn-ea"/>
                          <a:cs typeface="+mn-ea"/>
                          <a:sym typeface="+mn-lt"/>
                        </a:rPr>
                        <a:t>超过</a:t>
                      </a:r>
                      <a:r>
                        <a:rPr lang="en-US" sz="1600">
                          <a:effectLst/>
                          <a:latin typeface="+mn-lt"/>
                          <a:ea typeface="+mn-ea"/>
                          <a:cs typeface="+mn-ea"/>
                          <a:sym typeface="+mn-lt"/>
                        </a:rPr>
                        <a:t>90 000</a:t>
                      </a:r>
                      <a:r>
                        <a:rPr lang="zh-CN" sz="1600">
                          <a:effectLst/>
                          <a:latin typeface="+mn-lt"/>
                          <a:ea typeface="+mn-ea"/>
                          <a:cs typeface="+mn-ea"/>
                          <a:sym typeface="+mn-lt"/>
                        </a:rPr>
                        <a:t>至</a:t>
                      </a:r>
                      <a:r>
                        <a:rPr lang="en-US" sz="1600">
                          <a:effectLst/>
                          <a:latin typeface="+mn-lt"/>
                          <a:ea typeface="+mn-ea"/>
                          <a:cs typeface="+mn-ea"/>
                          <a:sym typeface="+mn-lt"/>
                        </a:rPr>
                        <a:t>300 000</a:t>
                      </a:r>
                      <a:r>
                        <a:rPr lang="zh-CN" sz="1600">
                          <a:effectLst/>
                          <a:latin typeface="+mn-lt"/>
                          <a:ea typeface="+mn-ea"/>
                          <a:cs typeface="+mn-ea"/>
                          <a:sym typeface="+mn-lt"/>
                        </a:rPr>
                        <a:t>元的部分</a:t>
                      </a:r>
                      <a:endParaRPr lang="zh-CN" sz="2400">
                        <a:effectLst/>
                        <a:latin typeface="+mn-lt"/>
                        <a:ea typeface="+mn-ea"/>
                        <a:cs typeface="+mn-ea"/>
                        <a:sym typeface="+mn-lt"/>
                      </a:endParaRPr>
                    </a:p>
                  </a:txBody>
                  <a:tcPr marL="68580" marR="68580" marT="0" marB="0" anchor="ctr"/>
                </a:tc>
                <a:tc>
                  <a:txBody>
                    <a:bodyPr/>
                    <a:lstStyle/>
                    <a:p>
                      <a:pPr indent="0" algn="ctr">
                        <a:spcAft>
                          <a:spcPts val="0"/>
                        </a:spcAft>
                      </a:pPr>
                      <a:r>
                        <a:rPr lang="en-US" sz="1600">
                          <a:effectLst/>
                          <a:latin typeface="+mn-lt"/>
                          <a:ea typeface="+mn-ea"/>
                          <a:cs typeface="+mn-ea"/>
                          <a:sym typeface="+mn-lt"/>
                        </a:rPr>
                        <a:t>20</a:t>
                      </a:r>
                      <a:endParaRPr lang="zh-CN" sz="2400">
                        <a:effectLst/>
                        <a:latin typeface="+mn-lt"/>
                        <a:ea typeface="+mn-ea"/>
                        <a:cs typeface="+mn-ea"/>
                        <a:sym typeface="+mn-lt"/>
                      </a:endParaRPr>
                    </a:p>
                  </a:txBody>
                  <a:tcPr marL="68580" marR="68580" marT="0" marB="0" anchor="ctr"/>
                </a:tc>
                <a:tc>
                  <a:txBody>
                    <a:bodyPr/>
                    <a:lstStyle/>
                    <a:p>
                      <a:pPr indent="0" algn="ctr">
                        <a:spcBef>
                          <a:spcPts val="480"/>
                        </a:spcBef>
                        <a:spcAft>
                          <a:spcPts val="120"/>
                        </a:spcAft>
                      </a:pPr>
                      <a:r>
                        <a:rPr lang="en-US" sz="1600">
                          <a:effectLst/>
                          <a:latin typeface="+mn-lt"/>
                          <a:ea typeface="+mn-ea"/>
                          <a:cs typeface="+mn-ea"/>
                          <a:sym typeface="+mn-lt"/>
                        </a:rPr>
                        <a:t>10500</a:t>
                      </a:r>
                      <a:endParaRPr lang="zh-CN" sz="2400">
                        <a:effectLst/>
                        <a:latin typeface="+mn-lt"/>
                        <a:ea typeface="+mn-ea"/>
                        <a:cs typeface="+mn-ea"/>
                        <a:sym typeface="+mn-lt"/>
                      </a:endParaRPr>
                    </a:p>
                  </a:txBody>
                  <a:tcPr marL="68580" marR="68580" marT="0" marB="0" anchor="ctr"/>
                </a:tc>
                <a:extLst>
                  <a:ext uri="{0D108BD9-81ED-4DB2-BD59-A6C34878D82A}">
                    <a16:rowId xmlns:a16="http://schemas.microsoft.com/office/drawing/2014/main" val="10003"/>
                  </a:ext>
                </a:extLst>
              </a:tr>
              <a:tr h="419204">
                <a:tc>
                  <a:txBody>
                    <a:bodyPr/>
                    <a:lstStyle/>
                    <a:p>
                      <a:pPr indent="0" algn="ctr">
                        <a:spcAft>
                          <a:spcPts val="0"/>
                        </a:spcAft>
                      </a:pPr>
                      <a:r>
                        <a:rPr lang="en-US" sz="1600">
                          <a:effectLst/>
                          <a:latin typeface="+mn-lt"/>
                          <a:ea typeface="+mn-ea"/>
                          <a:cs typeface="+mn-ea"/>
                          <a:sym typeface="+mn-lt"/>
                        </a:rPr>
                        <a:t>4</a:t>
                      </a:r>
                      <a:endParaRPr lang="zh-CN" sz="2400">
                        <a:effectLst/>
                        <a:latin typeface="+mn-lt"/>
                        <a:ea typeface="+mn-ea"/>
                        <a:cs typeface="+mn-ea"/>
                        <a:sym typeface="+mn-lt"/>
                      </a:endParaRPr>
                    </a:p>
                  </a:txBody>
                  <a:tcPr marL="68580" marR="68580" marT="0" marB="0" anchor="ctr"/>
                </a:tc>
                <a:tc>
                  <a:txBody>
                    <a:bodyPr/>
                    <a:lstStyle/>
                    <a:p>
                      <a:pPr indent="0">
                        <a:spcAft>
                          <a:spcPts val="0"/>
                        </a:spcAft>
                      </a:pPr>
                      <a:r>
                        <a:rPr lang="zh-CN" sz="1600">
                          <a:effectLst/>
                          <a:latin typeface="+mn-lt"/>
                          <a:ea typeface="+mn-ea"/>
                          <a:cs typeface="+mn-ea"/>
                          <a:sym typeface="+mn-lt"/>
                        </a:rPr>
                        <a:t>超过</a:t>
                      </a:r>
                      <a:r>
                        <a:rPr lang="en-US" sz="1600">
                          <a:effectLst/>
                          <a:latin typeface="+mn-lt"/>
                          <a:ea typeface="+mn-ea"/>
                          <a:cs typeface="+mn-ea"/>
                          <a:sym typeface="+mn-lt"/>
                        </a:rPr>
                        <a:t>300 000</a:t>
                      </a:r>
                      <a:r>
                        <a:rPr lang="zh-CN" sz="1600">
                          <a:effectLst/>
                          <a:latin typeface="+mn-lt"/>
                          <a:ea typeface="+mn-ea"/>
                          <a:cs typeface="+mn-ea"/>
                          <a:sym typeface="+mn-lt"/>
                        </a:rPr>
                        <a:t>至</a:t>
                      </a:r>
                      <a:r>
                        <a:rPr lang="en-US" sz="1600">
                          <a:effectLst/>
                          <a:latin typeface="+mn-lt"/>
                          <a:ea typeface="+mn-ea"/>
                          <a:cs typeface="+mn-ea"/>
                          <a:sym typeface="+mn-lt"/>
                        </a:rPr>
                        <a:t>500 000</a:t>
                      </a:r>
                      <a:r>
                        <a:rPr lang="zh-CN" sz="1600">
                          <a:effectLst/>
                          <a:latin typeface="+mn-lt"/>
                          <a:ea typeface="+mn-ea"/>
                          <a:cs typeface="+mn-ea"/>
                          <a:sym typeface="+mn-lt"/>
                        </a:rPr>
                        <a:t>元的部分</a:t>
                      </a:r>
                      <a:endParaRPr lang="zh-CN" sz="2400">
                        <a:effectLst/>
                        <a:latin typeface="+mn-lt"/>
                        <a:ea typeface="+mn-ea"/>
                        <a:cs typeface="+mn-ea"/>
                        <a:sym typeface="+mn-lt"/>
                      </a:endParaRPr>
                    </a:p>
                  </a:txBody>
                  <a:tcPr marL="68580" marR="68580" marT="0" marB="0" anchor="ctr"/>
                </a:tc>
                <a:tc>
                  <a:txBody>
                    <a:bodyPr/>
                    <a:lstStyle/>
                    <a:p>
                      <a:pPr indent="0" algn="ctr">
                        <a:spcAft>
                          <a:spcPts val="0"/>
                        </a:spcAft>
                      </a:pPr>
                      <a:r>
                        <a:rPr lang="en-US" sz="1600">
                          <a:effectLst/>
                          <a:latin typeface="+mn-lt"/>
                          <a:ea typeface="+mn-ea"/>
                          <a:cs typeface="+mn-ea"/>
                          <a:sym typeface="+mn-lt"/>
                        </a:rPr>
                        <a:t>30</a:t>
                      </a:r>
                      <a:endParaRPr lang="zh-CN" sz="2400">
                        <a:effectLst/>
                        <a:latin typeface="+mn-lt"/>
                        <a:ea typeface="+mn-ea"/>
                        <a:cs typeface="+mn-ea"/>
                        <a:sym typeface="+mn-lt"/>
                      </a:endParaRPr>
                    </a:p>
                  </a:txBody>
                  <a:tcPr marL="68580" marR="68580" marT="0" marB="0" anchor="ctr"/>
                </a:tc>
                <a:tc>
                  <a:txBody>
                    <a:bodyPr/>
                    <a:lstStyle/>
                    <a:p>
                      <a:pPr indent="0" algn="ctr">
                        <a:spcBef>
                          <a:spcPts val="480"/>
                        </a:spcBef>
                        <a:spcAft>
                          <a:spcPts val="120"/>
                        </a:spcAft>
                      </a:pPr>
                      <a:r>
                        <a:rPr lang="en-US" sz="1600">
                          <a:effectLst/>
                          <a:latin typeface="+mn-lt"/>
                          <a:ea typeface="+mn-ea"/>
                          <a:cs typeface="+mn-ea"/>
                          <a:sym typeface="+mn-lt"/>
                        </a:rPr>
                        <a:t>40500</a:t>
                      </a:r>
                      <a:endParaRPr lang="zh-CN" sz="2400">
                        <a:effectLst/>
                        <a:latin typeface="+mn-lt"/>
                        <a:ea typeface="+mn-ea"/>
                        <a:cs typeface="+mn-ea"/>
                        <a:sym typeface="+mn-lt"/>
                      </a:endParaRPr>
                    </a:p>
                  </a:txBody>
                  <a:tcPr marL="68580" marR="68580" marT="0" marB="0" anchor="ctr"/>
                </a:tc>
                <a:extLst>
                  <a:ext uri="{0D108BD9-81ED-4DB2-BD59-A6C34878D82A}">
                    <a16:rowId xmlns:a16="http://schemas.microsoft.com/office/drawing/2014/main" val="10004"/>
                  </a:ext>
                </a:extLst>
              </a:tr>
              <a:tr h="419204">
                <a:tc>
                  <a:txBody>
                    <a:bodyPr/>
                    <a:lstStyle/>
                    <a:p>
                      <a:pPr indent="0" algn="ctr">
                        <a:spcAft>
                          <a:spcPts val="0"/>
                        </a:spcAft>
                      </a:pPr>
                      <a:r>
                        <a:rPr lang="en-US" sz="1600">
                          <a:effectLst/>
                          <a:latin typeface="+mn-lt"/>
                          <a:ea typeface="+mn-ea"/>
                          <a:cs typeface="+mn-ea"/>
                          <a:sym typeface="+mn-lt"/>
                        </a:rPr>
                        <a:t>5</a:t>
                      </a:r>
                      <a:endParaRPr lang="zh-CN" sz="2400">
                        <a:effectLst/>
                        <a:latin typeface="+mn-lt"/>
                        <a:ea typeface="+mn-ea"/>
                        <a:cs typeface="+mn-ea"/>
                        <a:sym typeface="+mn-lt"/>
                      </a:endParaRPr>
                    </a:p>
                  </a:txBody>
                  <a:tcPr marL="68580" marR="68580" marT="0" marB="0" anchor="ctr"/>
                </a:tc>
                <a:tc>
                  <a:txBody>
                    <a:bodyPr/>
                    <a:lstStyle/>
                    <a:p>
                      <a:pPr indent="0">
                        <a:spcAft>
                          <a:spcPts val="0"/>
                        </a:spcAft>
                      </a:pPr>
                      <a:r>
                        <a:rPr lang="zh-CN" sz="1600">
                          <a:effectLst/>
                          <a:latin typeface="+mn-lt"/>
                          <a:ea typeface="+mn-ea"/>
                          <a:cs typeface="+mn-ea"/>
                          <a:sym typeface="+mn-lt"/>
                        </a:rPr>
                        <a:t>超过</a:t>
                      </a:r>
                      <a:r>
                        <a:rPr lang="en-US" sz="1600">
                          <a:effectLst/>
                          <a:latin typeface="+mn-lt"/>
                          <a:ea typeface="+mn-ea"/>
                          <a:cs typeface="+mn-ea"/>
                          <a:sym typeface="+mn-lt"/>
                        </a:rPr>
                        <a:t>500 000</a:t>
                      </a:r>
                      <a:r>
                        <a:rPr lang="zh-CN" sz="1600">
                          <a:effectLst/>
                          <a:latin typeface="+mn-lt"/>
                          <a:ea typeface="+mn-ea"/>
                          <a:cs typeface="+mn-ea"/>
                          <a:sym typeface="+mn-lt"/>
                        </a:rPr>
                        <a:t>元的部分</a:t>
                      </a:r>
                      <a:endParaRPr lang="zh-CN" sz="2400">
                        <a:effectLst/>
                        <a:latin typeface="+mn-lt"/>
                        <a:ea typeface="+mn-ea"/>
                        <a:cs typeface="+mn-ea"/>
                        <a:sym typeface="+mn-lt"/>
                      </a:endParaRPr>
                    </a:p>
                  </a:txBody>
                  <a:tcPr marL="68580" marR="68580" marT="0" marB="0" anchor="ctr"/>
                </a:tc>
                <a:tc>
                  <a:txBody>
                    <a:bodyPr/>
                    <a:lstStyle/>
                    <a:p>
                      <a:pPr indent="0" algn="ctr">
                        <a:spcAft>
                          <a:spcPts val="0"/>
                        </a:spcAft>
                      </a:pPr>
                      <a:r>
                        <a:rPr lang="en-US" sz="1600" dirty="0">
                          <a:effectLst/>
                          <a:latin typeface="+mn-lt"/>
                          <a:ea typeface="+mn-ea"/>
                          <a:cs typeface="+mn-ea"/>
                          <a:sym typeface="+mn-lt"/>
                        </a:rPr>
                        <a:t>35</a:t>
                      </a:r>
                      <a:endParaRPr lang="zh-CN" sz="2400" dirty="0">
                        <a:effectLst/>
                        <a:latin typeface="+mn-lt"/>
                        <a:ea typeface="+mn-ea"/>
                        <a:cs typeface="+mn-ea"/>
                        <a:sym typeface="+mn-lt"/>
                      </a:endParaRPr>
                    </a:p>
                  </a:txBody>
                  <a:tcPr marL="68580" marR="68580" marT="0" marB="0" anchor="ctr"/>
                </a:tc>
                <a:tc>
                  <a:txBody>
                    <a:bodyPr/>
                    <a:lstStyle/>
                    <a:p>
                      <a:pPr indent="0" algn="ctr">
                        <a:spcBef>
                          <a:spcPts val="480"/>
                        </a:spcBef>
                        <a:spcAft>
                          <a:spcPts val="120"/>
                        </a:spcAft>
                      </a:pPr>
                      <a:r>
                        <a:rPr lang="en-US" sz="1600" dirty="0">
                          <a:effectLst/>
                          <a:latin typeface="+mn-lt"/>
                          <a:ea typeface="+mn-ea"/>
                          <a:cs typeface="+mn-ea"/>
                          <a:sym typeface="+mn-lt"/>
                        </a:rPr>
                        <a:t>65500</a:t>
                      </a:r>
                      <a:endParaRPr lang="zh-CN" sz="2400"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5"/>
                  </a:ext>
                </a:extLst>
              </a:tr>
            </a:tbl>
          </a:graphicData>
        </a:graphic>
      </p:graphicFrame>
      <p:sp>
        <p:nvSpPr>
          <p:cNvPr id="7" name="文本框 6">
            <a:extLst>
              <a:ext uri="{FF2B5EF4-FFF2-40B4-BE49-F238E27FC236}">
                <a16:creationId xmlns:a16="http://schemas.microsoft.com/office/drawing/2014/main" id="{DB65BA84-925C-4F1F-9AE1-E566DA992C3F}"/>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三、税率</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56055750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79</a:t>
            </a:fld>
            <a:endParaRPr lang="en-US">
              <a:solidFill>
                <a:prstClr val="black">
                  <a:tint val="75000"/>
                </a:prstClr>
              </a:solidFill>
              <a:latin typeface="+mn-lt"/>
              <a:cs typeface="+mn-ea"/>
              <a:sym typeface="+mn-lt"/>
            </a:endParaRPr>
          </a:p>
        </p:txBody>
      </p:sp>
      <p:graphicFrame>
        <p:nvGraphicFramePr>
          <p:cNvPr id="4" name="图示 3"/>
          <p:cNvGraphicFramePr/>
          <p:nvPr>
            <p:extLst>
              <p:ext uri="{D42A27DB-BD31-4B8C-83A1-F6EECF244321}">
                <p14:modId xmlns:p14="http://schemas.microsoft.com/office/powerpoint/2010/main" val="664359974"/>
              </p:ext>
            </p:extLst>
          </p:nvPr>
        </p:nvGraphicFramePr>
        <p:xfrm>
          <a:off x="896295" y="1055077"/>
          <a:ext cx="6777672" cy="31551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文本框 5">
            <a:extLst>
              <a:ext uri="{FF2B5EF4-FFF2-40B4-BE49-F238E27FC236}">
                <a16:creationId xmlns:a16="http://schemas.microsoft.com/office/drawing/2014/main" id="{D41DB620-17AD-4F91-A2A3-2D0F26A694E3}"/>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三、税率</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15955278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a:spLocks/>
          </p:cNvSpPr>
          <p:nvPr/>
        </p:nvSpPr>
        <p:spPr bwMode="auto">
          <a:xfrm>
            <a:off x="610823" y="1019208"/>
            <a:ext cx="4385826" cy="3697563"/>
          </a:xfrm>
          <a:custGeom>
            <a:avLst/>
            <a:gdLst>
              <a:gd name="T0" fmla="*/ 0 w 3668"/>
              <a:gd name="T1" fmla="*/ 2147483647 h 3785"/>
              <a:gd name="T2" fmla="*/ 2147483647 w 3668"/>
              <a:gd name="T3" fmla="*/ 2147483647 h 3785"/>
              <a:gd name="T4" fmla="*/ 2147483647 w 3668"/>
              <a:gd name="T5" fmla="*/ 2147483647 h 3785"/>
              <a:gd name="T6" fmla="*/ 2147483647 w 3668"/>
              <a:gd name="T7" fmla="*/ 2147483647 h 3785"/>
              <a:gd name="T8" fmla="*/ 2147483647 w 3668"/>
              <a:gd name="T9" fmla="*/ 2147483647 h 3785"/>
              <a:gd name="T10" fmla="*/ 2147483647 w 3668"/>
              <a:gd name="T11" fmla="*/ 2147483647 h 3785"/>
              <a:gd name="T12" fmla="*/ 2147483647 w 3668"/>
              <a:gd name="T13" fmla="*/ 2147483647 h 3785"/>
              <a:gd name="T14" fmla="*/ 2147483647 w 3668"/>
              <a:gd name="T15" fmla="*/ 2147483647 h 3785"/>
              <a:gd name="T16" fmla="*/ 2147483647 w 3668"/>
              <a:gd name="T17" fmla="*/ 2147483647 h 3785"/>
              <a:gd name="T18" fmla="*/ 2147483647 w 3668"/>
              <a:gd name="T19" fmla="*/ 2147483647 h 3785"/>
              <a:gd name="T20" fmla="*/ 2147483647 w 3668"/>
              <a:gd name="T21" fmla="*/ 2147483647 h 3785"/>
              <a:gd name="T22" fmla="*/ 2147483647 w 3668"/>
              <a:gd name="T23" fmla="*/ 2147483647 h 3785"/>
              <a:gd name="T24" fmla="*/ 2147483647 w 3668"/>
              <a:gd name="T25" fmla="*/ 2147483647 h 3785"/>
              <a:gd name="T26" fmla="*/ 2147483647 w 3668"/>
              <a:gd name="T27" fmla="*/ 2147483647 h 3785"/>
              <a:gd name="T28" fmla="*/ 2147483647 w 3668"/>
              <a:gd name="T29" fmla="*/ 0 h 3785"/>
              <a:gd name="T30" fmla="*/ 2147483647 w 3668"/>
              <a:gd name="T31" fmla="*/ 2147483647 h 3785"/>
              <a:gd name="T32" fmla="*/ 2147483647 w 3668"/>
              <a:gd name="T33" fmla="*/ 2147483647 h 3785"/>
              <a:gd name="T34" fmla="*/ 2147483647 w 3668"/>
              <a:gd name="T35" fmla="*/ 2147483647 h 3785"/>
              <a:gd name="T36" fmla="*/ 2147483647 w 3668"/>
              <a:gd name="T37" fmla="*/ 2147483647 h 3785"/>
              <a:gd name="T38" fmla="*/ 2147483647 w 3668"/>
              <a:gd name="T39" fmla="*/ 2147483647 h 3785"/>
              <a:gd name="T40" fmla="*/ 2147483647 w 3668"/>
              <a:gd name="T41" fmla="*/ 2147483647 h 3785"/>
              <a:gd name="T42" fmla="*/ 2147483647 w 3668"/>
              <a:gd name="T43" fmla="*/ 2147483647 h 3785"/>
              <a:gd name="T44" fmla="*/ 2147483647 w 3668"/>
              <a:gd name="T45" fmla="*/ 2147483647 h 3785"/>
              <a:gd name="T46" fmla="*/ 2147483647 w 3668"/>
              <a:gd name="T47" fmla="*/ 2147483647 h 3785"/>
              <a:gd name="T48" fmla="*/ 2147483647 w 3668"/>
              <a:gd name="T49" fmla="*/ 2147483647 h 3785"/>
              <a:gd name="T50" fmla="*/ 2147483647 w 3668"/>
              <a:gd name="T51" fmla="*/ 2147483647 h 3785"/>
              <a:gd name="T52" fmla="*/ 2147483647 w 3668"/>
              <a:gd name="T53" fmla="*/ 2147483647 h 3785"/>
              <a:gd name="T54" fmla="*/ 2147483647 w 3668"/>
              <a:gd name="T55" fmla="*/ 2147483647 h 3785"/>
              <a:gd name="T56" fmla="*/ 0 w 3668"/>
              <a:gd name="T57" fmla="*/ 2147483647 h 3785"/>
              <a:gd name="T58" fmla="*/ 0 w 3668"/>
              <a:gd name="T59" fmla="*/ 2147483647 h 37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8"/>
              <a:gd name="T91" fmla="*/ 0 h 3785"/>
              <a:gd name="T92" fmla="*/ 3668 w 3668"/>
              <a:gd name="T93" fmla="*/ 3785 h 378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8" h="3785">
                <a:moveTo>
                  <a:pt x="0" y="2742"/>
                </a:moveTo>
                <a:lnTo>
                  <a:pt x="253" y="2556"/>
                </a:lnTo>
                <a:lnTo>
                  <a:pt x="515" y="2395"/>
                </a:lnTo>
                <a:lnTo>
                  <a:pt x="798" y="2223"/>
                </a:lnTo>
                <a:lnTo>
                  <a:pt x="1152" y="2000"/>
                </a:lnTo>
                <a:lnTo>
                  <a:pt x="1587" y="1728"/>
                </a:lnTo>
                <a:lnTo>
                  <a:pt x="1869" y="1525"/>
                </a:lnTo>
                <a:lnTo>
                  <a:pt x="2061" y="1394"/>
                </a:lnTo>
                <a:lnTo>
                  <a:pt x="2324" y="1182"/>
                </a:lnTo>
                <a:lnTo>
                  <a:pt x="2557" y="980"/>
                </a:lnTo>
                <a:lnTo>
                  <a:pt x="2769" y="768"/>
                </a:lnTo>
                <a:lnTo>
                  <a:pt x="2941" y="606"/>
                </a:lnTo>
                <a:lnTo>
                  <a:pt x="3193" y="353"/>
                </a:lnTo>
                <a:lnTo>
                  <a:pt x="3011" y="252"/>
                </a:lnTo>
                <a:lnTo>
                  <a:pt x="3648" y="0"/>
                </a:lnTo>
                <a:lnTo>
                  <a:pt x="3668" y="687"/>
                </a:lnTo>
                <a:lnTo>
                  <a:pt x="3466" y="525"/>
                </a:lnTo>
                <a:lnTo>
                  <a:pt x="3213" y="828"/>
                </a:lnTo>
                <a:lnTo>
                  <a:pt x="2910" y="1202"/>
                </a:lnTo>
                <a:lnTo>
                  <a:pt x="2698" y="1515"/>
                </a:lnTo>
                <a:lnTo>
                  <a:pt x="2597" y="1738"/>
                </a:lnTo>
                <a:lnTo>
                  <a:pt x="2496" y="1970"/>
                </a:lnTo>
                <a:lnTo>
                  <a:pt x="2435" y="2182"/>
                </a:lnTo>
                <a:lnTo>
                  <a:pt x="2375" y="2384"/>
                </a:lnTo>
                <a:lnTo>
                  <a:pt x="2264" y="2779"/>
                </a:lnTo>
                <a:lnTo>
                  <a:pt x="2183" y="3152"/>
                </a:lnTo>
                <a:lnTo>
                  <a:pt x="2122" y="3445"/>
                </a:lnTo>
                <a:lnTo>
                  <a:pt x="2042" y="3785"/>
                </a:lnTo>
                <a:lnTo>
                  <a:pt x="0" y="3785"/>
                </a:lnTo>
                <a:lnTo>
                  <a:pt x="0" y="2742"/>
                </a:lnTo>
                <a:close/>
              </a:path>
            </a:pathLst>
          </a:custGeom>
          <a:gradFill rotWithShape="1">
            <a:gsLst>
              <a:gs pos="0">
                <a:schemeClr val="bg1">
                  <a:lumMod val="75000"/>
                </a:schemeClr>
              </a:gs>
              <a:gs pos="100000">
                <a:srgbClr val="FFFFFF">
                  <a:alpha val="0"/>
                </a:srgbClr>
              </a:gs>
            </a:gsLst>
            <a:lin ang="5400000" scaled="1"/>
          </a:gradFill>
          <a:ln w="9525">
            <a:noFill/>
            <a:round/>
            <a:headEnd/>
            <a:tailEnd/>
          </a:ln>
        </p:spPr>
        <p:txBody>
          <a:bodyPr wrap="none" lIns="62873" tIns="31437" rIns="62873" bIns="31437" anchor="ctr"/>
          <a:lstStyle/>
          <a:p>
            <a:pPr algn="ctr" fontAlgn="base">
              <a:spcBef>
                <a:spcPct val="0"/>
              </a:spcBef>
              <a:spcAft>
                <a:spcPct val="0"/>
              </a:spcAft>
              <a:defRPr/>
            </a:pPr>
            <a:endParaRPr lang="zh-CN" altLang="en-US" sz="1300" b="1" kern="0">
              <a:solidFill>
                <a:srgbClr val="000000"/>
              </a:solidFill>
              <a:cs typeface="+mn-ea"/>
              <a:sym typeface="+mn-lt"/>
            </a:endParaRPr>
          </a:p>
        </p:txBody>
      </p:sp>
      <p:sp>
        <p:nvSpPr>
          <p:cNvPr id="10" name="矩形 9"/>
          <p:cNvSpPr/>
          <p:nvPr/>
        </p:nvSpPr>
        <p:spPr>
          <a:xfrm>
            <a:off x="3655966" y="3927203"/>
            <a:ext cx="4764027" cy="432820"/>
          </a:xfrm>
          <a:prstGeom prst="rect">
            <a:avLst/>
          </a:prstGeom>
          <a:ln>
            <a:solidFill>
              <a:schemeClr val="bg1">
                <a:lumMod val="50000"/>
              </a:schemeClr>
            </a:solidFill>
            <a:prstDash val="dash"/>
          </a:ln>
        </p:spPr>
        <p:txBody>
          <a:bodyPr wrap="square" lIns="62873" tIns="31437" rIns="62873" bIns="31437">
            <a:spAutoFit/>
          </a:bodyPr>
          <a:lstStyle/>
          <a:p>
            <a:r>
              <a:rPr lang="zh-CN" altLang="zh-CN" sz="1200" b="1" dirty="0">
                <a:cs typeface="+mn-ea"/>
                <a:sym typeface="+mn-lt"/>
              </a:rPr>
              <a:t>第五届全国人大第三次会议审议通过并颁布《中华人民共和国个人所得税法》，首次开征个人所得税</a:t>
            </a:r>
            <a:endParaRPr lang="zh-CN" altLang="en-US" sz="1200" b="1" dirty="0">
              <a:solidFill>
                <a:schemeClr val="tx1">
                  <a:lumMod val="75000"/>
                  <a:lumOff val="25000"/>
                </a:schemeClr>
              </a:solidFill>
              <a:cs typeface="+mn-ea"/>
              <a:sym typeface="+mn-lt"/>
            </a:endParaRPr>
          </a:p>
        </p:txBody>
      </p:sp>
      <p:sp>
        <p:nvSpPr>
          <p:cNvPr id="11" name="矩形 10"/>
          <p:cNvSpPr/>
          <p:nvPr/>
        </p:nvSpPr>
        <p:spPr>
          <a:xfrm>
            <a:off x="4076641" y="3303434"/>
            <a:ext cx="4343352" cy="432820"/>
          </a:xfrm>
          <a:prstGeom prst="rect">
            <a:avLst/>
          </a:prstGeom>
          <a:ln>
            <a:solidFill>
              <a:schemeClr val="bg1">
                <a:lumMod val="50000"/>
              </a:schemeClr>
            </a:solidFill>
            <a:prstDash val="dash"/>
          </a:ln>
        </p:spPr>
        <p:txBody>
          <a:bodyPr wrap="square" lIns="62873" tIns="31437" rIns="62873" bIns="31437">
            <a:spAutoFit/>
          </a:bodyPr>
          <a:lstStyle/>
          <a:p>
            <a:r>
              <a:rPr lang="zh-CN" altLang="zh-CN" sz="1200" b="1" dirty="0">
                <a:cs typeface="+mn-ea"/>
                <a:sym typeface="+mn-lt"/>
              </a:rPr>
              <a:t>国务院先后颁布了《中华人民共和国城乡个体工商业户所得税暂行条例》和《中华人民共和国个人收入调节税暂行条例》</a:t>
            </a:r>
            <a:endParaRPr lang="zh-CN" altLang="en-US" sz="1200" b="1" dirty="0">
              <a:solidFill>
                <a:schemeClr val="tx1">
                  <a:lumMod val="75000"/>
                  <a:lumOff val="25000"/>
                </a:schemeClr>
              </a:solidFill>
              <a:cs typeface="+mn-ea"/>
              <a:sym typeface="+mn-lt"/>
            </a:endParaRPr>
          </a:p>
        </p:txBody>
      </p:sp>
      <p:sp>
        <p:nvSpPr>
          <p:cNvPr id="12" name="矩形 11"/>
          <p:cNvSpPr/>
          <p:nvPr/>
        </p:nvSpPr>
        <p:spPr>
          <a:xfrm>
            <a:off x="4484851" y="2679664"/>
            <a:ext cx="3935142" cy="617486"/>
          </a:xfrm>
          <a:prstGeom prst="rect">
            <a:avLst/>
          </a:prstGeom>
          <a:ln>
            <a:solidFill>
              <a:schemeClr val="bg1">
                <a:lumMod val="50000"/>
              </a:schemeClr>
            </a:solidFill>
            <a:prstDash val="dash"/>
          </a:ln>
        </p:spPr>
        <p:txBody>
          <a:bodyPr wrap="square" lIns="62873" tIns="31437" rIns="62873" bIns="31437">
            <a:spAutoFit/>
          </a:bodyPr>
          <a:lstStyle/>
          <a:p>
            <a:r>
              <a:rPr lang="zh-CN" altLang="zh-CN" sz="1200" b="1" dirty="0">
                <a:cs typeface="+mn-ea"/>
                <a:sym typeface="+mn-lt"/>
              </a:rPr>
              <a:t>第八届全国人大常务委员会第四次会议在对原有三部个人所得税法律制度修改、合并的基础上，公布了修改后的《中华人民共和国个人所得税法》</a:t>
            </a:r>
            <a:endParaRPr lang="zh-CN" altLang="en-US" sz="1200" b="1" dirty="0">
              <a:solidFill>
                <a:schemeClr val="tx1">
                  <a:lumMod val="75000"/>
                  <a:lumOff val="25000"/>
                </a:schemeClr>
              </a:solidFill>
              <a:cs typeface="+mn-ea"/>
              <a:sym typeface="+mn-lt"/>
            </a:endParaRPr>
          </a:p>
        </p:txBody>
      </p:sp>
      <p:sp>
        <p:nvSpPr>
          <p:cNvPr id="13" name="矩形 12"/>
          <p:cNvSpPr/>
          <p:nvPr/>
        </p:nvSpPr>
        <p:spPr>
          <a:xfrm>
            <a:off x="4866225" y="2160175"/>
            <a:ext cx="3553768" cy="248154"/>
          </a:xfrm>
          <a:prstGeom prst="rect">
            <a:avLst/>
          </a:prstGeom>
          <a:ln>
            <a:solidFill>
              <a:schemeClr val="bg1">
                <a:lumMod val="50000"/>
              </a:schemeClr>
            </a:solidFill>
            <a:prstDash val="dash"/>
          </a:ln>
        </p:spPr>
        <p:txBody>
          <a:bodyPr wrap="square" lIns="62873" tIns="31437" rIns="62873" bIns="31437">
            <a:spAutoFit/>
          </a:bodyPr>
          <a:lstStyle/>
          <a:p>
            <a:r>
              <a:rPr lang="zh-CN" altLang="zh-CN" sz="1200" b="1" dirty="0">
                <a:cs typeface="+mn-ea"/>
                <a:sym typeface="+mn-lt"/>
              </a:rPr>
              <a:t>分别对《个人所得税法》进行了修订</a:t>
            </a:r>
            <a:endParaRPr lang="zh-CN" altLang="en-US" sz="1200" b="1" dirty="0">
              <a:solidFill>
                <a:schemeClr val="tx1">
                  <a:lumMod val="75000"/>
                  <a:lumOff val="25000"/>
                </a:schemeClr>
              </a:solidFill>
              <a:cs typeface="+mn-ea"/>
              <a:sym typeface="+mn-lt"/>
            </a:endParaRPr>
          </a:p>
        </p:txBody>
      </p:sp>
      <p:sp>
        <p:nvSpPr>
          <p:cNvPr id="14" name="矩形 13"/>
          <p:cNvSpPr/>
          <p:nvPr/>
        </p:nvSpPr>
        <p:spPr>
          <a:xfrm>
            <a:off x="5464512" y="1520227"/>
            <a:ext cx="2955481" cy="432820"/>
          </a:xfrm>
          <a:prstGeom prst="rect">
            <a:avLst/>
          </a:prstGeom>
          <a:ln>
            <a:solidFill>
              <a:schemeClr val="bg1">
                <a:lumMod val="50000"/>
              </a:schemeClr>
            </a:solidFill>
            <a:prstDash val="dash"/>
          </a:ln>
        </p:spPr>
        <p:txBody>
          <a:bodyPr wrap="square" lIns="62873" tIns="31437" rIns="62873" bIns="31437">
            <a:spAutoFit/>
          </a:bodyPr>
          <a:lstStyle/>
          <a:p>
            <a:r>
              <a:rPr lang="zh-CN" altLang="zh-CN" sz="1200" b="1" dirty="0">
                <a:cs typeface="+mn-ea"/>
                <a:sym typeface="+mn-lt"/>
              </a:rPr>
              <a:t>第十三届全国人民代表大会常务委员会通过的《个人所得税法》</a:t>
            </a:r>
            <a:endParaRPr lang="zh-CN" altLang="en-US" sz="1200" b="1" dirty="0">
              <a:solidFill>
                <a:schemeClr val="tx1">
                  <a:lumMod val="75000"/>
                  <a:lumOff val="25000"/>
                </a:schemeClr>
              </a:solidFill>
              <a:cs typeface="+mn-ea"/>
              <a:sym typeface="+mn-lt"/>
            </a:endParaRPr>
          </a:p>
        </p:txBody>
      </p:sp>
      <p:grpSp>
        <p:nvGrpSpPr>
          <p:cNvPr id="32" name="组合 31"/>
          <p:cNvGrpSpPr/>
          <p:nvPr/>
        </p:nvGrpSpPr>
        <p:grpSpPr>
          <a:xfrm>
            <a:off x="1103396" y="3915274"/>
            <a:ext cx="1766422" cy="357517"/>
            <a:chOff x="3237545" y="4561747"/>
            <a:chExt cx="1146960" cy="1146960"/>
          </a:xfrm>
        </p:grpSpPr>
        <p:sp>
          <p:nvSpPr>
            <p:cNvPr id="33" name="圆角矩形 32"/>
            <p:cNvSpPr/>
            <p:nvPr/>
          </p:nvSpPr>
          <p:spPr>
            <a:xfrm>
              <a:off x="3237545" y="4561747"/>
              <a:ext cx="1146960" cy="1146960"/>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cs typeface="+mn-ea"/>
                <a:sym typeface="+mn-lt"/>
              </a:endParaRPr>
            </a:p>
          </p:txBody>
        </p:sp>
        <p:sp>
          <p:nvSpPr>
            <p:cNvPr id="34" name="圆角矩形 33"/>
            <p:cNvSpPr/>
            <p:nvPr/>
          </p:nvSpPr>
          <p:spPr>
            <a:xfrm>
              <a:off x="3281206" y="4770859"/>
              <a:ext cx="1057659" cy="73914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solidFill>
                    <a:schemeClr val="accent1"/>
                  </a:solidFill>
                  <a:cs typeface="+mn-ea"/>
                  <a:sym typeface="+mn-lt"/>
                </a:rPr>
                <a:t>1980</a:t>
              </a:r>
              <a:r>
                <a:rPr lang="zh-CN" altLang="en-US" b="1" dirty="0">
                  <a:solidFill>
                    <a:schemeClr val="accent1"/>
                  </a:solidFill>
                  <a:cs typeface="+mn-ea"/>
                  <a:sym typeface="+mn-lt"/>
                </a:rPr>
                <a:t>年</a:t>
              </a:r>
              <a:r>
                <a:rPr lang="en-US" altLang="zh-CN" b="1" dirty="0">
                  <a:solidFill>
                    <a:schemeClr val="accent1"/>
                  </a:solidFill>
                  <a:cs typeface="+mn-ea"/>
                  <a:sym typeface="+mn-lt"/>
                </a:rPr>
                <a:t>9</a:t>
              </a:r>
              <a:r>
                <a:rPr lang="zh-CN" altLang="en-US" b="1" dirty="0">
                  <a:solidFill>
                    <a:schemeClr val="accent1"/>
                  </a:solidFill>
                  <a:cs typeface="+mn-ea"/>
                  <a:sym typeface="+mn-lt"/>
                </a:rPr>
                <a:t>月</a:t>
              </a:r>
              <a:r>
                <a:rPr lang="en-US" altLang="zh-CN" b="1" dirty="0">
                  <a:solidFill>
                    <a:schemeClr val="accent1"/>
                  </a:solidFill>
                  <a:cs typeface="+mn-ea"/>
                  <a:sym typeface="+mn-lt"/>
                </a:rPr>
                <a:t>10</a:t>
              </a:r>
              <a:r>
                <a:rPr lang="zh-CN" altLang="en-US" b="1" dirty="0">
                  <a:solidFill>
                    <a:schemeClr val="accent1"/>
                  </a:solidFill>
                  <a:cs typeface="+mn-ea"/>
                  <a:sym typeface="+mn-lt"/>
                </a:rPr>
                <a:t>日</a:t>
              </a:r>
            </a:p>
          </p:txBody>
        </p:sp>
      </p:grpSp>
      <p:grpSp>
        <p:nvGrpSpPr>
          <p:cNvPr id="35" name="组合 34"/>
          <p:cNvGrpSpPr/>
          <p:nvPr/>
        </p:nvGrpSpPr>
        <p:grpSpPr>
          <a:xfrm>
            <a:off x="1600991" y="3341085"/>
            <a:ext cx="1766422" cy="357517"/>
            <a:chOff x="3237545" y="4561747"/>
            <a:chExt cx="1146960" cy="1146960"/>
          </a:xfrm>
        </p:grpSpPr>
        <p:sp>
          <p:nvSpPr>
            <p:cNvPr id="36" name="圆角矩形 35"/>
            <p:cNvSpPr/>
            <p:nvPr/>
          </p:nvSpPr>
          <p:spPr>
            <a:xfrm>
              <a:off x="3237545" y="4561747"/>
              <a:ext cx="1146960" cy="1146960"/>
            </a:xfrm>
            <a:prstGeom prst="roundRect">
              <a:avLst>
                <a:gd name="adj" fmla="val 0"/>
              </a:avLst>
            </a:prstGeom>
            <a:solidFill>
              <a:srgbClr val="595959"/>
            </a:solidFill>
            <a:ln w="31750">
              <a:gradFill flip="none" rotWithShape="1">
                <a:gsLst>
                  <a:gs pos="0">
                    <a:schemeClr val="bg1">
                      <a:lumMod val="85000"/>
                    </a:schemeClr>
                  </a:gs>
                  <a:gs pos="100000">
                    <a:schemeClr val="bg1"/>
                  </a:gs>
                </a:gsLst>
                <a:lin ang="2700000" scaled="1"/>
                <a:tileRect/>
              </a:gra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2"/>
                </a:solidFill>
                <a:cs typeface="+mn-ea"/>
                <a:sym typeface="+mn-lt"/>
              </a:endParaRPr>
            </a:p>
          </p:txBody>
        </p:sp>
        <p:sp>
          <p:nvSpPr>
            <p:cNvPr id="37" name="圆角矩形 36"/>
            <p:cNvSpPr/>
            <p:nvPr/>
          </p:nvSpPr>
          <p:spPr>
            <a:xfrm>
              <a:off x="3281206" y="4770859"/>
              <a:ext cx="1057659" cy="73914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solidFill>
                    <a:srgbClr val="595959"/>
                  </a:solidFill>
                  <a:cs typeface="+mn-ea"/>
                  <a:sym typeface="+mn-lt"/>
                </a:rPr>
                <a:t>1986</a:t>
              </a:r>
              <a:r>
                <a:rPr lang="zh-CN" altLang="en-US" b="1" dirty="0">
                  <a:solidFill>
                    <a:srgbClr val="595959"/>
                  </a:solidFill>
                  <a:cs typeface="+mn-ea"/>
                  <a:sym typeface="+mn-lt"/>
                </a:rPr>
                <a:t>年</a:t>
              </a:r>
              <a:r>
                <a:rPr lang="en-US" altLang="zh-CN" b="1" dirty="0">
                  <a:solidFill>
                    <a:srgbClr val="595959"/>
                  </a:solidFill>
                  <a:cs typeface="+mn-ea"/>
                  <a:sym typeface="+mn-lt"/>
                </a:rPr>
                <a:t>~1987</a:t>
              </a:r>
              <a:r>
                <a:rPr lang="zh-CN" altLang="en-US" b="1" dirty="0">
                  <a:solidFill>
                    <a:srgbClr val="595959"/>
                  </a:solidFill>
                  <a:cs typeface="+mn-ea"/>
                  <a:sym typeface="+mn-lt"/>
                </a:rPr>
                <a:t>年</a:t>
              </a:r>
            </a:p>
          </p:txBody>
        </p:sp>
      </p:grpSp>
      <p:grpSp>
        <p:nvGrpSpPr>
          <p:cNvPr id="38" name="组合 37"/>
          <p:cNvGrpSpPr/>
          <p:nvPr/>
        </p:nvGrpSpPr>
        <p:grpSpPr>
          <a:xfrm>
            <a:off x="2413912" y="2710598"/>
            <a:ext cx="1766422" cy="357517"/>
            <a:chOff x="3237545" y="4561747"/>
            <a:chExt cx="1146960" cy="1146960"/>
          </a:xfrm>
        </p:grpSpPr>
        <p:sp>
          <p:nvSpPr>
            <p:cNvPr id="39" name="圆角矩形 38"/>
            <p:cNvSpPr/>
            <p:nvPr/>
          </p:nvSpPr>
          <p:spPr>
            <a:xfrm>
              <a:off x="3237545" y="4561747"/>
              <a:ext cx="1146960" cy="1146960"/>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3"/>
                </a:solidFill>
                <a:cs typeface="+mn-ea"/>
                <a:sym typeface="+mn-lt"/>
              </a:endParaRPr>
            </a:p>
          </p:txBody>
        </p:sp>
        <p:sp>
          <p:nvSpPr>
            <p:cNvPr id="40" name="圆角矩形 39"/>
            <p:cNvSpPr/>
            <p:nvPr/>
          </p:nvSpPr>
          <p:spPr>
            <a:xfrm>
              <a:off x="3281206" y="4770859"/>
              <a:ext cx="1057659" cy="73914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solidFill>
                    <a:srgbClr val="0070C0"/>
                  </a:solidFill>
                  <a:cs typeface="+mn-ea"/>
                  <a:sym typeface="+mn-lt"/>
                </a:rPr>
                <a:t>1993</a:t>
              </a:r>
              <a:r>
                <a:rPr lang="zh-CN" altLang="en-US" b="1" dirty="0">
                  <a:solidFill>
                    <a:srgbClr val="0070C0"/>
                  </a:solidFill>
                  <a:cs typeface="+mn-ea"/>
                  <a:sym typeface="+mn-lt"/>
                </a:rPr>
                <a:t>年</a:t>
              </a:r>
              <a:r>
                <a:rPr lang="en-US" altLang="zh-CN" b="1" dirty="0">
                  <a:solidFill>
                    <a:srgbClr val="0070C0"/>
                  </a:solidFill>
                  <a:cs typeface="+mn-ea"/>
                  <a:sym typeface="+mn-lt"/>
                </a:rPr>
                <a:t>10</a:t>
              </a:r>
              <a:r>
                <a:rPr lang="zh-CN" altLang="en-US" b="1" dirty="0">
                  <a:solidFill>
                    <a:srgbClr val="0070C0"/>
                  </a:solidFill>
                  <a:cs typeface="+mn-ea"/>
                  <a:sym typeface="+mn-lt"/>
                </a:rPr>
                <a:t>月</a:t>
              </a:r>
              <a:r>
                <a:rPr lang="en-US" altLang="zh-CN" b="1" dirty="0">
                  <a:solidFill>
                    <a:srgbClr val="0070C0"/>
                  </a:solidFill>
                  <a:cs typeface="+mn-ea"/>
                  <a:sym typeface="+mn-lt"/>
                </a:rPr>
                <a:t>31</a:t>
              </a:r>
              <a:r>
                <a:rPr lang="zh-CN" altLang="en-US" b="1" dirty="0">
                  <a:solidFill>
                    <a:srgbClr val="0070C0"/>
                  </a:solidFill>
                  <a:cs typeface="+mn-ea"/>
                  <a:sym typeface="+mn-lt"/>
                </a:rPr>
                <a:t>日</a:t>
              </a:r>
            </a:p>
          </p:txBody>
        </p:sp>
      </p:grpSp>
      <p:grpSp>
        <p:nvGrpSpPr>
          <p:cNvPr id="41" name="组合 40"/>
          <p:cNvGrpSpPr/>
          <p:nvPr/>
        </p:nvGrpSpPr>
        <p:grpSpPr>
          <a:xfrm>
            <a:off x="2772756" y="2086563"/>
            <a:ext cx="1766422" cy="357517"/>
            <a:chOff x="3237545" y="4561747"/>
            <a:chExt cx="1146960" cy="1146960"/>
          </a:xfrm>
        </p:grpSpPr>
        <p:sp>
          <p:nvSpPr>
            <p:cNvPr id="42" name="圆角矩形 41"/>
            <p:cNvSpPr/>
            <p:nvPr/>
          </p:nvSpPr>
          <p:spPr>
            <a:xfrm>
              <a:off x="3237545" y="4561747"/>
              <a:ext cx="1146960" cy="1146960"/>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800" b="1">
                <a:solidFill>
                  <a:schemeClr val="accent4"/>
                </a:solidFill>
                <a:cs typeface="+mn-ea"/>
                <a:sym typeface="+mn-lt"/>
              </a:endParaRPr>
            </a:p>
          </p:txBody>
        </p:sp>
        <p:sp>
          <p:nvSpPr>
            <p:cNvPr id="43" name="圆角矩形 42"/>
            <p:cNvSpPr/>
            <p:nvPr/>
          </p:nvSpPr>
          <p:spPr>
            <a:xfrm>
              <a:off x="3281206" y="4770859"/>
              <a:ext cx="1057659" cy="73914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b="1" dirty="0">
                  <a:solidFill>
                    <a:schemeClr val="accent4"/>
                  </a:solidFill>
                  <a:cs typeface="+mn-ea"/>
                  <a:sym typeface="+mn-lt"/>
                </a:rPr>
                <a:t>1999/2005/2007/2011/2018</a:t>
              </a:r>
              <a:endParaRPr lang="zh-CN" altLang="en-US" sz="800" b="1" dirty="0">
                <a:solidFill>
                  <a:schemeClr val="accent4"/>
                </a:solidFill>
                <a:cs typeface="+mn-ea"/>
                <a:sym typeface="+mn-lt"/>
              </a:endParaRPr>
            </a:p>
          </p:txBody>
        </p:sp>
      </p:grpSp>
      <p:grpSp>
        <p:nvGrpSpPr>
          <p:cNvPr id="44" name="组合 43"/>
          <p:cNvGrpSpPr/>
          <p:nvPr/>
        </p:nvGrpSpPr>
        <p:grpSpPr>
          <a:xfrm>
            <a:off x="3316165" y="1508316"/>
            <a:ext cx="1766422" cy="357517"/>
            <a:chOff x="3237545" y="4561747"/>
            <a:chExt cx="1146960" cy="1146960"/>
          </a:xfrm>
        </p:grpSpPr>
        <p:sp>
          <p:nvSpPr>
            <p:cNvPr id="45" name="圆角矩形 44"/>
            <p:cNvSpPr/>
            <p:nvPr/>
          </p:nvSpPr>
          <p:spPr>
            <a:xfrm>
              <a:off x="3237545" y="4561747"/>
              <a:ext cx="1146960" cy="1146960"/>
            </a:xfrm>
            <a:prstGeom prst="roundRect">
              <a:avLst>
                <a:gd name="adj" fmla="val 0"/>
              </a:avLst>
            </a:prstGeom>
            <a:solidFill>
              <a:schemeClr val="accent5"/>
            </a:solidFill>
            <a:ln w="31750">
              <a:gradFill flip="none" rotWithShape="1">
                <a:gsLst>
                  <a:gs pos="0">
                    <a:schemeClr val="bg1">
                      <a:lumMod val="85000"/>
                    </a:schemeClr>
                  </a:gs>
                  <a:gs pos="100000">
                    <a:schemeClr val="bg1"/>
                  </a:gs>
                </a:gsLst>
                <a:lin ang="2700000" scaled="1"/>
                <a:tileRect/>
              </a:gra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cs typeface="+mn-ea"/>
                <a:sym typeface="+mn-lt"/>
              </a:endParaRPr>
            </a:p>
          </p:txBody>
        </p:sp>
        <p:sp>
          <p:nvSpPr>
            <p:cNvPr id="46" name="圆角矩形 45"/>
            <p:cNvSpPr/>
            <p:nvPr/>
          </p:nvSpPr>
          <p:spPr>
            <a:xfrm>
              <a:off x="3281206" y="4770859"/>
              <a:ext cx="1057659" cy="73914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solidFill>
                    <a:schemeClr val="accent5"/>
                  </a:solidFill>
                  <a:cs typeface="+mn-ea"/>
                  <a:sym typeface="+mn-lt"/>
                </a:rPr>
                <a:t>2018</a:t>
              </a:r>
              <a:r>
                <a:rPr lang="zh-CN" altLang="en-US" b="1" dirty="0">
                  <a:solidFill>
                    <a:schemeClr val="accent5"/>
                  </a:solidFill>
                  <a:cs typeface="+mn-ea"/>
                  <a:sym typeface="+mn-lt"/>
                </a:rPr>
                <a:t>年</a:t>
              </a:r>
              <a:r>
                <a:rPr lang="en-US" altLang="zh-CN" b="1" dirty="0">
                  <a:solidFill>
                    <a:schemeClr val="accent5"/>
                  </a:solidFill>
                  <a:cs typeface="+mn-ea"/>
                  <a:sym typeface="+mn-lt"/>
                </a:rPr>
                <a:t>8</a:t>
              </a:r>
              <a:r>
                <a:rPr lang="zh-CN" altLang="en-US" b="1" dirty="0">
                  <a:solidFill>
                    <a:schemeClr val="accent5"/>
                  </a:solidFill>
                  <a:cs typeface="+mn-ea"/>
                  <a:sym typeface="+mn-lt"/>
                </a:rPr>
                <a:t>月</a:t>
              </a:r>
              <a:r>
                <a:rPr lang="en-US" altLang="zh-CN" b="1" dirty="0">
                  <a:solidFill>
                    <a:schemeClr val="accent5"/>
                  </a:solidFill>
                  <a:cs typeface="+mn-ea"/>
                  <a:sym typeface="+mn-lt"/>
                </a:rPr>
                <a:t>31</a:t>
              </a:r>
              <a:r>
                <a:rPr lang="zh-CN" altLang="en-US" b="1" dirty="0">
                  <a:solidFill>
                    <a:schemeClr val="accent5"/>
                  </a:solidFill>
                  <a:cs typeface="+mn-ea"/>
                  <a:sym typeface="+mn-lt"/>
                </a:rPr>
                <a:t>日</a:t>
              </a:r>
            </a:p>
          </p:txBody>
        </p:sp>
      </p:grpSp>
      <p:sp>
        <p:nvSpPr>
          <p:cNvPr id="26" name="Freeform 5"/>
          <p:cNvSpPr>
            <a:spLocks/>
          </p:cNvSpPr>
          <p:nvPr/>
        </p:nvSpPr>
        <p:spPr bwMode="auto">
          <a:xfrm>
            <a:off x="803395" y="1411928"/>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sp>
        <p:nvSpPr>
          <p:cNvPr id="27" name="Freeform 5"/>
          <p:cNvSpPr>
            <a:spLocks/>
          </p:cNvSpPr>
          <p:nvPr/>
        </p:nvSpPr>
        <p:spPr bwMode="auto">
          <a:xfrm>
            <a:off x="884266" y="1468852"/>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cs typeface="+mn-ea"/>
              <a:sym typeface="+mn-lt"/>
            </a:endParaRPr>
          </a:p>
        </p:txBody>
      </p:sp>
      <p:sp>
        <p:nvSpPr>
          <p:cNvPr id="28" name="矩形 27"/>
          <p:cNvSpPr/>
          <p:nvPr/>
        </p:nvSpPr>
        <p:spPr>
          <a:xfrm>
            <a:off x="989257" y="1661004"/>
            <a:ext cx="929555" cy="623248"/>
          </a:xfrm>
          <a:prstGeom prst="rect">
            <a:avLst/>
          </a:prstGeom>
        </p:spPr>
        <p:txBody>
          <a:bodyPr wrap="square" lIns="68580" tIns="34290" rIns="68580" bIns="34290">
            <a:spAutoFit/>
          </a:bodyPr>
          <a:lstStyle/>
          <a:p>
            <a:pPr algn="ctr"/>
            <a:r>
              <a:rPr lang="zh-CN" altLang="en-US" sz="1800" b="1" dirty="0">
                <a:cs typeface="+mn-ea"/>
                <a:sym typeface="+mn-lt"/>
              </a:rPr>
              <a:t>发展</a:t>
            </a:r>
            <a:endParaRPr lang="en-US" altLang="zh-CN" sz="1800" b="1" dirty="0">
              <a:cs typeface="+mn-ea"/>
              <a:sym typeface="+mn-lt"/>
            </a:endParaRPr>
          </a:p>
          <a:p>
            <a:pPr algn="ctr"/>
            <a:r>
              <a:rPr lang="zh-CN" altLang="en-US" sz="1800" b="1" dirty="0">
                <a:cs typeface="+mn-ea"/>
                <a:sym typeface="+mn-lt"/>
              </a:rPr>
              <a:t>历程</a:t>
            </a:r>
          </a:p>
        </p:txBody>
      </p:sp>
      <p:sp>
        <p:nvSpPr>
          <p:cNvPr id="30" name="矩形 29"/>
          <p:cNvSpPr/>
          <p:nvPr/>
        </p:nvSpPr>
        <p:spPr>
          <a:xfrm>
            <a:off x="5464512" y="715658"/>
            <a:ext cx="2955481" cy="802152"/>
          </a:xfrm>
          <a:prstGeom prst="rect">
            <a:avLst/>
          </a:prstGeom>
          <a:ln>
            <a:solidFill>
              <a:schemeClr val="bg1">
                <a:lumMod val="50000"/>
              </a:schemeClr>
            </a:solidFill>
            <a:prstDash val="dash"/>
          </a:ln>
        </p:spPr>
        <p:txBody>
          <a:bodyPr wrap="square" lIns="62873" tIns="31437" rIns="62873" bIns="31437">
            <a:spAutoFit/>
          </a:bodyPr>
          <a:lstStyle/>
          <a:p>
            <a:r>
              <a:rPr lang="en-US" altLang="zh-CN" sz="1200" b="1" dirty="0">
                <a:cs typeface="+mn-ea"/>
                <a:sym typeface="+mn-lt"/>
              </a:rPr>
              <a:t>2018</a:t>
            </a:r>
            <a:r>
              <a:rPr lang="zh-CN" altLang="zh-CN" sz="1200" b="1" dirty="0">
                <a:cs typeface="+mn-ea"/>
                <a:sym typeface="+mn-lt"/>
              </a:rPr>
              <a:t>年</a:t>
            </a:r>
            <a:r>
              <a:rPr lang="en-US" altLang="zh-CN" sz="1200" b="1" dirty="0">
                <a:cs typeface="+mn-ea"/>
                <a:sym typeface="+mn-lt"/>
              </a:rPr>
              <a:t>12</a:t>
            </a:r>
            <a:r>
              <a:rPr lang="zh-CN" altLang="zh-CN" sz="1200" b="1" dirty="0">
                <a:cs typeface="+mn-ea"/>
                <a:sym typeface="+mn-lt"/>
              </a:rPr>
              <a:t>月国务院修订《个人所得税法实施条例》和《个人所得税专项附加扣除暂行办法》，国家税务总局发布《个人所得税专项附加扣除操作办法（试行）》等。</a:t>
            </a:r>
          </a:p>
        </p:txBody>
      </p:sp>
      <p:sp>
        <p:nvSpPr>
          <p:cNvPr id="31" name="文本框 30">
            <a:extLst>
              <a:ext uri="{FF2B5EF4-FFF2-40B4-BE49-F238E27FC236}">
                <a16:creationId xmlns:a16="http://schemas.microsoft.com/office/drawing/2014/main" id="{616CFF3A-93CA-4A15-A506-A44732633F7B}"/>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415187377"/>
      </p:ext>
    </p:extLst>
  </p:cSld>
  <p:clrMapOvr>
    <a:masterClrMapping/>
  </p:clrMapOvr>
  <p:transition spd="slow" advClick="0" advTm="0">
    <p:cove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 presetClass="entr" presetSubtype="8" accel="60000" fill="hold" nodeType="afterEffect" p14:presetBounceEnd="40000">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14:bounceEnd="40000">
                                          <p:cBhvr additive="base">
                                            <p:cTn id="11" dur="500" fill="hold"/>
                                            <p:tgtEl>
                                              <p:spTgt spid="32"/>
                                            </p:tgtEl>
                                            <p:attrNameLst>
                                              <p:attrName>ppt_x</p:attrName>
                                            </p:attrNameLst>
                                          </p:cBhvr>
                                          <p:tavLst>
                                            <p:tav tm="0">
                                              <p:val>
                                                <p:strVal val="0-#ppt_w/2"/>
                                              </p:val>
                                            </p:tav>
                                            <p:tav tm="100000">
                                              <p:val>
                                                <p:strVal val="#ppt_x"/>
                                              </p:val>
                                            </p:tav>
                                          </p:tavLst>
                                        </p:anim>
                                        <p:anim calcmode="lin" valueType="num" p14:bounceEnd="40000">
                                          <p:cBhvr additive="base">
                                            <p:cTn id="12" dur="500" fill="hold"/>
                                            <p:tgtEl>
                                              <p:spTgt spid="32"/>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1+#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8" accel="60000" fill="hold" nodeType="afterEffect" p14:presetBounceEnd="40000">
                                      <p:stCondLst>
                                        <p:cond delay="0"/>
                                      </p:stCondLst>
                                      <p:childTnLst>
                                        <p:set>
                                          <p:cBhvr>
                                            <p:cTn id="19" dur="1" fill="hold">
                                              <p:stCondLst>
                                                <p:cond delay="0"/>
                                              </p:stCondLst>
                                            </p:cTn>
                                            <p:tgtEl>
                                              <p:spTgt spid="35"/>
                                            </p:tgtEl>
                                            <p:attrNameLst>
                                              <p:attrName>style.visibility</p:attrName>
                                            </p:attrNameLst>
                                          </p:cBhvr>
                                          <p:to>
                                            <p:strVal val="visible"/>
                                          </p:to>
                                        </p:set>
                                        <p:anim calcmode="lin" valueType="num" p14:bounceEnd="40000">
                                          <p:cBhvr additive="base">
                                            <p:cTn id="20" dur="500" fill="hold"/>
                                            <p:tgtEl>
                                              <p:spTgt spid="35"/>
                                            </p:tgtEl>
                                            <p:attrNameLst>
                                              <p:attrName>ppt_x</p:attrName>
                                            </p:attrNameLst>
                                          </p:cBhvr>
                                          <p:tavLst>
                                            <p:tav tm="0">
                                              <p:val>
                                                <p:strVal val="0-#ppt_w/2"/>
                                              </p:val>
                                            </p:tav>
                                            <p:tav tm="100000">
                                              <p:val>
                                                <p:strVal val="#ppt_x"/>
                                              </p:val>
                                            </p:tav>
                                          </p:tavLst>
                                        </p:anim>
                                        <p:anim calcmode="lin" valueType="num" p14:bounceEnd="40000">
                                          <p:cBhvr additive="base">
                                            <p:cTn id="21" dur="500" fill="hold"/>
                                            <p:tgtEl>
                                              <p:spTgt spid="35"/>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1+#ppt_w/2"/>
                                              </p:val>
                                            </p:tav>
                                            <p:tav tm="100000">
                                              <p:val>
                                                <p:strVal val="#ppt_x"/>
                                              </p:val>
                                            </p:tav>
                                          </p:tavLst>
                                        </p:anim>
                                        <p:anim calcmode="lin" valueType="num">
                                          <p:cBhvr additive="base">
                                            <p:cTn id="25" dur="500" fill="hold"/>
                                            <p:tgtEl>
                                              <p:spTgt spid="11"/>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8" accel="60000" fill="hold" nodeType="afterEffect" p14:presetBounceEnd="40000">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14:bounceEnd="40000">
                                          <p:cBhvr additive="base">
                                            <p:cTn id="29" dur="500" fill="hold"/>
                                            <p:tgtEl>
                                              <p:spTgt spid="38"/>
                                            </p:tgtEl>
                                            <p:attrNameLst>
                                              <p:attrName>ppt_x</p:attrName>
                                            </p:attrNameLst>
                                          </p:cBhvr>
                                          <p:tavLst>
                                            <p:tav tm="0">
                                              <p:val>
                                                <p:strVal val="0-#ppt_w/2"/>
                                              </p:val>
                                            </p:tav>
                                            <p:tav tm="100000">
                                              <p:val>
                                                <p:strVal val="#ppt_x"/>
                                              </p:val>
                                            </p:tav>
                                          </p:tavLst>
                                        </p:anim>
                                        <p:anim calcmode="lin" valueType="num" p14:bounceEnd="40000">
                                          <p:cBhvr additive="base">
                                            <p:cTn id="30" dur="500" fill="hold"/>
                                            <p:tgtEl>
                                              <p:spTgt spid="38"/>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1+#ppt_w/2"/>
                                              </p:val>
                                            </p:tav>
                                            <p:tav tm="100000">
                                              <p:val>
                                                <p:strVal val="#ppt_x"/>
                                              </p:val>
                                            </p:tav>
                                          </p:tavLst>
                                        </p:anim>
                                        <p:anim calcmode="lin" valueType="num">
                                          <p:cBhvr additive="base">
                                            <p:cTn id="34" dur="500" fill="hold"/>
                                            <p:tgtEl>
                                              <p:spTgt spid="12"/>
                                            </p:tgtEl>
                                            <p:attrNameLst>
                                              <p:attrName>ppt_y</p:attrName>
                                            </p:attrNameLst>
                                          </p:cBhvr>
                                          <p:tavLst>
                                            <p:tav tm="0">
                                              <p:val>
                                                <p:strVal val="#ppt_y"/>
                                              </p:val>
                                            </p:tav>
                                            <p:tav tm="100000">
                                              <p:val>
                                                <p:strVal val="#ppt_y"/>
                                              </p:val>
                                            </p:tav>
                                          </p:tavLst>
                                        </p:anim>
                                      </p:childTnLst>
                                    </p:cTn>
                                  </p:par>
                                </p:childTnLst>
                              </p:cTn>
                            </p:par>
                            <p:par>
                              <p:cTn id="35" fill="hold">
                                <p:stCondLst>
                                  <p:cond delay="2000"/>
                                </p:stCondLst>
                                <p:childTnLst>
                                  <p:par>
                                    <p:cTn id="36" presetID="2" presetClass="entr" presetSubtype="8" accel="60000" fill="hold" nodeType="afterEffect" p14:presetBounceEnd="40000">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14:bounceEnd="40000">
                                          <p:cBhvr additive="base">
                                            <p:cTn id="38" dur="500" fill="hold"/>
                                            <p:tgtEl>
                                              <p:spTgt spid="41"/>
                                            </p:tgtEl>
                                            <p:attrNameLst>
                                              <p:attrName>ppt_x</p:attrName>
                                            </p:attrNameLst>
                                          </p:cBhvr>
                                          <p:tavLst>
                                            <p:tav tm="0">
                                              <p:val>
                                                <p:strVal val="0-#ppt_w/2"/>
                                              </p:val>
                                            </p:tav>
                                            <p:tav tm="100000">
                                              <p:val>
                                                <p:strVal val="#ppt_x"/>
                                              </p:val>
                                            </p:tav>
                                          </p:tavLst>
                                        </p:anim>
                                        <p:anim calcmode="lin" valueType="num" p14:bounceEnd="40000">
                                          <p:cBhvr additive="base">
                                            <p:cTn id="39" dur="500" fill="hold"/>
                                            <p:tgtEl>
                                              <p:spTgt spid="41"/>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500" fill="hold"/>
                                            <p:tgtEl>
                                              <p:spTgt spid="13"/>
                                            </p:tgtEl>
                                            <p:attrNameLst>
                                              <p:attrName>ppt_x</p:attrName>
                                            </p:attrNameLst>
                                          </p:cBhvr>
                                          <p:tavLst>
                                            <p:tav tm="0">
                                              <p:val>
                                                <p:strVal val="1+#ppt_w/2"/>
                                              </p:val>
                                            </p:tav>
                                            <p:tav tm="100000">
                                              <p:val>
                                                <p:strVal val="#ppt_x"/>
                                              </p:val>
                                            </p:tav>
                                          </p:tavLst>
                                        </p:anim>
                                        <p:anim calcmode="lin" valueType="num">
                                          <p:cBhvr additive="base">
                                            <p:cTn id="43" dur="500" fill="hold"/>
                                            <p:tgtEl>
                                              <p:spTgt spid="13"/>
                                            </p:tgtEl>
                                            <p:attrNameLst>
                                              <p:attrName>ppt_y</p:attrName>
                                            </p:attrNameLst>
                                          </p:cBhvr>
                                          <p:tavLst>
                                            <p:tav tm="0">
                                              <p:val>
                                                <p:strVal val="#ppt_y"/>
                                              </p:val>
                                            </p:tav>
                                            <p:tav tm="100000">
                                              <p:val>
                                                <p:strVal val="#ppt_y"/>
                                              </p:val>
                                            </p:tav>
                                          </p:tavLst>
                                        </p:anim>
                                      </p:childTnLst>
                                    </p:cTn>
                                  </p:par>
                                </p:childTnLst>
                              </p:cTn>
                            </p:par>
                            <p:par>
                              <p:cTn id="44" fill="hold">
                                <p:stCondLst>
                                  <p:cond delay="2500"/>
                                </p:stCondLst>
                                <p:childTnLst>
                                  <p:par>
                                    <p:cTn id="45" presetID="2" presetClass="entr" presetSubtype="8" accel="60000" fill="hold" nodeType="afterEffect" p14:presetBounceEnd="40000">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14:bounceEnd="40000">
                                          <p:cBhvr additive="base">
                                            <p:cTn id="47" dur="500" fill="hold"/>
                                            <p:tgtEl>
                                              <p:spTgt spid="44"/>
                                            </p:tgtEl>
                                            <p:attrNameLst>
                                              <p:attrName>ppt_x</p:attrName>
                                            </p:attrNameLst>
                                          </p:cBhvr>
                                          <p:tavLst>
                                            <p:tav tm="0">
                                              <p:val>
                                                <p:strVal val="0-#ppt_w/2"/>
                                              </p:val>
                                            </p:tav>
                                            <p:tav tm="100000">
                                              <p:val>
                                                <p:strVal val="#ppt_x"/>
                                              </p:val>
                                            </p:tav>
                                          </p:tavLst>
                                        </p:anim>
                                        <p:anim calcmode="lin" valueType="num" p14:bounceEnd="40000">
                                          <p:cBhvr additive="base">
                                            <p:cTn id="48" dur="500" fill="hold"/>
                                            <p:tgtEl>
                                              <p:spTgt spid="44"/>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1+#ppt_w/2"/>
                                              </p:val>
                                            </p:tav>
                                            <p:tav tm="100000">
                                              <p:val>
                                                <p:strVal val="#ppt_x"/>
                                              </p:val>
                                            </p:tav>
                                          </p:tavLst>
                                        </p:anim>
                                        <p:anim calcmode="lin" valueType="num">
                                          <p:cBhvr additive="base">
                                            <p:cTn id="52" dur="500" fill="hold"/>
                                            <p:tgtEl>
                                              <p:spTgt spid="14"/>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53" presetClass="entr" presetSubtype="16"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childTnLst>
                              </p:cTn>
                            </p:par>
                            <p:par>
                              <p:cTn id="59" fill="hold">
                                <p:stCondLst>
                                  <p:cond delay="3500"/>
                                </p:stCondLst>
                                <p:childTnLst>
                                  <p:par>
                                    <p:cTn id="60" presetID="21" presetClass="entr" presetSubtype="1"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heel(1)">
                                          <p:cBhvr>
                                            <p:cTn id="62" dur="500"/>
                                            <p:tgtEl>
                                              <p:spTgt spid="27"/>
                                            </p:tgtEl>
                                          </p:cBhvr>
                                        </p:animEffect>
                                      </p:childTnLst>
                                    </p:cTn>
                                  </p:par>
                                  <p:par>
                                    <p:cTn id="63" presetID="53" presetClass="entr" presetSubtype="16" fill="hold" grpId="0" nodeType="withEffect">
                                      <p:stCondLst>
                                        <p:cond delay="0"/>
                                      </p:stCondLst>
                                      <p:iterate type="lt">
                                        <p:tmPct val="10000"/>
                                      </p:iterate>
                                      <p:childTnLst>
                                        <p:set>
                                          <p:cBhvr>
                                            <p:cTn id="64" dur="1" fill="hold">
                                              <p:stCondLst>
                                                <p:cond delay="0"/>
                                              </p:stCondLst>
                                            </p:cTn>
                                            <p:tgtEl>
                                              <p:spTgt spid="28"/>
                                            </p:tgtEl>
                                            <p:attrNameLst>
                                              <p:attrName>style.visibility</p:attrName>
                                            </p:attrNameLst>
                                          </p:cBhvr>
                                          <p:to>
                                            <p:strVal val="visible"/>
                                          </p:to>
                                        </p:set>
                                        <p:anim calcmode="lin" valueType="num">
                                          <p:cBhvr>
                                            <p:cTn id="65" dur="500" fill="hold"/>
                                            <p:tgtEl>
                                              <p:spTgt spid="28"/>
                                            </p:tgtEl>
                                            <p:attrNameLst>
                                              <p:attrName>ppt_w</p:attrName>
                                            </p:attrNameLst>
                                          </p:cBhvr>
                                          <p:tavLst>
                                            <p:tav tm="0">
                                              <p:val>
                                                <p:fltVal val="0"/>
                                              </p:val>
                                            </p:tav>
                                            <p:tav tm="100000">
                                              <p:val>
                                                <p:strVal val="#ppt_w"/>
                                              </p:val>
                                            </p:tav>
                                          </p:tavLst>
                                        </p:anim>
                                        <p:anim calcmode="lin" valueType="num">
                                          <p:cBhvr>
                                            <p:cTn id="66" dur="500" fill="hold"/>
                                            <p:tgtEl>
                                              <p:spTgt spid="28"/>
                                            </p:tgtEl>
                                            <p:attrNameLst>
                                              <p:attrName>ppt_h</p:attrName>
                                            </p:attrNameLst>
                                          </p:cBhvr>
                                          <p:tavLst>
                                            <p:tav tm="0">
                                              <p:val>
                                                <p:fltVal val="0"/>
                                              </p:val>
                                            </p:tav>
                                            <p:tav tm="100000">
                                              <p:val>
                                                <p:strVal val="#ppt_h"/>
                                              </p:val>
                                            </p:tav>
                                          </p:tavLst>
                                        </p:anim>
                                        <p:animEffect transition="in" filter="fade">
                                          <p:cBhvr>
                                            <p:cTn id="67" dur="500"/>
                                            <p:tgtEl>
                                              <p:spTgt spid="28"/>
                                            </p:tgtEl>
                                          </p:cBhvr>
                                        </p:animEffect>
                                      </p:childTnLst>
                                    </p:cTn>
                                  </p:par>
                                  <p:par>
                                    <p:cTn id="68" presetID="2" presetClass="entr" presetSubtype="2"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additive="base">
                                            <p:cTn id="70" dur="500" fill="hold"/>
                                            <p:tgtEl>
                                              <p:spTgt spid="30"/>
                                            </p:tgtEl>
                                            <p:attrNameLst>
                                              <p:attrName>ppt_x</p:attrName>
                                            </p:attrNameLst>
                                          </p:cBhvr>
                                          <p:tavLst>
                                            <p:tav tm="0">
                                              <p:val>
                                                <p:strVal val="1+#ppt_w/2"/>
                                              </p:val>
                                            </p:tav>
                                            <p:tav tm="100000">
                                              <p:val>
                                                <p:strVal val="#ppt_x"/>
                                              </p:val>
                                            </p:tav>
                                          </p:tavLst>
                                        </p:anim>
                                        <p:anim calcmode="lin" valueType="num">
                                          <p:cBhvr additive="base">
                                            <p:cTn id="71"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P spid="11" grpId="0" animBg="1"/>
          <p:bldP spid="12" grpId="0" animBg="1"/>
          <p:bldP spid="13" grpId="0" animBg="1"/>
          <p:bldP spid="14" grpId="0" animBg="1"/>
          <p:bldP spid="26" grpId="0" animBg="1"/>
          <p:bldP spid="27" grpId="0" animBg="1"/>
          <p:bldP spid="28" grpId="0"/>
          <p:bldP spid="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 presetClass="entr" presetSubtype="8" accel="60000"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1+#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8" accel="60000" fill="hold" nodeType="afterEffect">
                                      <p:stCondLst>
                                        <p:cond delay="0"/>
                                      </p:stCondLst>
                                      <p:childTnLst>
                                        <p:set>
                                          <p:cBhvr>
                                            <p:cTn id="19" dur="1" fill="hold">
                                              <p:stCondLst>
                                                <p:cond delay="0"/>
                                              </p:stCondLst>
                                            </p:cTn>
                                            <p:tgtEl>
                                              <p:spTgt spid="35"/>
                                            </p:tgtEl>
                                            <p:attrNameLst>
                                              <p:attrName>style.visibility</p:attrName>
                                            </p:attrNameLst>
                                          </p:cBhvr>
                                          <p:to>
                                            <p:strVal val="visible"/>
                                          </p:to>
                                        </p:set>
                                        <p:anim calcmode="lin" valueType="num">
                                          <p:cBhvr additive="base">
                                            <p:cTn id="20" dur="500" fill="hold"/>
                                            <p:tgtEl>
                                              <p:spTgt spid="35"/>
                                            </p:tgtEl>
                                            <p:attrNameLst>
                                              <p:attrName>ppt_x</p:attrName>
                                            </p:attrNameLst>
                                          </p:cBhvr>
                                          <p:tavLst>
                                            <p:tav tm="0">
                                              <p:val>
                                                <p:strVal val="0-#ppt_w/2"/>
                                              </p:val>
                                            </p:tav>
                                            <p:tav tm="100000">
                                              <p:val>
                                                <p:strVal val="#ppt_x"/>
                                              </p:val>
                                            </p:tav>
                                          </p:tavLst>
                                        </p:anim>
                                        <p:anim calcmode="lin" valueType="num">
                                          <p:cBhvr additive="base">
                                            <p:cTn id="21" dur="500" fill="hold"/>
                                            <p:tgtEl>
                                              <p:spTgt spid="35"/>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1+#ppt_w/2"/>
                                              </p:val>
                                            </p:tav>
                                            <p:tav tm="100000">
                                              <p:val>
                                                <p:strVal val="#ppt_x"/>
                                              </p:val>
                                            </p:tav>
                                          </p:tavLst>
                                        </p:anim>
                                        <p:anim calcmode="lin" valueType="num">
                                          <p:cBhvr additive="base">
                                            <p:cTn id="25" dur="500" fill="hold"/>
                                            <p:tgtEl>
                                              <p:spTgt spid="11"/>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8" accel="60000" fill="hold" nodeType="after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additive="base">
                                            <p:cTn id="29" dur="500" fill="hold"/>
                                            <p:tgtEl>
                                              <p:spTgt spid="38"/>
                                            </p:tgtEl>
                                            <p:attrNameLst>
                                              <p:attrName>ppt_x</p:attrName>
                                            </p:attrNameLst>
                                          </p:cBhvr>
                                          <p:tavLst>
                                            <p:tav tm="0">
                                              <p:val>
                                                <p:strVal val="0-#ppt_w/2"/>
                                              </p:val>
                                            </p:tav>
                                            <p:tav tm="100000">
                                              <p:val>
                                                <p:strVal val="#ppt_x"/>
                                              </p:val>
                                            </p:tav>
                                          </p:tavLst>
                                        </p:anim>
                                        <p:anim calcmode="lin" valueType="num">
                                          <p:cBhvr additive="base">
                                            <p:cTn id="30" dur="500" fill="hold"/>
                                            <p:tgtEl>
                                              <p:spTgt spid="38"/>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1+#ppt_w/2"/>
                                              </p:val>
                                            </p:tav>
                                            <p:tav tm="100000">
                                              <p:val>
                                                <p:strVal val="#ppt_x"/>
                                              </p:val>
                                            </p:tav>
                                          </p:tavLst>
                                        </p:anim>
                                        <p:anim calcmode="lin" valueType="num">
                                          <p:cBhvr additive="base">
                                            <p:cTn id="34" dur="500" fill="hold"/>
                                            <p:tgtEl>
                                              <p:spTgt spid="12"/>
                                            </p:tgtEl>
                                            <p:attrNameLst>
                                              <p:attrName>ppt_y</p:attrName>
                                            </p:attrNameLst>
                                          </p:cBhvr>
                                          <p:tavLst>
                                            <p:tav tm="0">
                                              <p:val>
                                                <p:strVal val="#ppt_y"/>
                                              </p:val>
                                            </p:tav>
                                            <p:tav tm="100000">
                                              <p:val>
                                                <p:strVal val="#ppt_y"/>
                                              </p:val>
                                            </p:tav>
                                          </p:tavLst>
                                        </p:anim>
                                      </p:childTnLst>
                                    </p:cTn>
                                  </p:par>
                                </p:childTnLst>
                              </p:cTn>
                            </p:par>
                            <p:par>
                              <p:cTn id="35" fill="hold">
                                <p:stCondLst>
                                  <p:cond delay="2000"/>
                                </p:stCondLst>
                                <p:childTnLst>
                                  <p:par>
                                    <p:cTn id="36" presetID="2" presetClass="entr" presetSubtype="8" accel="60000"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500" fill="hold"/>
                                            <p:tgtEl>
                                              <p:spTgt spid="41"/>
                                            </p:tgtEl>
                                            <p:attrNameLst>
                                              <p:attrName>ppt_x</p:attrName>
                                            </p:attrNameLst>
                                          </p:cBhvr>
                                          <p:tavLst>
                                            <p:tav tm="0">
                                              <p:val>
                                                <p:strVal val="0-#ppt_w/2"/>
                                              </p:val>
                                            </p:tav>
                                            <p:tav tm="100000">
                                              <p:val>
                                                <p:strVal val="#ppt_x"/>
                                              </p:val>
                                            </p:tav>
                                          </p:tavLst>
                                        </p:anim>
                                        <p:anim calcmode="lin" valueType="num">
                                          <p:cBhvr additive="base">
                                            <p:cTn id="39" dur="500" fill="hold"/>
                                            <p:tgtEl>
                                              <p:spTgt spid="41"/>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500" fill="hold"/>
                                            <p:tgtEl>
                                              <p:spTgt spid="13"/>
                                            </p:tgtEl>
                                            <p:attrNameLst>
                                              <p:attrName>ppt_x</p:attrName>
                                            </p:attrNameLst>
                                          </p:cBhvr>
                                          <p:tavLst>
                                            <p:tav tm="0">
                                              <p:val>
                                                <p:strVal val="1+#ppt_w/2"/>
                                              </p:val>
                                            </p:tav>
                                            <p:tav tm="100000">
                                              <p:val>
                                                <p:strVal val="#ppt_x"/>
                                              </p:val>
                                            </p:tav>
                                          </p:tavLst>
                                        </p:anim>
                                        <p:anim calcmode="lin" valueType="num">
                                          <p:cBhvr additive="base">
                                            <p:cTn id="43" dur="500" fill="hold"/>
                                            <p:tgtEl>
                                              <p:spTgt spid="13"/>
                                            </p:tgtEl>
                                            <p:attrNameLst>
                                              <p:attrName>ppt_y</p:attrName>
                                            </p:attrNameLst>
                                          </p:cBhvr>
                                          <p:tavLst>
                                            <p:tav tm="0">
                                              <p:val>
                                                <p:strVal val="#ppt_y"/>
                                              </p:val>
                                            </p:tav>
                                            <p:tav tm="100000">
                                              <p:val>
                                                <p:strVal val="#ppt_y"/>
                                              </p:val>
                                            </p:tav>
                                          </p:tavLst>
                                        </p:anim>
                                      </p:childTnLst>
                                    </p:cTn>
                                  </p:par>
                                </p:childTnLst>
                              </p:cTn>
                            </p:par>
                            <p:par>
                              <p:cTn id="44" fill="hold">
                                <p:stCondLst>
                                  <p:cond delay="2500"/>
                                </p:stCondLst>
                                <p:childTnLst>
                                  <p:par>
                                    <p:cTn id="45" presetID="2" presetClass="entr" presetSubtype="8" accel="60000" fill="hold" nodeType="after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500" fill="hold"/>
                                            <p:tgtEl>
                                              <p:spTgt spid="44"/>
                                            </p:tgtEl>
                                            <p:attrNameLst>
                                              <p:attrName>ppt_x</p:attrName>
                                            </p:attrNameLst>
                                          </p:cBhvr>
                                          <p:tavLst>
                                            <p:tav tm="0">
                                              <p:val>
                                                <p:strVal val="0-#ppt_w/2"/>
                                              </p:val>
                                            </p:tav>
                                            <p:tav tm="100000">
                                              <p:val>
                                                <p:strVal val="#ppt_x"/>
                                              </p:val>
                                            </p:tav>
                                          </p:tavLst>
                                        </p:anim>
                                        <p:anim calcmode="lin" valueType="num">
                                          <p:cBhvr additive="base">
                                            <p:cTn id="48" dur="500" fill="hold"/>
                                            <p:tgtEl>
                                              <p:spTgt spid="44"/>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1+#ppt_w/2"/>
                                              </p:val>
                                            </p:tav>
                                            <p:tav tm="100000">
                                              <p:val>
                                                <p:strVal val="#ppt_x"/>
                                              </p:val>
                                            </p:tav>
                                          </p:tavLst>
                                        </p:anim>
                                        <p:anim calcmode="lin" valueType="num">
                                          <p:cBhvr additive="base">
                                            <p:cTn id="52" dur="500" fill="hold"/>
                                            <p:tgtEl>
                                              <p:spTgt spid="14"/>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53" presetClass="entr" presetSubtype="16"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childTnLst>
                              </p:cTn>
                            </p:par>
                            <p:par>
                              <p:cTn id="59" fill="hold">
                                <p:stCondLst>
                                  <p:cond delay="3500"/>
                                </p:stCondLst>
                                <p:childTnLst>
                                  <p:par>
                                    <p:cTn id="60" presetID="21" presetClass="entr" presetSubtype="1"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heel(1)">
                                          <p:cBhvr>
                                            <p:cTn id="62" dur="500"/>
                                            <p:tgtEl>
                                              <p:spTgt spid="27"/>
                                            </p:tgtEl>
                                          </p:cBhvr>
                                        </p:animEffect>
                                      </p:childTnLst>
                                    </p:cTn>
                                  </p:par>
                                  <p:par>
                                    <p:cTn id="63" presetID="53" presetClass="entr" presetSubtype="16" fill="hold" grpId="0" nodeType="withEffect">
                                      <p:stCondLst>
                                        <p:cond delay="0"/>
                                      </p:stCondLst>
                                      <p:iterate type="lt">
                                        <p:tmPct val="10000"/>
                                      </p:iterate>
                                      <p:childTnLst>
                                        <p:set>
                                          <p:cBhvr>
                                            <p:cTn id="64" dur="1" fill="hold">
                                              <p:stCondLst>
                                                <p:cond delay="0"/>
                                              </p:stCondLst>
                                            </p:cTn>
                                            <p:tgtEl>
                                              <p:spTgt spid="28"/>
                                            </p:tgtEl>
                                            <p:attrNameLst>
                                              <p:attrName>style.visibility</p:attrName>
                                            </p:attrNameLst>
                                          </p:cBhvr>
                                          <p:to>
                                            <p:strVal val="visible"/>
                                          </p:to>
                                        </p:set>
                                        <p:anim calcmode="lin" valueType="num">
                                          <p:cBhvr>
                                            <p:cTn id="65" dur="500" fill="hold"/>
                                            <p:tgtEl>
                                              <p:spTgt spid="28"/>
                                            </p:tgtEl>
                                            <p:attrNameLst>
                                              <p:attrName>ppt_w</p:attrName>
                                            </p:attrNameLst>
                                          </p:cBhvr>
                                          <p:tavLst>
                                            <p:tav tm="0">
                                              <p:val>
                                                <p:fltVal val="0"/>
                                              </p:val>
                                            </p:tav>
                                            <p:tav tm="100000">
                                              <p:val>
                                                <p:strVal val="#ppt_w"/>
                                              </p:val>
                                            </p:tav>
                                          </p:tavLst>
                                        </p:anim>
                                        <p:anim calcmode="lin" valueType="num">
                                          <p:cBhvr>
                                            <p:cTn id="66" dur="500" fill="hold"/>
                                            <p:tgtEl>
                                              <p:spTgt spid="28"/>
                                            </p:tgtEl>
                                            <p:attrNameLst>
                                              <p:attrName>ppt_h</p:attrName>
                                            </p:attrNameLst>
                                          </p:cBhvr>
                                          <p:tavLst>
                                            <p:tav tm="0">
                                              <p:val>
                                                <p:fltVal val="0"/>
                                              </p:val>
                                            </p:tav>
                                            <p:tav tm="100000">
                                              <p:val>
                                                <p:strVal val="#ppt_h"/>
                                              </p:val>
                                            </p:tav>
                                          </p:tavLst>
                                        </p:anim>
                                        <p:animEffect transition="in" filter="fade">
                                          <p:cBhvr>
                                            <p:cTn id="67" dur="500"/>
                                            <p:tgtEl>
                                              <p:spTgt spid="28"/>
                                            </p:tgtEl>
                                          </p:cBhvr>
                                        </p:animEffect>
                                      </p:childTnLst>
                                    </p:cTn>
                                  </p:par>
                                  <p:par>
                                    <p:cTn id="68" presetID="2" presetClass="entr" presetSubtype="2"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additive="base">
                                            <p:cTn id="70" dur="500" fill="hold"/>
                                            <p:tgtEl>
                                              <p:spTgt spid="30"/>
                                            </p:tgtEl>
                                            <p:attrNameLst>
                                              <p:attrName>ppt_x</p:attrName>
                                            </p:attrNameLst>
                                          </p:cBhvr>
                                          <p:tavLst>
                                            <p:tav tm="0">
                                              <p:val>
                                                <p:strVal val="1+#ppt_w/2"/>
                                              </p:val>
                                            </p:tav>
                                            <p:tav tm="100000">
                                              <p:val>
                                                <p:strVal val="#ppt_x"/>
                                              </p:val>
                                            </p:tav>
                                          </p:tavLst>
                                        </p:anim>
                                        <p:anim calcmode="lin" valueType="num">
                                          <p:cBhvr additive="base">
                                            <p:cTn id="71"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P spid="11" grpId="0" animBg="1"/>
          <p:bldP spid="12" grpId="0" animBg="1"/>
          <p:bldP spid="13" grpId="0" animBg="1"/>
          <p:bldP spid="14" grpId="0" animBg="1"/>
          <p:bldP spid="26" grpId="0" animBg="1"/>
          <p:bldP spid="27" grpId="0" animBg="1"/>
          <p:bldP spid="28" grpId="0"/>
          <p:bldP spid="30" grpId="0" animBg="1"/>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3284307"/>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7461" cy="623248"/>
          </a:xfrm>
          <a:prstGeom prst="rect">
            <a:avLst/>
          </a:prstGeom>
          <a:noFill/>
        </p:spPr>
        <p:txBody>
          <a:bodyPr wrap="square" lIns="68580" tIns="34290" rIns="68580" bIns="34290" rtlCol="0">
            <a:spAutoFit/>
          </a:bodyPr>
          <a:lstStyle/>
          <a:p>
            <a:r>
              <a:rPr lang="zh-CN" altLang="en-US" sz="3600" b="1" dirty="0">
                <a:solidFill>
                  <a:srgbClr val="005392"/>
                </a:solidFill>
                <a:cs typeface="+mn-ea"/>
                <a:sym typeface="+mn-lt"/>
              </a:rPr>
              <a:t>任务二   应纳税额的计算</a:t>
            </a:r>
          </a:p>
        </p:txBody>
      </p:sp>
      <p:sp>
        <p:nvSpPr>
          <p:cNvPr id="18" name="文本框 17"/>
          <p:cNvSpPr txBox="1"/>
          <p:nvPr/>
        </p:nvSpPr>
        <p:spPr>
          <a:xfrm>
            <a:off x="2933432" y="2833300"/>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A79C93CC-FEB5-459F-AACD-A3D1EA77224B}"/>
              </a:ext>
            </a:extLst>
          </p:cNvPr>
          <p:cNvSpPr txBox="1"/>
          <p:nvPr/>
        </p:nvSpPr>
        <p:spPr bwMode="auto">
          <a:xfrm>
            <a:off x="2707027" y="3370427"/>
            <a:ext cx="6181334" cy="1517210"/>
          </a:xfrm>
          <a:prstGeom prst="rect">
            <a:avLst/>
          </a:prstGeom>
          <a:noFill/>
        </p:spPr>
        <p:txBody>
          <a:bodyPr wrap="square" lIns="68580" tIns="34290" rIns="68580" bIns="34290">
            <a:spAutoFit/>
          </a:bodyPr>
          <a:lstStyle/>
          <a:p>
            <a:pPr>
              <a:lnSpc>
                <a:spcPct val="120000"/>
              </a:lnSpc>
            </a:pPr>
            <a:r>
              <a:rPr lang="en-US" altLang="zh-CN" sz="1600" b="1" dirty="0">
                <a:cs typeface="+mn-ea"/>
                <a:sym typeface="+mn-lt"/>
              </a:rPr>
              <a:t>1.</a:t>
            </a:r>
            <a:r>
              <a:rPr lang="zh-CN" altLang="en-US" sz="1600" b="1" dirty="0">
                <a:cs typeface="+mn-ea"/>
                <a:sym typeface="+mn-lt"/>
              </a:rPr>
              <a:t>综合所得应纳税额的计算</a:t>
            </a:r>
            <a:endParaRPr lang="en-US" altLang="zh-CN" sz="1600" b="1" dirty="0">
              <a:cs typeface="+mn-ea"/>
              <a:sym typeface="+mn-lt"/>
            </a:endParaRPr>
          </a:p>
          <a:p>
            <a:pPr>
              <a:lnSpc>
                <a:spcPct val="120000"/>
              </a:lnSpc>
            </a:pPr>
            <a:r>
              <a:rPr lang="en-US" altLang="zh-CN" sz="1600" b="1" dirty="0">
                <a:cs typeface="+mn-ea"/>
                <a:sym typeface="+mn-lt"/>
              </a:rPr>
              <a:t>2.</a:t>
            </a:r>
            <a:r>
              <a:rPr lang="zh-CN" altLang="en-US" sz="1600" b="1" dirty="0">
                <a:cs typeface="+mn-ea"/>
                <a:sym typeface="+mn-lt"/>
              </a:rPr>
              <a:t>非居民个人应纳税额的计算</a:t>
            </a:r>
            <a:endParaRPr lang="en-US" altLang="zh-CN" sz="1600" b="1" dirty="0">
              <a:cs typeface="+mn-ea"/>
              <a:sym typeface="+mn-lt"/>
            </a:endParaRPr>
          </a:p>
          <a:p>
            <a:pPr>
              <a:lnSpc>
                <a:spcPct val="120000"/>
              </a:lnSpc>
            </a:pPr>
            <a:r>
              <a:rPr lang="en-US" altLang="zh-CN" sz="1600" b="1" dirty="0">
                <a:cs typeface="+mn-ea"/>
                <a:sym typeface="+mn-lt"/>
              </a:rPr>
              <a:t>3.</a:t>
            </a:r>
            <a:r>
              <a:rPr lang="zh-CN" altLang="en-US" sz="1600" b="1" dirty="0">
                <a:cs typeface="+mn-ea"/>
                <a:sym typeface="+mn-lt"/>
              </a:rPr>
              <a:t>经营所得税额计算</a:t>
            </a:r>
            <a:endParaRPr lang="en-US" altLang="zh-CN" sz="1600" b="1" dirty="0">
              <a:cs typeface="+mn-ea"/>
              <a:sym typeface="+mn-lt"/>
            </a:endParaRPr>
          </a:p>
          <a:p>
            <a:pPr>
              <a:lnSpc>
                <a:spcPct val="120000"/>
              </a:lnSpc>
            </a:pPr>
            <a:r>
              <a:rPr lang="en-US" altLang="zh-CN" sz="1600" b="1" dirty="0">
                <a:cs typeface="+mn-ea"/>
                <a:sym typeface="+mn-lt"/>
              </a:rPr>
              <a:t>4.</a:t>
            </a:r>
            <a:r>
              <a:rPr lang="zh-CN" altLang="en-US" sz="1600" b="1" dirty="0">
                <a:cs typeface="+mn-ea"/>
                <a:sym typeface="+mn-lt"/>
              </a:rPr>
              <a:t>财产租赁、财产转让、利息股息红利、偶然所得税额计算</a:t>
            </a:r>
            <a:endParaRPr lang="en-US" altLang="zh-CN" sz="1600" b="1" dirty="0">
              <a:cs typeface="+mn-ea"/>
              <a:sym typeface="+mn-lt"/>
            </a:endParaRPr>
          </a:p>
          <a:p>
            <a:pPr>
              <a:lnSpc>
                <a:spcPct val="120000"/>
              </a:lnSpc>
            </a:pPr>
            <a:r>
              <a:rPr lang="en-US" altLang="zh-CN" sz="1600" b="1" dirty="0">
                <a:cs typeface="+mn-ea"/>
                <a:sym typeface="+mn-lt"/>
              </a:rPr>
              <a:t>5.</a:t>
            </a:r>
            <a:r>
              <a:rPr lang="zh-CN" altLang="en-US" sz="1600" b="1" dirty="0">
                <a:cs typeface="+mn-ea"/>
                <a:sym typeface="+mn-lt"/>
              </a:rPr>
              <a:t>公益救济性捐赠、境外缴纳税额抵免计算</a:t>
            </a:r>
            <a:endParaRPr lang="en-US" altLang="zh-CN" sz="1600" b="1" dirty="0">
              <a:cs typeface="+mn-ea"/>
              <a:sym typeface="+mn-lt"/>
            </a:endParaRPr>
          </a:p>
        </p:txBody>
      </p:sp>
    </p:spTree>
    <p:extLst>
      <p:ext uri="{BB962C8B-B14F-4D97-AF65-F5344CB8AC3E}">
        <p14:creationId xmlns:p14="http://schemas.microsoft.com/office/powerpoint/2010/main" val="3235598393"/>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95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450"/>
                            </p:stCondLst>
                            <p:childTnLst>
                              <p:par>
                                <p:cTn id="15" presetID="22" presetClass="entr" presetSubtype="8"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par>
                          <p:cTn id="18" fill="hold">
                            <p:stCondLst>
                              <p:cond delay="19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5"/>
                                        </p:tgtEl>
                                        <p:attrNameLst>
                                          <p:attrName>style.visibility</p:attrName>
                                        </p:attrNameLst>
                                      </p:cBhvr>
                                      <p:to>
                                        <p:strVal val="visible"/>
                                      </p:to>
                                    </p:set>
                                    <p:animEffect transition="in" filter="wipe(right)">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8" grpId="0"/>
      <p:bldP spid="1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FB4A66-548F-899E-12D2-8A979464C372}"/>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D1D1C68-BC95-9AE0-B2C0-CE788FBD211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81</a:t>
            </a:fld>
            <a:endParaRPr lang="en-US">
              <a:solidFill>
                <a:prstClr val="black">
                  <a:tint val="75000"/>
                </a:prstClr>
              </a:solidFill>
            </a:endParaRPr>
          </a:p>
        </p:txBody>
      </p:sp>
      <p:sp>
        <p:nvSpPr>
          <p:cNvPr id="3" name="副标题 1">
            <a:extLst>
              <a:ext uri="{FF2B5EF4-FFF2-40B4-BE49-F238E27FC236}">
                <a16:creationId xmlns:a16="http://schemas.microsoft.com/office/drawing/2014/main" id="{107286DF-582D-6EEE-817D-2A5602FF78A2}"/>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（一）居民个人“综合所得”分月或分次预扣预缴个人所得税计税规定</a:t>
            </a:r>
          </a:p>
          <a:p>
            <a:pPr lvl="0"/>
            <a:r>
              <a:rPr lang="en-US" altLang="zh-CN" sz="2000" dirty="0"/>
              <a:t>1.</a:t>
            </a:r>
            <a:r>
              <a:rPr lang="zh-CN" altLang="en-US" sz="2000" dirty="0"/>
              <a:t>工资、薪金所得</a:t>
            </a:r>
          </a:p>
          <a:p>
            <a:pPr lvl="0"/>
            <a:r>
              <a:rPr lang="zh-CN" altLang="en-US" sz="2000" dirty="0"/>
              <a:t>（</a:t>
            </a:r>
            <a:r>
              <a:rPr lang="en-US" altLang="zh-CN" sz="2000" dirty="0"/>
              <a:t>1</a:t>
            </a:r>
            <a:r>
              <a:rPr lang="zh-CN" altLang="en-US" sz="2000" dirty="0"/>
              <a:t>）“按月”取得工资、薪金所得。</a:t>
            </a:r>
          </a:p>
          <a:p>
            <a:pPr lvl="0"/>
            <a:r>
              <a:rPr lang="zh-CN" altLang="en-US" sz="2000" dirty="0"/>
              <a:t>①适用税率。</a:t>
            </a:r>
          </a:p>
          <a:p>
            <a:pPr lvl="0"/>
            <a:r>
              <a:rPr lang="zh-CN" altLang="en-US" sz="2000" dirty="0"/>
              <a:t>执行“累计预扣预缴制”，适用“七级超额累进预扣率”。</a:t>
            </a:r>
          </a:p>
        </p:txBody>
      </p:sp>
      <p:sp>
        <p:nvSpPr>
          <p:cNvPr id="4" name="文本框 3">
            <a:extLst>
              <a:ext uri="{FF2B5EF4-FFF2-40B4-BE49-F238E27FC236}">
                <a16:creationId xmlns:a16="http://schemas.microsoft.com/office/drawing/2014/main" id="{869B9C21-C6E8-7C9C-DBD9-ED84457559E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03489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3">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CB8AAC-DBE2-8ECD-F337-2CE3B0270C74}"/>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712CB50-2DC2-F40E-C2C0-DB8CBEFE3647}"/>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82</a:t>
            </a:fld>
            <a:endParaRPr lang="en-US">
              <a:solidFill>
                <a:prstClr val="black">
                  <a:tint val="75000"/>
                </a:prstClr>
              </a:solidFill>
            </a:endParaRPr>
          </a:p>
        </p:txBody>
      </p:sp>
      <p:sp>
        <p:nvSpPr>
          <p:cNvPr id="4" name="文本占位符 1">
            <a:extLst>
              <a:ext uri="{FF2B5EF4-FFF2-40B4-BE49-F238E27FC236}">
                <a16:creationId xmlns:a16="http://schemas.microsoft.com/office/drawing/2014/main" id="{F0C22BBA-D2F3-84A7-7481-F70DFCBE418E}"/>
              </a:ext>
            </a:extLst>
          </p:cNvPr>
          <p:cNvSpPr txBox="1">
            <a:spLocks/>
          </p:cNvSpPr>
          <p:nvPr/>
        </p:nvSpPr>
        <p:spPr>
          <a:xfrm>
            <a:off x="1765077" y="825666"/>
            <a:ext cx="4806544" cy="445688"/>
          </a:xfrm>
          <a:prstGeom prst="rect">
            <a:avLst/>
          </a:prstGeom>
        </p:spPr>
        <p:style>
          <a:lnRef idx="2">
            <a:schemeClr val="accent2"/>
          </a:lnRef>
          <a:fillRef idx="1">
            <a:schemeClr val="lt1"/>
          </a:fillRef>
          <a:effectRef idx="0">
            <a:schemeClr val="accent2"/>
          </a:effectRef>
          <a:fontRef idx="minor">
            <a:schemeClr val="dk1"/>
          </a:fontRef>
        </p:style>
        <p:txBody>
          <a:bodyP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Font typeface="Arial" panose="020B0604020202020204" pitchFamily="34" charset="0"/>
              <a:buNone/>
            </a:pPr>
            <a:r>
              <a:rPr lang="zh-CN" altLang="zh-CN" sz="2000" b="1" dirty="0">
                <a:solidFill>
                  <a:srgbClr val="004DA1"/>
                </a:solidFill>
                <a:latin typeface="楷体" panose="02010609060101010101" pitchFamily="49" charset="-122"/>
                <a:ea typeface="楷体" panose="02010609060101010101" pitchFamily="49" charset="-122"/>
              </a:rPr>
              <a:t>“综合所得”个人所得税</a:t>
            </a:r>
            <a:r>
              <a:rPr lang="zh-CN" altLang="en-US" sz="2000" b="1" dirty="0">
                <a:solidFill>
                  <a:srgbClr val="004DA1"/>
                </a:solidFill>
                <a:latin typeface="楷体" panose="02010609060101010101" pitchFamily="49" charset="-122"/>
                <a:ea typeface="楷体" panose="02010609060101010101" pitchFamily="49" charset="-122"/>
              </a:rPr>
              <a:t>预扣</a:t>
            </a:r>
            <a:r>
              <a:rPr lang="zh-CN" altLang="zh-CN" sz="2000" b="1" dirty="0">
                <a:solidFill>
                  <a:srgbClr val="004DA1"/>
                </a:solidFill>
                <a:latin typeface="楷体" panose="02010609060101010101" pitchFamily="49" charset="-122"/>
                <a:ea typeface="楷体" panose="02010609060101010101" pitchFamily="49" charset="-122"/>
              </a:rPr>
              <a:t>率表（一）</a:t>
            </a:r>
            <a:endParaRPr lang="zh-CN" altLang="en-US" sz="2000" b="1" dirty="0">
              <a:solidFill>
                <a:srgbClr val="004DA1"/>
              </a:solidFill>
              <a:latin typeface="楷体" panose="02010609060101010101" pitchFamily="49" charset="-122"/>
              <a:ea typeface="楷体" panose="02010609060101010101" pitchFamily="49" charset="-122"/>
            </a:endParaRPr>
          </a:p>
        </p:txBody>
      </p:sp>
      <p:graphicFrame>
        <p:nvGraphicFramePr>
          <p:cNvPr id="6" name="表格 5">
            <a:extLst>
              <a:ext uri="{FF2B5EF4-FFF2-40B4-BE49-F238E27FC236}">
                <a16:creationId xmlns:a16="http://schemas.microsoft.com/office/drawing/2014/main" id="{8B60D666-14E9-A71B-2924-CBD63F4D7638}"/>
              </a:ext>
            </a:extLst>
          </p:cNvPr>
          <p:cNvGraphicFramePr>
            <a:graphicFrameLocks noGrp="1"/>
          </p:cNvGraphicFramePr>
          <p:nvPr/>
        </p:nvGraphicFramePr>
        <p:xfrm>
          <a:off x="606151" y="1289858"/>
          <a:ext cx="7372239" cy="2743200"/>
        </p:xfrm>
        <a:graphic>
          <a:graphicData uri="http://schemas.openxmlformats.org/drawingml/2006/table">
            <a:tbl>
              <a:tblPr firstRow="1" firstCol="1" bandRow="1"/>
              <a:tblGrid>
                <a:gridCol w="754734">
                  <a:extLst>
                    <a:ext uri="{9D8B030D-6E8A-4147-A177-3AD203B41FA5}">
                      <a16:colId xmlns:a16="http://schemas.microsoft.com/office/drawing/2014/main" val="118150188"/>
                    </a:ext>
                  </a:extLst>
                </a:gridCol>
                <a:gridCol w="4779611">
                  <a:extLst>
                    <a:ext uri="{9D8B030D-6E8A-4147-A177-3AD203B41FA5}">
                      <a16:colId xmlns:a16="http://schemas.microsoft.com/office/drawing/2014/main" val="3202051211"/>
                    </a:ext>
                  </a:extLst>
                </a:gridCol>
                <a:gridCol w="919066">
                  <a:extLst>
                    <a:ext uri="{9D8B030D-6E8A-4147-A177-3AD203B41FA5}">
                      <a16:colId xmlns:a16="http://schemas.microsoft.com/office/drawing/2014/main" val="3822655044"/>
                    </a:ext>
                  </a:extLst>
                </a:gridCol>
                <a:gridCol w="918828">
                  <a:extLst>
                    <a:ext uri="{9D8B030D-6E8A-4147-A177-3AD203B41FA5}">
                      <a16:colId xmlns:a16="http://schemas.microsoft.com/office/drawing/2014/main" val="3758405441"/>
                    </a:ext>
                  </a:extLst>
                </a:gridCol>
              </a:tblGrid>
              <a:tr h="284865">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级数</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全“年”应纳税所得额</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altLang="en-US" sz="2000" b="1" kern="100" dirty="0">
                          <a:effectLst/>
                          <a:latin typeface="楷体" panose="02010609060101010101" pitchFamily="49" charset="-122"/>
                          <a:ea typeface="楷体" panose="02010609060101010101" pitchFamily="49" charset="-122"/>
                        </a:rPr>
                        <a:t>预扣</a:t>
                      </a:r>
                      <a:r>
                        <a:rPr lang="zh-CN" sz="2000" b="1" kern="100" dirty="0">
                          <a:effectLst/>
                          <a:latin typeface="楷体" panose="02010609060101010101" pitchFamily="49" charset="-122"/>
                          <a:ea typeface="楷体" panose="02010609060101010101" pitchFamily="49" charset="-122"/>
                        </a:rPr>
                        <a:t>率（％）</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速算扣除数</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15750893"/>
                  </a:ext>
                </a:extLst>
              </a:tr>
              <a:tr h="284865">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chemeClr val="bg1"/>
                          </a:solidFill>
                          <a:effectLst/>
                          <a:latin typeface="楷体" panose="02010609060101010101" pitchFamily="49" charset="-122"/>
                          <a:ea typeface="楷体" panose="02010609060101010101" pitchFamily="49" charset="-122"/>
                        </a:rPr>
                        <a:t>含税级距</a:t>
                      </a:r>
                      <a:endParaRPr 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586385126"/>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1</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不超过</a:t>
                      </a:r>
                      <a:r>
                        <a:rPr lang="en-US" sz="2000" b="1" kern="100" dirty="0">
                          <a:solidFill>
                            <a:srgbClr val="004DA1"/>
                          </a:solidFill>
                          <a:effectLst/>
                          <a:latin typeface="楷体" panose="02010609060101010101" pitchFamily="49" charset="-122"/>
                          <a:ea typeface="楷体" panose="02010609060101010101" pitchFamily="49" charset="-122"/>
                        </a:rPr>
                        <a:t>36000</a:t>
                      </a:r>
                      <a:r>
                        <a:rPr lang="zh-CN" sz="2000" b="1" kern="100" dirty="0">
                          <a:solidFill>
                            <a:srgbClr val="004DA1"/>
                          </a:solidFill>
                          <a:effectLst/>
                          <a:latin typeface="楷体" panose="02010609060101010101" pitchFamily="49" charset="-122"/>
                          <a:ea typeface="楷体" panose="02010609060101010101" pitchFamily="49" charset="-122"/>
                        </a:rPr>
                        <a:t>元的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3</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805122801"/>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2</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a:t>
                      </a:r>
                      <a:r>
                        <a:rPr lang="en-US" sz="2000" b="1" kern="100" dirty="0">
                          <a:solidFill>
                            <a:srgbClr val="004DA1"/>
                          </a:solidFill>
                          <a:effectLst/>
                          <a:latin typeface="楷体" panose="02010609060101010101" pitchFamily="49" charset="-122"/>
                          <a:ea typeface="楷体" panose="02010609060101010101" pitchFamily="49" charset="-122"/>
                        </a:rPr>
                        <a:t>36000</a:t>
                      </a:r>
                      <a:r>
                        <a:rPr lang="zh-CN" sz="2000" b="1" kern="100" dirty="0">
                          <a:solidFill>
                            <a:srgbClr val="004DA1"/>
                          </a:solidFill>
                          <a:effectLst/>
                          <a:latin typeface="楷体" panose="02010609060101010101" pitchFamily="49" charset="-122"/>
                          <a:ea typeface="楷体" panose="02010609060101010101" pitchFamily="49" charset="-122"/>
                        </a:rPr>
                        <a:t>元至</a:t>
                      </a:r>
                      <a:r>
                        <a:rPr lang="en-US" sz="2000" b="1" kern="100" dirty="0">
                          <a:solidFill>
                            <a:srgbClr val="004DA1"/>
                          </a:solidFill>
                          <a:effectLst/>
                          <a:latin typeface="楷体" panose="02010609060101010101" pitchFamily="49" charset="-122"/>
                          <a:ea typeface="楷体" panose="02010609060101010101" pitchFamily="49" charset="-122"/>
                        </a:rPr>
                        <a:t>144000</a:t>
                      </a:r>
                      <a:r>
                        <a:rPr lang="zh-CN" sz="2000" b="1" kern="100" dirty="0">
                          <a:solidFill>
                            <a:srgbClr val="004DA1"/>
                          </a:solidFill>
                          <a:effectLst/>
                          <a:latin typeface="楷体" panose="02010609060101010101" pitchFamily="49" charset="-122"/>
                          <a:ea typeface="楷体" panose="02010609060101010101" pitchFamily="49" charset="-122"/>
                        </a:rPr>
                        <a:t>元的部分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10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2520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790659824"/>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3</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a:t>
                      </a:r>
                      <a:r>
                        <a:rPr lang="en-US" sz="2000" b="1" kern="100" dirty="0">
                          <a:solidFill>
                            <a:srgbClr val="004DA1"/>
                          </a:solidFill>
                          <a:effectLst/>
                          <a:latin typeface="楷体" panose="02010609060101010101" pitchFamily="49" charset="-122"/>
                          <a:ea typeface="楷体" panose="02010609060101010101" pitchFamily="49" charset="-122"/>
                        </a:rPr>
                        <a:t>144000</a:t>
                      </a:r>
                      <a:r>
                        <a:rPr lang="zh-CN" sz="2000" b="1" kern="100" dirty="0">
                          <a:solidFill>
                            <a:srgbClr val="004DA1"/>
                          </a:solidFill>
                          <a:effectLst/>
                          <a:latin typeface="楷体" panose="02010609060101010101" pitchFamily="49" charset="-122"/>
                          <a:ea typeface="楷体" panose="02010609060101010101" pitchFamily="49" charset="-122"/>
                        </a:rPr>
                        <a:t>元至</a:t>
                      </a:r>
                      <a:r>
                        <a:rPr lang="en-US" sz="2000" b="1" kern="100" dirty="0">
                          <a:solidFill>
                            <a:srgbClr val="004DA1"/>
                          </a:solidFill>
                          <a:effectLst/>
                          <a:latin typeface="楷体" panose="02010609060101010101" pitchFamily="49" charset="-122"/>
                          <a:ea typeface="楷体" panose="02010609060101010101" pitchFamily="49" charset="-122"/>
                        </a:rPr>
                        <a:t>300000</a:t>
                      </a:r>
                      <a:r>
                        <a:rPr lang="zh-CN" sz="2000" b="1" kern="100" dirty="0">
                          <a:solidFill>
                            <a:srgbClr val="004DA1"/>
                          </a:solidFill>
                          <a:effectLst/>
                          <a:latin typeface="楷体" panose="02010609060101010101" pitchFamily="49" charset="-122"/>
                          <a:ea typeface="楷体" panose="02010609060101010101" pitchFamily="49" charset="-122"/>
                        </a:rPr>
                        <a:t>元的部分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16920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974652436"/>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4</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超过</a:t>
                      </a:r>
                      <a:r>
                        <a:rPr lang="en-US" sz="2000" b="1" kern="100">
                          <a:solidFill>
                            <a:srgbClr val="004DA1"/>
                          </a:solidFill>
                          <a:effectLst/>
                          <a:latin typeface="楷体" panose="02010609060101010101" pitchFamily="49" charset="-122"/>
                          <a:ea typeface="楷体" panose="02010609060101010101" pitchFamily="49" charset="-122"/>
                        </a:rPr>
                        <a:t>300000</a:t>
                      </a:r>
                      <a:r>
                        <a:rPr lang="zh-CN" sz="2000" b="1" kern="100">
                          <a:solidFill>
                            <a:srgbClr val="004DA1"/>
                          </a:solidFill>
                          <a:effectLst/>
                          <a:latin typeface="楷体" panose="02010609060101010101" pitchFamily="49" charset="-122"/>
                          <a:ea typeface="楷体" panose="02010609060101010101" pitchFamily="49" charset="-122"/>
                        </a:rPr>
                        <a:t>元至</a:t>
                      </a:r>
                      <a:r>
                        <a:rPr lang="en-US" sz="2000" b="1" kern="100">
                          <a:solidFill>
                            <a:srgbClr val="004DA1"/>
                          </a:solidFill>
                          <a:effectLst/>
                          <a:latin typeface="楷体" panose="02010609060101010101" pitchFamily="49" charset="-122"/>
                          <a:ea typeface="楷体" panose="02010609060101010101" pitchFamily="49" charset="-122"/>
                        </a:rPr>
                        <a:t>420000</a:t>
                      </a:r>
                      <a:r>
                        <a:rPr lang="zh-CN" sz="2000" b="1" kern="100">
                          <a:solidFill>
                            <a:srgbClr val="004DA1"/>
                          </a:solidFill>
                          <a:effectLst/>
                          <a:latin typeface="楷体" panose="02010609060101010101" pitchFamily="49" charset="-122"/>
                          <a:ea typeface="楷体" panose="02010609060101010101" pitchFamily="49" charset="-122"/>
                        </a:rPr>
                        <a:t>元的部分</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25</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31920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657611402"/>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5</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超过</a:t>
                      </a:r>
                      <a:r>
                        <a:rPr lang="en-US" sz="2000" b="1" kern="100">
                          <a:solidFill>
                            <a:srgbClr val="004DA1"/>
                          </a:solidFill>
                          <a:effectLst/>
                          <a:latin typeface="楷体" panose="02010609060101010101" pitchFamily="49" charset="-122"/>
                          <a:ea typeface="楷体" panose="02010609060101010101" pitchFamily="49" charset="-122"/>
                        </a:rPr>
                        <a:t>420000</a:t>
                      </a:r>
                      <a:r>
                        <a:rPr lang="zh-CN" sz="2000" b="1" kern="100">
                          <a:solidFill>
                            <a:srgbClr val="004DA1"/>
                          </a:solidFill>
                          <a:effectLst/>
                          <a:latin typeface="楷体" panose="02010609060101010101" pitchFamily="49" charset="-122"/>
                          <a:ea typeface="楷体" panose="02010609060101010101" pitchFamily="49" charset="-122"/>
                        </a:rPr>
                        <a:t>元至</a:t>
                      </a:r>
                      <a:r>
                        <a:rPr lang="en-US" sz="2000" b="1" kern="100">
                          <a:solidFill>
                            <a:srgbClr val="004DA1"/>
                          </a:solidFill>
                          <a:effectLst/>
                          <a:latin typeface="楷体" panose="02010609060101010101" pitchFamily="49" charset="-122"/>
                          <a:ea typeface="楷体" panose="02010609060101010101" pitchFamily="49" charset="-122"/>
                        </a:rPr>
                        <a:t>660000</a:t>
                      </a:r>
                      <a:r>
                        <a:rPr lang="zh-CN" sz="2000" b="1" kern="100">
                          <a:solidFill>
                            <a:srgbClr val="004DA1"/>
                          </a:solidFill>
                          <a:effectLst/>
                          <a:latin typeface="楷体" panose="02010609060101010101" pitchFamily="49" charset="-122"/>
                          <a:ea typeface="楷体" panose="02010609060101010101" pitchFamily="49" charset="-122"/>
                        </a:rPr>
                        <a:t>元的部分</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30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52920</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250446357"/>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6</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超过</a:t>
                      </a:r>
                      <a:r>
                        <a:rPr lang="en-US" sz="2000" b="1" kern="100">
                          <a:solidFill>
                            <a:srgbClr val="004DA1"/>
                          </a:solidFill>
                          <a:effectLst/>
                          <a:latin typeface="楷体" panose="02010609060101010101" pitchFamily="49" charset="-122"/>
                          <a:ea typeface="楷体" panose="02010609060101010101" pitchFamily="49" charset="-122"/>
                        </a:rPr>
                        <a:t>660000</a:t>
                      </a:r>
                      <a:r>
                        <a:rPr lang="zh-CN" sz="2000" b="1" kern="100">
                          <a:solidFill>
                            <a:srgbClr val="004DA1"/>
                          </a:solidFill>
                          <a:effectLst/>
                          <a:latin typeface="楷体" panose="02010609060101010101" pitchFamily="49" charset="-122"/>
                          <a:ea typeface="楷体" panose="02010609060101010101" pitchFamily="49" charset="-122"/>
                        </a:rPr>
                        <a:t>元至</a:t>
                      </a:r>
                      <a:r>
                        <a:rPr lang="en-US" sz="2000" b="1" kern="100">
                          <a:solidFill>
                            <a:srgbClr val="004DA1"/>
                          </a:solidFill>
                          <a:effectLst/>
                          <a:latin typeface="楷体" panose="02010609060101010101" pitchFamily="49" charset="-122"/>
                          <a:ea typeface="楷体" panose="02010609060101010101" pitchFamily="49" charset="-122"/>
                        </a:rPr>
                        <a:t>960000</a:t>
                      </a:r>
                      <a:r>
                        <a:rPr lang="zh-CN" sz="2000" b="1" kern="100">
                          <a:solidFill>
                            <a:srgbClr val="004DA1"/>
                          </a:solidFill>
                          <a:effectLst/>
                          <a:latin typeface="楷体" panose="02010609060101010101" pitchFamily="49" charset="-122"/>
                          <a:ea typeface="楷体" panose="02010609060101010101" pitchFamily="49" charset="-122"/>
                        </a:rPr>
                        <a:t>元的部分</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35</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85920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007430076"/>
                  </a:ext>
                </a:extLst>
              </a:tr>
              <a:tr h="284865">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en-US" sz="2000" b="1" kern="100">
                          <a:effectLst/>
                          <a:latin typeface="楷体" panose="02010609060101010101" pitchFamily="49" charset="-122"/>
                          <a:ea typeface="楷体" panose="02010609060101010101" pitchFamily="49" charset="-122"/>
                        </a:rPr>
                        <a:t>7</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超过</a:t>
                      </a:r>
                      <a:r>
                        <a:rPr lang="en-US" sz="2000" b="1" kern="100">
                          <a:solidFill>
                            <a:srgbClr val="004DA1"/>
                          </a:solidFill>
                          <a:effectLst/>
                          <a:latin typeface="楷体" panose="02010609060101010101" pitchFamily="49" charset="-122"/>
                          <a:ea typeface="楷体" panose="02010609060101010101" pitchFamily="49" charset="-122"/>
                        </a:rPr>
                        <a:t>960000</a:t>
                      </a:r>
                      <a:r>
                        <a:rPr lang="zh-CN" sz="2000" b="1" kern="100">
                          <a:solidFill>
                            <a:srgbClr val="004DA1"/>
                          </a:solidFill>
                          <a:effectLst/>
                          <a:latin typeface="楷体" panose="02010609060101010101" pitchFamily="49" charset="-122"/>
                          <a:ea typeface="楷体" panose="02010609060101010101" pitchFamily="49" charset="-122"/>
                        </a:rPr>
                        <a:t>元的部分</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a:solidFill>
                            <a:srgbClr val="004DA1"/>
                          </a:solidFill>
                          <a:effectLst/>
                          <a:latin typeface="楷体" panose="02010609060101010101" pitchFamily="49" charset="-122"/>
                          <a:ea typeface="楷体" panose="02010609060101010101" pitchFamily="49" charset="-122"/>
                        </a:rPr>
                        <a:t>45</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en-US" sz="2000" b="1" kern="100" dirty="0">
                          <a:solidFill>
                            <a:srgbClr val="004DA1"/>
                          </a:solidFill>
                          <a:effectLst/>
                          <a:latin typeface="楷体" panose="02010609060101010101" pitchFamily="49" charset="-122"/>
                          <a:ea typeface="楷体" panose="02010609060101010101" pitchFamily="49" charset="-122"/>
                        </a:rPr>
                        <a:t>181920</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0" marR="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390295409"/>
                  </a:ext>
                </a:extLst>
              </a:tr>
            </a:tbl>
          </a:graphicData>
        </a:graphic>
      </p:graphicFrame>
      <p:sp>
        <p:nvSpPr>
          <p:cNvPr id="7" name="矩形 6">
            <a:extLst>
              <a:ext uri="{FF2B5EF4-FFF2-40B4-BE49-F238E27FC236}">
                <a16:creationId xmlns:a16="http://schemas.microsoft.com/office/drawing/2014/main" id="{03DE9837-CFE4-9CF8-661C-DDD9885D0979}"/>
              </a:ext>
            </a:extLst>
          </p:cNvPr>
          <p:cNvSpPr/>
          <p:nvPr/>
        </p:nvSpPr>
        <p:spPr>
          <a:xfrm>
            <a:off x="684873" y="4051562"/>
            <a:ext cx="7774253" cy="943528"/>
          </a:xfrm>
          <a:prstGeom prst="rect">
            <a:avLst/>
          </a:prstGeom>
        </p:spPr>
        <p:txBody>
          <a:bodyPr wrap="square">
            <a:spAutoFit/>
          </a:bodyPr>
          <a:lstStyle/>
          <a:p>
            <a:pPr>
              <a:lnSpc>
                <a:spcPct val="150000"/>
              </a:lnSpc>
            </a:pPr>
            <a:r>
              <a:rPr lang="zh-CN" altLang="zh-CN" sz="2000" b="1" dirty="0">
                <a:solidFill>
                  <a:srgbClr val="C00000"/>
                </a:solidFill>
                <a:latin typeface="楷体" panose="02010609060101010101" pitchFamily="49" charset="-122"/>
                <a:cs typeface="Times New Roman" panose="02020603050405020304" pitchFamily="18" charset="0"/>
              </a:rPr>
              <a:t>【说明】</a:t>
            </a:r>
            <a:r>
              <a:rPr lang="zh-CN" altLang="zh-CN" sz="2000" b="1" dirty="0">
                <a:solidFill>
                  <a:srgbClr val="004DA1"/>
                </a:solidFill>
                <a:latin typeface="楷体" panose="02010609060101010101" pitchFamily="49" charset="-122"/>
              </a:rPr>
              <a:t>本表适用于</a:t>
            </a:r>
            <a:r>
              <a:rPr lang="en-US" altLang="zh-CN" sz="2000" b="1" dirty="0">
                <a:solidFill>
                  <a:srgbClr val="004DA1"/>
                </a:solidFill>
                <a:latin typeface="楷体" panose="02010609060101010101" pitchFamily="49" charset="-122"/>
              </a:rPr>
              <a:t>“</a:t>
            </a:r>
            <a:r>
              <a:rPr lang="zh-CN" altLang="zh-CN" sz="2000" b="1" dirty="0">
                <a:solidFill>
                  <a:srgbClr val="004DA1"/>
                </a:solidFill>
                <a:latin typeface="楷体" panose="02010609060101010101" pitchFamily="49" charset="-122"/>
              </a:rPr>
              <a:t>居民个人</a:t>
            </a:r>
            <a:r>
              <a:rPr lang="en-US" altLang="zh-CN" sz="2000" b="1" dirty="0">
                <a:solidFill>
                  <a:srgbClr val="004DA1"/>
                </a:solidFill>
                <a:latin typeface="楷体" panose="02010609060101010101" pitchFamily="49" charset="-122"/>
              </a:rPr>
              <a:t>”“</a:t>
            </a:r>
            <a:r>
              <a:rPr lang="zh-CN" altLang="zh-CN" sz="2000" b="1" dirty="0">
                <a:solidFill>
                  <a:srgbClr val="004DA1"/>
                </a:solidFill>
                <a:latin typeface="楷体" panose="02010609060101010101" pitchFamily="49" charset="-122"/>
              </a:rPr>
              <a:t>工资薪金所得</a:t>
            </a:r>
            <a:r>
              <a:rPr lang="en-US" altLang="zh-CN" sz="2000" b="1" dirty="0">
                <a:solidFill>
                  <a:srgbClr val="004DA1"/>
                </a:solidFill>
                <a:latin typeface="楷体" panose="02010609060101010101" pitchFamily="49" charset="-122"/>
              </a:rPr>
              <a:t>”</a:t>
            </a:r>
            <a:r>
              <a:rPr lang="zh-CN" altLang="zh-CN" sz="2000" b="1" dirty="0">
                <a:solidFill>
                  <a:srgbClr val="004DA1"/>
                </a:solidFill>
                <a:latin typeface="楷体" panose="02010609060101010101" pitchFamily="49" charset="-122"/>
              </a:rPr>
              <a:t>按月</a:t>
            </a:r>
            <a:r>
              <a:rPr lang="en-US" altLang="zh-CN" sz="2000" b="1" dirty="0">
                <a:solidFill>
                  <a:srgbClr val="004DA1"/>
                </a:solidFill>
                <a:latin typeface="楷体" panose="02010609060101010101" pitchFamily="49" charset="-122"/>
              </a:rPr>
              <a:t>“</a:t>
            </a:r>
            <a:r>
              <a:rPr lang="zh-CN" altLang="zh-CN" sz="2000" b="1" dirty="0">
                <a:solidFill>
                  <a:srgbClr val="004DA1"/>
                </a:solidFill>
                <a:latin typeface="楷体" panose="02010609060101010101" pitchFamily="49" charset="-122"/>
              </a:rPr>
              <a:t>预缴</a:t>
            </a:r>
            <a:r>
              <a:rPr lang="en-US" altLang="zh-CN" sz="2000" b="1" dirty="0">
                <a:solidFill>
                  <a:srgbClr val="004DA1"/>
                </a:solidFill>
                <a:latin typeface="楷体" panose="02010609060101010101" pitchFamily="49" charset="-122"/>
              </a:rPr>
              <a:t>”</a:t>
            </a:r>
            <a:r>
              <a:rPr lang="zh-CN" altLang="zh-CN" sz="2000" b="1" dirty="0">
                <a:solidFill>
                  <a:srgbClr val="004DA1"/>
                </a:solidFill>
                <a:latin typeface="楷体" panose="02010609060101010101" pitchFamily="49" charset="-122"/>
              </a:rPr>
              <a:t>个人所得税的计算。</a:t>
            </a:r>
            <a:endParaRPr lang="zh-CN" altLang="en-US" sz="2000" b="1" dirty="0">
              <a:solidFill>
                <a:srgbClr val="004DA1"/>
              </a:solidFill>
              <a:latin typeface="楷体" panose="02010609060101010101" pitchFamily="49" charset="-122"/>
            </a:endParaRPr>
          </a:p>
        </p:txBody>
      </p:sp>
      <p:sp>
        <p:nvSpPr>
          <p:cNvPr id="8" name="文本框 7">
            <a:extLst>
              <a:ext uri="{FF2B5EF4-FFF2-40B4-BE49-F238E27FC236}">
                <a16:creationId xmlns:a16="http://schemas.microsoft.com/office/drawing/2014/main" id="{741A4D39-A0A7-7492-8487-FA4C1E80A95A}"/>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00494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1000"/>
                                        <p:tgtEl>
                                          <p:spTgt spid="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8" fill="hold" nodeType="after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wipe(left)">
                                      <p:cBhvr>
                                        <p:cTn id="18"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E1A29F-9C32-E285-D5A7-4D28121271FD}"/>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0C97C3C7-248F-F506-B873-03AF716C747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83</a:t>
            </a:fld>
            <a:endParaRPr lang="en-US">
              <a:solidFill>
                <a:prstClr val="black">
                  <a:tint val="75000"/>
                </a:prstClr>
              </a:solidFill>
            </a:endParaRPr>
          </a:p>
        </p:txBody>
      </p:sp>
      <p:sp>
        <p:nvSpPr>
          <p:cNvPr id="3" name="副标题 1">
            <a:extLst>
              <a:ext uri="{FF2B5EF4-FFF2-40B4-BE49-F238E27FC236}">
                <a16:creationId xmlns:a16="http://schemas.microsoft.com/office/drawing/2014/main" id="{42C8D132-5B48-4B71-435C-7250D7367971}"/>
              </a:ext>
            </a:extLst>
          </p:cNvPr>
          <p:cNvSpPr txBox="1">
            <a:spLocks/>
          </p:cNvSpPr>
          <p:nvPr/>
        </p:nvSpPr>
        <p:spPr>
          <a:xfrm>
            <a:off x="336930" y="821302"/>
            <a:ext cx="8148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sz="2000" dirty="0"/>
              <a:t>②累计预扣预缴应纳税所得额</a:t>
            </a:r>
          </a:p>
          <a:p>
            <a:pPr lvl="0"/>
            <a:r>
              <a:rPr lang="zh-CN" altLang="en-US" sz="2000" dirty="0">
                <a:solidFill>
                  <a:srgbClr val="C00000"/>
                </a:solidFill>
              </a:rPr>
              <a:t>累计预扣预缴应纳税所得额</a:t>
            </a:r>
            <a:r>
              <a:rPr lang="en-US" altLang="zh-CN" sz="2000" dirty="0">
                <a:solidFill>
                  <a:srgbClr val="C00000"/>
                </a:solidFill>
              </a:rPr>
              <a:t>=</a:t>
            </a:r>
            <a:r>
              <a:rPr lang="zh-CN" altLang="en-US" sz="2000" dirty="0">
                <a:solidFill>
                  <a:srgbClr val="C00000"/>
                </a:solidFill>
              </a:rPr>
              <a:t>累计收入</a:t>
            </a:r>
            <a:r>
              <a:rPr lang="en-US" altLang="zh-CN" sz="2000" dirty="0">
                <a:solidFill>
                  <a:srgbClr val="C00000"/>
                </a:solidFill>
              </a:rPr>
              <a:t>-</a:t>
            </a:r>
            <a:r>
              <a:rPr lang="zh-CN" altLang="en-US" sz="2000" dirty="0">
                <a:solidFill>
                  <a:srgbClr val="C00000"/>
                </a:solidFill>
              </a:rPr>
              <a:t>累计免税收入</a:t>
            </a:r>
            <a:r>
              <a:rPr lang="en-US" altLang="zh-CN" sz="2000" dirty="0">
                <a:solidFill>
                  <a:srgbClr val="C00000"/>
                </a:solidFill>
              </a:rPr>
              <a:t>-</a:t>
            </a:r>
            <a:r>
              <a:rPr lang="zh-CN" altLang="en-US" sz="2000" dirty="0">
                <a:solidFill>
                  <a:srgbClr val="C00000"/>
                </a:solidFill>
              </a:rPr>
              <a:t>累计减除费用</a:t>
            </a:r>
            <a:r>
              <a:rPr lang="en-US" altLang="zh-CN" sz="2000" dirty="0">
                <a:solidFill>
                  <a:srgbClr val="C00000"/>
                </a:solidFill>
              </a:rPr>
              <a:t>-</a:t>
            </a:r>
            <a:r>
              <a:rPr lang="zh-CN" altLang="en-US" sz="2000" dirty="0">
                <a:solidFill>
                  <a:srgbClr val="C00000"/>
                </a:solidFill>
              </a:rPr>
              <a:t>累计专项扣除</a:t>
            </a:r>
            <a:r>
              <a:rPr lang="en-US" altLang="zh-CN" sz="2000" dirty="0">
                <a:solidFill>
                  <a:srgbClr val="C00000"/>
                </a:solidFill>
              </a:rPr>
              <a:t>-</a:t>
            </a:r>
            <a:r>
              <a:rPr lang="zh-CN" altLang="en-US" sz="2000" dirty="0">
                <a:solidFill>
                  <a:srgbClr val="C00000"/>
                </a:solidFill>
              </a:rPr>
              <a:t>累计专项附加扣除</a:t>
            </a:r>
            <a:r>
              <a:rPr lang="en-US" altLang="zh-CN" sz="2000" dirty="0">
                <a:solidFill>
                  <a:srgbClr val="C00000"/>
                </a:solidFill>
              </a:rPr>
              <a:t>-</a:t>
            </a:r>
            <a:r>
              <a:rPr lang="zh-CN" altLang="en-US" sz="2000" dirty="0">
                <a:solidFill>
                  <a:srgbClr val="C00000"/>
                </a:solidFill>
              </a:rPr>
              <a:t>累计依法确定的其他扣除</a:t>
            </a:r>
            <a:r>
              <a:rPr lang="zh-CN" altLang="en-US" sz="2000" dirty="0"/>
              <a:t>。</a:t>
            </a:r>
            <a:endParaRPr lang="en-US" altLang="zh-CN" sz="2000" dirty="0"/>
          </a:p>
          <a:p>
            <a:pPr lvl="0"/>
            <a:r>
              <a:rPr lang="en-US" altLang="zh-CN" sz="2000" dirty="0">
                <a:solidFill>
                  <a:srgbClr val="C00000"/>
                </a:solidFill>
              </a:rPr>
              <a:t>【</a:t>
            </a:r>
            <a:r>
              <a:rPr lang="zh-CN" altLang="en-US" sz="2000" dirty="0">
                <a:solidFill>
                  <a:srgbClr val="C00000"/>
                </a:solidFill>
              </a:rPr>
              <a:t>提示</a:t>
            </a:r>
            <a:r>
              <a:rPr lang="en-US" altLang="zh-CN" sz="2000" dirty="0">
                <a:solidFill>
                  <a:srgbClr val="C00000"/>
                </a:solidFill>
              </a:rPr>
              <a:t>】</a:t>
            </a:r>
            <a:r>
              <a:rPr lang="zh-CN" altLang="en-US" sz="2000" dirty="0"/>
              <a:t>居民个人向扣缴义务人提供专项附加扣除信息的，扣缴义务人按月预扣预缴税款时应当按照规定予以扣除，不得拒绝。</a:t>
            </a:r>
          </a:p>
        </p:txBody>
      </p:sp>
      <p:sp>
        <p:nvSpPr>
          <p:cNvPr id="5" name="文本框 4">
            <a:extLst>
              <a:ext uri="{FF2B5EF4-FFF2-40B4-BE49-F238E27FC236}">
                <a16:creationId xmlns:a16="http://schemas.microsoft.com/office/drawing/2014/main" id="{58F7E34A-A0B5-BDEE-D676-7FC530EECA67}"/>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929193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additive="base">
                                        <p:cTn id="12"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3">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8185F0-180F-4B39-769F-6E37041BEBB5}"/>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84A15EC-D56D-DD9C-3F53-D77846E4BA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84</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847E9529-CCA6-DC4E-4050-89B6D0D37D82}"/>
              </a:ext>
            </a:extLst>
          </p:cNvPr>
          <p:cNvSpPr txBox="1">
            <a:spLocks/>
          </p:cNvSpPr>
          <p:nvPr/>
        </p:nvSpPr>
        <p:spPr>
          <a:xfrm>
            <a:off x="561952" y="816799"/>
            <a:ext cx="2696813"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关于累计减除费用</a:t>
            </a:r>
          </a:p>
        </p:txBody>
      </p:sp>
      <p:graphicFrame>
        <p:nvGraphicFramePr>
          <p:cNvPr id="6" name="表格 5">
            <a:extLst>
              <a:ext uri="{FF2B5EF4-FFF2-40B4-BE49-F238E27FC236}">
                <a16:creationId xmlns:a16="http://schemas.microsoft.com/office/drawing/2014/main" id="{646D9E0C-B9F7-453E-380B-B5A5A23525E3}"/>
              </a:ext>
            </a:extLst>
          </p:cNvPr>
          <p:cNvGraphicFramePr>
            <a:graphicFrameLocks noGrp="1"/>
          </p:cNvGraphicFramePr>
          <p:nvPr/>
        </p:nvGraphicFramePr>
        <p:xfrm>
          <a:off x="515131" y="1512288"/>
          <a:ext cx="8132757" cy="3366621"/>
        </p:xfrm>
        <a:graphic>
          <a:graphicData uri="http://schemas.openxmlformats.org/drawingml/2006/table">
            <a:tbl>
              <a:tblPr firstRow="1" firstCol="1" bandRow="1"/>
              <a:tblGrid>
                <a:gridCol w="1335192">
                  <a:extLst>
                    <a:ext uri="{9D8B030D-6E8A-4147-A177-3AD203B41FA5}">
                      <a16:colId xmlns:a16="http://schemas.microsoft.com/office/drawing/2014/main" val="794799632"/>
                    </a:ext>
                  </a:extLst>
                </a:gridCol>
                <a:gridCol w="6797565">
                  <a:extLst>
                    <a:ext uri="{9D8B030D-6E8A-4147-A177-3AD203B41FA5}">
                      <a16:colId xmlns:a16="http://schemas.microsoft.com/office/drawing/2014/main" val="2579226768"/>
                    </a:ext>
                  </a:extLst>
                </a:gridCol>
              </a:tblGrid>
              <a:tr h="309407">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altLang="en-US" sz="2000" b="1" kern="100" dirty="0">
                          <a:effectLst/>
                          <a:latin typeface="楷体" panose="02010609060101010101" pitchFamily="49" charset="-122"/>
                          <a:ea typeface="楷体" panose="02010609060101010101" pitchFamily="49" charset="-122"/>
                          <a:cs typeface="Times New Roman" panose="02020603050405020304" pitchFamily="18" charset="0"/>
                        </a:rPr>
                        <a:t>劳动者</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altLang="en-US" sz="2000" b="1" kern="100" dirty="0">
                          <a:effectLst/>
                          <a:latin typeface="楷体" panose="02010609060101010101" pitchFamily="49" charset="-122"/>
                          <a:ea typeface="楷体" panose="02010609060101010101" pitchFamily="49" charset="-122"/>
                        </a:rPr>
                        <a:t>累计减除费用</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667555028"/>
                  </a:ext>
                </a:extLst>
              </a:tr>
              <a:tr h="61881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altLang="en-US" sz="2000" b="1" kern="100" dirty="0">
                          <a:effectLst/>
                          <a:latin typeface="楷体" panose="02010609060101010101" pitchFamily="49" charset="-122"/>
                          <a:ea typeface="楷体" panose="02010609060101010101" pitchFamily="49" charset="-122"/>
                          <a:cs typeface="Times New Roman" panose="02020603050405020304" pitchFamily="18" charset="0"/>
                        </a:rPr>
                        <a:t>一般劳动者</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altLang="en-US" sz="2000" b="1" kern="100" dirty="0">
                          <a:solidFill>
                            <a:srgbClr val="C00000"/>
                          </a:solidFill>
                          <a:effectLst/>
                          <a:latin typeface="楷体" panose="02010609060101010101" pitchFamily="49" charset="-122"/>
                          <a:ea typeface="楷体" panose="02010609060101010101" pitchFamily="49" charset="-122"/>
                        </a:rPr>
                        <a:t>按 </a:t>
                      </a:r>
                      <a:r>
                        <a:rPr lang="en-US" altLang="zh-CN" sz="2000" b="1" kern="100" dirty="0">
                          <a:solidFill>
                            <a:srgbClr val="C00000"/>
                          </a:solidFill>
                          <a:effectLst/>
                          <a:latin typeface="楷体" panose="02010609060101010101" pitchFamily="49" charset="-122"/>
                          <a:ea typeface="楷体" panose="02010609060101010101" pitchFamily="49" charset="-122"/>
                        </a:rPr>
                        <a:t>5000 </a:t>
                      </a:r>
                      <a:r>
                        <a:rPr lang="zh-CN" altLang="en-US" sz="2000" b="1" kern="100" dirty="0">
                          <a:solidFill>
                            <a:srgbClr val="C00000"/>
                          </a:solidFill>
                          <a:effectLst/>
                          <a:latin typeface="楷体" panose="02010609060101010101" pitchFamily="49" charset="-122"/>
                          <a:ea typeface="楷体" panose="02010609060101010101" pitchFamily="49" charset="-122"/>
                        </a:rPr>
                        <a:t>元</a:t>
                      </a:r>
                      <a:r>
                        <a:rPr lang="en-US" altLang="zh-CN" sz="2000" b="1" kern="100" dirty="0">
                          <a:solidFill>
                            <a:srgbClr val="C00000"/>
                          </a:solidFill>
                          <a:effectLst/>
                          <a:latin typeface="楷体" panose="02010609060101010101" pitchFamily="49" charset="-122"/>
                          <a:ea typeface="楷体" panose="02010609060101010101" pitchFamily="49" charset="-122"/>
                        </a:rPr>
                        <a:t>/</a:t>
                      </a:r>
                      <a:r>
                        <a:rPr lang="zh-CN" altLang="en-US" sz="2000" b="1" kern="100" dirty="0">
                          <a:solidFill>
                            <a:srgbClr val="C00000"/>
                          </a:solidFill>
                          <a:effectLst/>
                          <a:latin typeface="楷体" panose="02010609060101010101" pitchFamily="49" charset="-122"/>
                          <a:ea typeface="楷体" panose="02010609060101010101" pitchFamily="49" charset="-122"/>
                        </a:rPr>
                        <a:t>月累计</a:t>
                      </a:r>
                    </a:p>
                  </a:txBody>
                  <a:tcPr marL="55925" marR="5592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498661300"/>
                  </a:ext>
                </a:extLst>
              </a:tr>
              <a:tr h="25784">
                <a:tc rowSpan="2">
                  <a:txBody>
                    <a:bodyPr/>
                    <a:lstStyle/>
                    <a:p>
                      <a:pPr marL="0" algn="just" defTabSz="914378" rtl="0" eaLnBrk="1" latinLnBrk="0" hangingPunct="1">
                        <a:spcAft>
                          <a:spcPts val="0"/>
                        </a:spcAft>
                      </a:pPr>
                      <a:r>
                        <a:rPr lang="zh-CN" altLang="en-US"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rPr>
                        <a:t>首次参加工作入职</a:t>
                      </a:r>
                    </a:p>
                    <a:p>
                      <a:pPr marL="0" algn="just" defTabSz="914378" rtl="0" eaLnBrk="1" latinLnBrk="0" hangingPunct="1">
                        <a:spcAft>
                          <a:spcPts val="0"/>
                        </a:spcAft>
                      </a:pPr>
                      <a:r>
                        <a:rPr lang="zh-CN" altLang="en-US"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rPr>
                        <a:t>当月</a:t>
                      </a:r>
                    </a:p>
                  </a:txBody>
                  <a:tcPr marL="55925" marR="5592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5B9BD5"/>
                    </a:solidFill>
                  </a:tcPr>
                </a:tc>
                <a:tc vMerge="1">
                  <a:txBody>
                    <a:bodyPr/>
                    <a:lstStyle/>
                    <a:p>
                      <a:endParaRPr lang="zh-CN" altLang="en-US"/>
                    </a:p>
                  </a:txBody>
                  <a:tcPr/>
                </a:tc>
                <a:extLst>
                  <a:ext uri="{0D108BD9-81ED-4DB2-BD59-A6C34878D82A}">
                    <a16:rowId xmlns:a16="http://schemas.microsoft.com/office/drawing/2014/main" val="1001390852"/>
                  </a:ext>
                </a:extLst>
              </a:tr>
              <a:tr h="888616">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altLang="en-US" sz="2000" b="1" kern="100" dirty="0">
                          <a:solidFill>
                            <a:srgbClr val="004DA1"/>
                          </a:solidFill>
                          <a:effectLst/>
                          <a:latin typeface="楷体" panose="02010609060101010101" pitchFamily="49" charset="-122"/>
                          <a:ea typeface="楷体" panose="02010609060101010101" pitchFamily="49" charset="-122"/>
                        </a:rPr>
                        <a:t>按 </a:t>
                      </a:r>
                      <a:r>
                        <a:rPr lang="en-US" altLang="zh-CN" sz="2000" b="1" kern="100" dirty="0">
                          <a:solidFill>
                            <a:srgbClr val="004DA1"/>
                          </a:solidFill>
                          <a:effectLst/>
                          <a:latin typeface="楷体" panose="02010609060101010101" pitchFamily="49" charset="-122"/>
                          <a:ea typeface="楷体" panose="02010609060101010101" pitchFamily="49" charset="-122"/>
                        </a:rPr>
                        <a:t>5 000 </a:t>
                      </a:r>
                      <a:r>
                        <a:rPr lang="zh-CN" altLang="en-US" sz="2000" b="1" kern="100" dirty="0">
                          <a:solidFill>
                            <a:srgbClr val="004DA1"/>
                          </a:solidFill>
                          <a:effectLst/>
                          <a:latin typeface="楷体" panose="02010609060101010101" pitchFamily="49" charset="-122"/>
                          <a:ea typeface="楷体" panose="02010609060101010101" pitchFamily="49" charset="-122"/>
                        </a:rPr>
                        <a:t>元</a:t>
                      </a:r>
                      <a:r>
                        <a:rPr lang="en-US" altLang="zh-CN" sz="2000" b="1" kern="100" dirty="0">
                          <a:solidFill>
                            <a:srgbClr val="004DA1"/>
                          </a:solidFill>
                          <a:effectLst/>
                          <a:latin typeface="楷体" panose="02010609060101010101" pitchFamily="49" charset="-122"/>
                          <a:ea typeface="楷体" panose="02010609060101010101" pitchFamily="49" charset="-122"/>
                        </a:rPr>
                        <a:t>/</a:t>
                      </a:r>
                      <a:r>
                        <a:rPr lang="zh-CN" altLang="en-US" sz="2000" b="1" kern="100" dirty="0">
                          <a:solidFill>
                            <a:srgbClr val="004DA1"/>
                          </a:solidFill>
                          <a:effectLst/>
                          <a:latin typeface="楷体" panose="02010609060101010101" pitchFamily="49" charset="-122"/>
                          <a:ea typeface="楷体" panose="02010609060101010101" pitchFamily="49" charset="-122"/>
                        </a:rPr>
                        <a:t>月乘以纳税人当年截至本月月份数计算</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903838000"/>
                  </a:ext>
                </a:extLst>
              </a:tr>
              <a:tr h="545007">
                <a:tc>
                  <a:txBody>
                    <a:bodyPr/>
                    <a:lstStyle/>
                    <a:p>
                      <a:pPr marL="0" algn="just" defTabSz="914378" rtl="0" eaLnBrk="1" latinLnBrk="0" hangingPunct="1">
                        <a:spcAft>
                          <a:spcPts val="0"/>
                        </a:spcAft>
                      </a:pPr>
                      <a:r>
                        <a:rPr lang="zh-CN" altLang="en-US"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rPr>
                        <a:t>低收入劳动者</a:t>
                      </a:r>
                    </a:p>
                    <a:p>
                      <a:pPr marL="0" algn="just" defTabSz="914378" rtl="0" eaLnBrk="1" latinLnBrk="0" hangingPunct="1">
                        <a:spcAft>
                          <a:spcPts val="0"/>
                        </a:spcAft>
                      </a:pPr>
                      <a:r>
                        <a:rPr lang="zh-CN" altLang="en-US"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rPr>
                        <a:t>（</a:t>
                      </a:r>
                      <a:r>
                        <a:rPr lang="en-US" altLang="zh-CN"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rPr>
                        <a:t>2022 </a:t>
                      </a:r>
                      <a:r>
                        <a:rPr lang="zh-CN" altLang="en-US"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rPr>
                        <a:t>年新增）</a:t>
                      </a:r>
                    </a:p>
                    <a:p>
                      <a:pPr marL="0" algn="just" defTabSz="914378" rtl="0" eaLnBrk="1" latinLnBrk="0" hangingPunct="1">
                        <a:spcAft>
                          <a:spcPts val="0"/>
                        </a:spcAft>
                      </a:pPr>
                      <a:endParaRPr lang="zh-CN" altLang="en-US" sz="2000" b="1" kern="100" dirty="0">
                        <a:solidFill>
                          <a:schemeClr val="lt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p>
                      <a:r>
                        <a:rPr lang="zh-CN" altLang="en-US" sz="2000" b="1" kern="100" dirty="0">
                          <a:solidFill>
                            <a:srgbClr val="004DA1"/>
                          </a:solidFill>
                          <a:effectLst/>
                          <a:latin typeface="楷体" panose="02010609060101010101" pitchFamily="49" charset="-122"/>
                          <a:ea typeface="楷体" panose="02010609060101010101" pitchFamily="49" charset="-122"/>
                        </a:rPr>
                        <a:t>自 </a:t>
                      </a:r>
                      <a:r>
                        <a:rPr lang="en-US" altLang="zh-CN" sz="2000" b="1" kern="100" dirty="0">
                          <a:solidFill>
                            <a:srgbClr val="004DA1"/>
                          </a:solidFill>
                          <a:effectLst/>
                          <a:latin typeface="楷体" panose="02010609060101010101" pitchFamily="49" charset="-122"/>
                          <a:ea typeface="楷体" panose="02010609060101010101" pitchFamily="49" charset="-122"/>
                        </a:rPr>
                        <a:t>2021 </a:t>
                      </a:r>
                      <a:r>
                        <a:rPr lang="zh-CN" altLang="en-US" sz="2000" b="1" kern="100" dirty="0">
                          <a:solidFill>
                            <a:srgbClr val="004DA1"/>
                          </a:solidFill>
                          <a:effectLst/>
                          <a:latin typeface="楷体" panose="02010609060101010101" pitchFamily="49" charset="-122"/>
                          <a:ea typeface="楷体" panose="02010609060101010101" pitchFamily="49" charset="-122"/>
                        </a:rPr>
                        <a:t>年 </a:t>
                      </a:r>
                      <a:r>
                        <a:rPr lang="en-US" altLang="zh-CN" sz="2000" b="1" kern="100" dirty="0">
                          <a:solidFill>
                            <a:srgbClr val="004DA1"/>
                          </a:solidFill>
                          <a:effectLst/>
                          <a:latin typeface="楷体" panose="02010609060101010101" pitchFamily="49" charset="-122"/>
                          <a:ea typeface="楷体" panose="02010609060101010101" pitchFamily="49" charset="-122"/>
                        </a:rPr>
                        <a:t>1 </a:t>
                      </a:r>
                      <a:r>
                        <a:rPr lang="zh-CN" altLang="en-US" sz="2000" b="1" kern="100" dirty="0">
                          <a:solidFill>
                            <a:srgbClr val="004DA1"/>
                          </a:solidFill>
                          <a:effectLst/>
                          <a:latin typeface="楷体" panose="02010609060101010101" pitchFamily="49" charset="-122"/>
                          <a:ea typeface="楷体" panose="02010609060101010101" pitchFamily="49" charset="-122"/>
                        </a:rPr>
                        <a:t>月份起直接按照全年 </a:t>
                      </a:r>
                      <a:r>
                        <a:rPr lang="en-US" altLang="zh-CN" sz="2000" b="1" kern="100" dirty="0">
                          <a:solidFill>
                            <a:srgbClr val="004DA1"/>
                          </a:solidFill>
                          <a:effectLst/>
                          <a:latin typeface="楷体" panose="02010609060101010101" pitchFamily="49" charset="-122"/>
                          <a:ea typeface="楷体" panose="02010609060101010101" pitchFamily="49" charset="-122"/>
                        </a:rPr>
                        <a:t>6 </a:t>
                      </a:r>
                      <a:r>
                        <a:rPr lang="zh-CN" altLang="en-US" sz="2000" b="1" kern="100" dirty="0">
                          <a:solidFill>
                            <a:srgbClr val="004DA1"/>
                          </a:solidFill>
                          <a:effectLst/>
                          <a:latin typeface="楷体" panose="02010609060101010101" pitchFamily="49" charset="-122"/>
                          <a:ea typeface="楷体" panose="02010609060101010101" pitchFamily="49" charset="-122"/>
                        </a:rPr>
                        <a:t>万元计算扣除</a:t>
                      </a:r>
                    </a:p>
                    <a:p>
                      <a:r>
                        <a:rPr lang="en-US" altLang="zh-CN" sz="2000" b="1" kern="100" dirty="0">
                          <a:solidFill>
                            <a:srgbClr val="004DA1"/>
                          </a:solidFill>
                          <a:effectLst/>
                          <a:latin typeface="楷体" panose="02010609060101010101" pitchFamily="49" charset="-122"/>
                          <a:ea typeface="楷体" panose="02010609060101010101" pitchFamily="49" charset="-122"/>
                        </a:rPr>
                        <a:t>【</a:t>
                      </a:r>
                      <a:r>
                        <a:rPr lang="zh-CN" altLang="en-US" sz="2000" b="1" kern="100" dirty="0">
                          <a:solidFill>
                            <a:srgbClr val="004DA1"/>
                          </a:solidFill>
                          <a:effectLst/>
                          <a:latin typeface="楷体" panose="02010609060101010101" pitchFamily="49" charset="-122"/>
                          <a:ea typeface="楷体" panose="02010609060101010101" pitchFamily="49" charset="-122"/>
                        </a:rPr>
                        <a:t>说明</a:t>
                      </a:r>
                      <a:r>
                        <a:rPr lang="en-US" altLang="zh-CN" sz="2000" b="1" kern="100" dirty="0">
                          <a:solidFill>
                            <a:srgbClr val="004DA1"/>
                          </a:solidFill>
                          <a:effectLst/>
                          <a:latin typeface="楷体" panose="02010609060101010101" pitchFamily="49" charset="-122"/>
                          <a:ea typeface="楷体" panose="02010609060101010101" pitchFamily="49" charset="-122"/>
                        </a:rPr>
                        <a:t>】</a:t>
                      </a:r>
                      <a:r>
                        <a:rPr lang="zh-CN" altLang="en-US" sz="2000" b="1" kern="100" dirty="0">
                          <a:solidFill>
                            <a:srgbClr val="004DA1"/>
                          </a:solidFill>
                          <a:effectLst/>
                          <a:latin typeface="楷体" panose="02010609060101010101" pitchFamily="49" charset="-122"/>
                          <a:ea typeface="楷体" panose="02010609060101010101" pitchFamily="49" charset="-122"/>
                        </a:rPr>
                        <a:t>适用对象：上一完整纳税年度内每月均在同一单位预扣预缴工资、</a:t>
                      </a:r>
                    </a:p>
                    <a:p>
                      <a:r>
                        <a:rPr lang="zh-CN" altLang="en-US" sz="2000" b="1" kern="100" dirty="0">
                          <a:solidFill>
                            <a:srgbClr val="004DA1"/>
                          </a:solidFill>
                          <a:effectLst/>
                          <a:latin typeface="楷体" panose="02010609060101010101" pitchFamily="49" charset="-122"/>
                          <a:ea typeface="楷体" panose="02010609060101010101" pitchFamily="49" charset="-122"/>
                        </a:rPr>
                        <a:t>薪金所得个人所得税且全年工资</a:t>
                      </a:r>
                      <a:r>
                        <a:rPr lang="en-US" altLang="zh-CN" sz="2000" b="1" kern="100" dirty="0">
                          <a:solidFill>
                            <a:srgbClr val="004DA1"/>
                          </a:solidFill>
                          <a:effectLst/>
                          <a:latin typeface="楷体" panose="02010609060101010101" pitchFamily="49" charset="-122"/>
                          <a:ea typeface="楷体" panose="02010609060101010101" pitchFamily="49" charset="-122"/>
                        </a:rPr>
                        <a:t>.</a:t>
                      </a:r>
                      <a:r>
                        <a:rPr lang="zh-CN" altLang="en-US" sz="2000" b="1" kern="100" dirty="0">
                          <a:solidFill>
                            <a:srgbClr val="004DA1"/>
                          </a:solidFill>
                          <a:effectLst/>
                          <a:latin typeface="楷体" panose="02010609060101010101" pitchFamily="49" charset="-122"/>
                          <a:ea typeface="楷体" panose="02010609060101010101" pitchFamily="49" charset="-122"/>
                        </a:rPr>
                        <a:t>、薪金收入不超过 </a:t>
                      </a:r>
                      <a:r>
                        <a:rPr lang="en-US" altLang="zh-CN" sz="2000" b="1" kern="100" dirty="0">
                          <a:solidFill>
                            <a:srgbClr val="004DA1"/>
                          </a:solidFill>
                          <a:effectLst/>
                          <a:latin typeface="楷体" panose="02010609060101010101" pitchFamily="49" charset="-122"/>
                          <a:ea typeface="楷体" panose="02010609060101010101" pitchFamily="49" charset="-122"/>
                        </a:rPr>
                        <a:t>6 </a:t>
                      </a:r>
                      <a:r>
                        <a:rPr lang="zh-CN" altLang="en-US" sz="2000" b="1" kern="100" dirty="0">
                          <a:solidFill>
                            <a:srgbClr val="004DA1"/>
                          </a:solidFill>
                          <a:effectLst/>
                          <a:latin typeface="楷体" panose="02010609060101010101" pitchFamily="49" charset="-122"/>
                          <a:ea typeface="楷体" panose="02010609060101010101" pitchFamily="49" charset="-122"/>
                        </a:rPr>
                        <a:t>万元</a:t>
                      </a:r>
                      <a:endParaRPr lang="zh-CN" altLang="en-US" dirty="0"/>
                    </a:p>
                  </a:txBody>
                  <a:tcPr marL="55925" marR="55925"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66301191"/>
                  </a:ext>
                </a:extLst>
              </a:tr>
            </a:tbl>
          </a:graphicData>
        </a:graphic>
      </p:graphicFrame>
      <p:sp>
        <p:nvSpPr>
          <p:cNvPr id="5" name="文本框 4">
            <a:extLst>
              <a:ext uri="{FF2B5EF4-FFF2-40B4-BE49-F238E27FC236}">
                <a16:creationId xmlns:a16="http://schemas.microsoft.com/office/drawing/2014/main" id="{01B6FC3F-4656-E30D-FBF1-5986CF990AFE}"/>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016402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14A6297-8A58-483E-AF26-8439CA0AC28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85</a:t>
            </a:fld>
            <a:endParaRPr lang="en-US">
              <a:solidFill>
                <a:prstClr val="black">
                  <a:tint val="75000"/>
                </a:prstClr>
              </a:solidFill>
            </a:endParaRPr>
          </a:p>
        </p:txBody>
      </p:sp>
      <p:sp>
        <p:nvSpPr>
          <p:cNvPr id="3" name="副标题 1">
            <a:extLst>
              <a:ext uri="{FF2B5EF4-FFF2-40B4-BE49-F238E27FC236}">
                <a16:creationId xmlns:a16="http://schemas.microsoft.com/office/drawing/2014/main" id="{B127A6D8-F2E1-4C53-8E90-177516C39F7A}"/>
              </a:ext>
            </a:extLst>
          </p:cNvPr>
          <p:cNvSpPr txBox="1">
            <a:spLocks/>
          </p:cNvSpPr>
          <p:nvPr/>
        </p:nvSpPr>
        <p:spPr>
          <a:xfrm>
            <a:off x="503440" y="830404"/>
            <a:ext cx="7893307"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a:t>
            </a:r>
            <a:r>
              <a:rPr lang="en-US" altLang="zh-CN" dirty="0">
                <a:solidFill>
                  <a:schemeClr val="tx1"/>
                </a:solidFill>
              </a:rPr>
              <a:t>3</a:t>
            </a:r>
            <a:r>
              <a:rPr lang="zh-CN" altLang="en-US" dirty="0">
                <a:solidFill>
                  <a:schemeClr val="tx1"/>
                </a:solidFill>
              </a:rPr>
              <a:t>）专项附加扣除（</a:t>
            </a:r>
            <a:r>
              <a:rPr lang="en-US" altLang="zh-CN" dirty="0">
                <a:solidFill>
                  <a:schemeClr val="tx1"/>
                </a:solidFill>
              </a:rPr>
              <a:t>2024</a:t>
            </a:r>
            <a:r>
              <a:rPr lang="zh-CN" altLang="en-US" dirty="0">
                <a:solidFill>
                  <a:schemeClr val="tx1"/>
                </a:solidFill>
              </a:rPr>
              <a:t>年调整）</a:t>
            </a:r>
          </a:p>
        </p:txBody>
      </p:sp>
      <p:sp>
        <p:nvSpPr>
          <p:cNvPr id="4" name="任意多边形 2">
            <a:extLst>
              <a:ext uri="{FF2B5EF4-FFF2-40B4-BE49-F238E27FC236}">
                <a16:creationId xmlns:a16="http://schemas.microsoft.com/office/drawing/2014/main" id="{ED256CFD-5561-4DE2-94F4-D143C77B1FC3}"/>
              </a:ext>
            </a:extLst>
          </p:cNvPr>
          <p:cNvSpPr/>
          <p:nvPr/>
        </p:nvSpPr>
        <p:spPr>
          <a:xfrm>
            <a:off x="2423603" y="1737825"/>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子女</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教育</a:t>
            </a:r>
          </a:p>
        </p:txBody>
      </p:sp>
      <p:sp>
        <p:nvSpPr>
          <p:cNvPr id="5" name="任意多边形 3">
            <a:extLst>
              <a:ext uri="{FF2B5EF4-FFF2-40B4-BE49-F238E27FC236}">
                <a16:creationId xmlns:a16="http://schemas.microsoft.com/office/drawing/2014/main" id="{C2F577E7-5487-4A54-89D7-E587207A9B03}"/>
              </a:ext>
            </a:extLst>
          </p:cNvPr>
          <p:cNvSpPr/>
          <p:nvPr/>
        </p:nvSpPr>
        <p:spPr>
          <a:xfrm>
            <a:off x="4068953" y="1711636"/>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继续</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教育</a:t>
            </a:r>
          </a:p>
        </p:txBody>
      </p:sp>
      <p:sp>
        <p:nvSpPr>
          <p:cNvPr id="6" name="任意多边形 2">
            <a:extLst>
              <a:ext uri="{FF2B5EF4-FFF2-40B4-BE49-F238E27FC236}">
                <a16:creationId xmlns:a16="http://schemas.microsoft.com/office/drawing/2014/main" id="{2AA41772-7ED3-4A3C-97F4-1AD06CACD7FF}"/>
              </a:ext>
            </a:extLst>
          </p:cNvPr>
          <p:cNvSpPr/>
          <p:nvPr/>
        </p:nvSpPr>
        <p:spPr>
          <a:xfrm>
            <a:off x="5638800" y="1711636"/>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大病</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医疗</a:t>
            </a:r>
          </a:p>
        </p:txBody>
      </p:sp>
      <p:sp>
        <p:nvSpPr>
          <p:cNvPr id="7" name="任意多边形 2">
            <a:extLst>
              <a:ext uri="{FF2B5EF4-FFF2-40B4-BE49-F238E27FC236}">
                <a16:creationId xmlns:a16="http://schemas.microsoft.com/office/drawing/2014/main" id="{92A2E5E7-9D49-45CA-BD18-FB91FE170E59}"/>
              </a:ext>
            </a:extLst>
          </p:cNvPr>
          <p:cNvSpPr/>
          <p:nvPr/>
        </p:nvSpPr>
        <p:spPr>
          <a:xfrm>
            <a:off x="1741838" y="3296718"/>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住房贷</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款利息</a:t>
            </a:r>
          </a:p>
        </p:txBody>
      </p:sp>
      <p:sp>
        <p:nvSpPr>
          <p:cNvPr id="8" name="任意多边形 3">
            <a:extLst>
              <a:ext uri="{FF2B5EF4-FFF2-40B4-BE49-F238E27FC236}">
                <a16:creationId xmlns:a16="http://schemas.microsoft.com/office/drawing/2014/main" id="{654AEE58-5B44-4E21-B7EF-94C17A0874D1}"/>
              </a:ext>
            </a:extLst>
          </p:cNvPr>
          <p:cNvSpPr/>
          <p:nvPr/>
        </p:nvSpPr>
        <p:spPr>
          <a:xfrm>
            <a:off x="3387188" y="3270529"/>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住房</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租金</a:t>
            </a:r>
          </a:p>
        </p:txBody>
      </p:sp>
      <p:sp>
        <p:nvSpPr>
          <p:cNvPr id="9" name="任意多边形 2">
            <a:extLst>
              <a:ext uri="{FF2B5EF4-FFF2-40B4-BE49-F238E27FC236}">
                <a16:creationId xmlns:a16="http://schemas.microsoft.com/office/drawing/2014/main" id="{DFCA5214-65CD-4138-8906-4E994239D780}"/>
              </a:ext>
            </a:extLst>
          </p:cNvPr>
          <p:cNvSpPr/>
          <p:nvPr/>
        </p:nvSpPr>
        <p:spPr>
          <a:xfrm>
            <a:off x="4957035" y="3270529"/>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赡养</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老人</a:t>
            </a:r>
          </a:p>
        </p:txBody>
      </p:sp>
      <p:sp>
        <p:nvSpPr>
          <p:cNvPr id="10" name="文本框 9">
            <a:extLst>
              <a:ext uri="{FF2B5EF4-FFF2-40B4-BE49-F238E27FC236}">
                <a16:creationId xmlns:a16="http://schemas.microsoft.com/office/drawing/2014/main" id="{CA9954A6-7BE6-468A-81BD-DACEF40EE930}"/>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
        <p:nvSpPr>
          <p:cNvPr id="11" name="任意多边形 2">
            <a:extLst>
              <a:ext uri="{FF2B5EF4-FFF2-40B4-BE49-F238E27FC236}">
                <a16:creationId xmlns:a16="http://schemas.microsoft.com/office/drawing/2014/main" id="{65EFD167-4500-9707-DE94-0371FB95C2D2}"/>
              </a:ext>
            </a:extLst>
          </p:cNvPr>
          <p:cNvSpPr/>
          <p:nvPr/>
        </p:nvSpPr>
        <p:spPr>
          <a:xfrm>
            <a:off x="919163" y="1737825"/>
            <a:ext cx="1363530" cy="1363530"/>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zh-CN" altLang="en-US" sz="2200" b="1" kern="0" dirty="0">
                <a:solidFill>
                  <a:srgbClr val="004DA1"/>
                </a:solidFill>
                <a:latin typeface="楷体" panose="02010609060101010101" pitchFamily="49" charset="-122"/>
                <a:ea typeface="楷体" panose="02010609060101010101" pitchFamily="49" charset="-122"/>
              </a:rPr>
              <a:t>婴幼儿</a:t>
            </a:r>
            <a:endParaRPr lang="en-US" altLang="zh-CN" sz="2200" b="1" kern="0" dirty="0">
              <a:solidFill>
                <a:srgbClr val="004DA1"/>
              </a:solidFill>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lang="zh-CN" altLang="en-US" sz="2200" b="1" kern="0" dirty="0">
                <a:solidFill>
                  <a:srgbClr val="004DA1"/>
                </a:solidFill>
                <a:latin typeface="楷体" panose="02010609060101010101" pitchFamily="49" charset="-122"/>
                <a:ea typeface="楷体" panose="02010609060101010101" pitchFamily="49" charset="-122"/>
              </a:rPr>
              <a:t>照护</a:t>
            </a:r>
            <a:endPar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32827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Effect transition="in" filter="fade">
                                      <p:cBhvr>
                                        <p:cTn id="14" dur="10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Effect transition="in" filter="fade">
                                      <p:cBhvr>
                                        <p:cTn id="19" dur="10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1000" fill="hold"/>
                                        <p:tgtEl>
                                          <p:spTgt spid="6"/>
                                        </p:tgtEl>
                                        <p:attrNameLst>
                                          <p:attrName>ppt_w</p:attrName>
                                        </p:attrNameLst>
                                      </p:cBhvr>
                                      <p:tavLst>
                                        <p:tav tm="0">
                                          <p:val>
                                            <p:fltVal val="0"/>
                                          </p:val>
                                        </p:tav>
                                        <p:tav tm="100000">
                                          <p:val>
                                            <p:strVal val="#ppt_w"/>
                                          </p:val>
                                        </p:tav>
                                      </p:tavLst>
                                    </p:anim>
                                    <p:anim calcmode="lin" valueType="num">
                                      <p:cBhvr>
                                        <p:cTn id="23" dur="1000" fill="hold"/>
                                        <p:tgtEl>
                                          <p:spTgt spid="6"/>
                                        </p:tgtEl>
                                        <p:attrNameLst>
                                          <p:attrName>ppt_h</p:attrName>
                                        </p:attrNameLst>
                                      </p:cBhvr>
                                      <p:tavLst>
                                        <p:tav tm="0">
                                          <p:val>
                                            <p:fltVal val="0"/>
                                          </p:val>
                                        </p:tav>
                                        <p:tav tm="100000">
                                          <p:val>
                                            <p:strVal val="#ppt_h"/>
                                          </p:val>
                                        </p:tav>
                                      </p:tavLst>
                                    </p:anim>
                                    <p:animEffect transition="in" filter="fade">
                                      <p:cBhvr>
                                        <p:cTn id="24" dur="10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Effect transition="in" filter="fade">
                                      <p:cBhvr>
                                        <p:cTn id="29" dur="1000"/>
                                        <p:tgtEl>
                                          <p:spTgt spid="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1000" fill="hold"/>
                                        <p:tgtEl>
                                          <p:spTgt spid="8"/>
                                        </p:tgtEl>
                                        <p:attrNameLst>
                                          <p:attrName>ppt_w</p:attrName>
                                        </p:attrNameLst>
                                      </p:cBhvr>
                                      <p:tavLst>
                                        <p:tav tm="0">
                                          <p:val>
                                            <p:fltVal val="0"/>
                                          </p:val>
                                        </p:tav>
                                        <p:tav tm="100000">
                                          <p:val>
                                            <p:strVal val="#ppt_w"/>
                                          </p:val>
                                        </p:tav>
                                      </p:tavLst>
                                    </p:anim>
                                    <p:anim calcmode="lin" valueType="num">
                                      <p:cBhvr>
                                        <p:cTn id="33" dur="1000" fill="hold"/>
                                        <p:tgtEl>
                                          <p:spTgt spid="8"/>
                                        </p:tgtEl>
                                        <p:attrNameLst>
                                          <p:attrName>ppt_h</p:attrName>
                                        </p:attrNameLst>
                                      </p:cBhvr>
                                      <p:tavLst>
                                        <p:tav tm="0">
                                          <p:val>
                                            <p:fltVal val="0"/>
                                          </p:val>
                                        </p:tav>
                                        <p:tav tm="100000">
                                          <p:val>
                                            <p:strVal val="#ppt_h"/>
                                          </p:val>
                                        </p:tav>
                                      </p:tavLst>
                                    </p:anim>
                                    <p:animEffect transition="in" filter="fade">
                                      <p:cBhvr>
                                        <p:cTn id="34" dur="1000"/>
                                        <p:tgtEl>
                                          <p:spTgt spid="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1000" fill="hold"/>
                                        <p:tgtEl>
                                          <p:spTgt spid="9"/>
                                        </p:tgtEl>
                                        <p:attrNameLst>
                                          <p:attrName>ppt_w</p:attrName>
                                        </p:attrNameLst>
                                      </p:cBhvr>
                                      <p:tavLst>
                                        <p:tav tm="0">
                                          <p:val>
                                            <p:fltVal val="0"/>
                                          </p:val>
                                        </p:tav>
                                        <p:tav tm="100000">
                                          <p:val>
                                            <p:strVal val="#ppt_w"/>
                                          </p:val>
                                        </p:tav>
                                      </p:tavLst>
                                    </p:anim>
                                    <p:anim calcmode="lin" valueType="num">
                                      <p:cBhvr>
                                        <p:cTn id="38" dur="1000" fill="hold"/>
                                        <p:tgtEl>
                                          <p:spTgt spid="9"/>
                                        </p:tgtEl>
                                        <p:attrNameLst>
                                          <p:attrName>ppt_h</p:attrName>
                                        </p:attrNameLst>
                                      </p:cBhvr>
                                      <p:tavLst>
                                        <p:tav tm="0">
                                          <p:val>
                                            <p:fltVal val="0"/>
                                          </p:val>
                                        </p:tav>
                                        <p:tav tm="100000">
                                          <p:val>
                                            <p:strVal val="#ppt_h"/>
                                          </p:val>
                                        </p:tav>
                                      </p:tavLst>
                                    </p:anim>
                                    <p:animEffect transition="in" filter="fade">
                                      <p:cBhvr>
                                        <p:cTn id="39" dur="1000"/>
                                        <p:tgtEl>
                                          <p:spTgt spid="9"/>
                                        </p:tgtEl>
                                      </p:cBhvr>
                                    </p:animEffect>
                                  </p:childTnLst>
                                </p:cTn>
                              </p:par>
                            </p:childTnLst>
                          </p:cTn>
                        </p:par>
                        <p:par>
                          <p:cTn id="40" fill="hold">
                            <p:stCondLst>
                              <p:cond delay="15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1000" fill="hold"/>
                                        <p:tgtEl>
                                          <p:spTgt spid="11"/>
                                        </p:tgtEl>
                                        <p:attrNameLst>
                                          <p:attrName>ppt_w</p:attrName>
                                        </p:attrNameLst>
                                      </p:cBhvr>
                                      <p:tavLst>
                                        <p:tav tm="0">
                                          <p:val>
                                            <p:fltVal val="0"/>
                                          </p:val>
                                        </p:tav>
                                        <p:tav tm="100000">
                                          <p:val>
                                            <p:strVal val="#ppt_w"/>
                                          </p:val>
                                        </p:tav>
                                      </p:tavLst>
                                    </p:anim>
                                    <p:anim calcmode="lin" valueType="num">
                                      <p:cBhvr>
                                        <p:cTn id="44" dur="1000" fill="hold"/>
                                        <p:tgtEl>
                                          <p:spTgt spid="11"/>
                                        </p:tgtEl>
                                        <p:attrNameLst>
                                          <p:attrName>ppt_h</p:attrName>
                                        </p:attrNameLst>
                                      </p:cBhvr>
                                      <p:tavLst>
                                        <p:tav tm="0">
                                          <p:val>
                                            <p:fltVal val="0"/>
                                          </p:val>
                                        </p:tav>
                                        <p:tav tm="100000">
                                          <p:val>
                                            <p:strVal val="#ppt_h"/>
                                          </p:val>
                                        </p:tav>
                                      </p:tavLst>
                                    </p:anim>
                                    <p:animEffect transition="in" filter="fade">
                                      <p:cBhvr>
                                        <p:cTn id="45"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1"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86</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779846" y="814818"/>
            <a:ext cx="2487610" cy="445688"/>
          </a:xfrm>
          <a:prstGeom prst="rect">
            <a:avLst/>
          </a:prstGeom>
        </p:spPr>
        <p:style>
          <a:lnRef idx="2">
            <a:schemeClr val="accent2"/>
          </a:lnRef>
          <a:fillRef idx="1">
            <a:schemeClr val="lt1"/>
          </a:fillRef>
          <a:effectRef idx="0">
            <a:schemeClr val="accent2"/>
          </a:effectRef>
          <a:fontRef idx="minor">
            <a:schemeClr val="dk1"/>
          </a:fontRef>
        </p:style>
        <p:txBody>
          <a:bodyPr>
            <a:normAutofit fontScale="85000" lnSpcReduction="1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en-US" altLang="zh-CN" sz="2400" b="1" dirty="0">
                <a:solidFill>
                  <a:srgbClr val="004DA1"/>
                </a:solidFill>
                <a:latin typeface="楷体" panose="02010609060101010101" pitchFamily="49" charset="-122"/>
                <a:ea typeface="楷体" panose="02010609060101010101" pitchFamily="49" charset="-122"/>
              </a:rPr>
              <a:t>3</a:t>
            </a:r>
            <a:r>
              <a:rPr lang="zh-CN" altLang="en-US" sz="2400" b="1" dirty="0">
                <a:solidFill>
                  <a:srgbClr val="004DA1"/>
                </a:solidFill>
                <a:latin typeface="楷体" panose="02010609060101010101" pitchFamily="49" charset="-122"/>
                <a:ea typeface="楷体" panose="02010609060101010101" pitchFamily="49" charset="-122"/>
              </a:rPr>
              <a:t>岁以下婴幼儿照护</a:t>
            </a:r>
          </a:p>
        </p:txBody>
      </p:sp>
      <p:graphicFrame>
        <p:nvGraphicFramePr>
          <p:cNvPr id="4" name="表格 3">
            <a:extLst>
              <a:ext uri="{FF2B5EF4-FFF2-40B4-BE49-F238E27FC236}">
                <a16:creationId xmlns:a16="http://schemas.microsoft.com/office/drawing/2014/main" id="{7B3B7D41-978E-451F-8710-559409A6F021}"/>
              </a:ext>
            </a:extLst>
          </p:cNvPr>
          <p:cNvGraphicFramePr>
            <a:graphicFrameLocks noGrp="1"/>
          </p:cNvGraphicFramePr>
          <p:nvPr>
            <p:extLst>
              <p:ext uri="{D42A27DB-BD31-4B8C-83A1-F6EECF244321}">
                <p14:modId xmlns:p14="http://schemas.microsoft.com/office/powerpoint/2010/main" val="1087737606"/>
              </p:ext>
            </p:extLst>
          </p:nvPr>
        </p:nvGraphicFramePr>
        <p:xfrm>
          <a:off x="711020" y="1260506"/>
          <a:ext cx="7872541" cy="2743200"/>
        </p:xfrm>
        <a:graphic>
          <a:graphicData uri="http://schemas.openxmlformats.org/drawingml/2006/table">
            <a:tbl>
              <a:tblPr firstRow="1" firstCol="1" bandRow="1"/>
              <a:tblGrid>
                <a:gridCol w="911303">
                  <a:extLst>
                    <a:ext uri="{9D8B030D-6E8A-4147-A177-3AD203B41FA5}">
                      <a16:colId xmlns:a16="http://schemas.microsoft.com/office/drawing/2014/main" val="801665886"/>
                    </a:ext>
                  </a:extLst>
                </a:gridCol>
                <a:gridCol w="6961238">
                  <a:extLst>
                    <a:ext uri="{9D8B030D-6E8A-4147-A177-3AD203B41FA5}">
                      <a16:colId xmlns:a16="http://schemas.microsoft.com/office/drawing/2014/main" val="2013595181"/>
                    </a:ext>
                  </a:extLst>
                </a:gridCol>
              </a:tblGrid>
              <a:tr h="6774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要点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具体内容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968839273"/>
                  </a:ext>
                </a:extLst>
              </a:tr>
              <a:tr h="371069">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l">
                        <a:spcAft>
                          <a:spcPts val="0"/>
                        </a:spcAft>
                      </a:pPr>
                      <a:r>
                        <a:rPr lang="zh-CN" altLang="en-US"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rPr>
                        <a:t>婴幼儿“出生的</a:t>
                      </a:r>
                      <a:r>
                        <a:rPr lang="zh-CN" altLang="en-US"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rPr>
                        <a:t>当月至年满 </a:t>
                      </a:r>
                      <a:r>
                        <a:rPr lang="en-US" alt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rPr>
                        <a:t>3 </a:t>
                      </a:r>
                      <a:r>
                        <a:rPr lang="zh-CN" altLang="en-US"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rPr>
                        <a:t>周岁</a:t>
                      </a:r>
                      <a:r>
                        <a:rPr lang="zh-CN" altLang="en-US"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rPr>
                        <a:t>的前一个月</a:t>
                      </a:r>
                      <a:endParaRPr lang="en-US" altLang="zh-CN"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endParaRPr>
                    </a:p>
                    <a:p>
                      <a:pPr algn="l">
                        <a:spcAft>
                          <a:spcPts val="0"/>
                        </a:spcAft>
                      </a:pPr>
                      <a:r>
                        <a:rPr lang="zh-CN" altLang="en-US" sz="2000" b="1" kern="100" dirty="0">
                          <a:solidFill>
                            <a:schemeClr val="bg1"/>
                          </a:solidFill>
                          <a:effectLst/>
                          <a:latin typeface="楷体" panose="02010609060101010101" pitchFamily="49" charset="-122"/>
                          <a:ea typeface="楷体" panose="02010609060101010101" pitchFamily="49" charset="-122"/>
                          <a:cs typeface="Times New Roman" panose="02020603050405020304" pitchFamily="18" charset="0"/>
                        </a:rPr>
                        <a:t>在满足年龄要求的前提下，“按婴幼儿人数加倍”扣除</a:t>
                      </a:r>
                    </a:p>
                  </a:txBody>
                  <a:tcPr marL="29032" marR="29032" marT="0" marB="0">
                    <a:lnL w="12700" cmpd="sng">
                      <a:solidFill>
                        <a:sysClr val="window" lastClr="FFFFFF"/>
                      </a:solidFill>
                    </a:lnL>
                    <a:lnR w="12700" cmpd="sng">
                      <a:solidFill>
                        <a:sysClr val="window" lastClr="FFFFFF"/>
                      </a:solidFill>
                    </a:lnR>
                    <a:lnT w="38100" cmpd="sng">
                      <a:solidFill>
                        <a:sysClr val="window" lastClr="FFFFFF"/>
                      </a:solidFill>
                    </a:lnT>
                    <a:lnTlToBr w="12700" cmpd="sng">
                      <a:noFill/>
                      <a:prstDash val="solid"/>
                    </a:lnTlToBr>
                    <a:lnBlToTr w="12700" cmpd="sng">
                      <a:noFill/>
                      <a:prstDash val="solid"/>
                    </a:lnBlToTr>
                    <a:solidFill>
                      <a:srgbClr val="5B9BD5"/>
                    </a:solidFill>
                  </a:tcPr>
                </a:tc>
                <a:tc hMerge="1">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endParaRPr/>
                    </a:p>
                  </a:txBody>
                  <a:tcPr marL="29032" marR="29032" marT="0" marB="0" anchor="ctr">
                    <a:lnL w="12700" cmpd="sng">
                      <a:solidFill>
                        <a:sysClr val="window" lastClr="FFFFFF"/>
                      </a:solidFill>
                    </a:lnL>
                    <a:lnR w="12700" cmpd="sng">
                      <a:solidFill>
                        <a:sysClr val="window" lastClr="FFFFFF"/>
                      </a:solidFill>
                    </a:lnR>
                    <a:lnT w="38100" cmpd="sng">
                      <a:solidFill>
                        <a:sysClr val="window" lastClr="FFFFFF"/>
                      </a:solidFill>
                    </a:lnT>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81419561"/>
                  </a:ext>
                </a:extLst>
              </a:tr>
              <a:tr h="13548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a:t>
                      </a:r>
                      <a:endParaRPr lang="en-US" altLang="zh-CN" sz="2000" b="1" kern="100" dirty="0">
                        <a:effectLst/>
                        <a:latin typeface="楷体" panose="02010609060101010101" pitchFamily="49" charset="-122"/>
                        <a:ea typeface="楷体" panose="02010609060101010101" pitchFamily="49" charset="-122"/>
                      </a:endParaRPr>
                    </a:p>
                    <a:p>
                      <a:pPr algn="ctr">
                        <a:spcAft>
                          <a:spcPts val="0"/>
                        </a:spcAft>
                      </a:pPr>
                      <a:r>
                        <a:rPr lang="zh-CN" sz="2000" b="1" kern="100" dirty="0">
                          <a:effectLst/>
                          <a:latin typeface="楷体" panose="02010609060101010101" pitchFamily="49" charset="-122"/>
                          <a:ea typeface="楷体" panose="02010609060101010101" pitchFamily="49" charset="-122"/>
                        </a:rPr>
                        <a:t>标准</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“每个”</a:t>
                      </a:r>
                      <a:r>
                        <a:rPr lang="zh-CN" altLang="en-US" sz="2000" b="1" kern="100" dirty="0">
                          <a:solidFill>
                            <a:srgbClr val="C00000"/>
                          </a:solidFill>
                          <a:effectLst/>
                          <a:latin typeface="楷体" panose="02010609060101010101" pitchFamily="49" charset="-122"/>
                          <a:ea typeface="楷体" panose="02010609060101010101" pitchFamily="49" charset="-122"/>
                        </a:rPr>
                        <a:t>婴幼儿</a:t>
                      </a:r>
                      <a:r>
                        <a:rPr lang="zh-CN" sz="2000" b="1" kern="100" dirty="0">
                          <a:solidFill>
                            <a:srgbClr val="C00000"/>
                          </a:solidFill>
                          <a:effectLst/>
                          <a:latin typeface="楷体" panose="02010609060101010101" pitchFamily="49" charset="-122"/>
                          <a:ea typeface="楷体" panose="02010609060101010101" pitchFamily="49" charset="-122"/>
                        </a:rPr>
                        <a:t>每月</a:t>
                      </a:r>
                      <a:r>
                        <a:rPr lang="en-US" altLang="zh-CN" sz="2000" b="1" kern="100" dirty="0">
                          <a:solidFill>
                            <a:srgbClr val="C00000"/>
                          </a:solidFill>
                          <a:effectLst/>
                          <a:latin typeface="楷体" panose="02010609060101010101" pitchFamily="49" charset="-122"/>
                          <a:ea typeface="楷体" panose="02010609060101010101" pitchFamily="49" charset="-122"/>
                        </a:rPr>
                        <a:t>2</a:t>
                      </a:r>
                      <a:r>
                        <a:rPr lang="en-US" sz="2000" b="1" kern="100" dirty="0">
                          <a:solidFill>
                            <a:srgbClr val="C00000"/>
                          </a:solidFill>
                          <a:effectLst/>
                          <a:latin typeface="楷体" panose="02010609060101010101" pitchFamily="49" charset="-122"/>
                          <a:ea typeface="楷体" panose="02010609060101010101" pitchFamily="49" charset="-122"/>
                        </a:rPr>
                        <a:t>000</a:t>
                      </a:r>
                      <a:r>
                        <a:rPr lang="zh-CN" sz="2000" b="1" kern="100" dirty="0">
                          <a:solidFill>
                            <a:srgbClr val="C00000"/>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两个娃可以扣两份</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ap="flat" cmpd="sng" algn="ctr">
                      <a:solidFill>
                        <a:sysClr val="window" lastClr="FFFFFF"/>
                      </a:solidFill>
                      <a:prstDash val="solid"/>
                      <a:round/>
                      <a:headEnd type="none" w="med" len="med"/>
                      <a:tailEnd type="none" w="med" len="med"/>
                    </a:lnL>
                    <a:lnR w="12700" cmpd="sng">
                      <a:solidFill>
                        <a:sysClr val="window" lastClr="FFFFFF"/>
                      </a:solidFill>
                    </a:lnR>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2340943609"/>
                  </a:ext>
                </a:extLst>
              </a:tr>
              <a:tr h="33870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a:t>
                      </a:r>
                      <a:endParaRPr lang="en-US" altLang="zh-CN" sz="2000" b="1" kern="100" dirty="0">
                        <a:effectLst/>
                        <a:latin typeface="楷体" panose="02010609060101010101" pitchFamily="49" charset="-122"/>
                        <a:ea typeface="楷体" panose="02010609060101010101" pitchFamily="49" charset="-122"/>
                      </a:endParaRPr>
                    </a:p>
                    <a:p>
                      <a:pPr algn="ctr">
                        <a:spcAft>
                          <a:spcPts val="0"/>
                        </a:spcAft>
                      </a:pPr>
                      <a:r>
                        <a:rPr lang="zh-CN" sz="2000" b="1" kern="100" dirty="0">
                          <a:effectLst/>
                          <a:latin typeface="楷体" panose="02010609060101010101" pitchFamily="49" charset="-122"/>
                          <a:ea typeface="楷体" panose="02010609060101010101" pitchFamily="49" charset="-122"/>
                        </a:rPr>
                        <a:t>方式</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）父母“分别”按扣除标准的</a:t>
                      </a:r>
                      <a:r>
                        <a:rPr lang="zh-CN" sz="2000" b="1" kern="100" dirty="0">
                          <a:solidFill>
                            <a:srgbClr val="C00000"/>
                          </a:solidFill>
                          <a:effectLst/>
                          <a:latin typeface="楷体" panose="02010609060101010101" pitchFamily="49" charset="-122"/>
                          <a:ea typeface="楷体" panose="02010609060101010101" pitchFamily="49" charset="-122"/>
                        </a:rPr>
                        <a:t>“</a:t>
                      </a:r>
                      <a:r>
                        <a:rPr lang="en-US" sz="2000" b="1" kern="100" dirty="0">
                          <a:solidFill>
                            <a:srgbClr val="C00000"/>
                          </a:solidFill>
                          <a:effectLst/>
                          <a:latin typeface="楷体" panose="02010609060101010101" pitchFamily="49" charset="-122"/>
                          <a:ea typeface="楷体" panose="02010609060101010101" pitchFamily="49" charset="-122"/>
                        </a:rPr>
                        <a:t>50%</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扣除</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a:t>
                      </a:r>
                      <a:r>
                        <a:rPr lang="zh-CN" sz="2000" b="1" kern="100" dirty="0">
                          <a:solidFill>
                            <a:srgbClr val="004DA1"/>
                          </a:solidFill>
                          <a:effectLst/>
                          <a:latin typeface="楷体" panose="02010609060101010101" pitchFamily="49" charset="-122"/>
                          <a:ea typeface="楷体" panose="02010609060101010101" pitchFamily="49" charset="-122"/>
                        </a:rPr>
                        <a:t>）经父母“约定”，也可以由“其中一方”按扣除标准的</a:t>
                      </a:r>
                      <a:r>
                        <a:rPr lang="zh-CN" sz="2000" b="1" kern="100" dirty="0">
                          <a:solidFill>
                            <a:srgbClr val="C00000"/>
                          </a:solidFill>
                          <a:effectLst/>
                          <a:latin typeface="楷体" panose="02010609060101010101" pitchFamily="49" charset="-122"/>
                          <a:ea typeface="楷体" panose="02010609060101010101" pitchFamily="49" charset="-122"/>
                        </a:rPr>
                        <a:t>“</a:t>
                      </a:r>
                      <a:r>
                        <a:rPr lang="en-US" sz="2000" b="1" kern="100" dirty="0">
                          <a:solidFill>
                            <a:srgbClr val="C00000"/>
                          </a:solidFill>
                          <a:effectLst/>
                          <a:latin typeface="楷体" panose="02010609060101010101" pitchFamily="49" charset="-122"/>
                          <a:ea typeface="楷体" panose="02010609060101010101" pitchFamily="49" charset="-122"/>
                        </a:rPr>
                        <a:t>100%</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具体扣除方式在“一个纳税年度内”不得变更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676479781"/>
                  </a:ext>
                </a:extLst>
              </a:tr>
            </a:tbl>
          </a:graphicData>
        </a:graphic>
      </p:graphicFrame>
      <p:sp>
        <p:nvSpPr>
          <p:cNvPr id="5" name="文本框 4">
            <a:extLst>
              <a:ext uri="{FF2B5EF4-FFF2-40B4-BE49-F238E27FC236}">
                <a16:creationId xmlns:a16="http://schemas.microsoft.com/office/drawing/2014/main" id="{C0BA577B-DDEF-4A8F-86F1-EC1AC583C4C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222251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CB1ACD-6BE8-5DE5-0A7E-6241EA1E38EB}"/>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6C7E2CE-4214-2B58-117C-EE7F9F29BA2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87</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FAA106AC-44CC-EB67-5C18-C9E48AEAC447}"/>
              </a:ext>
            </a:extLst>
          </p:cNvPr>
          <p:cNvSpPr txBox="1">
            <a:spLocks/>
          </p:cNvSpPr>
          <p:nvPr/>
        </p:nvSpPr>
        <p:spPr>
          <a:xfrm>
            <a:off x="779846" y="814818"/>
            <a:ext cx="1535211"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子女教育</a:t>
            </a:r>
          </a:p>
        </p:txBody>
      </p:sp>
      <p:graphicFrame>
        <p:nvGraphicFramePr>
          <p:cNvPr id="4" name="表格 3">
            <a:extLst>
              <a:ext uri="{FF2B5EF4-FFF2-40B4-BE49-F238E27FC236}">
                <a16:creationId xmlns:a16="http://schemas.microsoft.com/office/drawing/2014/main" id="{45383D6C-8546-9D4B-868D-CD5CB168155A}"/>
              </a:ext>
            </a:extLst>
          </p:cNvPr>
          <p:cNvGraphicFramePr>
            <a:graphicFrameLocks noGrp="1"/>
          </p:cNvGraphicFramePr>
          <p:nvPr>
            <p:extLst>
              <p:ext uri="{D42A27DB-BD31-4B8C-83A1-F6EECF244321}">
                <p14:modId xmlns:p14="http://schemas.microsoft.com/office/powerpoint/2010/main" val="2013445775"/>
              </p:ext>
            </p:extLst>
          </p:nvPr>
        </p:nvGraphicFramePr>
        <p:xfrm>
          <a:off x="711020" y="1260506"/>
          <a:ext cx="7872541" cy="3657600"/>
        </p:xfrm>
        <a:graphic>
          <a:graphicData uri="http://schemas.openxmlformats.org/drawingml/2006/table">
            <a:tbl>
              <a:tblPr firstRow="1" firstCol="1" bandRow="1"/>
              <a:tblGrid>
                <a:gridCol w="911303">
                  <a:extLst>
                    <a:ext uri="{9D8B030D-6E8A-4147-A177-3AD203B41FA5}">
                      <a16:colId xmlns:a16="http://schemas.microsoft.com/office/drawing/2014/main" val="801665886"/>
                    </a:ext>
                  </a:extLst>
                </a:gridCol>
                <a:gridCol w="1076297">
                  <a:extLst>
                    <a:ext uri="{9D8B030D-6E8A-4147-A177-3AD203B41FA5}">
                      <a16:colId xmlns:a16="http://schemas.microsoft.com/office/drawing/2014/main" val="2013595181"/>
                    </a:ext>
                  </a:extLst>
                </a:gridCol>
                <a:gridCol w="1735728">
                  <a:extLst>
                    <a:ext uri="{9D8B030D-6E8A-4147-A177-3AD203B41FA5}">
                      <a16:colId xmlns:a16="http://schemas.microsoft.com/office/drawing/2014/main" val="1118859084"/>
                    </a:ext>
                  </a:extLst>
                </a:gridCol>
                <a:gridCol w="4149213">
                  <a:extLst>
                    <a:ext uri="{9D8B030D-6E8A-4147-A177-3AD203B41FA5}">
                      <a16:colId xmlns:a16="http://schemas.microsoft.com/office/drawing/2014/main" val="109237392"/>
                    </a:ext>
                  </a:extLst>
                </a:gridCol>
              </a:tblGrid>
              <a:tr h="67741">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要点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具体内容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968839273"/>
                  </a:ext>
                </a:extLst>
              </a:tr>
              <a:tr h="78493">
                <a:tc rowSpan="4">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准予扣除的子女教育类型</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学前教育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年满“</a:t>
                      </a:r>
                      <a:r>
                        <a:rPr lang="en-US" sz="2000" b="1" kern="100" dirty="0">
                          <a:solidFill>
                            <a:srgbClr val="C00000"/>
                          </a:solidFill>
                          <a:effectLst/>
                          <a:latin typeface="楷体" panose="02010609060101010101" pitchFamily="49" charset="-122"/>
                          <a:ea typeface="楷体" panose="02010609060101010101" pitchFamily="49" charset="-122"/>
                        </a:rPr>
                        <a:t>3</a:t>
                      </a:r>
                      <a:r>
                        <a:rPr lang="zh-CN" sz="2000" b="1" kern="100" dirty="0">
                          <a:solidFill>
                            <a:srgbClr val="C00000"/>
                          </a:solidFill>
                          <a:effectLst/>
                          <a:latin typeface="楷体" panose="02010609060101010101" pitchFamily="49" charset="-122"/>
                          <a:ea typeface="楷体" panose="02010609060101010101" pitchFamily="49" charset="-122"/>
                        </a:rPr>
                        <a:t>岁”至小学入学前教育</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extLst>
                  <a:ext uri="{0D108BD9-81ED-4DB2-BD59-A6C34878D82A}">
                    <a16:rowId xmlns:a16="http://schemas.microsoft.com/office/drawing/2014/main" val="281419561"/>
                  </a:ext>
                </a:extLst>
              </a:tr>
              <a:tr h="143643">
                <a:tc vMerge="1">
                  <a:txBody>
                    <a:bodyPr/>
                    <a:lstStyle/>
                    <a:p>
                      <a:endParaRPr lang="zh-CN" altLang="en-US"/>
                    </a:p>
                  </a:txBody>
                  <a:tcPr/>
                </a:tc>
                <a:tc row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全日制学历教育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义务教育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小学和初中教育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46964862"/>
                  </a:ext>
                </a:extLst>
              </a:tr>
              <a:tr h="148933">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高中阶段教育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普通高中、中等职业教育、技工教育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104681337"/>
                  </a:ext>
                </a:extLst>
              </a:tr>
              <a:tr h="0">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高等教育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大学专科、本科；硕士、博士研究生</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4252554464"/>
                  </a:ext>
                </a:extLst>
              </a:tr>
              <a:tr h="13548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a:t>
                      </a:r>
                      <a:endParaRPr lang="en-US" altLang="zh-CN" sz="2000" b="1" kern="100" dirty="0">
                        <a:effectLst/>
                        <a:latin typeface="楷体" panose="02010609060101010101" pitchFamily="49" charset="-122"/>
                        <a:ea typeface="楷体" panose="02010609060101010101" pitchFamily="49" charset="-122"/>
                      </a:endParaRPr>
                    </a:p>
                    <a:p>
                      <a:pPr algn="ctr">
                        <a:spcAft>
                          <a:spcPts val="0"/>
                        </a:spcAft>
                      </a:pPr>
                      <a:r>
                        <a:rPr lang="zh-CN" sz="2000" b="1" kern="100" dirty="0">
                          <a:effectLst/>
                          <a:latin typeface="楷体" panose="02010609060101010101" pitchFamily="49" charset="-122"/>
                          <a:ea typeface="楷体" panose="02010609060101010101" pitchFamily="49" charset="-122"/>
                        </a:rPr>
                        <a:t>标准</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“每个”子女每月</a:t>
                      </a:r>
                      <a:r>
                        <a:rPr lang="en-US" altLang="zh-CN" sz="2000" b="1" kern="100" dirty="0">
                          <a:solidFill>
                            <a:srgbClr val="C00000"/>
                          </a:solidFill>
                          <a:effectLst/>
                          <a:latin typeface="楷体" panose="02010609060101010101" pitchFamily="49" charset="-122"/>
                          <a:ea typeface="楷体" panose="02010609060101010101" pitchFamily="49" charset="-122"/>
                        </a:rPr>
                        <a:t>2</a:t>
                      </a:r>
                      <a:r>
                        <a:rPr lang="en-US" sz="2000" b="1" kern="100" dirty="0">
                          <a:solidFill>
                            <a:srgbClr val="C00000"/>
                          </a:solidFill>
                          <a:effectLst/>
                          <a:latin typeface="楷体" panose="02010609060101010101" pitchFamily="49" charset="-122"/>
                          <a:ea typeface="楷体" panose="02010609060101010101" pitchFamily="49" charset="-122"/>
                        </a:rPr>
                        <a:t>000</a:t>
                      </a:r>
                      <a:r>
                        <a:rPr lang="zh-CN" sz="2000" b="1" kern="100" dirty="0">
                          <a:solidFill>
                            <a:srgbClr val="C00000"/>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两个娃可以扣两份</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340943609"/>
                  </a:ext>
                </a:extLst>
              </a:tr>
              <a:tr h="33870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a:t>
                      </a:r>
                      <a:endParaRPr lang="en-US" altLang="zh-CN" sz="2000" b="1" kern="100" dirty="0">
                        <a:effectLst/>
                        <a:latin typeface="楷体" panose="02010609060101010101" pitchFamily="49" charset="-122"/>
                        <a:ea typeface="楷体" panose="02010609060101010101" pitchFamily="49" charset="-122"/>
                      </a:endParaRPr>
                    </a:p>
                    <a:p>
                      <a:pPr algn="ctr">
                        <a:spcAft>
                          <a:spcPts val="0"/>
                        </a:spcAft>
                      </a:pPr>
                      <a:r>
                        <a:rPr lang="zh-CN" sz="2000" b="1" kern="100" dirty="0">
                          <a:effectLst/>
                          <a:latin typeface="楷体" panose="02010609060101010101" pitchFamily="49" charset="-122"/>
                          <a:ea typeface="楷体" panose="02010609060101010101" pitchFamily="49" charset="-122"/>
                        </a:rPr>
                        <a:t>方式</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）父母“分别”按扣除标准的</a:t>
                      </a:r>
                      <a:r>
                        <a:rPr lang="zh-CN" sz="2000" b="1" kern="100" dirty="0">
                          <a:solidFill>
                            <a:srgbClr val="C00000"/>
                          </a:solidFill>
                          <a:effectLst/>
                          <a:latin typeface="楷体" panose="02010609060101010101" pitchFamily="49" charset="-122"/>
                          <a:ea typeface="楷体" panose="02010609060101010101" pitchFamily="49" charset="-122"/>
                        </a:rPr>
                        <a:t>“</a:t>
                      </a:r>
                      <a:r>
                        <a:rPr lang="en-US" sz="2000" b="1" kern="100" dirty="0">
                          <a:solidFill>
                            <a:srgbClr val="C00000"/>
                          </a:solidFill>
                          <a:effectLst/>
                          <a:latin typeface="楷体" panose="02010609060101010101" pitchFamily="49" charset="-122"/>
                          <a:ea typeface="楷体" panose="02010609060101010101" pitchFamily="49" charset="-122"/>
                        </a:rPr>
                        <a:t>50%</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扣除</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a:t>
                      </a:r>
                      <a:r>
                        <a:rPr lang="zh-CN" sz="2000" b="1" kern="100" dirty="0">
                          <a:solidFill>
                            <a:srgbClr val="004DA1"/>
                          </a:solidFill>
                          <a:effectLst/>
                          <a:latin typeface="楷体" panose="02010609060101010101" pitchFamily="49" charset="-122"/>
                          <a:ea typeface="楷体" panose="02010609060101010101" pitchFamily="49" charset="-122"/>
                        </a:rPr>
                        <a:t>）经父母“约定”，也可以由“其中一方”按扣除标准的</a:t>
                      </a:r>
                      <a:r>
                        <a:rPr lang="zh-CN" sz="2000" b="1" kern="100" dirty="0">
                          <a:solidFill>
                            <a:srgbClr val="C00000"/>
                          </a:solidFill>
                          <a:effectLst/>
                          <a:latin typeface="楷体" panose="02010609060101010101" pitchFamily="49" charset="-122"/>
                          <a:ea typeface="楷体" panose="02010609060101010101" pitchFamily="49" charset="-122"/>
                        </a:rPr>
                        <a:t>“</a:t>
                      </a:r>
                      <a:r>
                        <a:rPr lang="en-US" sz="2000" b="1" kern="100" dirty="0">
                          <a:solidFill>
                            <a:srgbClr val="C00000"/>
                          </a:solidFill>
                          <a:effectLst/>
                          <a:latin typeface="楷体" panose="02010609060101010101" pitchFamily="49" charset="-122"/>
                          <a:ea typeface="楷体" panose="02010609060101010101" pitchFamily="49" charset="-122"/>
                        </a:rPr>
                        <a:t>100%</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具体扣除方式在“一个纳税年度内”不得变更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29032" marR="29032"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3676479781"/>
                  </a:ext>
                </a:extLst>
              </a:tr>
            </a:tbl>
          </a:graphicData>
        </a:graphic>
      </p:graphicFrame>
      <p:sp>
        <p:nvSpPr>
          <p:cNvPr id="5" name="文本框 4">
            <a:extLst>
              <a:ext uri="{FF2B5EF4-FFF2-40B4-BE49-F238E27FC236}">
                <a16:creationId xmlns:a16="http://schemas.microsoft.com/office/drawing/2014/main" id="{C64141BA-4E21-7B70-FBC2-68CF322F0039}"/>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67270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88</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779846" y="814818"/>
            <a:ext cx="1535211"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继续教育</a:t>
            </a:r>
          </a:p>
        </p:txBody>
      </p:sp>
      <p:graphicFrame>
        <p:nvGraphicFramePr>
          <p:cNvPr id="5" name="表格 4">
            <a:extLst>
              <a:ext uri="{FF2B5EF4-FFF2-40B4-BE49-F238E27FC236}">
                <a16:creationId xmlns:a16="http://schemas.microsoft.com/office/drawing/2014/main" id="{17A72561-E8C7-4B42-BCCF-2CCCD0896F3E}"/>
              </a:ext>
            </a:extLst>
          </p:cNvPr>
          <p:cNvGraphicFramePr>
            <a:graphicFrameLocks noGrp="1"/>
          </p:cNvGraphicFramePr>
          <p:nvPr>
            <p:extLst>
              <p:ext uri="{D42A27DB-BD31-4B8C-83A1-F6EECF244321}">
                <p14:modId xmlns:p14="http://schemas.microsoft.com/office/powerpoint/2010/main" val="209838538"/>
              </p:ext>
            </p:extLst>
          </p:nvPr>
        </p:nvGraphicFramePr>
        <p:xfrm>
          <a:off x="779845" y="1474633"/>
          <a:ext cx="7548077" cy="3024444"/>
        </p:xfrm>
        <a:graphic>
          <a:graphicData uri="http://schemas.openxmlformats.org/drawingml/2006/table">
            <a:tbl>
              <a:tblPr firstRow="1" firstCol="1" bandRow="1"/>
              <a:tblGrid>
                <a:gridCol w="842566">
                  <a:extLst>
                    <a:ext uri="{9D8B030D-6E8A-4147-A177-3AD203B41FA5}">
                      <a16:colId xmlns:a16="http://schemas.microsoft.com/office/drawing/2014/main" val="2716597584"/>
                    </a:ext>
                  </a:extLst>
                </a:gridCol>
                <a:gridCol w="1303056">
                  <a:extLst>
                    <a:ext uri="{9D8B030D-6E8A-4147-A177-3AD203B41FA5}">
                      <a16:colId xmlns:a16="http://schemas.microsoft.com/office/drawing/2014/main" val="1619866532"/>
                    </a:ext>
                  </a:extLst>
                </a:gridCol>
                <a:gridCol w="5402455">
                  <a:extLst>
                    <a:ext uri="{9D8B030D-6E8A-4147-A177-3AD203B41FA5}">
                      <a16:colId xmlns:a16="http://schemas.microsoft.com/office/drawing/2014/main" val="4257829459"/>
                    </a:ext>
                  </a:extLst>
                </a:gridCol>
              </a:tblGrid>
              <a:tr h="29302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要点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具体内容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extLst>
                  <a:ext uri="{0D108BD9-81ED-4DB2-BD59-A6C34878D82A}">
                    <a16:rowId xmlns:a16="http://schemas.microsoft.com/office/drawing/2014/main" val="3553316208"/>
                  </a:ext>
                </a:extLst>
              </a:tr>
              <a:tr h="879066">
                <a:tc row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扣除标准</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学历教育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每月</a:t>
                      </a:r>
                      <a:r>
                        <a:rPr lang="en-US" sz="2000" b="1" kern="100" dirty="0">
                          <a:solidFill>
                            <a:srgbClr val="C00000"/>
                          </a:solidFill>
                          <a:effectLst/>
                          <a:latin typeface="楷体" panose="02010609060101010101" pitchFamily="49" charset="-122"/>
                          <a:ea typeface="楷体" panose="02010609060101010101" pitchFamily="49" charset="-122"/>
                        </a:rPr>
                        <a:t>400</a:t>
                      </a:r>
                      <a:r>
                        <a:rPr lang="zh-CN" sz="2000" b="1" kern="100" dirty="0">
                          <a:solidFill>
                            <a:srgbClr val="C00000"/>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同一学历（学位）继续教育的扣除期限</a:t>
                      </a:r>
                      <a:r>
                        <a:rPr lang="zh-CN" sz="2000" b="1" kern="100" dirty="0">
                          <a:solidFill>
                            <a:srgbClr val="C00000"/>
                          </a:solidFill>
                          <a:effectLst/>
                          <a:latin typeface="楷体" panose="02010609060101010101" pitchFamily="49" charset="-122"/>
                          <a:ea typeface="楷体" panose="02010609060101010101" pitchFamily="49" charset="-122"/>
                        </a:rPr>
                        <a:t>不能超过</a:t>
                      </a:r>
                      <a:r>
                        <a:rPr lang="en-US" sz="2000" b="1" kern="100" dirty="0">
                          <a:solidFill>
                            <a:srgbClr val="C00000"/>
                          </a:solidFill>
                          <a:effectLst/>
                          <a:latin typeface="楷体" panose="02010609060101010101" pitchFamily="49" charset="-122"/>
                          <a:ea typeface="楷体" panose="02010609060101010101" pitchFamily="49" charset="-122"/>
                        </a:rPr>
                        <a:t>48</a:t>
                      </a:r>
                      <a:r>
                        <a:rPr lang="zh-CN" sz="2000" b="1" kern="100" dirty="0">
                          <a:solidFill>
                            <a:srgbClr val="C00000"/>
                          </a:solidFill>
                          <a:effectLst/>
                          <a:latin typeface="楷体" panose="02010609060101010101" pitchFamily="49" charset="-122"/>
                          <a:ea typeface="楷体" panose="02010609060101010101" pitchFamily="49" charset="-122"/>
                        </a:rPr>
                        <a:t>个月</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164992241"/>
                  </a:ext>
                </a:extLst>
              </a:tr>
              <a:tr h="586044">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职业教育</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“取得”相关证书的年度，</a:t>
                      </a:r>
                      <a:r>
                        <a:rPr lang="zh-CN" sz="2000" b="1" kern="100" dirty="0">
                          <a:solidFill>
                            <a:srgbClr val="C00000"/>
                          </a:solidFill>
                          <a:effectLst/>
                          <a:latin typeface="楷体" panose="02010609060101010101" pitchFamily="49" charset="-122"/>
                          <a:ea typeface="楷体" panose="02010609060101010101" pitchFamily="49" charset="-122"/>
                        </a:rPr>
                        <a:t>一次性扣除</a:t>
                      </a:r>
                      <a:r>
                        <a:rPr lang="en-US" sz="2000" b="1" kern="100" dirty="0">
                          <a:solidFill>
                            <a:srgbClr val="C00000"/>
                          </a:solidFill>
                          <a:effectLst/>
                          <a:latin typeface="楷体" panose="02010609060101010101" pitchFamily="49" charset="-122"/>
                          <a:ea typeface="楷体" panose="02010609060101010101" pitchFamily="49" charset="-122"/>
                        </a:rPr>
                        <a:t>3600</a:t>
                      </a:r>
                      <a:r>
                        <a:rPr lang="zh-CN" sz="2000" b="1" kern="100" dirty="0">
                          <a:solidFill>
                            <a:srgbClr val="C00000"/>
                          </a:solidFill>
                          <a:effectLst/>
                          <a:latin typeface="楷体" panose="02010609060101010101" pitchFamily="49" charset="-122"/>
                          <a:ea typeface="楷体" panose="02010609060101010101" pitchFamily="49" charset="-122"/>
                        </a:rPr>
                        <a:t>元</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535585824"/>
                  </a:ext>
                </a:extLst>
              </a:tr>
              <a:tr h="117208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扣除方式</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）本科及以下学历（学位）教育，可以由其“父母”按照“子女教育”支出扣除</a:t>
                      </a: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a:t>
                      </a:r>
                      <a:r>
                        <a:rPr lang="zh-CN" sz="2000" b="1" kern="100" dirty="0">
                          <a:solidFill>
                            <a:srgbClr val="004DA1"/>
                          </a:solidFill>
                          <a:effectLst/>
                          <a:latin typeface="楷体" panose="02010609060101010101" pitchFamily="49" charset="-122"/>
                          <a:ea typeface="楷体" panose="02010609060101010101" pitchFamily="49" charset="-122"/>
                        </a:rPr>
                        <a:t>）可以由“本人”按照“继续教育”支出扣除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不得同时扣除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extLst>
                  <a:ext uri="{0D108BD9-81ED-4DB2-BD59-A6C34878D82A}">
                    <a16:rowId xmlns:a16="http://schemas.microsoft.com/office/drawing/2014/main" val="2669261433"/>
                  </a:ext>
                </a:extLst>
              </a:tr>
            </a:tbl>
          </a:graphicData>
        </a:graphic>
      </p:graphicFrame>
      <p:sp>
        <p:nvSpPr>
          <p:cNvPr id="7" name="文本框 6">
            <a:extLst>
              <a:ext uri="{FF2B5EF4-FFF2-40B4-BE49-F238E27FC236}">
                <a16:creationId xmlns:a16="http://schemas.microsoft.com/office/drawing/2014/main" id="{91061BCF-F721-4182-85F8-774D4ED157F4}"/>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506453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900" decel="100000" fill="hold"/>
                                        <p:tgtEl>
                                          <p:spTgt spid="5"/>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89</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488445" y="662926"/>
            <a:ext cx="1535211"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大病医疗</a:t>
            </a:r>
          </a:p>
        </p:txBody>
      </p:sp>
      <p:graphicFrame>
        <p:nvGraphicFramePr>
          <p:cNvPr id="6" name="表格 5">
            <a:extLst>
              <a:ext uri="{FF2B5EF4-FFF2-40B4-BE49-F238E27FC236}">
                <a16:creationId xmlns:a16="http://schemas.microsoft.com/office/drawing/2014/main" id="{A0B35BE7-D780-40E6-BFD0-0E1515059752}"/>
              </a:ext>
            </a:extLst>
          </p:cNvPr>
          <p:cNvGraphicFramePr>
            <a:graphicFrameLocks noGrp="1"/>
          </p:cNvGraphicFramePr>
          <p:nvPr>
            <p:extLst>
              <p:ext uri="{D42A27DB-BD31-4B8C-83A1-F6EECF244321}">
                <p14:modId xmlns:p14="http://schemas.microsoft.com/office/powerpoint/2010/main" val="2892534056"/>
              </p:ext>
            </p:extLst>
          </p:nvPr>
        </p:nvGraphicFramePr>
        <p:xfrm>
          <a:off x="488445" y="1108614"/>
          <a:ext cx="7875709" cy="3962400"/>
        </p:xfrm>
        <a:graphic>
          <a:graphicData uri="http://schemas.openxmlformats.org/drawingml/2006/table">
            <a:tbl>
              <a:tblPr firstRow="1" firstCol="1" bandRow="1"/>
              <a:tblGrid>
                <a:gridCol w="1279797">
                  <a:extLst>
                    <a:ext uri="{9D8B030D-6E8A-4147-A177-3AD203B41FA5}">
                      <a16:colId xmlns:a16="http://schemas.microsoft.com/office/drawing/2014/main" val="291983451"/>
                    </a:ext>
                  </a:extLst>
                </a:gridCol>
                <a:gridCol w="2133396">
                  <a:extLst>
                    <a:ext uri="{9D8B030D-6E8A-4147-A177-3AD203B41FA5}">
                      <a16:colId xmlns:a16="http://schemas.microsoft.com/office/drawing/2014/main" val="3757576832"/>
                    </a:ext>
                  </a:extLst>
                </a:gridCol>
                <a:gridCol w="3014155">
                  <a:extLst>
                    <a:ext uri="{9D8B030D-6E8A-4147-A177-3AD203B41FA5}">
                      <a16:colId xmlns:a16="http://schemas.microsoft.com/office/drawing/2014/main" val="2633966435"/>
                    </a:ext>
                  </a:extLst>
                </a:gridCol>
                <a:gridCol w="1448361">
                  <a:extLst>
                    <a:ext uri="{9D8B030D-6E8A-4147-A177-3AD203B41FA5}">
                      <a16:colId xmlns:a16="http://schemas.microsoft.com/office/drawing/2014/main" val="439014715"/>
                    </a:ext>
                  </a:extLst>
                </a:gridCol>
              </a:tblGrid>
              <a:tr h="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要点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具体内容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3223493814"/>
                  </a:ext>
                </a:extLst>
              </a:tr>
              <a:tr h="60706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准予扣除的大病医疗支出</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纳税人发生的与基本医保相关的医药费用支出，扣除医保报销后个人负担（指医保目录范围内的“自付部分”）累计</a:t>
                      </a:r>
                      <a:r>
                        <a:rPr lang="zh-CN" sz="2000" b="1" kern="100" dirty="0">
                          <a:solidFill>
                            <a:srgbClr val="C00000"/>
                          </a:solidFill>
                          <a:effectLst/>
                          <a:latin typeface="楷体" panose="02010609060101010101" pitchFamily="49" charset="-122"/>
                          <a:ea typeface="楷体" panose="02010609060101010101" pitchFamily="49" charset="-122"/>
                        </a:rPr>
                        <a:t>“超过</a:t>
                      </a:r>
                      <a:r>
                        <a:rPr lang="en-US" sz="2000" b="1" kern="100" dirty="0">
                          <a:solidFill>
                            <a:srgbClr val="C00000"/>
                          </a:solidFill>
                          <a:effectLst/>
                          <a:latin typeface="楷体" panose="02010609060101010101" pitchFamily="49" charset="-122"/>
                          <a:ea typeface="楷体" panose="02010609060101010101" pitchFamily="49" charset="-122"/>
                        </a:rPr>
                        <a:t>15000</a:t>
                      </a:r>
                      <a:r>
                        <a:rPr lang="zh-CN" sz="2000" b="1" kern="100" dirty="0">
                          <a:solidFill>
                            <a:srgbClr val="C00000"/>
                          </a:solidFill>
                          <a:effectLst/>
                          <a:latin typeface="楷体" panose="02010609060101010101" pitchFamily="49" charset="-122"/>
                          <a:ea typeface="楷体" panose="02010609060101010101" pitchFamily="49" charset="-122"/>
                        </a:rPr>
                        <a:t>元”</a:t>
                      </a:r>
                      <a:r>
                        <a:rPr lang="zh-CN" sz="2000" b="1" kern="100" dirty="0">
                          <a:solidFill>
                            <a:srgbClr val="004DA1"/>
                          </a:solidFill>
                          <a:effectLst/>
                          <a:latin typeface="楷体" panose="02010609060101010101" pitchFamily="49" charset="-122"/>
                          <a:ea typeface="楷体" panose="02010609060101010101" pitchFamily="49" charset="-122"/>
                        </a:rPr>
                        <a:t>的部分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731307845"/>
                  </a:ext>
                </a:extLst>
              </a:tr>
              <a:tr h="20701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扣除标准</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按照每年</a:t>
                      </a:r>
                      <a:r>
                        <a:rPr lang="en-US" sz="2000" b="1" kern="100" dirty="0">
                          <a:solidFill>
                            <a:srgbClr val="C00000"/>
                          </a:solidFill>
                          <a:effectLst/>
                          <a:latin typeface="楷体" panose="02010609060101010101" pitchFamily="49" charset="-122"/>
                          <a:ea typeface="楷体" panose="02010609060101010101" pitchFamily="49" charset="-122"/>
                        </a:rPr>
                        <a:t>8</a:t>
                      </a:r>
                      <a:r>
                        <a:rPr lang="zh-CN" sz="2000" b="1" kern="100" dirty="0">
                          <a:solidFill>
                            <a:srgbClr val="C00000"/>
                          </a:solidFill>
                          <a:effectLst/>
                          <a:latin typeface="楷体" panose="02010609060101010101" pitchFamily="49" charset="-122"/>
                          <a:ea typeface="楷体" panose="02010609060101010101" pitchFamily="49" charset="-122"/>
                        </a:rPr>
                        <a:t>万元</a:t>
                      </a:r>
                      <a:r>
                        <a:rPr lang="zh-CN" sz="2000" b="1" kern="100" dirty="0">
                          <a:solidFill>
                            <a:srgbClr val="004DA1"/>
                          </a:solidFill>
                          <a:effectLst/>
                          <a:latin typeface="楷体" panose="02010609060101010101" pitchFamily="49" charset="-122"/>
                          <a:ea typeface="楷体" panose="02010609060101010101" pitchFamily="49" charset="-122"/>
                        </a:rPr>
                        <a:t>标准限额</a:t>
                      </a:r>
                      <a:r>
                        <a:rPr lang="zh-CN" sz="2000" b="1" kern="100" dirty="0">
                          <a:solidFill>
                            <a:srgbClr val="C00000"/>
                          </a:solidFill>
                          <a:effectLst/>
                          <a:latin typeface="楷体" panose="02010609060101010101" pitchFamily="49" charset="-122"/>
                          <a:ea typeface="楷体" panose="02010609060101010101" pitchFamily="49" charset="-122"/>
                        </a:rPr>
                        <a:t>“据实扣除”</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31868876"/>
                  </a:ext>
                </a:extLst>
              </a:tr>
              <a:tr h="20701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扣除方式</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1</a:t>
                      </a:r>
                      <a:r>
                        <a:rPr lang="zh-CN" sz="2000" b="1" kern="100" dirty="0">
                          <a:solidFill>
                            <a:srgbClr val="004DA1"/>
                          </a:solidFill>
                          <a:effectLst/>
                          <a:latin typeface="楷体" panose="02010609060101010101" pitchFamily="49" charset="-122"/>
                          <a:ea typeface="楷体" panose="02010609060101010101" pitchFamily="49" charset="-122"/>
                        </a:rPr>
                        <a:t>）纳税人发生的医药费用支出可以选择由本人或者其配偶扣除</a:t>
                      </a:r>
                      <a:r>
                        <a:rPr lang="en-US"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endParaRPr>
                    </a:p>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a:t>
                      </a:r>
                      <a:r>
                        <a:rPr lang="en-US" sz="2000" b="1" kern="100" dirty="0">
                          <a:solidFill>
                            <a:srgbClr val="004DA1"/>
                          </a:solidFill>
                          <a:effectLst/>
                          <a:latin typeface="楷体" panose="02010609060101010101" pitchFamily="49" charset="-122"/>
                          <a:ea typeface="楷体" panose="02010609060101010101" pitchFamily="49" charset="-122"/>
                        </a:rPr>
                        <a:t>2</a:t>
                      </a:r>
                      <a:r>
                        <a:rPr lang="zh-CN" sz="2000" b="1" kern="100" dirty="0">
                          <a:solidFill>
                            <a:srgbClr val="004DA1"/>
                          </a:solidFill>
                          <a:effectLst/>
                          <a:latin typeface="楷体" panose="02010609060101010101" pitchFamily="49" charset="-122"/>
                          <a:ea typeface="楷体" panose="02010609060101010101" pitchFamily="49" charset="-122"/>
                        </a:rPr>
                        <a:t>）未成年子女发生的医药费用支出可以选择由其父母一方扣除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742905945"/>
                  </a:ext>
                </a:extLst>
              </a:tr>
              <a:tr h="108585">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总结</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医保目录范围内自付费部分不超过</a:t>
                      </a:r>
                      <a:r>
                        <a:rPr lang="en-US" sz="2000" b="1" kern="100" dirty="0">
                          <a:solidFill>
                            <a:srgbClr val="004DA1"/>
                          </a:solidFill>
                          <a:effectLst/>
                          <a:latin typeface="楷体" panose="02010609060101010101" pitchFamily="49" charset="-122"/>
                          <a:ea typeface="楷体" panose="02010609060101010101" pitchFamily="49" charset="-122"/>
                        </a:rPr>
                        <a:t>15000</a:t>
                      </a:r>
                      <a:r>
                        <a:rPr lang="zh-CN" sz="2000" b="1" kern="100" dirty="0">
                          <a:solidFill>
                            <a:srgbClr val="004DA1"/>
                          </a:solidFill>
                          <a:effectLst/>
                          <a:latin typeface="楷体" panose="02010609060101010101" pitchFamily="49" charset="-122"/>
                          <a:ea typeface="楷体" panose="02010609060101010101" pitchFamily="49" charset="-122"/>
                        </a:rPr>
                        <a:t>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不得扣除</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953822000"/>
                  </a:ext>
                </a:extLst>
              </a:tr>
              <a:tr h="87630">
                <a:tc vMerge="1">
                  <a:txBody>
                    <a:bodyPr/>
                    <a:lstStyle/>
                    <a:p>
                      <a:endParaRPr lang="zh-CN" altLang="en-US"/>
                    </a:p>
                  </a:txBody>
                  <a:tcPr/>
                </a:tc>
                <a:tc row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a:solidFill>
                            <a:srgbClr val="004DA1"/>
                          </a:solidFill>
                          <a:effectLst/>
                          <a:latin typeface="楷体" panose="02010609060101010101" pitchFamily="49" charset="-122"/>
                          <a:ea typeface="楷体" panose="02010609060101010101" pitchFamily="49" charset="-122"/>
                        </a:rPr>
                        <a:t>医保目录范围内的自付费部分超过</a:t>
                      </a:r>
                      <a:r>
                        <a:rPr lang="en-US" sz="2000" b="1" kern="100">
                          <a:solidFill>
                            <a:srgbClr val="004DA1"/>
                          </a:solidFill>
                          <a:effectLst/>
                          <a:latin typeface="楷体" panose="02010609060101010101" pitchFamily="49" charset="-122"/>
                          <a:ea typeface="楷体" panose="02010609060101010101" pitchFamily="49" charset="-122"/>
                        </a:rPr>
                        <a:t>15000</a:t>
                      </a:r>
                      <a:r>
                        <a:rPr lang="zh-CN" sz="2000" b="1" kern="100">
                          <a:solidFill>
                            <a:srgbClr val="004DA1"/>
                          </a:solidFill>
                          <a:effectLst/>
                          <a:latin typeface="楷体" panose="02010609060101010101" pitchFamily="49" charset="-122"/>
                          <a:ea typeface="楷体" panose="02010609060101010101" pitchFamily="49" charset="-122"/>
                        </a:rPr>
                        <a:t>元</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“超过部分”在</a:t>
                      </a:r>
                      <a:r>
                        <a:rPr lang="en-US" sz="2000" b="1" kern="100" dirty="0">
                          <a:solidFill>
                            <a:srgbClr val="004DA1"/>
                          </a:solidFill>
                          <a:effectLst/>
                          <a:latin typeface="楷体" panose="02010609060101010101" pitchFamily="49" charset="-122"/>
                          <a:ea typeface="楷体" panose="02010609060101010101" pitchFamily="49" charset="-122"/>
                        </a:rPr>
                        <a:t>8</a:t>
                      </a:r>
                      <a:r>
                        <a:rPr lang="zh-CN" sz="2000" b="1" kern="100" dirty="0">
                          <a:solidFill>
                            <a:srgbClr val="004DA1"/>
                          </a:solidFill>
                          <a:effectLst/>
                          <a:latin typeface="楷体" panose="02010609060101010101" pitchFamily="49" charset="-122"/>
                          <a:ea typeface="楷体" panose="02010609060101010101" pitchFamily="49" charset="-122"/>
                        </a:rPr>
                        <a:t>万元以内</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据实扣除</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98446057"/>
                  </a:ext>
                </a:extLst>
              </a:tr>
              <a:tr h="87630">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“超过部分”超过</a:t>
                      </a:r>
                      <a:r>
                        <a:rPr lang="en-US" sz="2000" b="1" kern="100" dirty="0">
                          <a:solidFill>
                            <a:srgbClr val="004DA1"/>
                          </a:solidFill>
                          <a:effectLst/>
                          <a:latin typeface="楷体" panose="02010609060101010101" pitchFamily="49" charset="-122"/>
                          <a:ea typeface="楷体" panose="02010609060101010101" pitchFamily="49" charset="-122"/>
                        </a:rPr>
                        <a:t>8</a:t>
                      </a:r>
                      <a:r>
                        <a:rPr lang="zh-CN" sz="2000" b="1" kern="100" dirty="0">
                          <a:solidFill>
                            <a:srgbClr val="004DA1"/>
                          </a:solidFill>
                          <a:effectLst/>
                          <a:latin typeface="楷体" panose="02010609060101010101" pitchFamily="49" charset="-122"/>
                          <a:ea typeface="楷体" panose="02010609060101010101" pitchFamily="49" charset="-122"/>
                        </a:rPr>
                        <a:t>万元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扣除</a:t>
                      </a:r>
                      <a:r>
                        <a:rPr lang="en-US" sz="2000" b="1" kern="100" dirty="0">
                          <a:solidFill>
                            <a:srgbClr val="C00000"/>
                          </a:solidFill>
                          <a:effectLst/>
                          <a:latin typeface="楷体" panose="02010609060101010101" pitchFamily="49" charset="-122"/>
                          <a:ea typeface="楷体" panose="02010609060101010101" pitchFamily="49" charset="-122"/>
                        </a:rPr>
                        <a:t>8</a:t>
                      </a:r>
                      <a:r>
                        <a:rPr lang="zh-CN" sz="2000" b="1" kern="100" dirty="0">
                          <a:solidFill>
                            <a:srgbClr val="C00000"/>
                          </a:solidFill>
                          <a:effectLst/>
                          <a:latin typeface="楷体" panose="02010609060101010101" pitchFamily="49" charset="-122"/>
                          <a:ea typeface="楷体" panose="02010609060101010101" pitchFamily="49" charset="-122"/>
                        </a:rPr>
                        <a:t>万元</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584725917"/>
                  </a:ext>
                </a:extLst>
              </a:tr>
            </a:tbl>
          </a:graphicData>
        </a:graphic>
      </p:graphicFrame>
      <p:sp>
        <p:nvSpPr>
          <p:cNvPr id="7" name="文本框 6">
            <a:extLst>
              <a:ext uri="{FF2B5EF4-FFF2-40B4-BE49-F238E27FC236}">
                <a16:creationId xmlns:a16="http://schemas.microsoft.com/office/drawing/2014/main" id="{DC340064-8C3D-4422-B0A8-EEB201707160}"/>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391210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a:t>
            </a:fld>
            <a:endParaRPr lang="en-US">
              <a:solidFill>
                <a:prstClr val="black">
                  <a:tint val="75000"/>
                </a:prstClr>
              </a:solidFill>
              <a:latin typeface="+mn-lt"/>
              <a:cs typeface="+mn-ea"/>
              <a:sym typeface="+mn-lt"/>
            </a:endParaRPr>
          </a:p>
        </p:txBody>
      </p:sp>
      <p:graphicFrame>
        <p:nvGraphicFramePr>
          <p:cNvPr id="5" name="图示 4"/>
          <p:cNvGraphicFramePr/>
          <p:nvPr>
            <p:extLst>
              <p:ext uri="{D42A27DB-BD31-4B8C-83A1-F6EECF244321}">
                <p14:modId xmlns:p14="http://schemas.microsoft.com/office/powerpoint/2010/main" val="1388660386"/>
              </p:ext>
            </p:extLst>
          </p:nvPr>
        </p:nvGraphicFramePr>
        <p:xfrm>
          <a:off x="974689" y="1145512"/>
          <a:ext cx="7285055" cy="34582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Freeform 5"/>
          <p:cNvSpPr>
            <a:spLocks/>
          </p:cNvSpPr>
          <p:nvPr/>
        </p:nvSpPr>
        <p:spPr bwMode="auto">
          <a:xfrm>
            <a:off x="811717" y="877984"/>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600">
              <a:solidFill>
                <a:srgbClr val="FFFFFF"/>
              </a:solidFill>
              <a:cs typeface="+mn-ea"/>
              <a:sym typeface="+mn-lt"/>
            </a:endParaRPr>
          </a:p>
        </p:txBody>
      </p:sp>
      <p:sp>
        <p:nvSpPr>
          <p:cNvPr id="7" name="Freeform 5"/>
          <p:cNvSpPr>
            <a:spLocks/>
          </p:cNvSpPr>
          <p:nvPr/>
        </p:nvSpPr>
        <p:spPr bwMode="auto">
          <a:xfrm>
            <a:off x="892588" y="934908"/>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600">
              <a:solidFill>
                <a:srgbClr val="FFFFFF"/>
              </a:solidFill>
              <a:cs typeface="+mn-ea"/>
              <a:sym typeface="+mn-lt"/>
            </a:endParaRPr>
          </a:p>
        </p:txBody>
      </p:sp>
      <p:sp>
        <p:nvSpPr>
          <p:cNvPr id="8" name="矩形 7"/>
          <p:cNvSpPr/>
          <p:nvPr/>
        </p:nvSpPr>
        <p:spPr>
          <a:xfrm>
            <a:off x="997578" y="1300184"/>
            <a:ext cx="929555" cy="377026"/>
          </a:xfrm>
          <a:prstGeom prst="rect">
            <a:avLst/>
          </a:prstGeom>
        </p:spPr>
        <p:txBody>
          <a:bodyPr wrap="square" lIns="68580" tIns="34290" rIns="68580" bIns="34290">
            <a:spAutoFit/>
          </a:bodyPr>
          <a:lstStyle/>
          <a:p>
            <a:pPr algn="ctr"/>
            <a:r>
              <a:rPr lang="zh-CN" altLang="en-US" sz="2000" b="1" dirty="0">
                <a:cs typeface="+mn-ea"/>
                <a:sym typeface="+mn-lt"/>
              </a:rPr>
              <a:t>特点</a:t>
            </a:r>
          </a:p>
        </p:txBody>
      </p:sp>
      <p:sp>
        <p:nvSpPr>
          <p:cNvPr id="9" name="文本框 8">
            <a:extLst>
              <a:ext uri="{FF2B5EF4-FFF2-40B4-BE49-F238E27FC236}">
                <a16:creationId xmlns:a16="http://schemas.microsoft.com/office/drawing/2014/main" id="{5FA97A6C-C1DD-44FE-AB29-2EC21A3956DF}"/>
              </a:ext>
            </a:extLst>
          </p:cNvPr>
          <p:cNvSpPr txBox="1"/>
          <p:nvPr/>
        </p:nvSpPr>
        <p:spPr>
          <a:xfrm>
            <a:off x="1034716" y="198067"/>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一、个人所得税概述</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2109652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heel(1)">
                                      <p:cBhvr>
                                        <p:cTn id="13" dur="500"/>
                                        <p:tgtEl>
                                          <p:spTgt spid="7"/>
                                        </p:tgtEl>
                                      </p:cBhvr>
                                    </p:animEffect>
                                  </p:childTnLst>
                                </p:cTn>
                              </p:par>
                              <p:par>
                                <p:cTn id="14" presetID="53" presetClass="entr" presetSubtype="16" fill="hold" grpId="0" nodeType="withEffect">
                                  <p:stCondLst>
                                    <p:cond delay="0"/>
                                  </p:stCondLst>
                                  <p:iterate type="lt">
                                    <p:tmPct val="10000"/>
                                  </p:iterate>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90</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655593" y="820791"/>
            <a:ext cx="1910626" cy="445688"/>
          </a:xfrm>
          <a:prstGeom prst="rect">
            <a:avLst/>
          </a:prstGeom>
        </p:spPr>
        <p:style>
          <a:lnRef idx="2">
            <a:schemeClr val="accent2"/>
          </a:lnRef>
          <a:fillRef idx="1">
            <a:schemeClr val="lt1"/>
          </a:fillRef>
          <a:effectRef idx="0">
            <a:schemeClr val="accent2"/>
          </a:effectRef>
          <a:fontRef idx="minor">
            <a:schemeClr val="dk1"/>
          </a:fontRef>
        </p:style>
        <p:txBody>
          <a:bodyPr>
            <a:normAutofit fontScale="925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住房贷款利息</a:t>
            </a:r>
          </a:p>
        </p:txBody>
      </p:sp>
      <p:graphicFrame>
        <p:nvGraphicFramePr>
          <p:cNvPr id="5" name="表格 4">
            <a:extLst>
              <a:ext uri="{FF2B5EF4-FFF2-40B4-BE49-F238E27FC236}">
                <a16:creationId xmlns:a16="http://schemas.microsoft.com/office/drawing/2014/main" id="{7D2F8784-806C-4CAC-A22F-3B461A408F6E}"/>
              </a:ext>
            </a:extLst>
          </p:cNvPr>
          <p:cNvGraphicFramePr>
            <a:graphicFrameLocks noGrp="1"/>
          </p:cNvGraphicFramePr>
          <p:nvPr>
            <p:extLst>
              <p:ext uri="{D42A27DB-BD31-4B8C-83A1-F6EECF244321}">
                <p14:modId xmlns:p14="http://schemas.microsoft.com/office/powerpoint/2010/main" val="2873173341"/>
              </p:ext>
            </p:extLst>
          </p:nvPr>
        </p:nvGraphicFramePr>
        <p:xfrm>
          <a:off x="568453" y="1317316"/>
          <a:ext cx="8093766" cy="3415020"/>
        </p:xfrm>
        <a:graphic>
          <a:graphicData uri="http://schemas.openxmlformats.org/drawingml/2006/table">
            <a:tbl>
              <a:tblPr firstRow="1" firstCol="1" bandRow="1"/>
              <a:tblGrid>
                <a:gridCol w="1015511">
                  <a:extLst>
                    <a:ext uri="{9D8B030D-6E8A-4147-A177-3AD203B41FA5}">
                      <a16:colId xmlns:a16="http://schemas.microsoft.com/office/drawing/2014/main" val="2374423391"/>
                    </a:ext>
                  </a:extLst>
                </a:gridCol>
                <a:gridCol w="7078255">
                  <a:extLst>
                    <a:ext uri="{9D8B030D-6E8A-4147-A177-3AD203B41FA5}">
                      <a16:colId xmlns:a16="http://schemas.microsoft.com/office/drawing/2014/main" val="4285441568"/>
                    </a:ext>
                  </a:extLst>
                </a:gridCol>
              </a:tblGrid>
              <a:tr h="34150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要点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具体内容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2451821766"/>
                  </a:ext>
                </a:extLst>
              </a:tr>
              <a:tr h="1366008">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准予扣除的住房贷款利息</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纳税人</a:t>
                      </a:r>
                      <a:r>
                        <a:rPr lang="zh-CN" sz="2000" b="1" kern="100" dirty="0">
                          <a:solidFill>
                            <a:srgbClr val="C00000"/>
                          </a:solidFill>
                          <a:effectLst/>
                          <a:latin typeface="楷体" panose="02010609060101010101" pitchFamily="49" charset="-122"/>
                          <a:ea typeface="楷体" panose="02010609060101010101" pitchFamily="49" charset="-122"/>
                        </a:rPr>
                        <a:t>本人或配偶单独或共同使用商业银行或住房公积金</a:t>
                      </a:r>
                      <a:r>
                        <a:rPr lang="zh-CN" sz="2000" b="1" kern="100" dirty="0">
                          <a:solidFill>
                            <a:srgbClr val="004DA1"/>
                          </a:solidFill>
                          <a:effectLst/>
                          <a:latin typeface="楷体" panose="02010609060101010101" pitchFamily="49" charset="-122"/>
                          <a:ea typeface="楷体" panose="02010609060101010101" pitchFamily="49" charset="-122"/>
                        </a:rPr>
                        <a:t>个人住房贷款为本人或其配偶购买中国境内住房，发生的</a:t>
                      </a:r>
                      <a:r>
                        <a:rPr lang="zh-CN" sz="2000" b="1" kern="100" dirty="0">
                          <a:solidFill>
                            <a:srgbClr val="C00000"/>
                          </a:solidFill>
                          <a:effectLst/>
                          <a:latin typeface="楷体" panose="02010609060101010101" pitchFamily="49" charset="-122"/>
                          <a:ea typeface="楷体" panose="02010609060101010101" pitchFamily="49" charset="-122"/>
                        </a:rPr>
                        <a:t>“首套住房”</a:t>
                      </a:r>
                      <a:r>
                        <a:rPr lang="zh-CN" sz="2000" b="1" kern="100" dirty="0">
                          <a:solidFill>
                            <a:srgbClr val="004DA1"/>
                          </a:solidFill>
                          <a:effectLst/>
                          <a:latin typeface="楷体" panose="02010609060101010101" pitchFamily="49" charset="-122"/>
                          <a:ea typeface="楷体" panose="02010609060101010101" pitchFamily="49" charset="-122"/>
                        </a:rPr>
                        <a:t>贷款利息支出</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“非首套”住房贷款利息支出，不得扣除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259312267"/>
                  </a:ext>
                </a:extLst>
              </a:tr>
              <a:tr h="1707510">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扣除标准</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偿还贷款期间，</a:t>
                      </a:r>
                      <a:r>
                        <a:rPr lang="zh-CN" sz="2000" b="1" kern="100" dirty="0">
                          <a:solidFill>
                            <a:srgbClr val="C00000"/>
                          </a:solidFill>
                          <a:effectLst/>
                          <a:latin typeface="楷体" panose="02010609060101010101" pitchFamily="49" charset="-122"/>
                          <a:ea typeface="楷体" panose="02010609060101010101" pitchFamily="49" charset="-122"/>
                        </a:rPr>
                        <a:t>每月</a:t>
                      </a:r>
                      <a:r>
                        <a:rPr lang="en-US" sz="2000" b="1" kern="100" dirty="0">
                          <a:solidFill>
                            <a:srgbClr val="C00000"/>
                          </a:solidFill>
                          <a:effectLst/>
                          <a:latin typeface="楷体" panose="02010609060101010101" pitchFamily="49" charset="-122"/>
                          <a:ea typeface="楷体" panose="02010609060101010101" pitchFamily="49" charset="-122"/>
                        </a:rPr>
                        <a:t>1000</a:t>
                      </a:r>
                      <a:r>
                        <a:rPr lang="zh-CN" sz="2000" b="1" kern="100" dirty="0">
                          <a:solidFill>
                            <a:srgbClr val="C00000"/>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1</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定额扣除，即使每年贷款利息低于</a:t>
                      </a:r>
                      <a:r>
                        <a:rPr lang="en-US" sz="2000" b="1" kern="100" dirty="0">
                          <a:solidFill>
                            <a:srgbClr val="004DA1"/>
                          </a:solidFill>
                          <a:effectLst/>
                          <a:latin typeface="楷体" panose="02010609060101010101" pitchFamily="49" charset="-122"/>
                          <a:ea typeface="楷体" panose="02010609060101010101" pitchFamily="49" charset="-122"/>
                        </a:rPr>
                        <a:t>1.2</a:t>
                      </a:r>
                      <a:r>
                        <a:rPr lang="zh-CN" sz="2000" b="1" kern="100" dirty="0">
                          <a:solidFill>
                            <a:srgbClr val="004DA1"/>
                          </a:solidFill>
                          <a:effectLst/>
                          <a:latin typeface="楷体" panose="02010609060101010101" pitchFamily="49" charset="-122"/>
                          <a:ea typeface="楷体" panose="02010609060101010101" pitchFamily="49" charset="-122"/>
                        </a:rPr>
                        <a:t>万元，也按照上述标准扣除；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2</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扣除期限</a:t>
                      </a:r>
                      <a:r>
                        <a:rPr lang="zh-CN" sz="2000" b="1" kern="100" dirty="0">
                          <a:solidFill>
                            <a:srgbClr val="C00000"/>
                          </a:solidFill>
                          <a:effectLst/>
                          <a:latin typeface="楷体" panose="02010609060101010101" pitchFamily="49" charset="-122"/>
                          <a:ea typeface="楷体" panose="02010609060101010101" pitchFamily="49" charset="-122"/>
                        </a:rPr>
                        <a:t>最长不超过</a:t>
                      </a:r>
                      <a:r>
                        <a:rPr lang="en-US" sz="2000" b="1" kern="100" dirty="0">
                          <a:solidFill>
                            <a:srgbClr val="C00000"/>
                          </a:solidFill>
                          <a:effectLst/>
                          <a:latin typeface="楷体" panose="02010609060101010101" pitchFamily="49" charset="-122"/>
                          <a:ea typeface="楷体" panose="02010609060101010101" pitchFamily="49" charset="-122"/>
                        </a:rPr>
                        <a:t>240</a:t>
                      </a:r>
                      <a:r>
                        <a:rPr lang="zh-CN" sz="2000" b="1" kern="100" dirty="0">
                          <a:solidFill>
                            <a:srgbClr val="C00000"/>
                          </a:solidFill>
                          <a:effectLst/>
                          <a:latin typeface="楷体" panose="02010609060101010101" pitchFamily="49" charset="-122"/>
                          <a:ea typeface="楷体" panose="02010609060101010101" pitchFamily="49" charset="-122"/>
                        </a:rPr>
                        <a:t>个月；</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3</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纳税人只能享受一次首套住房贷款的利息扣除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491157363"/>
                  </a:ext>
                </a:extLst>
              </a:tr>
            </a:tbl>
          </a:graphicData>
        </a:graphic>
      </p:graphicFrame>
      <p:sp>
        <p:nvSpPr>
          <p:cNvPr id="7" name="文本框 6">
            <a:extLst>
              <a:ext uri="{FF2B5EF4-FFF2-40B4-BE49-F238E27FC236}">
                <a16:creationId xmlns:a16="http://schemas.microsoft.com/office/drawing/2014/main" id="{318D4EBE-CD1A-46A4-A8F6-1D99D444EB63}"/>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82781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900" decel="100000" fill="hold"/>
                                        <p:tgtEl>
                                          <p:spTgt spid="5"/>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91</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561953" y="816799"/>
            <a:ext cx="1910626" cy="445688"/>
          </a:xfrm>
          <a:prstGeom prst="rect">
            <a:avLst/>
          </a:prstGeom>
        </p:spPr>
        <p:style>
          <a:lnRef idx="2">
            <a:schemeClr val="accent2"/>
          </a:lnRef>
          <a:fillRef idx="1">
            <a:schemeClr val="lt1"/>
          </a:fillRef>
          <a:effectRef idx="0">
            <a:schemeClr val="accent2"/>
          </a:effectRef>
          <a:fontRef idx="minor">
            <a:schemeClr val="dk1"/>
          </a:fontRef>
        </p:style>
        <p:txBody>
          <a:bodyPr>
            <a:normAutofit fontScale="925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住房贷款利息</a:t>
            </a:r>
          </a:p>
        </p:txBody>
      </p:sp>
      <p:graphicFrame>
        <p:nvGraphicFramePr>
          <p:cNvPr id="5" name="表格 4">
            <a:extLst>
              <a:ext uri="{FF2B5EF4-FFF2-40B4-BE49-F238E27FC236}">
                <a16:creationId xmlns:a16="http://schemas.microsoft.com/office/drawing/2014/main" id="{7D2F8784-806C-4CAC-A22F-3B461A408F6E}"/>
              </a:ext>
            </a:extLst>
          </p:cNvPr>
          <p:cNvGraphicFramePr>
            <a:graphicFrameLocks noGrp="1"/>
          </p:cNvGraphicFramePr>
          <p:nvPr>
            <p:extLst>
              <p:ext uri="{D42A27DB-BD31-4B8C-83A1-F6EECF244321}">
                <p14:modId xmlns:p14="http://schemas.microsoft.com/office/powerpoint/2010/main" val="882839094"/>
              </p:ext>
            </p:extLst>
          </p:nvPr>
        </p:nvGraphicFramePr>
        <p:xfrm>
          <a:off x="602866" y="1277987"/>
          <a:ext cx="7938268" cy="2782735"/>
        </p:xfrm>
        <a:graphic>
          <a:graphicData uri="http://schemas.openxmlformats.org/drawingml/2006/table">
            <a:tbl>
              <a:tblPr firstRow="1" firstCol="1" bandRow="1"/>
              <a:tblGrid>
                <a:gridCol w="996001">
                  <a:extLst>
                    <a:ext uri="{9D8B030D-6E8A-4147-A177-3AD203B41FA5}">
                      <a16:colId xmlns:a16="http://schemas.microsoft.com/office/drawing/2014/main" val="2374423391"/>
                    </a:ext>
                  </a:extLst>
                </a:gridCol>
                <a:gridCol w="6942267">
                  <a:extLst>
                    <a:ext uri="{9D8B030D-6E8A-4147-A177-3AD203B41FA5}">
                      <a16:colId xmlns:a16="http://schemas.microsoft.com/office/drawing/2014/main" val="4285441568"/>
                    </a:ext>
                  </a:extLst>
                </a:gridCol>
              </a:tblGrid>
              <a:tr h="39753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要点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具体内容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2451821766"/>
                  </a:ext>
                </a:extLst>
              </a:tr>
              <a:tr h="795067">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扣除方式</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经夫妻双方约定，可以选择由</a:t>
                      </a:r>
                      <a:r>
                        <a:rPr lang="zh-CN" sz="2000" b="1" kern="100" dirty="0">
                          <a:solidFill>
                            <a:srgbClr val="C00000"/>
                          </a:solidFill>
                          <a:effectLst/>
                          <a:latin typeface="楷体" panose="02010609060101010101" pitchFamily="49" charset="-122"/>
                          <a:ea typeface="楷体" panose="02010609060101010101" pitchFamily="49" charset="-122"/>
                        </a:rPr>
                        <a:t>“其中一方”</a:t>
                      </a:r>
                      <a:r>
                        <a:rPr lang="zh-CN" sz="2000" b="1" kern="100" dirty="0">
                          <a:solidFill>
                            <a:srgbClr val="004DA1"/>
                          </a:solidFill>
                          <a:effectLst/>
                          <a:latin typeface="楷体" panose="02010609060101010101" pitchFamily="49" charset="-122"/>
                          <a:ea typeface="楷体" panose="02010609060101010101" pitchFamily="49" charset="-122"/>
                        </a:rPr>
                        <a:t>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具体扣除方式在一个纳税年度内不得变更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57814020"/>
                  </a:ext>
                </a:extLst>
              </a:tr>
              <a:tr h="159013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特殊规定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夫妻双方婚前分别购买住房发生的首套住房贷款，其贷款利息支出，婚后可以</a:t>
                      </a:r>
                      <a:r>
                        <a:rPr lang="zh-CN" sz="2000" b="1" kern="100" dirty="0">
                          <a:solidFill>
                            <a:srgbClr val="C00000"/>
                          </a:solidFill>
                          <a:effectLst/>
                          <a:latin typeface="楷体" panose="02010609060101010101" pitchFamily="49" charset="-122"/>
                          <a:ea typeface="楷体" panose="02010609060101010101" pitchFamily="49" charset="-122"/>
                        </a:rPr>
                        <a:t>“选择其中一套”</a:t>
                      </a:r>
                      <a:r>
                        <a:rPr lang="zh-CN" sz="2000" b="1" kern="100" dirty="0">
                          <a:solidFill>
                            <a:srgbClr val="004DA1"/>
                          </a:solidFill>
                          <a:effectLst/>
                          <a:latin typeface="楷体" panose="02010609060101010101" pitchFamily="49" charset="-122"/>
                          <a:ea typeface="楷体" panose="02010609060101010101" pitchFamily="49" charset="-122"/>
                        </a:rPr>
                        <a:t>购买的住房，由购买方按扣除标准的</a:t>
                      </a:r>
                      <a:r>
                        <a:rPr lang="en-US" sz="2000" b="1" kern="100" dirty="0">
                          <a:solidFill>
                            <a:srgbClr val="004DA1"/>
                          </a:solidFill>
                          <a:effectLst/>
                          <a:latin typeface="楷体" panose="02010609060101010101" pitchFamily="49" charset="-122"/>
                          <a:ea typeface="楷体" panose="02010609060101010101" pitchFamily="49" charset="-122"/>
                        </a:rPr>
                        <a:t>100%</a:t>
                      </a:r>
                      <a:r>
                        <a:rPr lang="zh-CN" sz="2000" b="1" kern="100" dirty="0">
                          <a:solidFill>
                            <a:srgbClr val="004DA1"/>
                          </a:solidFill>
                          <a:effectLst/>
                          <a:latin typeface="楷体" panose="02010609060101010101" pitchFamily="49" charset="-122"/>
                          <a:ea typeface="楷体" panose="02010609060101010101" pitchFamily="49" charset="-122"/>
                        </a:rPr>
                        <a:t>扣除，也可以由夫妻双方对各自购买的住房分别按扣除标准的</a:t>
                      </a:r>
                      <a:r>
                        <a:rPr lang="en-US" sz="2000" b="1" kern="100" dirty="0">
                          <a:solidFill>
                            <a:srgbClr val="004DA1"/>
                          </a:solidFill>
                          <a:effectLst/>
                          <a:latin typeface="楷体" panose="02010609060101010101" pitchFamily="49" charset="-122"/>
                          <a:ea typeface="楷体" panose="02010609060101010101" pitchFamily="49" charset="-122"/>
                        </a:rPr>
                        <a:t>50%</a:t>
                      </a:r>
                      <a:r>
                        <a:rPr lang="zh-CN" sz="2000" b="1" kern="100" dirty="0">
                          <a:solidFill>
                            <a:srgbClr val="004DA1"/>
                          </a:solidFill>
                          <a:effectLst/>
                          <a:latin typeface="楷体" panose="02010609060101010101" pitchFamily="49" charset="-122"/>
                          <a:ea typeface="楷体" panose="02010609060101010101" pitchFamily="49" charset="-122"/>
                        </a:rPr>
                        <a:t>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730446137"/>
                  </a:ext>
                </a:extLst>
              </a:tr>
            </a:tbl>
          </a:graphicData>
        </a:graphic>
      </p:graphicFrame>
      <p:sp>
        <p:nvSpPr>
          <p:cNvPr id="6" name="文本框 5">
            <a:extLst>
              <a:ext uri="{FF2B5EF4-FFF2-40B4-BE49-F238E27FC236}">
                <a16:creationId xmlns:a16="http://schemas.microsoft.com/office/drawing/2014/main" id="{BB4AB176-B356-4A21-8BDD-8F85EFE0AD3C}"/>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4215571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900" decel="100000" fill="hold"/>
                                        <p:tgtEl>
                                          <p:spTgt spid="5"/>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92</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561953" y="816799"/>
            <a:ext cx="1910626"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住房租金</a:t>
            </a:r>
          </a:p>
        </p:txBody>
      </p:sp>
      <p:graphicFrame>
        <p:nvGraphicFramePr>
          <p:cNvPr id="6" name="表格 5">
            <a:extLst>
              <a:ext uri="{FF2B5EF4-FFF2-40B4-BE49-F238E27FC236}">
                <a16:creationId xmlns:a16="http://schemas.microsoft.com/office/drawing/2014/main" id="{2205662C-78F3-4CC7-8D7A-6C2AD28E945F}"/>
              </a:ext>
            </a:extLst>
          </p:cNvPr>
          <p:cNvGraphicFramePr>
            <a:graphicFrameLocks noGrp="1"/>
          </p:cNvGraphicFramePr>
          <p:nvPr>
            <p:extLst>
              <p:ext uri="{D42A27DB-BD31-4B8C-83A1-F6EECF244321}">
                <p14:modId xmlns:p14="http://schemas.microsoft.com/office/powerpoint/2010/main" val="604341403"/>
              </p:ext>
            </p:extLst>
          </p:nvPr>
        </p:nvGraphicFramePr>
        <p:xfrm>
          <a:off x="515132" y="1356646"/>
          <a:ext cx="8113735" cy="3352800"/>
        </p:xfrm>
        <a:graphic>
          <a:graphicData uri="http://schemas.openxmlformats.org/drawingml/2006/table">
            <a:tbl>
              <a:tblPr firstRow="1" firstCol="1" bandRow="1"/>
              <a:tblGrid>
                <a:gridCol w="1040742">
                  <a:extLst>
                    <a:ext uri="{9D8B030D-6E8A-4147-A177-3AD203B41FA5}">
                      <a16:colId xmlns:a16="http://schemas.microsoft.com/office/drawing/2014/main" val="794799632"/>
                    </a:ext>
                  </a:extLst>
                </a:gridCol>
                <a:gridCol w="7072993">
                  <a:extLst>
                    <a:ext uri="{9D8B030D-6E8A-4147-A177-3AD203B41FA5}">
                      <a16:colId xmlns:a16="http://schemas.microsoft.com/office/drawing/2014/main" val="2579226768"/>
                    </a:ext>
                  </a:extLst>
                </a:gridCol>
              </a:tblGrid>
              <a:tr h="13049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要点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具体内容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667555028"/>
                  </a:ext>
                </a:extLst>
              </a:tr>
              <a:tr h="169640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准予扣除的住房租金</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“主要工作城市”</a:t>
                      </a:r>
                      <a:r>
                        <a:rPr lang="zh-CN" sz="2000" b="1" kern="100" dirty="0">
                          <a:solidFill>
                            <a:srgbClr val="004DA1"/>
                          </a:solidFill>
                          <a:effectLst/>
                          <a:latin typeface="楷体" panose="02010609060101010101" pitchFamily="49" charset="-122"/>
                          <a:ea typeface="楷体" panose="02010609060101010101" pitchFamily="49" charset="-122"/>
                        </a:rPr>
                        <a:t>没有住房，而在主要工作城市租赁住房发生的租金支出</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1</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纳税人的</a:t>
                      </a:r>
                      <a:r>
                        <a:rPr lang="zh-CN" sz="2000" b="1" kern="100" dirty="0">
                          <a:solidFill>
                            <a:srgbClr val="C00000"/>
                          </a:solidFill>
                          <a:effectLst/>
                          <a:latin typeface="楷体" panose="02010609060101010101" pitchFamily="49" charset="-122"/>
                          <a:ea typeface="楷体" panose="02010609060101010101" pitchFamily="49" charset="-122"/>
                        </a:rPr>
                        <a:t>配偶</a:t>
                      </a:r>
                      <a:r>
                        <a:rPr lang="zh-CN" sz="2000" b="1" kern="100" dirty="0">
                          <a:solidFill>
                            <a:srgbClr val="004DA1"/>
                          </a:solidFill>
                          <a:effectLst/>
                          <a:latin typeface="楷体" panose="02010609060101010101" pitchFamily="49" charset="-122"/>
                          <a:ea typeface="楷体" panose="02010609060101010101" pitchFamily="49" charset="-122"/>
                        </a:rPr>
                        <a:t>在纳税人的主要工作城市有自有住房的，视同纳税人在主要工作城市有自有住房</a:t>
                      </a:r>
                      <a:r>
                        <a:rPr lang="en-US"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endParaRP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2</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夫妻双方主要工作城市</a:t>
                      </a:r>
                      <a:r>
                        <a:rPr lang="zh-CN" sz="2000" b="1" kern="100" dirty="0">
                          <a:solidFill>
                            <a:srgbClr val="C00000"/>
                          </a:solidFill>
                          <a:effectLst/>
                          <a:latin typeface="楷体" panose="02010609060101010101" pitchFamily="49" charset="-122"/>
                          <a:ea typeface="楷体" panose="02010609060101010101" pitchFamily="49" charset="-122"/>
                        </a:rPr>
                        <a:t>“相同”</a:t>
                      </a:r>
                      <a:r>
                        <a:rPr lang="zh-CN" sz="2000" b="1" kern="100" dirty="0">
                          <a:solidFill>
                            <a:srgbClr val="004DA1"/>
                          </a:solidFill>
                          <a:effectLst/>
                          <a:latin typeface="楷体" panose="02010609060101010101" pitchFamily="49" charset="-122"/>
                          <a:ea typeface="楷体" panose="02010609060101010101" pitchFamily="49" charset="-122"/>
                        </a:rPr>
                        <a:t>的，只能由</a:t>
                      </a:r>
                      <a:r>
                        <a:rPr lang="zh-CN" sz="2000" b="1" kern="100" dirty="0">
                          <a:solidFill>
                            <a:srgbClr val="C00000"/>
                          </a:solidFill>
                          <a:effectLst/>
                          <a:latin typeface="楷体" panose="02010609060101010101" pitchFamily="49" charset="-122"/>
                          <a:ea typeface="楷体" panose="02010609060101010101" pitchFamily="49" charset="-122"/>
                        </a:rPr>
                        <a:t>“一方</a:t>
                      </a:r>
                      <a:r>
                        <a:rPr lang="zh-CN" sz="2000" b="1" kern="100" dirty="0">
                          <a:solidFill>
                            <a:srgbClr val="004DA1"/>
                          </a:solidFill>
                          <a:effectLst/>
                          <a:latin typeface="楷体" panose="02010609060101010101" pitchFamily="49" charset="-122"/>
                          <a:ea typeface="楷体" panose="02010609060101010101" pitchFamily="49" charset="-122"/>
                        </a:rPr>
                        <a:t>”（签订租赁住房合同的承租人）扣除住房租金支出</a:t>
                      </a:r>
                      <a:r>
                        <a:rPr lang="en-US" sz="2000" b="1" kern="100" dirty="0">
                          <a:solidFill>
                            <a:srgbClr val="004DA1"/>
                          </a:solidFill>
                          <a:effectLst/>
                          <a:latin typeface="楷体" panose="02010609060101010101" pitchFamily="49" charset="-122"/>
                          <a:ea typeface="楷体" panose="02010609060101010101" pitchFamily="49" charset="-122"/>
                        </a:rPr>
                        <a:t>;</a:t>
                      </a:r>
                      <a:endParaRPr lang="zh-CN" sz="2000" b="1" kern="100" dirty="0">
                        <a:solidFill>
                          <a:srgbClr val="004DA1"/>
                        </a:solidFill>
                        <a:effectLst/>
                        <a:latin typeface="楷体" panose="02010609060101010101" pitchFamily="49" charset="-122"/>
                        <a:ea typeface="楷体" panose="02010609060101010101" pitchFamily="49" charset="-122"/>
                      </a:endParaRP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3</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纳税人及其配偶</a:t>
                      </a:r>
                      <a:r>
                        <a:rPr lang="zh-CN" sz="2000" b="1" kern="100" dirty="0">
                          <a:solidFill>
                            <a:srgbClr val="C00000"/>
                          </a:solidFill>
                          <a:effectLst/>
                          <a:latin typeface="楷体" panose="02010609060101010101" pitchFamily="49" charset="-122"/>
                          <a:ea typeface="楷体" panose="02010609060101010101" pitchFamily="49" charset="-122"/>
                        </a:rPr>
                        <a:t>“不得同时分别享受”</a:t>
                      </a:r>
                      <a:r>
                        <a:rPr lang="zh-CN" sz="2000" b="1" kern="100" dirty="0">
                          <a:solidFill>
                            <a:srgbClr val="004DA1"/>
                          </a:solidFill>
                          <a:effectLst/>
                          <a:latin typeface="楷体" panose="02010609060101010101" pitchFamily="49" charset="-122"/>
                          <a:ea typeface="楷体" panose="02010609060101010101" pitchFamily="49" charset="-122"/>
                        </a:rPr>
                        <a:t>住房贷款利息和住房租金专项附加扣除。（异地购房，工作城市租房的，可“选择”享受相应扣除）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006287582"/>
                  </a:ext>
                </a:extLst>
              </a:tr>
              <a:tr h="13049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a:effectLst/>
                          <a:latin typeface="楷体" panose="02010609060101010101" pitchFamily="49" charset="-122"/>
                          <a:ea typeface="楷体" panose="02010609060101010101" pitchFamily="49" charset="-122"/>
                        </a:rPr>
                        <a:t>扣除人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由</a:t>
                      </a:r>
                      <a:r>
                        <a:rPr lang="zh-CN" sz="2000" b="1" kern="100" dirty="0">
                          <a:solidFill>
                            <a:srgbClr val="C00000"/>
                          </a:solidFill>
                          <a:effectLst/>
                          <a:latin typeface="楷体" panose="02010609060101010101" pitchFamily="49" charset="-122"/>
                          <a:ea typeface="楷体" panose="02010609060101010101" pitchFamily="49" charset="-122"/>
                        </a:rPr>
                        <a:t>签订租赁住房合同</a:t>
                      </a:r>
                      <a:r>
                        <a:rPr lang="zh-CN" sz="2000" b="1" kern="100" dirty="0">
                          <a:solidFill>
                            <a:srgbClr val="004DA1"/>
                          </a:solidFill>
                          <a:effectLst/>
                          <a:latin typeface="楷体" panose="02010609060101010101" pitchFamily="49" charset="-122"/>
                          <a:ea typeface="楷体" panose="02010609060101010101" pitchFamily="49" charset="-122"/>
                        </a:rPr>
                        <a:t>的承租人扣除</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472960599"/>
                  </a:ext>
                </a:extLst>
              </a:tr>
            </a:tbl>
          </a:graphicData>
        </a:graphic>
      </p:graphicFrame>
      <p:sp>
        <p:nvSpPr>
          <p:cNvPr id="7" name="文本框 6">
            <a:extLst>
              <a:ext uri="{FF2B5EF4-FFF2-40B4-BE49-F238E27FC236}">
                <a16:creationId xmlns:a16="http://schemas.microsoft.com/office/drawing/2014/main" id="{AF0AC748-91C3-4EFA-8A1C-298792BDB1A2}"/>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7256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93</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561953" y="816799"/>
            <a:ext cx="1910626"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住房租金</a:t>
            </a:r>
          </a:p>
        </p:txBody>
      </p:sp>
      <p:graphicFrame>
        <p:nvGraphicFramePr>
          <p:cNvPr id="6" name="表格 5">
            <a:extLst>
              <a:ext uri="{FF2B5EF4-FFF2-40B4-BE49-F238E27FC236}">
                <a16:creationId xmlns:a16="http://schemas.microsoft.com/office/drawing/2014/main" id="{2205662C-78F3-4CC7-8D7A-6C2AD28E945F}"/>
              </a:ext>
            </a:extLst>
          </p:cNvPr>
          <p:cNvGraphicFramePr>
            <a:graphicFrameLocks noGrp="1"/>
          </p:cNvGraphicFramePr>
          <p:nvPr>
            <p:extLst>
              <p:ext uri="{D42A27DB-BD31-4B8C-83A1-F6EECF244321}">
                <p14:modId xmlns:p14="http://schemas.microsoft.com/office/powerpoint/2010/main" val="53971301"/>
              </p:ext>
            </p:extLst>
          </p:nvPr>
        </p:nvGraphicFramePr>
        <p:xfrm>
          <a:off x="515132" y="1356646"/>
          <a:ext cx="8113735" cy="1915477"/>
        </p:xfrm>
        <a:graphic>
          <a:graphicData uri="http://schemas.openxmlformats.org/drawingml/2006/table">
            <a:tbl>
              <a:tblPr firstRow="1" firstCol="1" bandRow="1"/>
              <a:tblGrid>
                <a:gridCol w="1040742">
                  <a:extLst>
                    <a:ext uri="{9D8B030D-6E8A-4147-A177-3AD203B41FA5}">
                      <a16:colId xmlns:a16="http://schemas.microsoft.com/office/drawing/2014/main" val="794799632"/>
                    </a:ext>
                  </a:extLst>
                </a:gridCol>
                <a:gridCol w="5298494">
                  <a:extLst>
                    <a:ext uri="{9D8B030D-6E8A-4147-A177-3AD203B41FA5}">
                      <a16:colId xmlns:a16="http://schemas.microsoft.com/office/drawing/2014/main" val="2579226768"/>
                    </a:ext>
                  </a:extLst>
                </a:gridCol>
                <a:gridCol w="1774499">
                  <a:extLst>
                    <a:ext uri="{9D8B030D-6E8A-4147-A177-3AD203B41FA5}">
                      <a16:colId xmlns:a16="http://schemas.microsoft.com/office/drawing/2014/main" val="805142124"/>
                    </a:ext>
                  </a:extLst>
                </a:gridCol>
              </a:tblGrid>
              <a:tr h="130492">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要点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2">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具体内容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extLst>
                  <a:ext uri="{0D108BD9-81ED-4DB2-BD59-A6C34878D82A}">
                    <a16:rowId xmlns:a16="http://schemas.microsoft.com/office/drawing/2014/main" val="667555028"/>
                  </a:ext>
                </a:extLst>
              </a:tr>
              <a:tr h="521970">
                <a:tc row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just">
                        <a:spcAft>
                          <a:spcPts val="0"/>
                        </a:spcAft>
                      </a:pPr>
                      <a:r>
                        <a:rPr lang="zh-CN" sz="2000" b="1" kern="100" dirty="0">
                          <a:effectLst/>
                          <a:latin typeface="楷体" panose="02010609060101010101" pitchFamily="49" charset="-122"/>
                          <a:ea typeface="楷体" panose="02010609060101010101" pitchFamily="49" charset="-122"/>
                        </a:rPr>
                        <a:t>扣除标准</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直辖市、省会城市、计划单列市以及国务院确定的其他城市</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每月</a:t>
                      </a:r>
                      <a:r>
                        <a:rPr lang="en-US" sz="2000" b="1" kern="100" dirty="0">
                          <a:solidFill>
                            <a:srgbClr val="C00000"/>
                          </a:solidFill>
                          <a:effectLst/>
                          <a:latin typeface="楷体" panose="02010609060101010101" pitchFamily="49" charset="-122"/>
                          <a:ea typeface="楷体" panose="02010609060101010101" pitchFamily="49" charset="-122"/>
                        </a:rPr>
                        <a:t>1500</a:t>
                      </a:r>
                      <a:r>
                        <a:rPr lang="zh-CN" sz="2000" b="1" kern="100" dirty="0">
                          <a:solidFill>
                            <a:srgbClr val="C00000"/>
                          </a:solidFill>
                          <a:effectLst/>
                          <a:latin typeface="楷体" panose="02010609060101010101" pitchFamily="49" charset="-122"/>
                          <a:ea typeface="楷体" panose="02010609060101010101" pitchFamily="49" charset="-122"/>
                        </a:rPr>
                        <a:t>元</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3498661300"/>
                  </a:ext>
                </a:extLst>
              </a:tr>
              <a:tr h="391477">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市辖区户籍人口</a:t>
                      </a:r>
                      <a:r>
                        <a:rPr lang="zh-CN" sz="2000" b="1" kern="100" dirty="0">
                          <a:solidFill>
                            <a:srgbClr val="C00000"/>
                          </a:solidFill>
                          <a:effectLst/>
                          <a:latin typeface="楷体" panose="02010609060101010101" pitchFamily="49" charset="-122"/>
                          <a:ea typeface="楷体" panose="02010609060101010101" pitchFamily="49" charset="-122"/>
                        </a:rPr>
                        <a:t>超过</a:t>
                      </a:r>
                      <a:r>
                        <a:rPr lang="en-US" sz="2000" b="1" kern="100" dirty="0">
                          <a:solidFill>
                            <a:srgbClr val="C00000"/>
                          </a:solidFill>
                          <a:effectLst/>
                          <a:latin typeface="楷体" panose="02010609060101010101" pitchFamily="49" charset="-122"/>
                          <a:ea typeface="楷体" panose="02010609060101010101" pitchFamily="49" charset="-122"/>
                        </a:rPr>
                        <a:t>100</a:t>
                      </a:r>
                      <a:r>
                        <a:rPr lang="zh-CN" sz="2000" b="1" kern="100" dirty="0">
                          <a:solidFill>
                            <a:srgbClr val="C00000"/>
                          </a:solidFill>
                          <a:effectLst/>
                          <a:latin typeface="楷体" panose="02010609060101010101" pitchFamily="49" charset="-122"/>
                          <a:ea typeface="楷体" panose="02010609060101010101" pitchFamily="49" charset="-122"/>
                        </a:rPr>
                        <a:t>万</a:t>
                      </a:r>
                      <a:r>
                        <a:rPr lang="zh-CN" sz="2000" b="1" kern="100" dirty="0">
                          <a:solidFill>
                            <a:srgbClr val="004DA1"/>
                          </a:solidFill>
                          <a:effectLst/>
                          <a:latin typeface="楷体" panose="02010609060101010101" pitchFamily="49" charset="-122"/>
                          <a:ea typeface="楷体" panose="02010609060101010101" pitchFamily="49" charset="-122"/>
                        </a:rPr>
                        <a:t>的其他城市</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每月</a:t>
                      </a:r>
                      <a:r>
                        <a:rPr lang="en-US" sz="2000" b="1" kern="100" dirty="0">
                          <a:solidFill>
                            <a:srgbClr val="C00000"/>
                          </a:solidFill>
                          <a:effectLst/>
                          <a:latin typeface="楷体" panose="02010609060101010101" pitchFamily="49" charset="-122"/>
                          <a:ea typeface="楷体" panose="02010609060101010101" pitchFamily="49" charset="-122"/>
                        </a:rPr>
                        <a:t>1100</a:t>
                      </a:r>
                      <a:r>
                        <a:rPr lang="zh-CN" sz="2000" b="1" kern="100" dirty="0">
                          <a:solidFill>
                            <a:srgbClr val="C00000"/>
                          </a:solidFill>
                          <a:effectLst/>
                          <a:latin typeface="楷体" panose="02010609060101010101" pitchFamily="49" charset="-122"/>
                          <a:ea typeface="楷体" panose="02010609060101010101" pitchFamily="49" charset="-122"/>
                        </a:rPr>
                        <a:t>元</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3903838000"/>
                  </a:ext>
                </a:extLst>
              </a:tr>
              <a:tr h="391477">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市辖区户籍人口</a:t>
                      </a:r>
                      <a:r>
                        <a:rPr lang="zh-CN" sz="2000" b="1" kern="100" dirty="0">
                          <a:solidFill>
                            <a:srgbClr val="C00000"/>
                          </a:solidFill>
                          <a:effectLst/>
                          <a:latin typeface="楷体" panose="02010609060101010101" pitchFamily="49" charset="-122"/>
                          <a:ea typeface="楷体" panose="02010609060101010101" pitchFamily="49" charset="-122"/>
                        </a:rPr>
                        <a:t>不超过</a:t>
                      </a:r>
                      <a:r>
                        <a:rPr lang="en-US" sz="2000" b="1" kern="100" dirty="0">
                          <a:solidFill>
                            <a:srgbClr val="C00000"/>
                          </a:solidFill>
                          <a:effectLst/>
                          <a:latin typeface="楷体" panose="02010609060101010101" pitchFamily="49" charset="-122"/>
                          <a:ea typeface="楷体" panose="02010609060101010101" pitchFamily="49" charset="-122"/>
                        </a:rPr>
                        <a:t>100</a:t>
                      </a:r>
                      <a:r>
                        <a:rPr lang="zh-CN" sz="2000" b="1" kern="100" dirty="0">
                          <a:solidFill>
                            <a:srgbClr val="C00000"/>
                          </a:solidFill>
                          <a:effectLst/>
                          <a:latin typeface="楷体" panose="02010609060101010101" pitchFamily="49" charset="-122"/>
                          <a:ea typeface="楷体" panose="02010609060101010101" pitchFamily="49" charset="-122"/>
                        </a:rPr>
                        <a:t>万</a:t>
                      </a:r>
                      <a:r>
                        <a:rPr lang="zh-CN" sz="2000" b="1" kern="100" dirty="0">
                          <a:solidFill>
                            <a:srgbClr val="004DA1"/>
                          </a:solidFill>
                          <a:effectLst/>
                          <a:latin typeface="楷体" panose="02010609060101010101" pitchFamily="49" charset="-122"/>
                          <a:ea typeface="楷体" panose="02010609060101010101" pitchFamily="49" charset="-122"/>
                        </a:rPr>
                        <a:t>（含）的其他城市</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每月</a:t>
                      </a:r>
                      <a:r>
                        <a:rPr lang="en-US" sz="2000" b="1" kern="100" dirty="0">
                          <a:solidFill>
                            <a:srgbClr val="C00000"/>
                          </a:solidFill>
                          <a:effectLst/>
                          <a:latin typeface="楷体" panose="02010609060101010101" pitchFamily="49" charset="-122"/>
                          <a:ea typeface="楷体" panose="02010609060101010101" pitchFamily="49" charset="-122"/>
                        </a:rPr>
                        <a:t>800</a:t>
                      </a:r>
                      <a:r>
                        <a:rPr lang="zh-CN" sz="2000" b="1" kern="100" dirty="0">
                          <a:solidFill>
                            <a:srgbClr val="C00000"/>
                          </a:solidFill>
                          <a:effectLst/>
                          <a:latin typeface="楷体" panose="02010609060101010101" pitchFamily="49" charset="-122"/>
                          <a:ea typeface="楷体" panose="02010609060101010101" pitchFamily="49" charset="-122"/>
                        </a:rPr>
                        <a:t>元</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5925" marR="55925"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4253937666"/>
                  </a:ext>
                </a:extLst>
              </a:tr>
            </a:tbl>
          </a:graphicData>
        </a:graphic>
      </p:graphicFrame>
      <p:sp>
        <p:nvSpPr>
          <p:cNvPr id="5" name="文本框 4">
            <a:extLst>
              <a:ext uri="{FF2B5EF4-FFF2-40B4-BE49-F238E27FC236}">
                <a16:creationId xmlns:a16="http://schemas.microsoft.com/office/drawing/2014/main" id="{6399228A-0CDB-4D6C-A69F-1C220BACC0CD}"/>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172742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F593053-FD0E-4B99-ACF7-EEDF4C3567C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94</a:t>
            </a:fld>
            <a:endParaRPr lang="en-US">
              <a:solidFill>
                <a:prstClr val="black">
                  <a:tint val="75000"/>
                </a:prstClr>
              </a:solidFill>
            </a:endParaRPr>
          </a:p>
        </p:txBody>
      </p:sp>
      <p:sp>
        <p:nvSpPr>
          <p:cNvPr id="3" name="文本占位符 1">
            <a:extLst>
              <a:ext uri="{FF2B5EF4-FFF2-40B4-BE49-F238E27FC236}">
                <a16:creationId xmlns:a16="http://schemas.microsoft.com/office/drawing/2014/main" id="{EB51CA20-8CC9-4E91-8A40-70644904CC1D}"/>
              </a:ext>
            </a:extLst>
          </p:cNvPr>
          <p:cNvSpPr txBox="1">
            <a:spLocks/>
          </p:cNvSpPr>
          <p:nvPr/>
        </p:nvSpPr>
        <p:spPr>
          <a:xfrm>
            <a:off x="285399" y="593955"/>
            <a:ext cx="1910626" cy="445688"/>
          </a:xfrm>
          <a:prstGeom prst="rect">
            <a:avLst/>
          </a:prstGeom>
        </p:spPr>
        <p:style>
          <a:lnRef idx="2">
            <a:schemeClr val="accent2"/>
          </a:lnRef>
          <a:fillRef idx="1">
            <a:schemeClr val="lt1"/>
          </a:fillRef>
          <a:effectRef idx="0">
            <a:schemeClr val="accent2"/>
          </a:effectRef>
          <a:fontRef idx="minor">
            <a:schemeClr val="dk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Font typeface="Arial" panose="020B0604020202020204" pitchFamily="34" charset="0"/>
              <a:buNone/>
            </a:pPr>
            <a:r>
              <a:rPr lang="zh-CN" altLang="en-US" sz="2400" b="1" dirty="0">
                <a:solidFill>
                  <a:srgbClr val="004DA1"/>
                </a:solidFill>
                <a:latin typeface="楷体" panose="02010609060101010101" pitchFamily="49" charset="-122"/>
                <a:ea typeface="楷体" panose="02010609060101010101" pitchFamily="49" charset="-122"/>
              </a:rPr>
              <a:t>赡养老人</a:t>
            </a:r>
          </a:p>
        </p:txBody>
      </p:sp>
      <p:graphicFrame>
        <p:nvGraphicFramePr>
          <p:cNvPr id="5" name="表格 4">
            <a:extLst>
              <a:ext uri="{FF2B5EF4-FFF2-40B4-BE49-F238E27FC236}">
                <a16:creationId xmlns:a16="http://schemas.microsoft.com/office/drawing/2014/main" id="{94170196-78D8-4ABE-A86C-7159009767DF}"/>
              </a:ext>
            </a:extLst>
          </p:cNvPr>
          <p:cNvGraphicFramePr>
            <a:graphicFrameLocks noGrp="1"/>
          </p:cNvGraphicFramePr>
          <p:nvPr>
            <p:extLst>
              <p:ext uri="{D42A27DB-BD31-4B8C-83A1-F6EECF244321}">
                <p14:modId xmlns:p14="http://schemas.microsoft.com/office/powerpoint/2010/main" val="3577330030"/>
              </p:ext>
            </p:extLst>
          </p:nvPr>
        </p:nvGraphicFramePr>
        <p:xfrm>
          <a:off x="285399" y="1039643"/>
          <a:ext cx="8573201" cy="3742242"/>
        </p:xfrm>
        <a:graphic>
          <a:graphicData uri="http://schemas.openxmlformats.org/drawingml/2006/table">
            <a:tbl>
              <a:tblPr firstRow="1" firstCol="1" bandRow="1"/>
              <a:tblGrid>
                <a:gridCol w="723762">
                  <a:extLst>
                    <a:ext uri="{9D8B030D-6E8A-4147-A177-3AD203B41FA5}">
                      <a16:colId xmlns:a16="http://schemas.microsoft.com/office/drawing/2014/main" val="2530674368"/>
                    </a:ext>
                  </a:extLst>
                </a:gridCol>
                <a:gridCol w="812748">
                  <a:extLst>
                    <a:ext uri="{9D8B030D-6E8A-4147-A177-3AD203B41FA5}">
                      <a16:colId xmlns:a16="http://schemas.microsoft.com/office/drawing/2014/main" val="1312599625"/>
                    </a:ext>
                  </a:extLst>
                </a:gridCol>
                <a:gridCol w="1238283">
                  <a:extLst>
                    <a:ext uri="{9D8B030D-6E8A-4147-A177-3AD203B41FA5}">
                      <a16:colId xmlns:a16="http://schemas.microsoft.com/office/drawing/2014/main" val="443341451"/>
                    </a:ext>
                  </a:extLst>
                </a:gridCol>
                <a:gridCol w="5798408">
                  <a:extLst>
                    <a:ext uri="{9D8B030D-6E8A-4147-A177-3AD203B41FA5}">
                      <a16:colId xmlns:a16="http://schemas.microsoft.com/office/drawing/2014/main" val="1884669665"/>
                    </a:ext>
                  </a:extLst>
                </a:gridCol>
              </a:tblGrid>
              <a:tr h="39784">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a:effectLst/>
                          <a:latin typeface="楷体" panose="02010609060101010101" pitchFamily="49" charset="-122"/>
                          <a:ea typeface="楷体" panose="02010609060101010101" pitchFamily="49" charset="-122"/>
                        </a:rPr>
                        <a:t>要点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具体内容</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5B9BD5"/>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333385778"/>
                  </a:ext>
                </a:extLst>
              </a:tr>
              <a:tr h="159137">
                <a:tc>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赡养老人</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gridSpan="3">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赡养</a:t>
                      </a:r>
                      <a:r>
                        <a:rPr lang="zh-CN" sz="2000" b="1" kern="100" dirty="0">
                          <a:solidFill>
                            <a:srgbClr val="C00000"/>
                          </a:solidFill>
                          <a:effectLst/>
                          <a:latin typeface="楷体" panose="02010609060101010101" pitchFamily="49" charset="-122"/>
                          <a:ea typeface="楷体" panose="02010609060101010101" pitchFamily="49" charset="-122"/>
                        </a:rPr>
                        <a:t>“</a:t>
                      </a:r>
                      <a:r>
                        <a:rPr lang="en-US" sz="2000" b="1" kern="100" dirty="0">
                          <a:solidFill>
                            <a:srgbClr val="C00000"/>
                          </a:solidFill>
                          <a:effectLst/>
                          <a:latin typeface="楷体" panose="02010609060101010101" pitchFamily="49" charset="-122"/>
                          <a:ea typeface="楷体" panose="02010609060101010101" pitchFamily="49" charset="-122"/>
                        </a:rPr>
                        <a:t>60</a:t>
                      </a:r>
                      <a:r>
                        <a:rPr lang="zh-CN" sz="2000" b="1" kern="100" dirty="0">
                          <a:solidFill>
                            <a:srgbClr val="C00000"/>
                          </a:solidFill>
                          <a:effectLst/>
                          <a:latin typeface="楷体" panose="02010609060101010101" pitchFamily="49" charset="-122"/>
                          <a:ea typeface="楷体" panose="02010609060101010101" pitchFamily="49" charset="-122"/>
                        </a:rPr>
                        <a:t>岁”</a:t>
                      </a:r>
                      <a:r>
                        <a:rPr lang="zh-CN" sz="2000" b="1" kern="100" dirty="0">
                          <a:solidFill>
                            <a:srgbClr val="004DA1"/>
                          </a:solidFill>
                          <a:effectLst/>
                          <a:latin typeface="楷体" panose="02010609060101010101" pitchFamily="49" charset="-122"/>
                          <a:ea typeface="楷体" panose="02010609060101010101" pitchFamily="49" charset="-122"/>
                        </a:rPr>
                        <a:t>以上父母，以及子女均已去世的</a:t>
                      </a:r>
                      <a:r>
                        <a:rPr lang="zh-CN" sz="2000" b="1" kern="100" dirty="0">
                          <a:solidFill>
                            <a:srgbClr val="C00000"/>
                          </a:solidFill>
                          <a:effectLst/>
                          <a:latin typeface="楷体" panose="02010609060101010101" pitchFamily="49" charset="-122"/>
                          <a:ea typeface="楷体" panose="02010609060101010101" pitchFamily="49" charset="-122"/>
                        </a:rPr>
                        <a:t>年满</a:t>
                      </a:r>
                      <a:r>
                        <a:rPr lang="en-US" sz="2000" b="1" kern="100" dirty="0">
                          <a:solidFill>
                            <a:srgbClr val="C00000"/>
                          </a:solidFill>
                          <a:effectLst/>
                          <a:latin typeface="楷体" panose="02010609060101010101" pitchFamily="49" charset="-122"/>
                          <a:ea typeface="楷体" panose="02010609060101010101" pitchFamily="49" charset="-122"/>
                        </a:rPr>
                        <a:t>60</a:t>
                      </a:r>
                      <a:r>
                        <a:rPr lang="zh-CN" sz="2000" b="1" kern="100" dirty="0">
                          <a:solidFill>
                            <a:srgbClr val="C00000"/>
                          </a:solidFill>
                          <a:effectLst/>
                          <a:latin typeface="楷体" panose="02010609060101010101" pitchFamily="49" charset="-122"/>
                          <a:ea typeface="楷体" panose="02010609060101010101" pitchFamily="49" charset="-122"/>
                        </a:rPr>
                        <a:t>岁</a:t>
                      </a:r>
                      <a:r>
                        <a:rPr lang="zh-CN" sz="2000" b="1" kern="100" dirty="0">
                          <a:solidFill>
                            <a:srgbClr val="004DA1"/>
                          </a:solidFill>
                          <a:effectLst/>
                          <a:latin typeface="楷体" panose="02010609060101010101" pitchFamily="49" charset="-122"/>
                          <a:ea typeface="楷体" panose="02010609060101010101" pitchFamily="49" charset="-122"/>
                        </a:rPr>
                        <a:t>的祖父母、外祖父母</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不看老人自身是否有生活来源，如领取退休金等</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4266827882"/>
                  </a:ext>
                </a:extLst>
              </a:tr>
              <a:tr h="198921">
                <a:tc rowSpan="5">
                  <a:txBody>
                    <a:bodyPr/>
                    <a:lstStyle>
                      <a:lvl1pPr marL="0" algn="l" defTabSz="914378" rtl="0" eaLnBrk="1" latinLnBrk="0" hangingPunct="1">
                        <a:defRPr sz="1800" b="1" kern="1200">
                          <a:solidFill>
                            <a:schemeClr val="lt1"/>
                          </a:solidFill>
                          <a:latin typeface="Calibri"/>
                        </a:defRPr>
                      </a:lvl1pPr>
                      <a:lvl2pPr marL="457189" algn="l" defTabSz="914378" rtl="0" eaLnBrk="1" latinLnBrk="0" hangingPunct="1">
                        <a:defRPr sz="1800" b="1" kern="1200">
                          <a:solidFill>
                            <a:schemeClr val="lt1"/>
                          </a:solidFill>
                          <a:latin typeface="Calibri"/>
                        </a:defRPr>
                      </a:lvl2pPr>
                      <a:lvl3pPr marL="914378" algn="l" defTabSz="914378" rtl="0" eaLnBrk="1" latinLnBrk="0" hangingPunct="1">
                        <a:defRPr sz="1800" b="1" kern="1200">
                          <a:solidFill>
                            <a:schemeClr val="lt1"/>
                          </a:solidFill>
                          <a:latin typeface="Calibri"/>
                        </a:defRPr>
                      </a:lvl3pPr>
                      <a:lvl4pPr marL="1371566" algn="l" defTabSz="914378" rtl="0" eaLnBrk="1" latinLnBrk="0" hangingPunct="1">
                        <a:defRPr sz="1800" b="1" kern="1200">
                          <a:solidFill>
                            <a:schemeClr val="lt1"/>
                          </a:solidFill>
                          <a:latin typeface="Calibri"/>
                        </a:defRPr>
                      </a:lvl4pPr>
                      <a:lvl5pPr marL="1828754" algn="l" defTabSz="914378" rtl="0" eaLnBrk="1" latinLnBrk="0" hangingPunct="1">
                        <a:defRPr sz="1800" b="1" kern="1200">
                          <a:solidFill>
                            <a:schemeClr val="lt1"/>
                          </a:solidFill>
                          <a:latin typeface="Calibri"/>
                        </a:defRPr>
                      </a:lvl5pPr>
                      <a:lvl6pPr marL="2285943" algn="l" defTabSz="914378" rtl="0" eaLnBrk="1" latinLnBrk="0" hangingPunct="1">
                        <a:defRPr sz="1800" b="1" kern="1200">
                          <a:solidFill>
                            <a:schemeClr val="lt1"/>
                          </a:solidFill>
                          <a:latin typeface="Calibri"/>
                        </a:defRPr>
                      </a:lvl6pPr>
                      <a:lvl7pPr marL="2743132" algn="l" defTabSz="914378" rtl="0" eaLnBrk="1" latinLnBrk="0" hangingPunct="1">
                        <a:defRPr sz="1800" b="1" kern="1200">
                          <a:solidFill>
                            <a:schemeClr val="lt1"/>
                          </a:solidFill>
                          <a:latin typeface="Calibri"/>
                        </a:defRPr>
                      </a:lvl7pPr>
                      <a:lvl8pPr marL="3200320" algn="l" defTabSz="914378" rtl="0" eaLnBrk="1" latinLnBrk="0" hangingPunct="1">
                        <a:defRPr sz="1800" b="1" kern="1200">
                          <a:solidFill>
                            <a:schemeClr val="lt1"/>
                          </a:solidFill>
                          <a:latin typeface="Calibri"/>
                        </a:defRPr>
                      </a:lvl8pPr>
                      <a:lvl9pPr marL="3657509" algn="l" defTabSz="914378" rtl="0" eaLnBrk="1" latinLnBrk="0" hangingPunct="1">
                        <a:defRPr sz="1800" b="1" kern="1200">
                          <a:solidFill>
                            <a:schemeClr val="lt1"/>
                          </a:solidFill>
                          <a:latin typeface="Calibri"/>
                        </a:defRPr>
                      </a:lvl9pPr>
                    </a:lstStyle>
                    <a:p>
                      <a:pPr algn="ctr">
                        <a:spcAft>
                          <a:spcPts val="0"/>
                        </a:spcAft>
                      </a:pPr>
                      <a:r>
                        <a:rPr lang="zh-CN" sz="2000" b="1" kern="100" dirty="0">
                          <a:effectLst/>
                          <a:latin typeface="楷体" panose="02010609060101010101" pitchFamily="49" charset="-122"/>
                          <a:ea typeface="楷体" panose="02010609060101010101" pitchFamily="49" charset="-122"/>
                        </a:rPr>
                        <a:t>扣除标准</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独生子女</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每月</a:t>
                      </a:r>
                      <a:r>
                        <a:rPr lang="en-US" altLang="zh-CN" sz="2000" b="1" kern="100" dirty="0">
                          <a:solidFill>
                            <a:srgbClr val="C00000"/>
                          </a:solidFill>
                          <a:effectLst/>
                          <a:latin typeface="楷体" panose="02010609060101010101" pitchFamily="49" charset="-122"/>
                          <a:ea typeface="楷体" panose="02010609060101010101" pitchFamily="49" charset="-122"/>
                        </a:rPr>
                        <a:t>3</a:t>
                      </a:r>
                      <a:r>
                        <a:rPr lang="en-US" sz="2000" b="1" kern="100" dirty="0">
                          <a:solidFill>
                            <a:srgbClr val="C00000"/>
                          </a:solidFill>
                          <a:effectLst/>
                          <a:latin typeface="楷体" panose="02010609060101010101" pitchFamily="49" charset="-122"/>
                          <a:ea typeface="楷体" panose="02010609060101010101" pitchFamily="49" charset="-122"/>
                        </a:rPr>
                        <a:t>000</a:t>
                      </a:r>
                      <a:r>
                        <a:rPr lang="zh-CN" sz="2000" b="1" kern="100" dirty="0">
                          <a:solidFill>
                            <a:srgbClr val="C00000"/>
                          </a:solidFill>
                          <a:effectLst/>
                          <a:latin typeface="楷体" panose="02010609060101010101" pitchFamily="49" charset="-122"/>
                          <a:ea typeface="楷体" panose="02010609060101010101" pitchFamily="49" charset="-122"/>
                        </a:rPr>
                        <a:t>元</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1</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赡养</a:t>
                      </a:r>
                      <a:r>
                        <a:rPr lang="en-US" sz="2000" b="1" kern="100" dirty="0">
                          <a:solidFill>
                            <a:srgbClr val="004DA1"/>
                          </a:solidFill>
                          <a:effectLst/>
                          <a:latin typeface="楷体" panose="02010609060101010101" pitchFamily="49" charset="-122"/>
                          <a:ea typeface="楷体" panose="02010609060101010101" pitchFamily="49" charset="-122"/>
                        </a:rPr>
                        <a:t>2</a:t>
                      </a:r>
                      <a:r>
                        <a:rPr lang="zh-CN" sz="2000" b="1" kern="100" dirty="0">
                          <a:solidFill>
                            <a:srgbClr val="004DA1"/>
                          </a:solidFill>
                          <a:effectLst/>
                          <a:latin typeface="楷体" panose="02010609060101010101" pitchFamily="49" charset="-122"/>
                          <a:ea typeface="楷体" panose="02010609060101010101" pitchFamily="49" charset="-122"/>
                        </a:rPr>
                        <a:t>个及以上老人的，“不按老人人数加倍”扣除；</a:t>
                      </a:r>
                    </a:p>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en-US" sz="2000" b="1" kern="100" dirty="0">
                          <a:solidFill>
                            <a:srgbClr val="C00000"/>
                          </a:solidFill>
                          <a:effectLst/>
                          <a:latin typeface="楷体" panose="02010609060101010101" pitchFamily="49" charset="-122"/>
                          <a:ea typeface="楷体" panose="02010609060101010101" pitchFamily="49" charset="-122"/>
                        </a:rPr>
                        <a:t>2</a:t>
                      </a:r>
                      <a:r>
                        <a:rPr lang="zh-CN" sz="2000" b="1" kern="100" dirty="0">
                          <a:solidFill>
                            <a:srgbClr val="C00000"/>
                          </a:solidFill>
                          <a:effectLst/>
                          <a:latin typeface="楷体" panose="02010609060101010101" pitchFamily="49" charset="-122"/>
                          <a:ea typeface="楷体" panose="02010609060101010101" pitchFamily="49" charset="-122"/>
                        </a:rPr>
                        <a:t>】</a:t>
                      </a:r>
                      <a:r>
                        <a:rPr lang="zh-CN" sz="2000" b="1" kern="100" dirty="0">
                          <a:solidFill>
                            <a:srgbClr val="004DA1"/>
                          </a:solidFill>
                          <a:effectLst/>
                          <a:latin typeface="楷体" panose="02010609060101010101" pitchFamily="49" charset="-122"/>
                          <a:ea typeface="楷体" panose="02010609060101010101" pitchFamily="49" charset="-122"/>
                        </a:rPr>
                        <a:t>夫妻双方可以分别扣除双方赡养老人的支出</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extLst>
                  <a:ext uri="{0D108BD9-81ED-4DB2-BD59-A6C34878D82A}">
                    <a16:rowId xmlns:a16="http://schemas.microsoft.com/office/drawing/2014/main" val="2513247192"/>
                  </a:ext>
                </a:extLst>
              </a:tr>
              <a:tr h="357188">
                <a:tc vMerge="1">
                  <a:txBody>
                    <a:bodyPr/>
                    <a:lstStyle/>
                    <a:p>
                      <a:endParaRPr lang="zh-CN" altLang="en-US"/>
                    </a:p>
                  </a:txBody>
                  <a:tcPr/>
                </a:tc>
                <a:tc rowSpan="4">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ctr">
                        <a:spcAft>
                          <a:spcPts val="0"/>
                        </a:spcAft>
                      </a:pPr>
                      <a:r>
                        <a:rPr lang="zh-CN" sz="2000" b="1" kern="100">
                          <a:solidFill>
                            <a:srgbClr val="004DA1"/>
                          </a:solidFill>
                          <a:effectLst/>
                          <a:latin typeface="楷体" panose="02010609060101010101" pitchFamily="49" charset="-122"/>
                          <a:ea typeface="楷体" panose="02010609060101010101" pitchFamily="49" charset="-122"/>
                        </a:rPr>
                        <a:t>非独生子女</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分摊方式</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平均分摊、赡养人约定分摊、被赡养人指定分摊</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50571397"/>
                  </a:ext>
                </a:extLst>
              </a:tr>
              <a:tr h="337054">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分摊金额</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每一纳税人分摊的扣除额</a:t>
                      </a:r>
                      <a:r>
                        <a:rPr lang="zh-CN" sz="2000" b="1" kern="100" dirty="0">
                          <a:solidFill>
                            <a:srgbClr val="C00000"/>
                          </a:solidFill>
                          <a:effectLst/>
                          <a:latin typeface="楷体" panose="02010609060101010101" pitchFamily="49" charset="-122"/>
                          <a:ea typeface="楷体" panose="02010609060101010101" pitchFamily="49" charset="-122"/>
                        </a:rPr>
                        <a:t>最高不得超过每月</a:t>
                      </a:r>
                      <a:r>
                        <a:rPr lang="en-US" sz="2000" b="1" kern="100" dirty="0">
                          <a:solidFill>
                            <a:srgbClr val="C00000"/>
                          </a:solidFill>
                          <a:effectLst/>
                          <a:latin typeface="楷体" panose="02010609060101010101" pitchFamily="49" charset="-122"/>
                          <a:ea typeface="楷体" panose="02010609060101010101" pitchFamily="49" charset="-122"/>
                        </a:rPr>
                        <a:t>1500</a:t>
                      </a:r>
                      <a:r>
                        <a:rPr lang="zh-CN" sz="2000" b="1" kern="100" dirty="0">
                          <a:solidFill>
                            <a:srgbClr val="C00000"/>
                          </a:solidFill>
                          <a:effectLst/>
                          <a:latin typeface="楷体" panose="02010609060101010101" pitchFamily="49" charset="-122"/>
                          <a:ea typeface="楷体" panose="02010609060101010101" pitchFamily="49" charset="-122"/>
                        </a:rPr>
                        <a:t>元</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1919276418"/>
                  </a:ext>
                </a:extLst>
              </a:tr>
              <a:tr h="0">
                <a:tc vMerge="1">
                  <a:txBody>
                    <a:bodyPr/>
                    <a:lstStyle/>
                    <a:p>
                      <a:endParaRPr lang="zh-CN" altLang="en-US"/>
                    </a:p>
                  </a:txBody>
                  <a:tcPr/>
                </a:tc>
                <a:tc vMerge="1">
                  <a:txBody>
                    <a:bodyPr/>
                    <a:lstStyle/>
                    <a:p>
                      <a:endParaRPr lang="zh-CN" altLang="en-US"/>
                    </a:p>
                  </a:txBody>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优先级</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指定分摊优先于约定分摊，两者不一致，以指定分摊为准</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1579684382"/>
                  </a:ext>
                </a:extLst>
              </a:tr>
              <a:tr h="79569">
                <a:tc vMerge="1">
                  <a:txBody>
                    <a:bodyPr/>
                    <a:lstStyle/>
                    <a:p>
                      <a:endParaRPr lang="zh-CN" altLang="en-US"/>
                    </a:p>
                  </a:txBody>
                  <a:tcPr/>
                </a:tc>
                <a:tc vMerge="1">
                  <a:txBody>
                    <a:bodyPr/>
                    <a:lstStyle/>
                    <a:p>
                      <a:endParaRPr lang="zh-CN" altLang="en-US"/>
                    </a:p>
                  </a:txBody>
                  <a:tcPr/>
                </a:tc>
                <a:tc gridSpan="2">
                  <a:txBody>
                    <a:bodyPr/>
                    <a:lstStyle>
                      <a:lvl1pPr marL="0" algn="l" defTabSz="914378" rtl="0" eaLnBrk="1" latinLnBrk="0" hangingPunct="1">
                        <a:defRPr sz="1800" kern="1200">
                          <a:solidFill>
                            <a:schemeClr val="dk1"/>
                          </a:solidFill>
                          <a:latin typeface="Calibri"/>
                        </a:defRPr>
                      </a:lvl1pPr>
                      <a:lvl2pPr marL="457189" algn="l" defTabSz="914378" rtl="0" eaLnBrk="1" latinLnBrk="0" hangingPunct="1">
                        <a:defRPr sz="1800" kern="1200">
                          <a:solidFill>
                            <a:schemeClr val="dk1"/>
                          </a:solidFill>
                          <a:latin typeface="Calibri"/>
                        </a:defRPr>
                      </a:lvl2pPr>
                      <a:lvl3pPr marL="914378" algn="l" defTabSz="914378" rtl="0" eaLnBrk="1" latinLnBrk="0" hangingPunct="1">
                        <a:defRPr sz="1800" kern="1200">
                          <a:solidFill>
                            <a:schemeClr val="dk1"/>
                          </a:solidFill>
                          <a:latin typeface="Calibri"/>
                        </a:defRPr>
                      </a:lvl3pPr>
                      <a:lvl4pPr marL="1371566" algn="l" defTabSz="914378" rtl="0" eaLnBrk="1" latinLnBrk="0" hangingPunct="1">
                        <a:defRPr sz="1800" kern="1200">
                          <a:solidFill>
                            <a:schemeClr val="dk1"/>
                          </a:solidFill>
                          <a:latin typeface="Calibri"/>
                        </a:defRPr>
                      </a:lvl4pPr>
                      <a:lvl5pPr marL="1828754" algn="l" defTabSz="914378" rtl="0" eaLnBrk="1" latinLnBrk="0" hangingPunct="1">
                        <a:defRPr sz="1800" kern="1200">
                          <a:solidFill>
                            <a:schemeClr val="dk1"/>
                          </a:solidFill>
                          <a:latin typeface="Calibri"/>
                        </a:defRPr>
                      </a:lvl5pPr>
                      <a:lvl6pPr marL="2285943" algn="l" defTabSz="914378" rtl="0" eaLnBrk="1" latinLnBrk="0" hangingPunct="1">
                        <a:defRPr sz="1800" kern="1200">
                          <a:solidFill>
                            <a:schemeClr val="dk1"/>
                          </a:solidFill>
                          <a:latin typeface="Calibri"/>
                        </a:defRPr>
                      </a:lvl6pPr>
                      <a:lvl7pPr marL="2743132" algn="l" defTabSz="914378" rtl="0" eaLnBrk="1" latinLnBrk="0" hangingPunct="1">
                        <a:defRPr sz="1800" kern="1200">
                          <a:solidFill>
                            <a:schemeClr val="dk1"/>
                          </a:solidFill>
                          <a:latin typeface="Calibri"/>
                        </a:defRPr>
                      </a:lvl7pPr>
                      <a:lvl8pPr marL="3200320" algn="l" defTabSz="914378" rtl="0" eaLnBrk="1" latinLnBrk="0" hangingPunct="1">
                        <a:defRPr sz="1800" kern="1200">
                          <a:solidFill>
                            <a:schemeClr val="dk1"/>
                          </a:solidFill>
                          <a:latin typeface="Calibri"/>
                        </a:defRPr>
                      </a:lvl8pPr>
                      <a:lvl9pPr marL="3657509" algn="l" defTabSz="914378" rtl="0" eaLnBrk="1" latinLnBrk="0" hangingPunct="1">
                        <a:defRPr sz="1800" kern="1200">
                          <a:solidFill>
                            <a:schemeClr val="dk1"/>
                          </a:solidFill>
                          <a:latin typeface="Calibri"/>
                        </a:defRPr>
                      </a:lvl9pPr>
                    </a:lstStyle>
                    <a:p>
                      <a:pPr indent="0" algn="just">
                        <a:spcAft>
                          <a:spcPts val="0"/>
                        </a:spcAft>
                      </a:pPr>
                      <a:r>
                        <a:rPr lang="zh-CN" sz="2000" b="1" kern="100" dirty="0">
                          <a:solidFill>
                            <a:srgbClr val="C00000"/>
                          </a:solidFill>
                          <a:effectLst/>
                          <a:latin typeface="楷体" panose="02010609060101010101" pitchFamily="49" charset="-122"/>
                          <a:ea typeface="楷体" panose="02010609060101010101" pitchFamily="49" charset="-122"/>
                        </a:rPr>
                        <a:t>【注意】</a:t>
                      </a:r>
                      <a:r>
                        <a:rPr lang="zh-CN" sz="2000" b="1" kern="100" dirty="0">
                          <a:solidFill>
                            <a:srgbClr val="004DA1"/>
                          </a:solidFill>
                          <a:effectLst/>
                          <a:latin typeface="楷体" panose="02010609060101010101" pitchFamily="49" charset="-122"/>
                          <a:ea typeface="楷体" panose="02010609060101010101" pitchFamily="49" charset="-122"/>
                        </a:rPr>
                        <a:t>具体分摊方式在一个纳税年度内不得变更</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17050" marR="1705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20000"/>
                      </a:srgbClr>
                    </a:solidFill>
                  </a:tcPr>
                </a:tc>
                <a:tc hMerge="1">
                  <a:txBody>
                    <a:bodyPr/>
                    <a:lstStyle/>
                    <a:p>
                      <a:endParaRPr lang="zh-CN" altLang="en-US"/>
                    </a:p>
                  </a:txBody>
                  <a:tcPr/>
                </a:tc>
                <a:extLst>
                  <a:ext uri="{0D108BD9-81ED-4DB2-BD59-A6C34878D82A}">
                    <a16:rowId xmlns:a16="http://schemas.microsoft.com/office/drawing/2014/main" val="3503279176"/>
                  </a:ext>
                </a:extLst>
              </a:tr>
            </a:tbl>
          </a:graphicData>
        </a:graphic>
      </p:graphicFrame>
      <p:sp>
        <p:nvSpPr>
          <p:cNvPr id="7" name="文本框 6">
            <a:extLst>
              <a:ext uri="{FF2B5EF4-FFF2-40B4-BE49-F238E27FC236}">
                <a16:creationId xmlns:a16="http://schemas.microsoft.com/office/drawing/2014/main" id="{4FA92FFC-355A-444C-A30C-2C4C52BF3585}"/>
              </a:ext>
            </a:extLst>
          </p:cNvPr>
          <p:cNvSpPr txBox="1"/>
          <p:nvPr/>
        </p:nvSpPr>
        <p:spPr>
          <a:xfrm>
            <a:off x="1022684" y="161093"/>
            <a:ext cx="7098631" cy="500137"/>
          </a:xfrm>
          <a:prstGeom prst="rect">
            <a:avLst/>
          </a:prstGeom>
          <a:noFill/>
        </p:spPr>
        <p:txBody>
          <a:bodyPr wrap="square" lIns="68580" tIns="34290" rIns="68580" bIns="34290" rtlCol="0">
            <a:spAutoFit/>
          </a:bodyPr>
          <a:lstStyle/>
          <a:p>
            <a:pPr algn="ctr"/>
            <a:r>
              <a:rPr lang="zh-CN" altLang="en-US" sz="2800" b="1" dirty="0">
                <a:solidFill>
                  <a:srgbClr val="003399"/>
                </a:solidFill>
                <a:cs typeface="+mn-ea"/>
                <a:sym typeface="+mn-lt"/>
              </a:rPr>
              <a:t>一、综合所得</a:t>
            </a:r>
            <a:endParaRPr lang="en-US" altLang="zh-CN" sz="2800" b="1" dirty="0">
              <a:solidFill>
                <a:srgbClr val="003399"/>
              </a:solidFill>
              <a:cs typeface="+mn-ea"/>
              <a:sym typeface="+mn-lt"/>
            </a:endParaRPr>
          </a:p>
        </p:txBody>
      </p:sp>
    </p:spTree>
    <p:extLst>
      <p:ext uri="{BB962C8B-B14F-4D97-AF65-F5344CB8AC3E}">
        <p14:creationId xmlns:p14="http://schemas.microsoft.com/office/powerpoint/2010/main" val="311376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900" decel="100000" fill="hold"/>
                                        <p:tgtEl>
                                          <p:spTgt spid="5"/>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a:t>
            </a:r>
            <a:r>
              <a:rPr lang="en-US" altLang="zh-CN" dirty="0">
                <a:solidFill>
                  <a:schemeClr val="tx1"/>
                </a:solidFill>
                <a:latin typeface="+mn-lt"/>
                <a:ea typeface="+mn-ea"/>
                <a:cs typeface="+mn-ea"/>
                <a:sym typeface="+mn-lt"/>
              </a:rPr>
              <a:t>2021 </a:t>
            </a:r>
            <a:r>
              <a:rPr lang="zh-CN" altLang="en-US" dirty="0">
                <a:solidFill>
                  <a:schemeClr val="tx1"/>
                </a:solidFill>
                <a:latin typeface="+mn-lt"/>
                <a:ea typeface="+mn-ea"/>
                <a:cs typeface="+mn-ea"/>
                <a:sym typeface="+mn-lt"/>
              </a:rPr>
              <a:t>年）根据个人所得税法律制度的规定，下列各项中，属于专项附加扣除的有（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购车贷款利息</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上下班交通费</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大病医疗支出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子女教育支出</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30100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例题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根据个人所得税法律制度的规定，关于综合所得的下列表述中，不正确的是（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纳税人赡养 </a:t>
            </a:r>
            <a:r>
              <a:rPr lang="en-US" altLang="zh-CN" dirty="0">
                <a:solidFill>
                  <a:schemeClr val="tx1"/>
                </a:solidFill>
                <a:latin typeface="+mn-lt"/>
                <a:ea typeface="+mn-ea"/>
                <a:cs typeface="+mn-ea"/>
                <a:sym typeface="+mn-lt"/>
              </a:rPr>
              <a:t>2 </a:t>
            </a:r>
            <a:r>
              <a:rPr lang="zh-CN" altLang="en-US" dirty="0">
                <a:solidFill>
                  <a:schemeClr val="tx1"/>
                </a:solidFill>
                <a:latin typeface="+mn-lt"/>
                <a:ea typeface="+mn-ea"/>
                <a:cs typeface="+mn-ea"/>
                <a:sym typeface="+mn-lt"/>
              </a:rPr>
              <a:t>个及以上老人的，不按老人人数加倍扣除</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子女接受学前教育和学历教育的相关支出按每个子女每年 </a:t>
            </a:r>
            <a:r>
              <a:rPr lang="en-US" altLang="zh-CN" dirty="0">
                <a:solidFill>
                  <a:schemeClr val="tx1"/>
                </a:solidFill>
                <a:latin typeface="+mn-lt"/>
                <a:ea typeface="+mn-ea"/>
                <a:cs typeface="+mn-ea"/>
                <a:sym typeface="+mn-lt"/>
              </a:rPr>
              <a:t>24 000 </a:t>
            </a:r>
            <a:r>
              <a:rPr lang="zh-CN" altLang="en-US" dirty="0">
                <a:solidFill>
                  <a:schemeClr val="tx1"/>
                </a:solidFill>
                <a:latin typeface="+mn-lt"/>
                <a:ea typeface="+mn-ea"/>
                <a:cs typeface="+mn-ea"/>
                <a:sym typeface="+mn-lt"/>
              </a:rPr>
              <a:t>元标准定额扣除</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大病医疗专项附加扣除由纳税人办理汇算清缴时扣除</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本人或配偶使用商业银行或住房公积金个人住房贷款为本人或其配偶购买住房，发生的住房贷款利息支出，在偿还贷款期间，可以按照每年 </a:t>
            </a:r>
            <a:r>
              <a:rPr lang="en-US" altLang="zh-CN" dirty="0">
                <a:solidFill>
                  <a:schemeClr val="tx1"/>
                </a:solidFill>
                <a:latin typeface="+mn-lt"/>
                <a:ea typeface="+mn-ea"/>
                <a:cs typeface="+mn-ea"/>
                <a:sym typeface="+mn-lt"/>
              </a:rPr>
              <a:t>12 000 </a:t>
            </a:r>
            <a:r>
              <a:rPr lang="zh-CN" altLang="en-US" dirty="0">
                <a:solidFill>
                  <a:schemeClr val="tx1"/>
                </a:solidFill>
                <a:latin typeface="+mn-lt"/>
                <a:ea typeface="+mn-ea"/>
                <a:cs typeface="+mn-ea"/>
                <a:sym typeface="+mn-lt"/>
              </a:rPr>
              <a:t>元（每月 </a:t>
            </a:r>
            <a:r>
              <a:rPr lang="en-US" altLang="zh-CN" dirty="0">
                <a:solidFill>
                  <a:schemeClr val="tx1"/>
                </a:solidFill>
                <a:latin typeface="+mn-lt"/>
                <a:ea typeface="+mn-ea"/>
                <a:cs typeface="+mn-ea"/>
                <a:sym typeface="+mn-lt"/>
              </a:rPr>
              <a:t>1 000 </a:t>
            </a:r>
            <a:r>
              <a:rPr lang="zh-CN" altLang="en-US" dirty="0">
                <a:solidFill>
                  <a:schemeClr val="tx1"/>
                </a:solidFill>
                <a:latin typeface="+mn-lt"/>
                <a:ea typeface="+mn-ea"/>
                <a:cs typeface="+mn-ea"/>
                <a:sym typeface="+mn-lt"/>
              </a:rPr>
              <a:t>元）标准定额扣除</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57070" y="4203805"/>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277345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·2021-12】</a:t>
            </a:r>
            <a:r>
              <a:rPr lang="zh-CN" altLang="en-US" dirty="0">
                <a:solidFill>
                  <a:schemeClr val="tx1"/>
                </a:solidFill>
                <a:latin typeface="+mn-lt"/>
                <a:ea typeface="+mn-ea"/>
                <a:cs typeface="+mn-ea"/>
                <a:sym typeface="+mn-lt"/>
              </a:rPr>
              <a:t>根据个人所得税法律制度的规定，下列各项中，属于专项扣除的是（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个人缴付的符合国家规定的企业年金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个人按国家规定的范围和标准缴纳的住房公积金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个人缴付的符合国家规定的职业年金</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个人购买符合国家规定的商业健康保险的支出</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077555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多选题</a:t>
            </a:r>
            <a:r>
              <a:rPr lang="en-US" altLang="zh-CN" dirty="0">
                <a:solidFill>
                  <a:schemeClr val="tx1"/>
                </a:solidFill>
                <a:latin typeface="+mn-lt"/>
                <a:ea typeface="+mn-ea"/>
                <a:cs typeface="+mn-ea"/>
                <a:sym typeface="+mn-lt"/>
              </a:rPr>
              <a:t>·2021-3】</a:t>
            </a:r>
            <a:r>
              <a:rPr lang="zh-CN" altLang="en-US" dirty="0">
                <a:solidFill>
                  <a:schemeClr val="tx1"/>
                </a:solidFill>
                <a:latin typeface="+mn-lt"/>
                <a:ea typeface="+mn-ea"/>
                <a:cs typeface="+mn-ea"/>
                <a:sym typeface="+mn-lt"/>
              </a:rPr>
              <a:t>根据个人所得税法律制度的规定，下列各项中，属于专项附加扣除的有（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a:t>
            </a:r>
            <a:r>
              <a:rPr lang="zh-CN" altLang="en-US" dirty="0">
                <a:solidFill>
                  <a:schemeClr val="tx1"/>
                </a:solidFill>
                <a:latin typeface="+mn-lt"/>
                <a:ea typeface="+mn-ea"/>
                <a:cs typeface="+mn-ea"/>
                <a:sym typeface="+mn-lt"/>
              </a:rPr>
              <a:t>子女教育支出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a:t>
            </a:r>
            <a:r>
              <a:rPr lang="zh-CN" altLang="en-US" dirty="0">
                <a:solidFill>
                  <a:schemeClr val="tx1"/>
                </a:solidFill>
                <a:latin typeface="+mn-lt"/>
                <a:ea typeface="+mn-ea"/>
                <a:cs typeface="+mn-ea"/>
                <a:sym typeface="+mn-lt"/>
              </a:rPr>
              <a:t>购车贷款利息</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a:t>
            </a:r>
            <a:r>
              <a:rPr lang="zh-CN" altLang="en-US" dirty="0">
                <a:solidFill>
                  <a:schemeClr val="tx1"/>
                </a:solidFill>
                <a:latin typeface="+mn-lt"/>
                <a:ea typeface="+mn-ea"/>
                <a:cs typeface="+mn-ea"/>
                <a:sym typeface="+mn-lt"/>
              </a:rPr>
              <a:t>大病医疗支出</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a:t>
            </a:r>
            <a:r>
              <a:rPr lang="zh-CN" altLang="en-US" dirty="0">
                <a:solidFill>
                  <a:schemeClr val="tx1"/>
                </a:solidFill>
                <a:latin typeface="+mn-lt"/>
                <a:ea typeface="+mn-ea"/>
                <a:cs typeface="+mn-ea"/>
                <a:sym typeface="+mn-lt"/>
              </a:rPr>
              <a:t>上下班交通费</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7" y="39241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2895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5A9E"/>
                </a:solidFill>
                <a:cs typeface="+mn-ea"/>
                <a:sym typeface="+mn-lt"/>
              </a:rPr>
              <a:t>试试就试试</a:t>
            </a:r>
            <a:endParaRPr lang="en-US" altLang="zh-CN" sz="2800" b="1" dirty="0">
              <a:solidFill>
                <a:srgbClr val="005A9E"/>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单选题</a:t>
            </a:r>
            <a:r>
              <a:rPr lang="en-US" altLang="zh-CN" dirty="0">
                <a:solidFill>
                  <a:schemeClr val="tx1"/>
                </a:solidFill>
                <a:latin typeface="+mn-lt"/>
                <a:ea typeface="+mn-ea"/>
                <a:cs typeface="+mn-ea"/>
                <a:sym typeface="+mn-lt"/>
              </a:rPr>
              <a:t>·2021-7】</a:t>
            </a:r>
            <a:r>
              <a:rPr lang="zh-CN" altLang="en-US" dirty="0">
                <a:solidFill>
                  <a:schemeClr val="tx1"/>
                </a:solidFill>
                <a:latin typeface="+mn-lt"/>
                <a:ea typeface="+mn-ea"/>
                <a:cs typeface="+mn-ea"/>
                <a:sym typeface="+mn-lt"/>
              </a:rPr>
              <a:t>中国居民李某每月工资 </a:t>
            </a:r>
            <a:r>
              <a:rPr lang="en-US" altLang="zh-CN" dirty="0">
                <a:solidFill>
                  <a:schemeClr val="tx1"/>
                </a:solidFill>
                <a:latin typeface="+mn-lt"/>
                <a:ea typeface="+mn-ea"/>
                <a:cs typeface="+mn-ea"/>
                <a:sym typeface="+mn-lt"/>
              </a:rPr>
              <a:t>20 000 </a:t>
            </a:r>
            <a:r>
              <a:rPr lang="zh-CN" altLang="en-US" dirty="0">
                <a:solidFill>
                  <a:schemeClr val="tx1"/>
                </a:solidFill>
                <a:latin typeface="+mn-lt"/>
                <a:ea typeface="+mn-ea"/>
                <a:cs typeface="+mn-ea"/>
                <a:sym typeface="+mn-lt"/>
              </a:rPr>
              <a:t>元。李某为独生子，父母均已年满 </a:t>
            </a:r>
            <a:r>
              <a:rPr lang="en-US" altLang="zh-CN" dirty="0">
                <a:solidFill>
                  <a:schemeClr val="tx1"/>
                </a:solidFill>
                <a:latin typeface="+mn-lt"/>
                <a:ea typeface="+mn-ea"/>
                <a:cs typeface="+mn-ea"/>
                <a:sym typeface="+mn-lt"/>
              </a:rPr>
              <a:t>60 </a:t>
            </a:r>
            <a:r>
              <a:rPr lang="zh-CN" altLang="en-US" dirty="0">
                <a:solidFill>
                  <a:schemeClr val="tx1"/>
                </a:solidFill>
                <a:latin typeface="+mn-lt"/>
                <a:ea typeface="+mn-ea"/>
                <a:cs typeface="+mn-ea"/>
                <a:sym typeface="+mn-lt"/>
              </a:rPr>
              <a:t>岁，女儿正在上小学，儿子未满 </a:t>
            </a:r>
            <a:r>
              <a:rPr lang="en-US" altLang="zh-CN" dirty="0">
                <a:solidFill>
                  <a:schemeClr val="tx1"/>
                </a:solidFill>
                <a:latin typeface="+mn-lt"/>
                <a:ea typeface="+mn-ea"/>
                <a:cs typeface="+mn-ea"/>
                <a:sym typeface="+mn-lt"/>
              </a:rPr>
              <a:t>3 </a:t>
            </a:r>
            <a:r>
              <a:rPr lang="zh-CN" altLang="en-US" dirty="0">
                <a:solidFill>
                  <a:schemeClr val="tx1"/>
                </a:solidFill>
                <a:latin typeface="+mn-lt"/>
                <a:ea typeface="+mn-ea"/>
                <a:cs typeface="+mn-ea"/>
                <a:sym typeface="+mn-lt"/>
              </a:rPr>
              <a:t>岁。已知子女教育专项附加扣除由李某按照每个子女每月 </a:t>
            </a:r>
            <a:r>
              <a:rPr lang="en-US" altLang="zh-CN" dirty="0">
                <a:solidFill>
                  <a:schemeClr val="tx1"/>
                </a:solidFill>
                <a:latin typeface="+mn-lt"/>
                <a:ea typeface="+mn-ea"/>
                <a:cs typeface="+mn-ea"/>
                <a:sym typeface="+mn-lt"/>
              </a:rPr>
              <a:t>2000 </a:t>
            </a:r>
            <a:r>
              <a:rPr lang="zh-CN" altLang="en-US" dirty="0">
                <a:solidFill>
                  <a:schemeClr val="tx1"/>
                </a:solidFill>
                <a:latin typeface="+mn-lt"/>
                <a:ea typeface="+mn-ea"/>
                <a:cs typeface="+mn-ea"/>
                <a:sym typeface="+mn-lt"/>
              </a:rPr>
              <a:t>元的标准定额扣除；赡养老人专项附加扣除标准为 </a:t>
            </a:r>
            <a:r>
              <a:rPr lang="en-US" altLang="zh-CN" dirty="0">
                <a:solidFill>
                  <a:schemeClr val="tx1"/>
                </a:solidFill>
                <a:latin typeface="+mn-lt"/>
                <a:ea typeface="+mn-ea"/>
                <a:cs typeface="+mn-ea"/>
                <a:sym typeface="+mn-lt"/>
              </a:rPr>
              <a:t>3 000 </a:t>
            </a:r>
            <a:r>
              <a:rPr lang="zh-CN" altLang="en-US" dirty="0">
                <a:solidFill>
                  <a:schemeClr val="tx1"/>
                </a:solidFill>
                <a:latin typeface="+mn-lt"/>
                <a:ea typeface="+mn-ea"/>
                <a:cs typeface="+mn-ea"/>
                <a:sym typeface="+mn-lt"/>
              </a:rPr>
              <a:t>元</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月。李某每月可享受的个人所得税专项附加扣除总金额为（ ）。</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A.6 000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B.4 000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C.7 000 </a:t>
            </a:r>
            <a:r>
              <a:rPr lang="zh-CN" altLang="en-US" dirty="0">
                <a:solidFill>
                  <a:schemeClr val="tx1"/>
                </a:solidFill>
                <a:latin typeface="+mn-lt"/>
                <a:ea typeface="+mn-ea"/>
                <a:cs typeface="+mn-ea"/>
                <a:sym typeface="+mn-lt"/>
              </a:rPr>
              <a:t>元</a:t>
            </a:r>
          </a:p>
          <a:p>
            <a:r>
              <a:rPr lang="zh-CN" altLang="en-US" dirty="0">
                <a:solidFill>
                  <a:schemeClr val="tx1"/>
                </a:solidFill>
                <a:latin typeface="+mn-lt"/>
                <a:ea typeface="+mn-ea"/>
                <a:cs typeface="+mn-ea"/>
                <a:sym typeface="+mn-lt"/>
              </a:rPr>
              <a:t> </a:t>
            </a:r>
            <a:r>
              <a:rPr lang="en-US" altLang="zh-CN" dirty="0">
                <a:solidFill>
                  <a:schemeClr val="tx1"/>
                </a:solidFill>
                <a:latin typeface="+mn-lt"/>
                <a:ea typeface="+mn-ea"/>
                <a:cs typeface="+mn-ea"/>
                <a:sym typeface="+mn-lt"/>
              </a:rPr>
              <a:t>D.5 000 </a:t>
            </a:r>
            <a:r>
              <a:rPr lang="zh-CN" altLang="en-US" dirty="0">
                <a:solidFill>
                  <a:schemeClr val="tx1"/>
                </a:solidFill>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44879" y="4239021"/>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4387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2|2.1|0.8|1.1"/>
</p:tagLst>
</file>

<file path=ppt/theme/theme1.xml><?xml version="1.0" encoding="utf-8"?>
<a:theme xmlns:a="http://schemas.openxmlformats.org/drawingml/2006/main" name="Office Theme">
  <a:themeElements>
    <a:clrScheme name="炫彩扁平2">
      <a:dk1>
        <a:srgbClr val="000000"/>
      </a:dk1>
      <a:lt1>
        <a:srgbClr val="FFFFFF"/>
      </a:lt1>
      <a:dk2>
        <a:srgbClr val="44546A"/>
      </a:dk2>
      <a:lt2>
        <a:srgbClr val="E7E6E6"/>
      </a:lt2>
      <a:accent1>
        <a:srgbClr val="FFBF53"/>
      </a:accent1>
      <a:accent2>
        <a:srgbClr val="F17475"/>
      </a:accent2>
      <a:accent3>
        <a:srgbClr val="01B3C5"/>
      </a:accent3>
      <a:accent4>
        <a:srgbClr val="77448C"/>
      </a:accent4>
      <a:accent5>
        <a:srgbClr val="00AF92"/>
      </a:accent5>
      <a:accent6>
        <a:srgbClr val="C65885"/>
      </a:accent6>
      <a:hlink>
        <a:srgbClr val="FCC79F"/>
      </a:hlink>
      <a:folHlink>
        <a:srgbClr val="869FB7"/>
      </a:folHlink>
    </a:clrScheme>
    <a:fontScheme name="oetock3l">
      <a:majorFont>
        <a:latin typeface=""/>
        <a:ea typeface="楷体"/>
        <a:cs typeface=""/>
      </a:majorFont>
      <a:minorFont>
        <a:latin typeface=""/>
        <a:ea typeface="楷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5731</TotalTime>
  <Words>30321</Words>
  <Application>Microsoft Office PowerPoint</Application>
  <PresentationFormat>全屏显示(16:9)</PresentationFormat>
  <Paragraphs>3033</Paragraphs>
  <Slides>298</Slides>
  <Notes>137</Notes>
  <HiddenSlides>4</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298</vt:i4>
      </vt:variant>
    </vt:vector>
  </HeadingPairs>
  <TitlesOfParts>
    <vt:vector size="308" baseType="lpstr">
      <vt:lpstr>ITC Avant Garde Std Bk</vt:lpstr>
      <vt:lpstr>等线</vt:lpstr>
      <vt:lpstr>楷体</vt:lpstr>
      <vt:lpstr>宋体</vt:lpstr>
      <vt:lpstr>微软雅黑</vt:lpstr>
      <vt:lpstr>Arial</vt:lpstr>
      <vt:lpstr>Broadway</vt:lpstr>
      <vt:lpstr>Calibri</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哎呀小小草</dc:title>
  <dc:subject>哎呀小小草</dc:subject>
  <dc:creator>哎呀小小草</dc:creator>
  <cp:keywords>https:/800sucai.taobao.com</cp:keywords>
  <dc:description>https://800sucai.taobao.com</dc:description>
  <cp:lastModifiedBy>猫 大</cp:lastModifiedBy>
  <cp:revision>431</cp:revision>
  <dcterms:created xsi:type="dcterms:W3CDTF">2015-10-30T14:26:48Z</dcterms:created>
  <dcterms:modified xsi:type="dcterms:W3CDTF">2024-03-19T14:32:35Z</dcterms:modified>
  <cp:category>https://800sucai.taobao.com</cp:category>
</cp:coreProperties>
</file>