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2.xml" ContentType="application/vnd.openxmlformats-officedocument.presentationml.tag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3.xml" ContentType="application/vnd.openxmlformats-officedocument.presentationml.tags+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4.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9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4"/>
  </p:notesMasterIdLst>
  <p:sldIdLst>
    <p:sldId id="304" r:id="rId2"/>
    <p:sldId id="334" r:id="rId3"/>
    <p:sldId id="347" r:id="rId4"/>
    <p:sldId id="259" r:id="rId5"/>
    <p:sldId id="994" r:id="rId6"/>
    <p:sldId id="1166" r:id="rId7"/>
    <p:sldId id="990" r:id="rId8"/>
    <p:sldId id="344" r:id="rId9"/>
    <p:sldId id="995" r:id="rId10"/>
    <p:sldId id="996" r:id="rId11"/>
    <p:sldId id="335" r:id="rId12"/>
    <p:sldId id="336" r:id="rId13"/>
    <p:sldId id="1165" r:id="rId14"/>
    <p:sldId id="1167" r:id="rId15"/>
    <p:sldId id="1170" r:id="rId16"/>
    <p:sldId id="1169" r:id="rId17"/>
    <p:sldId id="1000" r:id="rId18"/>
    <p:sldId id="999" r:id="rId19"/>
    <p:sldId id="1010" r:id="rId20"/>
    <p:sldId id="1011" r:id="rId21"/>
    <p:sldId id="1012" r:id="rId22"/>
    <p:sldId id="338" r:id="rId23"/>
    <p:sldId id="1015" r:id="rId24"/>
    <p:sldId id="1023" r:id="rId25"/>
    <p:sldId id="1048" r:id="rId26"/>
    <p:sldId id="1153" r:id="rId27"/>
    <p:sldId id="1154" r:id="rId28"/>
    <p:sldId id="1155" r:id="rId29"/>
    <p:sldId id="1049" r:id="rId30"/>
    <p:sldId id="1171" r:id="rId31"/>
    <p:sldId id="356" r:id="rId32"/>
    <p:sldId id="1016" r:id="rId33"/>
    <p:sldId id="1017" r:id="rId34"/>
    <p:sldId id="1018" r:id="rId35"/>
    <p:sldId id="1019" r:id="rId36"/>
    <p:sldId id="1020" r:id="rId37"/>
    <p:sldId id="1021" r:id="rId38"/>
    <p:sldId id="1022" r:id="rId39"/>
    <p:sldId id="1050" r:id="rId40"/>
    <p:sldId id="1051" r:id="rId41"/>
    <p:sldId id="1052" r:id="rId42"/>
    <p:sldId id="1053" r:id="rId43"/>
    <p:sldId id="1024" r:id="rId44"/>
    <p:sldId id="1173" r:id="rId45"/>
    <p:sldId id="1025" r:id="rId46"/>
    <p:sldId id="1026" r:id="rId47"/>
    <p:sldId id="1027" r:id="rId48"/>
    <p:sldId id="1028" r:id="rId49"/>
    <p:sldId id="1029" r:id="rId50"/>
    <p:sldId id="1030" r:id="rId51"/>
    <p:sldId id="1031" r:id="rId52"/>
    <p:sldId id="1032" r:id="rId53"/>
    <p:sldId id="1033" r:id="rId54"/>
    <p:sldId id="1034" r:id="rId55"/>
    <p:sldId id="1035" r:id="rId56"/>
    <p:sldId id="1036" r:id="rId57"/>
    <p:sldId id="1037" r:id="rId58"/>
    <p:sldId id="1038" r:id="rId59"/>
    <p:sldId id="1039" r:id="rId60"/>
    <p:sldId id="1040" r:id="rId61"/>
    <p:sldId id="1157" r:id="rId62"/>
    <p:sldId id="1041" r:id="rId63"/>
    <p:sldId id="1042" r:id="rId64"/>
    <p:sldId id="1043" r:id="rId65"/>
    <p:sldId id="1044" r:id="rId66"/>
    <p:sldId id="1045" r:id="rId67"/>
    <p:sldId id="1115" r:id="rId68"/>
    <p:sldId id="1116" r:id="rId69"/>
    <p:sldId id="1117" r:id="rId70"/>
    <p:sldId id="1118" r:id="rId71"/>
    <p:sldId id="1119" r:id="rId72"/>
    <p:sldId id="1120" r:id="rId73"/>
    <p:sldId id="1121" r:id="rId74"/>
    <p:sldId id="1046" r:id="rId75"/>
    <p:sldId id="1054" r:id="rId76"/>
    <p:sldId id="1002" r:id="rId77"/>
    <p:sldId id="379" r:id="rId78"/>
    <p:sldId id="1058" r:id="rId79"/>
    <p:sldId id="541" r:id="rId80"/>
    <p:sldId id="1059" r:id="rId81"/>
    <p:sldId id="1060" r:id="rId82"/>
    <p:sldId id="1055" r:id="rId83"/>
    <p:sldId id="1158" r:id="rId84"/>
    <p:sldId id="1056" r:id="rId85"/>
    <p:sldId id="1057" r:id="rId86"/>
    <p:sldId id="1003" r:id="rId87"/>
    <p:sldId id="1062" r:id="rId88"/>
    <p:sldId id="1061" r:id="rId89"/>
    <p:sldId id="1067" r:id="rId90"/>
    <p:sldId id="1159" r:id="rId91"/>
    <p:sldId id="1068" r:id="rId92"/>
    <p:sldId id="1089" r:id="rId93"/>
    <p:sldId id="1069" r:id="rId94"/>
    <p:sldId id="1070" r:id="rId95"/>
    <p:sldId id="1071" r:id="rId96"/>
    <p:sldId id="1072" r:id="rId97"/>
    <p:sldId id="1073" r:id="rId98"/>
    <p:sldId id="1074" r:id="rId99"/>
    <p:sldId id="1076" r:id="rId100"/>
    <p:sldId id="1083" r:id="rId101"/>
    <p:sldId id="1084" r:id="rId102"/>
    <p:sldId id="1075" r:id="rId103"/>
    <p:sldId id="1077" r:id="rId104"/>
    <p:sldId id="1090" r:id="rId105"/>
    <p:sldId id="1079" r:id="rId106"/>
    <p:sldId id="1082" r:id="rId107"/>
    <p:sldId id="1080" r:id="rId108"/>
    <p:sldId id="1085" r:id="rId109"/>
    <p:sldId id="1065" r:id="rId110"/>
    <p:sldId id="1160" r:id="rId111"/>
    <p:sldId id="1081" r:id="rId112"/>
    <p:sldId id="1066" r:id="rId113"/>
    <p:sldId id="1161" r:id="rId114"/>
    <p:sldId id="1162" r:id="rId115"/>
    <p:sldId id="1086" r:id="rId116"/>
    <p:sldId id="389" r:id="rId117"/>
    <p:sldId id="386" r:id="rId118"/>
    <p:sldId id="1087" r:id="rId119"/>
    <p:sldId id="1088" r:id="rId120"/>
    <p:sldId id="1091" r:id="rId121"/>
    <p:sldId id="1092" r:id="rId122"/>
    <p:sldId id="1093" r:id="rId123"/>
    <p:sldId id="1098" r:id="rId124"/>
    <p:sldId id="1094" r:id="rId125"/>
    <p:sldId id="1095" r:id="rId126"/>
    <p:sldId id="1096" r:id="rId127"/>
    <p:sldId id="1097" r:id="rId128"/>
    <p:sldId id="1006" r:id="rId129"/>
    <p:sldId id="1099" r:id="rId130"/>
    <p:sldId id="1007" r:id="rId131"/>
    <p:sldId id="393" r:id="rId132"/>
    <p:sldId id="1101" r:id="rId133"/>
    <p:sldId id="1104" r:id="rId134"/>
    <p:sldId id="1105" r:id="rId135"/>
    <p:sldId id="1106" r:id="rId136"/>
    <p:sldId id="1103" r:id="rId137"/>
    <p:sldId id="1102" r:id="rId138"/>
    <p:sldId id="1107" r:id="rId139"/>
    <p:sldId id="1108" r:id="rId140"/>
    <p:sldId id="1109" r:id="rId141"/>
    <p:sldId id="349" r:id="rId142"/>
    <p:sldId id="1110" r:id="rId143"/>
    <p:sldId id="1111" r:id="rId144"/>
    <p:sldId id="1112" r:id="rId145"/>
    <p:sldId id="1113" r:id="rId146"/>
    <p:sldId id="1114" r:id="rId147"/>
    <p:sldId id="1123" r:id="rId148"/>
    <p:sldId id="368" r:id="rId149"/>
    <p:sldId id="1125" r:id="rId150"/>
    <p:sldId id="1126" r:id="rId151"/>
    <p:sldId id="1127" r:id="rId152"/>
    <p:sldId id="1128" r:id="rId153"/>
    <p:sldId id="1138" r:id="rId154"/>
    <p:sldId id="1132" r:id="rId155"/>
    <p:sldId id="1137" r:id="rId156"/>
    <p:sldId id="1129" r:id="rId157"/>
    <p:sldId id="1164" r:id="rId158"/>
    <p:sldId id="1135" r:id="rId159"/>
    <p:sldId id="1163" r:id="rId160"/>
    <p:sldId id="1133" r:id="rId161"/>
    <p:sldId id="1130" r:id="rId162"/>
    <p:sldId id="1131" r:id="rId163"/>
    <p:sldId id="1139" r:id="rId164"/>
    <p:sldId id="346" r:id="rId165"/>
    <p:sldId id="1140" r:id="rId166"/>
    <p:sldId id="307" r:id="rId167"/>
    <p:sldId id="308" r:id="rId168"/>
    <p:sldId id="309" r:id="rId169"/>
    <p:sldId id="310" r:id="rId170"/>
    <p:sldId id="1141" r:id="rId171"/>
    <p:sldId id="1145" r:id="rId172"/>
    <p:sldId id="1144" r:id="rId173"/>
    <p:sldId id="1142" r:id="rId174"/>
    <p:sldId id="1143" r:id="rId175"/>
    <p:sldId id="1146" r:id="rId176"/>
    <p:sldId id="1147" r:id="rId177"/>
    <p:sldId id="1148" r:id="rId178"/>
    <p:sldId id="1149" r:id="rId179"/>
    <p:sldId id="1150" r:id="rId180"/>
    <p:sldId id="1151" r:id="rId181"/>
    <p:sldId id="1152" r:id="rId182"/>
    <p:sldId id="1156" r:id="rId183"/>
  </p:sldIdLst>
  <p:sldSz cx="9144000" cy="5143500" type="screen16x9"/>
  <p:notesSz cx="6858000" cy="9144000"/>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pos="7333" userDrawn="1">
          <p15:clr>
            <a:srgbClr val="A4A3A4"/>
          </p15:clr>
        </p15:guide>
        <p15:guide id="2" orient="horz" pos="1915" userDrawn="1">
          <p15:clr>
            <a:srgbClr val="A4A3A4"/>
          </p15:clr>
        </p15:guide>
        <p15:guide id="4" orient="horz" pos="1416">
          <p15:clr>
            <a:srgbClr val="A4A3A4"/>
          </p15:clr>
        </p15:guide>
        <p15:guide id="5" orient="horz" pos="2935" userDrawn="1">
          <p15:clr>
            <a:srgbClr val="A4A3A4"/>
          </p15:clr>
        </p15:guide>
        <p15:guide id="6" pos="5488" userDrawn="1">
          <p15:clr>
            <a:srgbClr val="A4A3A4"/>
          </p15:clr>
        </p15:guide>
        <p15:guide id="7" pos="28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77448C"/>
    <a:srgbClr val="595959"/>
    <a:srgbClr val="FFBF53"/>
    <a:srgbClr val="FF99FF"/>
    <a:srgbClr val="F7F8FA"/>
    <a:srgbClr val="CDCDCD"/>
    <a:srgbClr val="E2E2E2"/>
    <a:srgbClr val="EAEAEA"/>
    <a:srgbClr val="F7F7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11" autoAdjust="0"/>
    <p:restoredTop sz="94730" autoAdjust="0"/>
  </p:normalViewPr>
  <p:slideViewPr>
    <p:cSldViewPr snapToGrid="0" showGuides="1">
      <p:cViewPr varScale="1">
        <p:scale>
          <a:sx n="141" d="100"/>
          <a:sy n="141" d="100"/>
        </p:scale>
        <p:origin x="792" y="102"/>
      </p:cViewPr>
      <p:guideLst>
        <p:guide pos="7333"/>
        <p:guide orient="horz" pos="1915"/>
        <p:guide orient="horz" pos="1416"/>
        <p:guide orient="horz" pos="2935"/>
        <p:guide pos="5488"/>
        <p:guide pos="2857"/>
      </p:guideLst>
    </p:cSldViewPr>
  </p:slideViewPr>
  <p:outlineViewPr>
    <p:cViewPr>
      <p:scale>
        <a:sx n="33" d="100"/>
        <a:sy n="33" d="100"/>
      </p:scale>
      <p:origin x="0" y="1812"/>
    </p:cViewPr>
  </p:outlineViewPr>
  <p:notesTextViewPr>
    <p:cViewPr>
      <p:scale>
        <a:sx n="75" d="100"/>
        <a:sy n="75"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BD482B-9C4F-42C4-B670-75D0FF7DF5E5}" type="doc">
      <dgm:prSet loTypeId="urn:microsoft.com/office/officeart/2005/8/layout/cycle3" loCatId="cycle" qsTypeId="urn:microsoft.com/office/officeart/2005/8/quickstyle/simple1" qsCatId="simple" csTypeId="urn:microsoft.com/office/officeart/2005/8/colors/colorful4" csCatId="colorful" phldr="1"/>
      <dgm:spPr/>
      <dgm:t>
        <a:bodyPr/>
        <a:lstStyle/>
        <a:p>
          <a:endParaRPr lang="zh-CN" altLang="en-US"/>
        </a:p>
      </dgm:t>
    </dgm:pt>
    <dgm:pt modelId="{D078BBC3-9A1F-45C5-85D4-49EE1A46595D}">
      <dgm:prSet phldrT="[文本]" custT="1"/>
      <dgm:spPr/>
      <dgm:t>
        <a:bodyPr/>
        <a:lstStyle/>
        <a:p>
          <a:r>
            <a:rPr lang="zh-CN" altLang="en-US" sz="2000" b="1" dirty="0">
              <a:latin typeface="+mn-lt"/>
              <a:ea typeface="+mn-ea"/>
              <a:cs typeface="+mn-ea"/>
              <a:sym typeface="+mn-lt"/>
            </a:rPr>
            <a:t>征税项目选择性</a:t>
          </a:r>
        </a:p>
      </dgm:t>
    </dgm:pt>
    <dgm:pt modelId="{B4028FD4-8568-42E4-AE62-BFF9DA945541}" type="parTrans" cxnId="{7D882629-E9D4-4657-AF65-C9FEA306FDBD}">
      <dgm:prSet/>
      <dgm:spPr/>
      <dgm:t>
        <a:bodyPr/>
        <a:lstStyle/>
        <a:p>
          <a:endParaRPr lang="zh-CN" altLang="en-US"/>
        </a:p>
      </dgm:t>
    </dgm:pt>
    <dgm:pt modelId="{8A1D605A-5312-4003-9AC6-5EB71132CAFD}" type="sibTrans" cxnId="{7D882629-E9D4-4657-AF65-C9FEA306FDBD}">
      <dgm:prSet/>
      <dgm:spPr/>
      <dgm:t>
        <a:bodyPr/>
        <a:lstStyle/>
        <a:p>
          <a:endParaRPr lang="zh-CN" altLang="en-US" sz="2000" b="1"/>
        </a:p>
      </dgm:t>
    </dgm:pt>
    <dgm:pt modelId="{EC4A3C24-0465-45EC-8A68-2EBEEA53AB2B}">
      <dgm:prSet phldrT="[文本]" custT="1"/>
      <dgm:spPr/>
      <dgm:t>
        <a:bodyPr/>
        <a:lstStyle/>
        <a:p>
          <a:r>
            <a:rPr lang="zh-CN" altLang="en-US" sz="2000" b="1" dirty="0">
              <a:latin typeface="+mn-lt"/>
              <a:ea typeface="+mn-ea"/>
              <a:cs typeface="+mn-ea"/>
              <a:sym typeface="+mn-lt"/>
            </a:rPr>
            <a:t>征税环节单一性</a:t>
          </a:r>
        </a:p>
      </dgm:t>
    </dgm:pt>
    <dgm:pt modelId="{EF622CCC-EA70-4A15-A196-591F2A683788}" type="parTrans" cxnId="{FF3F1D00-C79F-4ABF-844F-E449C7E376E5}">
      <dgm:prSet/>
      <dgm:spPr/>
      <dgm:t>
        <a:bodyPr/>
        <a:lstStyle/>
        <a:p>
          <a:endParaRPr lang="zh-CN" altLang="en-US"/>
        </a:p>
      </dgm:t>
    </dgm:pt>
    <dgm:pt modelId="{6034BC01-7C50-47E5-8F15-9207CFAC3680}" type="sibTrans" cxnId="{FF3F1D00-C79F-4ABF-844F-E449C7E376E5}">
      <dgm:prSet/>
      <dgm:spPr/>
      <dgm:t>
        <a:bodyPr/>
        <a:lstStyle/>
        <a:p>
          <a:endParaRPr lang="zh-CN" altLang="en-US"/>
        </a:p>
      </dgm:t>
    </dgm:pt>
    <dgm:pt modelId="{4CADAB96-B8A3-4104-A0B9-8E051FBFDAE0}">
      <dgm:prSet phldrT="[文本]" custT="1"/>
      <dgm:spPr/>
      <dgm:t>
        <a:bodyPr/>
        <a:lstStyle/>
        <a:p>
          <a:r>
            <a:rPr lang="zh-CN" altLang="en-US" sz="2000" b="1" dirty="0">
              <a:latin typeface="+mn-lt"/>
              <a:ea typeface="+mn-ea"/>
              <a:cs typeface="+mn-ea"/>
              <a:sym typeface="+mn-lt"/>
            </a:rPr>
            <a:t>征税方法多样性</a:t>
          </a:r>
        </a:p>
      </dgm:t>
    </dgm:pt>
    <dgm:pt modelId="{15AEF54C-F9B2-4C04-B1DE-E5EA51EB9570}" type="parTrans" cxnId="{FC738621-CF28-4137-B4B8-2491EA27B430}">
      <dgm:prSet/>
      <dgm:spPr/>
      <dgm:t>
        <a:bodyPr/>
        <a:lstStyle/>
        <a:p>
          <a:endParaRPr lang="zh-CN" altLang="en-US"/>
        </a:p>
      </dgm:t>
    </dgm:pt>
    <dgm:pt modelId="{5DCD2BFE-EFA5-45D4-992D-66FB123F8A0F}" type="sibTrans" cxnId="{FC738621-CF28-4137-B4B8-2491EA27B430}">
      <dgm:prSet/>
      <dgm:spPr/>
      <dgm:t>
        <a:bodyPr/>
        <a:lstStyle/>
        <a:p>
          <a:endParaRPr lang="zh-CN" altLang="en-US"/>
        </a:p>
      </dgm:t>
    </dgm:pt>
    <dgm:pt modelId="{D953391D-9C74-44C6-80B6-0D1DC656C1C7}">
      <dgm:prSet phldrT="[文本]" custT="1"/>
      <dgm:spPr/>
      <dgm:t>
        <a:bodyPr/>
        <a:lstStyle/>
        <a:p>
          <a:r>
            <a:rPr lang="zh-CN" altLang="en-US" sz="2000" b="1" dirty="0">
              <a:latin typeface="+mn-lt"/>
              <a:ea typeface="+mn-ea"/>
              <a:cs typeface="+mn-ea"/>
              <a:sym typeface="+mn-lt"/>
            </a:rPr>
            <a:t>税收调节特殊性</a:t>
          </a:r>
        </a:p>
      </dgm:t>
    </dgm:pt>
    <dgm:pt modelId="{A04850E7-C458-4D4B-8344-DB5C1ECE574E}" type="parTrans" cxnId="{3A105C7D-0FEA-4984-80C6-CCA4E59FA9C6}">
      <dgm:prSet/>
      <dgm:spPr/>
      <dgm:t>
        <a:bodyPr/>
        <a:lstStyle/>
        <a:p>
          <a:endParaRPr lang="zh-CN" altLang="en-US"/>
        </a:p>
      </dgm:t>
    </dgm:pt>
    <dgm:pt modelId="{8885D55B-3422-4B2B-BF3A-10510407124B}" type="sibTrans" cxnId="{3A105C7D-0FEA-4984-80C6-CCA4E59FA9C6}">
      <dgm:prSet/>
      <dgm:spPr/>
      <dgm:t>
        <a:bodyPr/>
        <a:lstStyle/>
        <a:p>
          <a:endParaRPr lang="zh-CN" altLang="en-US"/>
        </a:p>
      </dgm:t>
    </dgm:pt>
    <dgm:pt modelId="{95A2E92C-0192-4723-83AD-9A8183334619}">
      <dgm:prSet phldrT="[文本]" custT="1"/>
      <dgm:spPr/>
      <dgm:t>
        <a:bodyPr/>
        <a:lstStyle/>
        <a:p>
          <a:r>
            <a:rPr lang="zh-CN" altLang="en-US" sz="2000" b="1" dirty="0">
              <a:latin typeface="+mn-lt"/>
              <a:ea typeface="+mn-ea"/>
              <a:cs typeface="+mn-ea"/>
              <a:sym typeface="+mn-lt"/>
            </a:rPr>
            <a:t>税负转嫁性</a:t>
          </a:r>
        </a:p>
      </dgm:t>
    </dgm:pt>
    <dgm:pt modelId="{C6D4C7C8-29A4-4E33-9E74-0DA519BE1434}" type="parTrans" cxnId="{68B887DD-EAA7-4192-8762-F054E970B9B4}">
      <dgm:prSet/>
      <dgm:spPr/>
      <dgm:t>
        <a:bodyPr/>
        <a:lstStyle/>
        <a:p>
          <a:endParaRPr lang="zh-CN" altLang="en-US"/>
        </a:p>
      </dgm:t>
    </dgm:pt>
    <dgm:pt modelId="{B382395E-4EAE-4E3C-BB03-06A2A25F9DCD}" type="sibTrans" cxnId="{68B887DD-EAA7-4192-8762-F054E970B9B4}">
      <dgm:prSet/>
      <dgm:spPr/>
      <dgm:t>
        <a:bodyPr/>
        <a:lstStyle/>
        <a:p>
          <a:endParaRPr lang="zh-CN" altLang="en-US"/>
        </a:p>
      </dgm:t>
    </dgm:pt>
    <dgm:pt modelId="{DBF91D0A-06A3-49AF-8C31-22BB015D5393}" type="pres">
      <dgm:prSet presAssocID="{16BD482B-9C4F-42C4-B670-75D0FF7DF5E5}" presName="Name0" presStyleCnt="0">
        <dgm:presLayoutVars>
          <dgm:dir/>
          <dgm:resizeHandles val="exact"/>
        </dgm:presLayoutVars>
      </dgm:prSet>
      <dgm:spPr/>
    </dgm:pt>
    <dgm:pt modelId="{D70CD38E-0244-4E01-842D-E9C982460CB6}" type="pres">
      <dgm:prSet presAssocID="{16BD482B-9C4F-42C4-B670-75D0FF7DF5E5}" presName="cycle" presStyleCnt="0"/>
      <dgm:spPr/>
    </dgm:pt>
    <dgm:pt modelId="{F01FCDAB-E716-486F-9841-A7E259902132}" type="pres">
      <dgm:prSet presAssocID="{D078BBC3-9A1F-45C5-85D4-49EE1A46595D}" presName="nodeFirstNode" presStyleLbl="node1" presStyleIdx="0" presStyleCnt="5">
        <dgm:presLayoutVars>
          <dgm:bulletEnabled val="1"/>
        </dgm:presLayoutVars>
      </dgm:prSet>
      <dgm:spPr/>
    </dgm:pt>
    <dgm:pt modelId="{0C918B05-B8E8-4F59-BE9E-CFE5E7EA2E1E}" type="pres">
      <dgm:prSet presAssocID="{8A1D605A-5312-4003-9AC6-5EB71132CAFD}" presName="sibTransFirstNode" presStyleLbl="bgShp" presStyleIdx="0" presStyleCnt="1"/>
      <dgm:spPr/>
    </dgm:pt>
    <dgm:pt modelId="{149A6A48-997E-4FEC-8E54-F4B74BCEE225}" type="pres">
      <dgm:prSet presAssocID="{EC4A3C24-0465-45EC-8A68-2EBEEA53AB2B}" presName="nodeFollowingNodes" presStyleLbl="node1" presStyleIdx="1" presStyleCnt="5">
        <dgm:presLayoutVars>
          <dgm:bulletEnabled val="1"/>
        </dgm:presLayoutVars>
      </dgm:prSet>
      <dgm:spPr/>
    </dgm:pt>
    <dgm:pt modelId="{3BADB79B-4F4F-44FA-B8EE-5EC8884C1A94}" type="pres">
      <dgm:prSet presAssocID="{4CADAB96-B8A3-4104-A0B9-8E051FBFDAE0}" presName="nodeFollowingNodes" presStyleLbl="node1" presStyleIdx="2" presStyleCnt="5">
        <dgm:presLayoutVars>
          <dgm:bulletEnabled val="1"/>
        </dgm:presLayoutVars>
      </dgm:prSet>
      <dgm:spPr/>
    </dgm:pt>
    <dgm:pt modelId="{CDEF5B21-886B-4A9A-889C-05D78DB60333}" type="pres">
      <dgm:prSet presAssocID="{D953391D-9C74-44C6-80B6-0D1DC656C1C7}" presName="nodeFollowingNodes" presStyleLbl="node1" presStyleIdx="3" presStyleCnt="5">
        <dgm:presLayoutVars>
          <dgm:bulletEnabled val="1"/>
        </dgm:presLayoutVars>
      </dgm:prSet>
      <dgm:spPr/>
    </dgm:pt>
    <dgm:pt modelId="{84DF773D-F609-4840-B2E3-62822655109E}" type="pres">
      <dgm:prSet presAssocID="{95A2E92C-0192-4723-83AD-9A8183334619}" presName="nodeFollowingNodes" presStyleLbl="node1" presStyleIdx="4" presStyleCnt="5">
        <dgm:presLayoutVars>
          <dgm:bulletEnabled val="1"/>
        </dgm:presLayoutVars>
      </dgm:prSet>
      <dgm:spPr/>
    </dgm:pt>
  </dgm:ptLst>
  <dgm:cxnLst>
    <dgm:cxn modelId="{FF3F1D00-C79F-4ABF-844F-E449C7E376E5}" srcId="{16BD482B-9C4F-42C4-B670-75D0FF7DF5E5}" destId="{EC4A3C24-0465-45EC-8A68-2EBEEA53AB2B}" srcOrd="1" destOrd="0" parTransId="{EF622CCC-EA70-4A15-A196-591F2A683788}" sibTransId="{6034BC01-7C50-47E5-8F15-9207CFAC3680}"/>
    <dgm:cxn modelId="{33D33C17-2C34-402A-BB0C-DDE48AFF9499}" type="presOf" srcId="{D953391D-9C74-44C6-80B6-0D1DC656C1C7}" destId="{CDEF5B21-886B-4A9A-889C-05D78DB60333}" srcOrd="0" destOrd="0" presId="urn:microsoft.com/office/officeart/2005/8/layout/cycle3"/>
    <dgm:cxn modelId="{FC738621-CF28-4137-B4B8-2491EA27B430}" srcId="{16BD482B-9C4F-42C4-B670-75D0FF7DF5E5}" destId="{4CADAB96-B8A3-4104-A0B9-8E051FBFDAE0}" srcOrd="2" destOrd="0" parTransId="{15AEF54C-F9B2-4C04-B1DE-E5EA51EB9570}" sibTransId="{5DCD2BFE-EFA5-45D4-992D-66FB123F8A0F}"/>
    <dgm:cxn modelId="{24ED2E24-8B15-49C8-AE85-997D186C3D0D}" type="presOf" srcId="{16BD482B-9C4F-42C4-B670-75D0FF7DF5E5}" destId="{DBF91D0A-06A3-49AF-8C31-22BB015D5393}" srcOrd="0" destOrd="0" presId="urn:microsoft.com/office/officeart/2005/8/layout/cycle3"/>
    <dgm:cxn modelId="{7D882629-E9D4-4657-AF65-C9FEA306FDBD}" srcId="{16BD482B-9C4F-42C4-B670-75D0FF7DF5E5}" destId="{D078BBC3-9A1F-45C5-85D4-49EE1A46595D}" srcOrd="0" destOrd="0" parTransId="{B4028FD4-8568-42E4-AE62-BFF9DA945541}" sibTransId="{8A1D605A-5312-4003-9AC6-5EB71132CAFD}"/>
    <dgm:cxn modelId="{3A105C7D-0FEA-4984-80C6-CCA4E59FA9C6}" srcId="{16BD482B-9C4F-42C4-B670-75D0FF7DF5E5}" destId="{D953391D-9C74-44C6-80B6-0D1DC656C1C7}" srcOrd="3" destOrd="0" parTransId="{A04850E7-C458-4D4B-8344-DB5C1ECE574E}" sibTransId="{8885D55B-3422-4B2B-BF3A-10510407124B}"/>
    <dgm:cxn modelId="{CBF86083-5731-4F47-825C-E1B8A5CC66C9}" type="presOf" srcId="{4CADAB96-B8A3-4104-A0B9-8E051FBFDAE0}" destId="{3BADB79B-4F4F-44FA-B8EE-5EC8884C1A94}" srcOrd="0" destOrd="0" presId="urn:microsoft.com/office/officeart/2005/8/layout/cycle3"/>
    <dgm:cxn modelId="{018B6F86-6065-4776-B44C-F1A715966EC6}" type="presOf" srcId="{D078BBC3-9A1F-45C5-85D4-49EE1A46595D}" destId="{F01FCDAB-E716-486F-9841-A7E259902132}" srcOrd="0" destOrd="0" presId="urn:microsoft.com/office/officeart/2005/8/layout/cycle3"/>
    <dgm:cxn modelId="{11D89687-7B7A-4F2A-B607-7C18743B5489}" type="presOf" srcId="{8A1D605A-5312-4003-9AC6-5EB71132CAFD}" destId="{0C918B05-B8E8-4F59-BE9E-CFE5E7EA2E1E}" srcOrd="0" destOrd="0" presId="urn:microsoft.com/office/officeart/2005/8/layout/cycle3"/>
    <dgm:cxn modelId="{BB5A1B88-173B-44C1-8A0E-E88829FB51A6}" type="presOf" srcId="{95A2E92C-0192-4723-83AD-9A8183334619}" destId="{84DF773D-F609-4840-B2E3-62822655109E}" srcOrd="0" destOrd="0" presId="urn:microsoft.com/office/officeart/2005/8/layout/cycle3"/>
    <dgm:cxn modelId="{74C10FC9-0066-4425-AF49-75B62F01B96D}" type="presOf" srcId="{EC4A3C24-0465-45EC-8A68-2EBEEA53AB2B}" destId="{149A6A48-997E-4FEC-8E54-F4B74BCEE225}" srcOrd="0" destOrd="0" presId="urn:microsoft.com/office/officeart/2005/8/layout/cycle3"/>
    <dgm:cxn modelId="{68B887DD-EAA7-4192-8762-F054E970B9B4}" srcId="{16BD482B-9C4F-42C4-B670-75D0FF7DF5E5}" destId="{95A2E92C-0192-4723-83AD-9A8183334619}" srcOrd="4" destOrd="0" parTransId="{C6D4C7C8-29A4-4E33-9E74-0DA519BE1434}" sibTransId="{B382395E-4EAE-4E3C-BB03-06A2A25F9DCD}"/>
    <dgm:cxn modelId="{405DAB7A-5A85-4F47-8F91-CE9DDCCD9E71}" type="presParOf" srcId="{DBF91D0A-06A3-49AF-8C31-22BB015D5393}" destId="{D70CD38E-0244-4E01-842D-E9C982460CB6}" srcOrd="0" destOrd="0" presId="urn:microsoft.com/office/officeart/2005/8/layout/cycle3"/>
    <dgm:cxn modelId="{58EEFA66-28EA-4937-84EF-13CFE1B37804}" type="presParOf" srcId="{D70CD38E-0244-4E01-842D-E9C982460CB6}" destId="{F01FCDAB-E716-486F-9841-A7E259902132}" srcOrd="0" destOrd="0" presId="urn:microsoft.com/office/officeart/2005/8/layout/cycle3"/>
    <dgm:cxn modelId="{BDEC488E-F6BA-40E5-B99B-6214A66F6551}" type="presParOf" srcId="{D70CD38E-0244-4E01-842D-E9C982460CB6}" destId="{0C918B05-B8E8-4F59-BE9E-CFE5E7EA2E1E}" srcOrd="1" destOrd="0" presId="urn:microsoft.com/office/officeart/2005/8/layout/cycle3"/>
    <dgm:cxn modelId="{F2ABAC42-6112-4619-9312-6474858DAFCA}" type="presParOf" srcId="{D70CD38E-0244-4E01-842D-E9C982460CB6}" destId="{149A6A48-997E-4FEC-8E54-F4B74BCEE225}" srcOrd="2" destOrd="0" presId="urn:microsoft.com/office/officeart/2005/8/layout/cycle3"/>
    <dgm:cxn modelId="{CA58B4FB-9835-496E-AD80-E8F372D7A547}" type="presParOf" srcId="{D70CD38E-0244-4E01-842D-E9C982460CB6}" destId="{3BADB79B-4F4F-44FA-B8EE-5EC8884C1A94}" srcOrd="3" destOrd="0" presId="urn:microsoft.com/office/officeart/2005/8/layout/cycle3"/>
    <dgm:cxn modelId="{57EF86A2-20E6-486E-9EFE-D7E541A2901F}" type="presParOf" srcId="{D70CD38E-0244-4E01-842D-E9C982460CB6}" destId="{CDEF5B21-886B-4A9A-889C-05D78DB60333}" srcOrd="4" destOrd="0" presId="urn:microsoft.com/office/officeart/2005/8/layout/cycle3"/>
    <dgm:cxn modelId="{1CB42549-D0E8-4338-91BA-B43F66B40392}" type="presParOf" srcId="{D70CD38E-0244-4E01-842D-E9C982460CB6}" destId="{84DF773D-F609-4840-B2E3-62822655109E}"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130C894-16C3-4F8E-A734-890B05B01F88}"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zh-CN" altLang="en-US"/>
        </a:p>
      </dgm:t>
    </dgm:pt>
    <dgm:pt modelId="{0D375E86-1EAA-4B6A-8447-4EC17F725CC3}">
      <dgm:prSet phldrT="[文本]" custT="1"/>
      <dgm:spPr/>
      <dgm:t>
        <a:bodyPr/>
        <a:lstStyle/>
        <a:p>
          <a:r>
            <a:rPr lang="zh-CN" altLang="en-US" sz="2000" b="1" dirty="0"/>
            <a:t>自产</a:t>
          </a:r>
          <a:r>
            <a:rPr lang="zh-CN" sz="2000" b="1" dirty="0"/>
            <a:t>用于</a:t>
          </a:r>
          <a:r>
            <a:rPr lang="zh-CN" sz="2000" b="1" dirty="0">
              <a:solidFill>
                <a:srgbClr val="FFFF00"/>
              </a:solidFill>
            </a:rPr>
            <a:t>连续生产应税消费品</a:t>
          </a:r>
          <a:r>
            <a:rPr lang="zh-CN" sz="2000" b="1" dirty="0"/>
            <a:t>的，</a:t>
          </a:r>
          <a:r>
            <a:rPr lang="zh-CN" sz="2000" b="1" dirty="0">
              <a:solidFill>
                <a:srgbClr val="FF0000"/>
              </a:solidFill>
            </a:rPr>
            <a:t>不征税</a:t>
          </a:r>
          <a:r>
            <a:rPr lang="zh-CN" sz="2000" b="1" dirty="0"/>
            <a:t>；</a:t>
          </a:r>
          <a:r>
            <a:rPr lang="zh-CN" altLang="en-US" sz="2000" b="1" dirty="0"/>
            <a:t>自产</a:t>
          </a:r>
          <a:r>
            <a:rPr lang="zh-CN" sz="2000" b="1" dirty="0"/>
            <a:t>用于</a:t>
          </a:r>
          <a:r>
            <a:rPr lang="zh-CN" sz="2000" b="1" dirty="0">
              <a:solidFill>
                <a:srgbClr val="FFFF00"/>
              </a:solidFill>
            </a:rPr>
            <a:t>其他方面</a:t>
          </a:r>
          <a:r>
            <a:rPr lang="zh-CN" sz="2000" b="1" dirty="0"/>
            <a:t>的，在移送使用时</a:t>
          </a:r>
          <a:r>
            <a:rPr lang="zh-CN" sz="2000" b="1" dirty="0">
              <a:solidFill>
                <a:srgbClr val="FF0000"/>
              </a:solidFill>
            </a:rPr>
            <a:t>征税</a:t>
          </a:r>
          <a:endParaRPr lang="zh-CN" altLang="en-US" sz="2000" b="1" u="none" dirty="0">
            <a:solidFill>
              <a:srgbClr val="FFFF00"/>
            </a:solidFill>
          </a:endParaRPr>
        </a:p>
      </dgm:t>
    </dgm:pt>
    <dgm:pt modelId="{14B9264B-6CF5-43F3-BE34-2A93376AFAF7}" type="parTrans" cxnId="{064624A8-816D-4263-8A0C-9CBB038F39E8}">
      <dgm:prSet/>
      <dgm:spPr/>
      <dgm:t>
        <a:bodyPr/>
        <a:lstStyle/>
        <a:p>
          <a:endParaRPr lang="zh-CN" altLang="en-US" sz="2000"/>
        </a:p>
      </dgm:t>
    </dgm:pt>
    <dgm:pt modelId="{0F9F907C-BBCD-4A03-909D-1CBA6A7F0D97}" type="sibTrans" cxnId="{064624A8-816D-4263-8A0C-9CBB038F39E8}">
      <dgm:prSet/>
      <dgm:spPr/>
      <dgm:t>
        <a:bodyPr/>
        <a:lstStyle/>
        <a:p>
          <a:endParaRPr lang="zh-CN" altLang="en-US" sz="2000"/>
        </a:p>
      </dgm:t>
    </dgm:pt>
    <dgm:pt modelId="{0EA5B419-FDA2-4694-BC6C-55137EFEE692}">
      <dgm:prSet phldrT="[文本]" custT="1"/>
      <dgm:spPr/>
      <dgm:t>
        <a:bodyPr/>
        <a:lstStyle/>
        <a:p>
          <a:r>
            <a:rPr lang="zh-CN" sz="2000" b="1" u="none" dirty="0"/>
            <a:t>自产自用应税消费品消费税计税依据为</a:t>
          </a:r>
          <a:r>
            <a:rPr lang="zh-CN" sz="2000" b="1" u="none" dirty="0">
              <a:solidFill>
                <a:srgbClr val="FFFF00"/>
              </a:solidFill>
            </a:rPr>
            <a:t>同类消费品的销售价格或组成计税价格</a:t>
          </a:r>
          <a:endParaRPr lang="zh-CN" altLang="en-US" sz="2000" b="1" dirty="0">
            <a:solidFill>
              <a:srgbClr val="FF0000"/>
            </a:solidFill>
          </a:endParaRPr>
        </a:p>
      </dgm:t>
    </dgm:pt>
    <dgm:pt modelId="{924E2122-F907-45F6-BEBA-6593490AB02C}" type="parTrans" cxnId="{2E3D9FF7-7B8C-40E4-8F60-6F8D965F96D6}">
      <dgm:prSet/>
      <dgm:spPr/>
      <dgm:t>
        <a:bodyPr/>
        <a:lstStyle/>
        <a:p>
          <a:endParaRPr lang="zh-CN" altLang="en-US" sz="2000"/>
        </a:p>
      </dgm:t>
    </dgm:pt>
    <dgm:pt modelId="{52C77D27-36D3-4BCB-8DB0-CD172409F8B4}" type="sibTrans" cxnId="{2E3D9FF7-7B8C-40E4-8F60-6F8D965F96D6}">
      <dgm:prSet/>
      <dgm:spPr/>
      <dgm:t>
        <a:bodyPr/>
        <a:lstStyle/>
        <a:p>
          <a:endParaRPr lang="zh-CN" altLang="en-US" sz="2000"/>
        </a:p>
      </dgm:t>
    </dgm:pt>
    <dgm:pt modelId="{5F2CD51D-90E5-4A27-8CF7-D178BC604421}" type="pres">
      <dgm:prSet presAssocID="{E130C894-16C3-4F8E-A734-890B05B01F88}" presName="Name0" presStyleCnt="0">
        <dgm:presLayoutVars>
          <dgm:chMax val="7"/>
          <dgm:chPref val="7"/>
          <dgm:dir/>
        </dgm:presLayoutVars>
      </dgm:prSet>
      <dgm:spPr/>
    </dgm:pt>
    <dgm:pt modelId="{228ABCA2-0BFF-4073-AA7A-315C3C558B9C}" type="pres">
      <dgm:prSet presAssocID="{E130C894-16C3-4F8E-A734-890B05B01F88}" presName="Name1" presStyleCnt="0"/>
      <dgm:spPr/>
    </dgm:pt>
    <dgm:pt modelId="{446B0666-4EB1-44E2-90DE-8864112044D5}" type="pres">
      <dgm:prSet presAssocID="{E130C894-16C3-4F8E-A734-890B05B01F88}" presName="cycle" presStyleCnt="0"/>
      <dgm:spPr/>
    </dgm:pt>
    <dgm:pt modelId="{49CA0A30-F968-43E6-BD36-D7D6CB6D0693}" type="pres">
      <dgm:prSet presAssocID="{E130C894-16C3-4F8E-A734-890B05B01F88}" presName="srcNode" presStyleLbl="node1" presStyleIdx="0" presStyleCnt="2"/>
      <dgm:spPr/>
    </dgm:pt>
    <dgm:pt modelId="{6EDA7656-6549-4C1C-B4A6-A5B06ED45478}" type="pres">
      <dgm:prSet presAssocID="{E130C894-16C3-4F8E-A734-890B05B01F88}" presName="conn" presStyleLbl="parChTrans1D2" presStyleIdx="0" presStyleCnt="1"/>
      <dgm:spPr/>
    </dgm:pt>
    <dgm:pt modelId="{F402ED98-02BD-4E24-AC22-FEBEE01AD550}" type="pres">
      <dgm:prSet presAssocID="{E130C894-16C3-4F8E-A734-890B05B01F88}" presName="extraNode" presStyleLbl="node1" presStyleIdx="0" presStyleCnt="2"/>
      <dgm:spPr/>
    </dgm:pt>
    <dgm:pt modelId="{41091C93-B464-4C83-B8E3-089FB2A807B8}" type="pres">
      <dgm:prSet presAssocID="{E130C894-16C3-4F8E-A734-890B05B01F88}" presName="dstNode" presStyleLbl="node1" presStyleIdx="0" presStyleCnt="2"/>
      <dgm:spPr/>
    </dgm:pt>
    <dgm:pt modelId="{185830FB-1168-4B3D-8EA7-56E814B1ACC7}" type="pres">
      <dgm:prSet presAssocID="{0D375E86-1EAA-4B6A-8447-4EC17F725CC3}" presName="text_1" presStyleLbl="node1" presStyleIdx="0" presStyleCnt="2" custScaleX="81756" custLinFactNeighborX="-10193" custLinFactNeighborY="2657">
        <dgm:presLayoutVars>
          <dgm:bulletEnabled val="1"/>
        </dgm:presLayoutVars>
      </dgm:prSet>
      <dgm:spPr/>
    </dgm:pt>
    <dgm:pt modelId="{BDD7DDE6-3600-4AE3-B76A-D8671A3063A0}" type="pres">
      <dgm:prSet presAssocID="{0D375E86-1EAA-4B6A-8447-4EC17F725CC3}" presName="accent_1" presStyleCnt="0"/>
      <dgm:spPr/>
    </dgm:pt>
    <dgm:pt modelId="{3C214423-AD08-440D-A7FB-69ACF4E18524}" type="pres">
      <dgm:prSet presAssocID="{0D375E86-1EAA-4B6A-8447-4EC17F725CC3}" presName="accentRepeatNode" presStyleLbl="solidFgAcc1" presStyleIdx="0" presStyleCnt="2" custLinFactNeighborX="-2055" custLinFactNeighborY="437"/>
      <dgm:spPr/>
    </dgm:pt>
    <dgm:pt modelId="{F8C33423-3E36-413F-BC69-BC7BCBF1B543}" type="pres">
      <dgm:prSet presAssocID="{0EA5B419-FDA2-4694-BC6C-55137EFEE692}" presName="text_2" presStyleLbl="node1" presStyleIdx="1" presStyleCnt="2">
        <dgm:presLayoutVars>
          <dgm:bulletEnabled val="1"/>
        </dgm:presLayoutVars>
      </dgm:prSet>
      <dgm:spPr/>
    </dgm:pt>
    <dgm:pt modelId="{0E2A273B-5A42-49BC-BDB7-A8E9375016EB}" type="pres">
      <dgm:prSet presAssocID="{0EA5B419-FDA2-4694-BC6C-55137EFEE692}" presName="accent_2" presStyleCnt="0"/>
      <dgm:spPr/>
    </dgm:pt>
    <dgm:pt modelId="{068CA8E0-2ECF-4D68-A1FF-0ADBED0017C2}" type="pres">
      <dgm:prSet presAssocID="{0EA5B419-FDA2-4694-BC6C-55137EFEE692}" presName="accentRepeatNode" presStyleLbl="solidFgAcc1" presStyleIdx="1" presStyleCnt="2" custLinFactNeighborX="-3215" custLinFactNeighborY="-2531"/>
      <dgm:spPr/>
    </dgm:pt>
  </dgm:ptLst>
  <dgm:cxnLst>
    <dgm:cxn modelId="{7EB9391D-9916-400D-A1E7-ECDC66C505B0}" type="presOf" srcId="{0F9F907C-BBCD-4A03-909D-1CBA6A7F0D97}" destId="{6EDA7656-6549-4C1C-B4A6-A5B06ED45478}" srcOrd="0" destOrd="0" presId="urn:microsoft.com/office/officeart/2008/layout/VerticalCurvedList"/>
    <dgm:cxn modelId="{60827828-90F5-4CF4-9310-5341E23B3EB7}" type="presOf" srcId="{0D375E86-1EAA-4B6A-8447-4EC17F725CC3}" destId="{185830FB-1168-4B3D-8EA7-56E814B1ACC7}" srcOrd="0" destOrd="0" presId="urn:microsoft.com/office/officeart/2008/layout/VerticalCurvedList"/>
    <dgm:cxn modelId="{064624A8-816D-4263-8A0C-9CBB038F39E8}" srcId="{E130C894-16C3-4F8E-A734-890B05B01F88}" destId="{0D375E86-1EAA-4B6A-8447-4EC17F725CC3}" srcOrd="0" destOrd="0" parTransId="{14B9264B-6CF5-43F3-BE34-2A93376AFAF7}" sibTransId="{0F9F907C-BBCD-4A03-909D-1CBA6A7F0D97}"/>
    <dgm:cxn modelId="{C2047AD6-7FF2-4939-8593-1704A540527C}" type="presOf" srcId="{0EA5B419-FDA2-4694-BC6C-55137EFEE692}" destId="{F8C33423-3E36-413F-BC69-BC7BCBF1B543}" srcOrd="0" destOrd="0" presId="urn:microsoft.com/office/officeart/2008/layout/VerticalCurvedList"/>
    <dgm:cxn modelId="{92F327DD-6CE3-4A79-9CA1-DF74F689A4DC}" type="presOf" srcId="{E130C894-16C3-4F8E-A734-890B05B01F88}" destId="{5F2CD51D-90E5-4A27-8CF7-D178BC604421}" srcOrd="0" destOrd="0" presId="urn:microsoft.com/office/officeart/2008/layout/VerticalCurvedList"/>
    <dgm:cxn modelId="{2E3D9FF7-7B8C-40E4-8F60-6F8D965F96D6}" srcId="{E130C894-16C3-4F8E-A734-890B05B01F88}" destId="{0EA5B419-FDA2-4694-BC6C-55137EFEE692}" srcOrd="1" destOrd="0" parTransId="{924E2122-F907-45F6-BEBA-6593490AB02C}" sibTransId="{52C77D27-36D3-4BCB-8DB0-CD172409F8B4}"/>
    <dgm:cxn modelId="{DE8816F8-00D2-4BDD-B81D-C6A4C2B443FA}" type="presParOf" srcId="{5F2CD51D-90E5-4A27-8CF7-D178BC604421}" destId="{228ABCA2-0BFF-4073-AA7A-315C3C558B9C}" srcOrd="0" destOrd="0" presId="urn:microsoft.com/office/officeart/2008/layout/VerticalCurvedList"/>
    <dgm:cxn modelId="{A50E5ADD-AC57-4968-A1E6-612897BF3C05}" type="presParOf" srcId="{228ABCA2-0BFF-4073-AA7A-315C3C558B9C}" destId="{446B0666-4EB1-44E2-90DE-8864112044D5}" srcOrd="0" destOrd="0" presId="urn:microsoft.com/office/officeart/2008/layout/VerticalCurvedList"/>
    <dgm:cxn modelId="{709ECEFD-DCB3-45A6-AC9B-10F6917CB3C9}" type="presParOf" srcId="{446B0666-4EB1-44E2-90DE-8864112044D5}" destId="{49CA0A30-F968-43E6-BD36-D7D6CB6D0693}" srcOrd="0" destOrd="0" presId="urn:microsoft.com/office/officeart/2008/layout/VerticalCurvedList"/>
    <dgm:cxn modelId="{4912E157-1768-4582-9F0E-0163864E0A35}" type="presParOf" srcId="{446B0666-4EB1-44E2-90DE-8864112044D5}" destId="{6EDA7656-6549-4C1C-B4A6-A5B06ED45478}" srcOrd="1" destOrd="0" presId="urn:microsoft.com/office/officeart/2008/layout/VerticalCurvedList"/>
    <dgm:cxn modelId="{9598CB8E-F58A-4C4B-8290-2E09A739790D}" type="presParOf" srcId="{446B0666-4EB1-44E2-90DE-8864112044D5}" destId="{F402ED98-02BD-4E24-AC22-FEBEE01AD550}" srcOrd="2" destOrd="0" presId="urn:microsoft.com/office/officeart/2008/layout/VerticalCurvedList"/>
    <dgm:cxn modelId="{72F5C104-58E1-45D3-BEEA-C5AE2A0AF80B}" type="presParOf" srcId="{446B0666-4EB1-44E2-90DE-8864112044D5}" destId="{41091C93-B464-4C83-B8E3-089FB2A807B8}" srcOrd="3" destOrd="0" presId="urn:microsoft.com/office/officeart/2008/layout/VerticalCurvedList"/>
    <dgm:cxn modelId="{7627FEE7-1F72-412A-B456-4566E07925E1}" type="presParOf" srcId="{228ABCA2-0BFF-4073-AA7A-315C3C558B9C}" destId="{185830FB-1168-4B3D-8EA7-56E814B1ACC7}" srcOrd="1" destOrd="0" presId="urn:microsoft.com/office/officeart/2008/layout/VerticalCurvedList"/>
    <dgm:cxn modelId="{A51EA4BE-D9DF-453F-9027-0AEBDFE57E1B}" type="presParOf" srcId="{228ABCA2-0BFF-4073-AA7A-315C3C558B9C}" destId="{BDD7DDE6-3600-4AE3-B76A-D8671A3063A0}" srcOrd="2" destOrd="0" presId="urn:microsoft.com/office/officeart/2008/layout/VerticalCurvedList"/>
    <dgm:cxn modelId="{7CA51BAD-5A00-46E3-B00E-C873CC6ED101}" type="presParOf" srcId="{BDD7DDE6-3600-4AE3-B76A-D8671A3063A0}" destId="{3C214423-AD08-440D-A7FB-69ACF4E18524}" srcOrd="0" destOrd="0" presId="urn:microsoft.com/office/officeart/2008/layout/VerticalCurvedList"/>
    <dgm:cxn modelId="{43CCB6F4-5E18-4E84-B308-03EE7541F02C}" type="presParOf" srcId="{228ABCA2-0BFF-4073-AA7A-315C3C558B9C}" destId="{F8C33423-3E36-413F-BC69-BC7BCBF1B543}" srcOrd="3" destOrd="0" presId="urn:microsoft.com/office/officeart/2008/layout/VerticalCurvedList"/>
    <dgm:cxn modelId="{30069723-2DAA-4C31-A1C0-36B053079EBE}" type="presParOf" srcId="{228ABCA2-0BFF-4073-AA7A-315C3C558B9C}" destId="{0E2A273B-5A42-49BC-BDB7-A8E9375016EB}" srcOrd="4" destOrd="0" presId="urn:microsoft.com/office/officeart/2008/layout/VerticalCurvedList"/>
    <dgm:cxn modelId="{817A67FB-FA43-4762-A89F-73359B55E471}" type="presParOf" srcId="{0E2A273B-5A42-49BC-BDB7-A8E9375016EB}" destId="{068CA8E0-2ECF-4D68-A1FF-0ADBED0017C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130C894-16C3-4F8E-A734-890B05B01F88}"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zh-CN" altLang="en-US"/>
        </a:p>
      </dgm:t>
    </dgm:pt>
    <dgm:pt modelId="{0D375E86-1EAA-4B6A-8447-4EC17F725CC3}">
      <dgm:prSet phldrT="[文本]" custT="1"/>
      <dgm:spPr/>
      <dgm:t>
        <a:bodyPr/>
        <a:lstStyle/>
        <a:p>
          <a:r>
            <a:rPr lang="zh-CN" sz="2000" b="1" dirty="0"/>
            <a:t>是指由</a:t>
          </a:r>
          <a:r>
            <a:rPr lang="zh-CN" sz="2000" b="1" dirty="0">
              <a:solidFill>
                <a:srgbClr val="FFFF00"/>
              </a:solidFill>
            </a:rPr>
            <a:t>委托方提供原料或主要材料，</a:t>
          </a:r>
          <a:r>
            <a:rPr lang="zh-CN" sz="2000" b="1" dirty="0"/>
            <a:t>受托方只收取加工费和代垫部分辅助材料加工的应税消费品</a:t>
          </a:r>
          <a:endParaRPr lang="zh-CN" altLang="en-US" sz="2000" b="1" u="none" dirty="0">
            <a:solidFill>
              <a:srgbClr val="FFFF00"/>
            </a:solidFill>
          </a:endParaRPr>
        </a:p>
      </dgm:t>
    </dgm:pt>
    <dgm:pt modelId="{14B9264B-6CF5-43F3-BE34-2A93376AFAF7}" type="parTrans" cxnId="{064624A8-816D-4263-8A0C-9CBB038F39E8}">
      <dgm:prSet/>
      <dgm:spPr/>
      <dgm:t>
        <a:bodyPr/>
        <a:lstStyle/>
        <a:p>
          <a:endParaRPr lang="zh-CN" altLang="en-US"/>
        </a:p>
      </dgm:t>
    </dgm:pt>
    <dgm:pt modelId="{0F9F907C-BBCD-4A03-909D-1CBA6A7F0D97}" type="sibTrans" cxnId="{064624A8-816D-4263-8A0C-9CBB038F39E8}">
      <dgm:prSet/>
      <dgm:spPr/>
      <dgm:t>
        <a:bodyPr/>
        <a:lstStyle/>
        <a:p>
          <a:endParaRPr lang="zh-CN" altLang="en-US"/>
        </a:p>
      </dgm:t>
    </dgm:pt>
    <dgm:pt modelId="{0EA5B419-FDA2-4694-BC6C-55137EFEE692}">
      <dgm:prSet phldrT="[文本]" custT="1"/>
      <dgm:spPr/>
      <dgm:t>
        <a:bodyPr/>
        <a:lstStyle/>
        <a:p>
          <a:pPr>
            <a:spcAft>
              <a:spcPts val="0"/>
            </a:spcAft>
          </a:pPr>
          <a:r>
            <a:rPr lang="zh-CN" sz="2000" b="1" dirty="0">
              <a:solidFill>
                <a:srgbClr val="FFFF00"/>
              </a:solidFill>
            </a:rPr>
            <a:t>下列行为是否属于委托加工行为？</a:t>
          </a:r>
        </a:p>
        <a:p>
          <a:pPr>
            <a:spcAft>
              <a:spcPts val="0"/>
            </a:spcAft>
          </a:pPr>
          <a:r>
            <a:rPr lang="zh-CN" sz="2000" b="1" dirty="0"/>
            <a:t>①由受托方提供原材料生产的应税消费品；②受托方先将原材料卖给委托方，然后再接受加工的应税消费品；③由受托方以委托方名义购进原材料生产的应税消费品。</a:t>
          </a:r>
          <a:endParaRPr lang="zh-CN" altLang="en-US" sz="2000" b="1" dirty="0">
            <a:solidFill>
              <a:srgbClr val="FF0000"/>
            </a:solidFill>
          </a:endParaRPr>
        </a:p>
      </dgm:t>
    </dgm:pt>
    <dgm:pt modelId="{924E2122-F907-45F6-BEBA-6593490AB02C}" type="parTrans" cxnId="{2E3D9FF7-7B8C-40E4-8F60-6F8D965F96D6}">
      <dgm:prSet/>
      <dgm:spPr/>
      <dgm:t>
        <a:bodyPr/>
        <a:lstStyle/>
        <a:p>
          <a:endParaRPr lang="zh-CN" altLang="en-US"/>
        </a:p>
      </dgm:t>
    </dgm:pt>
    <dgm:pt modelId="{52C77D27-36D3-4BCB-8DB0-CD172409F8B4}" type="sibTrans" cxnId="{2E3D9FF7-7B8C-40E4-8F60-6F8D965F96D6}">
      <dgm:prSet/>
      <dgm:spPr/>
      <dgm:t>
        <a:bodyPr/>
        <a:lstStyle/>
        <a:p>
          <a:endParaRPr lang="zh-CN" altLang="en-US"/>
        </a:p>
      </dgm:t>
    </dgm:pt>
    <dgm:pt modelId="{5F2CD51D-90E5-4A27-8CF7-D178BC604421}" type="pres">
      <dgm:prSet presAssocID="{E130C894-16C3-4F8E-A734-890B05B01F88}" presName="Name0" presStyleCnt="0">
        <dgm:presLayoutVars>
          <dgm:chMax val="7"/>
          <dgm:chPref val="7"/>
          <dgm:dir/>
        </dgm:presLayoutVars>
      </dgm:prSet>
      <dgm:spPr/>
    </dgm:pt>
    <dgm:pt modelId="{228ABCA2-0BFF-4073-AA7A-315C3C558B9C}" type="pres">
      <dgm:prSet presAssocID="{E130C894-16C3-4F8E-A734-890B05B01F88}" presName="Name1" presStyleCnt="0"/>
      <dgm:spPr/>
    </dgm:pt>
    <dgm:pt modelId="{446B0666-4EB1-44E2-90DE-8864112044D5}" type="pres">
      <dgm:prSet presAssocID="{E130C894-16C3-4F8E-A734-890B05B01F88}" presName="cycle" presStyleCnt="0"/>
      <dgm:spPr/>
    </dgm:pt>
    <dgm:pt modelId="{49CA0A30-F968-43E6-BD36-D7D6CB6D0693}" type="pres">
      <dgm:prSet presAssocID="{E130C894-16C3-4F8E-A734-890B05B01F88}" presName="srcNode" presStyleLbl="node1" presStyleIdx="0" presStyleCnt="2"/>
      <dgm:spPr/>
    </dgm:pt>
    <dgm:pt modelId="{6EDA7656-6549-4C1C-B4A6-A5B06ED45478}" type="pres">
      <dgm:prSet presAssocID="{E130C894-16C3-4F8E-A734-890B05B01F88}" presName="conn" presStyleLbl="parChTrans1D2" presStyleIdx="0" presStyleCnt="1"/>
      <dgm:spPr/>
    </dgm:pt>
    <dgm:pt modelId="{F402ED98-02BD-4E24-AC22-FEBEE01AD550}" type="pres">
      <dgm:prSet presAssocID="{E130C894-16C3-4F8E-A734-890B05B01F88}" presName="extraNode" presStyleLbl="node1" presStyleIdx="0" presStyleCnt="2"/>
      <dgm:spPr/>
    </dgm:pt>
    <dgm:pt modelId="{41091C93-B464-4C83-B8E3-089FB2A807B8}" type="pres">
      <dgm:prSet presAssocID="{E130C894-16C3-4F8E-A734-890B05B01F88}" presName="dstNode" presStyleLbl="node1" presStyleIdx="0" presStyleCnt="2"/>
      <dgm:spPr/>
    </dgm:pt>
    <dgm:pt modelId="{185830FB-1168-4B3D-8EA7-56E814B1ACC7}" type="pres">
      <dgm:prSet presAssocID="{0D375E86-1EAA-4B6A-8447-4EC17F725CC3}" presName="text_1" presStyleLbl="node1" presStyleIdx="0" presStyleCnt="2" custScaleX="103504" custLinFactNeighborX="-107" custLinFactNeighborY="505">
        <dgm:presLayoutVars>
          <dgm:bulletEnabled val="1"/>
        </dgm:presLayoutVars>
      </dgm:prSet>
      <dgm:spPr/>
    </dgm:pt>
    <dgm:pt modelId="{BDD7DDE6-3600-4AE3-B76A-D8671A3063A0}" type="pres">
      <dgm:prSet presAssocID="{0D375E86-1EAA-4B6A-8447-4EC17F725CC3}" presName="accent_1" presStyleCnt="0"/>
      <dgm:spPr/>
    </dgm:pt>
    <dgm:pt modelId="{3C214423-AD08-440D-A7FB-69ACF4E18524}" type="pres">
      <dgm:prSet presAssocID="{0D375E86-1EAA-4B6A-8447-4EC17F725CC3}" presName="accentRepeatNode" presStyleLbl="solidFgAcc1" presStyleIdx="0" presStyleCnt="2"/>
      <dgm:spPr/>
    </dgm:pt>
    <dgm:pt modelId="{F8C33423-3E36-413F-BC69-BC7BCBF1B543}" type="pres">
      <dgm:prSet presAssocID="{0EA5B419-FDA2-4694-BC6C-55137EFEE692}" presName="text_2" presStyleLbl="node1" presStyleIdx="1" presStyleCnt="2" custScaleY="133405">
        <dgm:presLayoutVars>
          <dgm:bulletEnabled val="1"/>
        </dgm:presLayoutVars>
      </dgm:prSet>
      <dgm:spPr/>
    </dgm:pt>
    <dgm:pt modelId="{0E2A273B-5A42-49BC-BDB7-A8E9375016EB}" type="pres">
      <dgm:prSet presAssocID="{0EA5B419-FDA2-4694-BC6C-55137EFEE692}" presName="accent_2" presStyleCnt="0"/>
      <dgm:spPr/>
    </dgm:pt>
    <dgm:pt modelId="{068CA8E0-2ECF-4D68-A1FF-0ADBED0017C2}" type="pres">
      <dgm:prSet presAssocID="{0EA5B419-FDA2-4694-BC6C-55137EFEE692}" presName="accentRepeatNode" presStyleLbl="solidFgAcc1" presStyleIdx="1" presStyleCnt="2" custLinFactNeighborX="-8011" custLinFactNeighborY="-3373"/>
      <dgm:spPr/>
    </dgm:pt>
  </dgm:ptLst>
  <dgm:cxnLst>
    <dgm:cxn modelId="{5AFB721C-EB8D-4DA9-8885-E75E3E2B1AD1}" type="presOf" srcId="{0D375E86-1EAA-4B6A-8447-4EC17F725CC3}" destId="{185830FB-1168-4B3D-8EA7-56E814B1ACC7}" srcOrd="0" destOrd="0" presId="urn:microsoft.com/office/officeart/2008/layout/VerticalCurvedList"/>
    <dgm:cxn modelId="{4F6FC46A-4601-466D-9BDC-E23DE7769A4D}" type="presOf" srcId="{0F9F907C-BBCD-4A03-909D-1CBA6A7F0D97}" destId="{6EDA7656-6549-4C1C-B4A6-A5B06ED45478}" srcOrd="0" destOrd="0" presId="urn:microsoft.com/office/officeart/2008/layout/VerticalCurvedList"/>
    <dgm:cxn modelId="{EF49796C-80AB-4CF1-96F9-96D6CD255495}" type="presOf" srcId="{0EA5B419-FDA2-4694-BC6C-55137EFEE692}" destId="{F8C33423-3E36-413F-BC69-BC7BCBF1B543}" srcOrd="0" destOrd="0" presId="urn:microsoft.com/office/officeart/2008/layout/VerticalCurvedList"/>
    <dgm:cxn modelId="{064624A8-816D-4263-8A0C-9CBB038F39E8}" srcId="{E130C894-16C3-4F8E-A734-890B05B01F88}" destId="{0D375E86-1EAA-4B6A-8447-4EC17F725CC3}" srcOrd="0" destOrd="0" parTransId="{14B9264B-6CF5-43F3-BE34-2A93376AFAF7}" sibTransId="{0F9F907C-BBCD-4A03-909D-1CBA6A7F0D97}"/>
    <dgm:cxn modelId="{D7CD7CE7-4E71-424A-8AC3-066F99349657}" type="presOf" srcId="{E130C894-16C3-4F8E-A734-890B05B01F88}" destId="{5F2CD51D-90E5-4A27-8CF7-D178BC604421}" srcOrd="0" destOrd="0" presId="urn:microsoft.com/office/officeart/2008/layout/VerticalCurvedList"/>
    <dgm:cxn modelId="{2E3D9FF7-7B8C-40E4-8F60-6F8D965F96D6}" srcId="{E130C894-16C3-4F8E-A734-890B05B01F88}" destId="{0EA5B419-FDA2-4694-BC6C-55137EFEE692}" srcOrd="1" destOrd="0" parTransId="{924E2122-F907-45F6-BEBA-6593490AB02C}" sibTransId="{52C77D27-36D3-4BCB-8DB0-CD172409F8B4}"/>
    <dgm:cxn modelId="{18708490-07FA-4293-8593-4B067225EAB1}" type="presParOf" srcId="{5F2CD51D-90E5-4A27-8CF7-D178BC604421}" destId="{228ABCA2-0BFF-4073-AA7A-315C3C558B9C}" srcOrd="0" destOrd="0" presId="urn:microsoft.com/office/officeart/2008/layout/VerticalCurvedList"/>
    <dgm:cxn modelId="{9CC0C61B-8756-4C27-A76B-96C7CCBD7B1C}" type="presParOf" srcId="{228ABCA2-0BFF-4073-AA7A-315C3C558B9C}" destId="{446B0666-4EB1-44E2-90DE-8864112044D5}" srcOrd="0" destOrd="0" presId="urn:microsoft.com/office/officeart/2008/layout/VerticalCurvedList"/>
    <dgm:cxn modelId="{878DB010-A714-4EBB-845D-4CCBBE9ED53E}" type="presParOf" srcId="{446B0666-4EB1-44E2-90DE-8864112044D5}" destId="{49CA0A30-F968-43E6-BD36-D7D6CB6D0693}" srcOrd="0" destOrd="0" presId="urn:microsoft.com/office/officeart/2008/layout/VerticalCurvedList"/>
    <dgm:cxn modelId="{2079BBA3-F4DD-42F7-A26F-E02C6CCB8FAC}" type="presParOf" srcId="{446B0666-4EB1-44E2-90DE-8864112044D5}" destId="{6EDA7656-6549-4C1C-B4A6-A5B06ED45478}" srcOrd="1" destOrd="0" presId="urn:microsoft.com/office/officeart/2008/layout/VerticalCurvedList"/>
    <dgm:cxn modelId="{FDDC36E5-B635-474B-8638-8BA69AB2A778}" type="presParOf" srcId="{446B0666-4EB1-44E2-90DE-8864112044D5}" destId="{F402ED98-02BD-4E24-AC22-FEBEE01AD550}" srcOrd="2" destOrd="0" presId="urn:microsoft.com/office/officeart/2008/layout/VerticalCurvedList"/>
    <dgm:cxn modelId="{01C16EA8-9D4E-4C00-B026-F16DFF857A64}" type="presParOf" srcId="{446B0666-4EB1-44E2-90DE-8864112044D5}" destId="{41091C93-B464-4C83-B8E3-089FB2A807B8}" srcOrd="3" destOrd="0" presId="urn:microsoft.com/office/officeart/2008/layout/VerticalCurvedList"/>
    <dgm:cxn modelId="{B7D8D31A-B685-49E9-9AD4-ADFE36EE4B9E}" type="presParOf" srcId="{228ABCA2-0BFF-4073-AA7A-315C3C558B9C}" destId="{185830FB-1168-4B3D-8EA7-56E814B1ACC7}" srcOrd="1" destOrd="0" presId="urn:microsoft.com/office/officeart/2008/layout/VerticalCurvedList"/>
    <dgm:cxn modelId="{58C579C6-7846-4213-8F84-776E594999DE}" type="presParOf" srcId="{228ABCA2-0BFF-4073-AA7A-315C3C558B9C}" destId="{BDD7DDE6-3600-4AE3-B76A-D8671A3063A0}" srcOrd="2" destOrd="0" presId="urn:microsoft.com/office/officeart/2008/layout/VerticalCurvedList"/>
    <dgm:cxn modelId="{20572EBD-D457-428E-B3E1-904F0D87FF8E}" type="presParOf" srcId="{BDD7DDE6-3600-4AE3-B76A-D8671A3063A0}" destId="{3C214423-AD08-440D-A7FB-69ACF4E18524}" srcOrd="0" destOrd="0" presId="urn:microsoft.com/office/officeart/2008/layout/VerticalCurvedList"/>
    <dgm:cxn modelId="{49CC2887-1895-45A0-8670-80AC42C1CA3C}" type="presParOf" srcId="{228ABCA2-0BFF-4073-AA7A-315C3C558B9C}" destId="{F8C33423-3E36-413F-BC69-BC7BCBF1B543}" srcOrd="3" destOrd="0" presId="urn:microsoft.com/office/officeart/2008/layout/VerticalCurvedList"/>
    <dgm:cxn modelId="{2FE348B4-4048-4C62-A20F-81653AA45E4D}" type="presParOf" srcId="{228ABCA2-0BFF-4073-AA7A-315C3C558B9C}" destId="{0E2A273B-5A42-49BC-BDB7-A8E9375016EB}" srcOrd="4" destOrd="0" presId="urn:microsoft.com/office/officeart/2008/layout/VerticalCurvedList"/>
    <dgm:cxn modelId="{784320D0-6FE2-4AA2-B20A-49DC627161D6}" type="presParOf" srcId="{0E2A273B-5A42-49BC-BDB7-A8E9375016EB}" destId="{068CA8E0-2ECF-4D68-A1FF-0ADBED0017C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6A4BF94-08C1-4C43-8994-089CA6479761}"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zh-CN" altLang="en-US"/>
        </a:p>
      </dgm:t>
    </dgm:pt>
    <dgm:pt modelId="{2F8B14DC-6729-4D2A-A385-4D7C7EB13197}">
      <dgm:prSet phldrT="[文本]" custT="1"/>
      <dgm:spPr/>
      <dgm:t>
        <a:bodyPr/>
        <a:lstStyle/>
        <a:p>
          <a:r>
            <a:rPr lang="zh-CN" altLang="en-US" sz="2000" b="1" u="none" dirty="0"/>
            <a:t>委托加工应税消费品消费税计税依据为</a:t>
          </a:r>
          <a:r>
            <a:rPr lang="zh-CN" altLang="en-US" sz="2000" b="1" u="none" dirty="0">
              <a:solidFill>
                <a:srgbClr val="FFFF00"/>
              </a:solidFill>
            </a:rPr>
            <a:t>同类消费品的销售价格或组成计税价格</a:t>
          </a:r>
        </a:p>
      </dgm:t>
    </dgm:pt>
    <dgm:pt modelId="{550B740C-0DA6-43BC-9916-E29A6D997317}" type="parTrans" cxnId="{A6F4F808-EB87-4F9A-9DC3-0C31203C2DE4}">
      <dgm:prSet/>
      <dgm:spPr/>
      <dgm:t>
        <a:bodyPr/>
        <a:lstStyle/>
        <a:p>
          <a:endParaRPr lang="zh-CN" altLang="en-US" sz="2000"/>
        </a:p>
      </dgm:t>
    </dgm:pt>
    <dgm:pt modelId="{1F66F074-F3B8-4FA0-8809-8BE8FAB81D4C}" type="sibTrans" cxnId="{A6F4F808-EB87-4F9A-9DC3-0C31203C2DE4}">
      <dgm:prSet/>
      <dgm:spPr/>
      <dgm:t>
        <a:bodyPr/>
        <a:lstStyle/>
        <a:p>
          <a:endParaRPr lang="zh-CN" altLang="en-US" sz="2000"/>
        </a:p>
      </dgm:t>
    </dgm:pt>
    <dgm:pt modelId="{92A68E9E-11A8-47CB-AE62-C0FBE1231E53}">
      <dgm:prSet phldrT="[文本]" custT="1"/>
      <dgm:spPr/>
      <dgm:t>
        <a:bodyPr/>
        <a:lstStyle/>
        <a:p>
          <a:r>
            <a:rPr lang="zh-CN" altLang="en-US" sz="2000" b="1" dirty="0"/>
            <a:t>① 受托方有同类消费品销售价格的，以</a:t>
          </a:r>
          <a:r>
            <a:rPr lang="zh-CN" altLang="en-US" sz="2000" b="1" dirty="0">
              <a:solidFill>
                <a:srgbClr val="FFFF00"/>
              </a:solidFill>
            </a:rPr>
            <a:t>受托方当月销售的同类消费品</a:t>
          </a:r>
          <a:r>
            <a:rPr lang="zh-CN" altLang="en-US" sz="2000" b="1" dirty="0"/>
            <a:t>的销售价格为计税依据</a:t>
          </a:r>
        </a:p>
      </dgm:t>
    </dgm:pt>
    <dgm:pt modelId="{25244D7B-1954-41CF-9555-07F31A17DEF3}" type="parTrans" cxnId="{2CD3E067-B044-4064-8A60-9978C1FB35A3}">
      <dgm:prSet/>
      <dgm:spPr/>
      <dgm:t>
        <a:bodyPr/>
        <a:lstStyle/>
        <a:p>
          <a:endParaRPr lang="zh-CN" altLang="en-US" sz="2000"/>
        </a:p>
      </dgm:t>
    </dgm:pt>
    <dgm:pt modelId="{098E81F3-4E9B-4565-B905-04F7724725C0}" type="sibTrans" cxnId="{2CD3E067-B044-4064-8A60-9978C1FB35A3}">
      <dgm:prSet/>
      <dgm:spPr/>
      <dgm:t>
        <a:bodyPr/>
        <a:lstStyle/>
        <a:p>
          <a:endParaRPr lang="zh-CN" altLang="en-US" sz="2000"/>
        </a:p>
      </dgm:t>
    </dgm:pt>
    <dgm:pt modelId="{56230469-3F7C-4620-92ED-4333EEF6C508}">
      <dgm:prSet phldrT="[文本]" custT="1"/>
      <dgm:spPr/>
      <dgm:t>
        <a:bodyPr/>
        <a:lstStyle/>
        <a:p>
          <a:r>
            <a:rPr lang="zh-CN" altLang="en-US" sz="2000" b="1" dirty="0"/>
            <a:t>② </a:t>
          </a:r>
          <a:r>
            <a:rPr lang="zh-CN" altLang="en-US" sz="2000" b="1" dirty="0">
              <a:solidFill>
                <a:srgbClr val="FFFF00"/>
              </a:solidFill>
            </a:rPr>
            <a:t>受托方没有</a:t>
          </a:r>
          <a:r>
            <a:rPr lang="zh-CN" altLang="en-US" sz="2000" b="1" dirty="0"/>
            <a:t>同类消费品销售价格的，以</a:t>
          </a:r>
          <a:r>
            <a:rPr lang="zh-CN" altLang="en-US" sz="2000" b="1" dirty="0">
              <a:solidFill>
                <a:srgbClr val="FFFF00"/>
              </a:solidFill>
            </a:rPr>
            <a:t>组成计税价格</a:t>
          </a:r>
          <a:r>
            <a:rPr lang="zh-CN" altLang="en-US" sz="2000" b="1" dirty="0"/>
            <a:t>为计税依据</a:t>
          </a:r>
        </a:p>
      </dgm:t>
    </dgm:pt>
    <dgm:pt modelId="{1188FCD4-3019-4312-96F4-8E38A5F46683}" type="parTrans" cxnId="{7848ABBA-F371-46CA-9687-5FAE771F50BE}">
      <dgm:prSet/>
      <dgm:spPr/>
      <dgm:t>
        <a:bodyPr/>
        <a:lstStyle/>
        <a:p>
          <a:endParaRPr lang="zh-CN" altLang="en-US" sz="2000"/>
        </a:p>
      </dgm:t>
    </dgm:pt>
    <dgm:pt modelId="{4982289A-C97C-41AC-81B6-DD903D973BF4}" type="sibTrans" cxnId="{7848ABBA-F371-46CA-9687-5FAE771F50BE}">
      <dgm:prSet/>
      <dgm:spPr/>
      <dgm:t>
        <a:bodyPr/>
        <a:lstStyle/>
        <a:p>
          <a:endParaRPr lang="zh-CN" altLang="en-US" sz="2000"/>
        </a:p>
      </dgm:t>
    </dgm:pt>
    <dgm:pt modelId="{84205887-F9CE-47E8-AED1-1DD88DA58935}" type="pres">
      <dgm:prSet presAssocID="{36A4BF94-08C1-4C43-8994-089CA6479761}" presName="Name0" presStyleCnt="0">
        <dgm:presLayoutVars>
          <dgm:chMax val="7"/>
          <dgm:chPref val="7"/>
          <dgm:dir/>
        </dgm:presLayoutVars>
      </dgm:prSet>
      <dgm:spPr/>
    </dgm:pt>
    <dgm:pt modelId="{034909E9-638F-41DE-AE0E-6AA8A6524F49}" type="pres">
      <dgm:prSet presAssocID="{36A4BF94-08C1-4C43-8994-089CA6479761}" presName="Name1" presStyleCnt="0"/>
      <dgm:spPr/>
    </dgm:pt>
    <dgm:pt modelId="{A9B26F1D-4E98-48EF-A655-08C130B2C425}" type="pres">
      <dgm:prSet presAssocID="{36A4BF94-08C1-4C43-8994-089CA6479761}" presName="cycle" presStyleCnt="0"/>
      <dgm:spPr/>
    </dgm:pt>
    <dgm:pt modelId="{FB3E48D4-AF84-4B00-9EEC-EAFCD13A795F}" type="pres">
      <dgm:prSet presAssocID="{36A4BF94-08C1-4C43-8994-089CA6479761}" presName="srcNode" presStyleLbl="node1" presStyleIdx="0" presStyleCnt="3"/>
      <dgm:spPr/>
    </dgm:pt>
    <dgm:pt modelId="{42BEAF5E-B938-4E1B-BFD9-EC36C587774D}" type="pres">
      <dgm:prSet presAssocID="{36A4BF94-08C1-4C43-8994-089CA6479761}" presName="conn" presStyleLbl="parChTrans1D2" presStyleIdx="0" presStyleCnt="1"/>
      <dgm:spPr/>
    </dgm:pt>
    <dgm:pt modelId="{1A500D8B-1E26-41B7-8AB6-A9E53E0C35C3}" type="pres">
      <dgm:prSet presAssocID="{36A4BF94-08C1-4C43-8994-089CA6479761}" presName="extraNode" presStyleLbl="node1" presStyleIdx="0" presStyleCnt="3"/>
      <dgm:spPr/>
    </dgm:pt>
    <dgm:pt modelId="{50003F66-0EC8-4926-B6CD-1F53F76A6B34}" type="pres">
      <dgm:prSet presAssocID="{36A4BF94-08C1-4C43-8994-089CA6479761}" presName="dstNode" presStyleLbl="node1" presStyleIdx="0" presStyleCnt="3"/>
      <dgm:spPr/>
    </dgm:pt>
    <dgm:pt modelId="{5CEDF3D6-977C-4C06-8E60-2FFA7689F6C8}" type="pres">
      <dgm:prSet presAssocID="{2F8B14DC-6729-4D2A-A385-4D7C7EB13197}" presName="text_1" presStyleLbl="node1" presStyleIdx="0" presStyleCnt="3">
        <dgm:presLayoutVars>
          <dgm:bulletEnabled val="1"/>
        </dgm:presLayoutVars>
      </dgm:prSet>
      <dgm:spPr/>
    </dgm:pt>
    <dgm:pt modelId="{70AD47DA-8BF5-45AE-B7D2-CC7C66F762F3}" type="pres">
      <dgm:prSet presAssocID="{2F8B14DC-6729-4D2A-A385-4D7C7EB13197}" presName="accent_1" presStyleCnt="0"/>
      <dgm:spPr/>
    </dgm:pt>
    <dgm:pt modelId="{62372324-9BB9-45BE-A175-2501A92AD5B8}" type="pres">
      <dgm:prSet presAssocID="{2F8B14DC-6729-4D2A-A385-4D7C7EB13197}" presName="accentRepeatNode" presStyleLbl="solidFgAcc1" presStyleIdx="0" presStyleCnt="3"/>
      <dgm:spPr/>
    </dgm:pt>
    <dgm:pt modelId="{23849743-B6CF-4022-8ABD-BDE8915415CC}" type="pres">
      <dgm:prSet presAssocID="{92A68E9E-11A8-47CB-AE62-C0FBE1231E53}" presName="text_2" presStyleLbl="node1" presStyleIdx="1" presStyleCnt="3" custScaleY="124399">
        <dgm:presLayoutVars>
          <dgm:bulletEnabled val="1"/>
        </dgm:presLayoutVars>
      </dgm:prSet>
      <dgm:spPr/>
    </dgm:pt>
    <dgm:pt modelId="{CDDD7B63-BD47-4132-9569-943B223E33C0}" type="pres">
      <dgm:prSet presAssocID="{92A68E9E-11A8-47CB-AE62-C0FBE1231E53}" presName="accent_2" presStyleCnt="0"/>
      <dgm:spPr/>
    </dgm:pt>
    <dgm:pt modelId="{78359FA7-0032-4A5D-A53C-8406213661B9}" type="pres">
      <dgm:prSet presAssocID="{92A68E9E-11A8-47CB-AE62-C0FBE1231E53}" presName="accentRepeatNode" presStyleLbl="solidFgAcc1" presStyleIdx="1" presStyleCnt="3"/>
      <dgm:spPr/>
    </dgm:pt>
    <dgm:pt modelId="{FB2A50BC-D182-4956-929C-8074F46198C8}" type="pres">
      <dgm:prSet presAssocID="{56230469-3F7C-4620-92ED-4333EEF6C508}" presName="text_3" presStyleLbl="node1" presStyleIdx="2" presStyleCnt="3">
        <dgm:presLayoutVars>
          <dgm:bulletEnabled val="1"/>
        </dgm:presLayoutVars>
      </dgm:prSet>
      <dgm:spPr/>
    </dgm:pt>
    <dgm:pt modelId="{488FBFB2-BA3D-4A56-8958-B152B841E3F1}" type="pres">
      <dgm:prSet presAssocID="{56230469-3F7C-4620-92ED-4333EEF6C508}" presName="accent_3" presStyleCnt="0"/>
      <dgm:spPr/>
    </dgm:pt>
    <dgm:pt modelId="{3E630C29-FC6B-491B-A2B6-7917D46D4BFD}" type="pres">
      <dgm:prSet presAssocID="{56230469-3F7C-4620-92ED-4333EEF6C508}" presName="accentRepeatNode" presStyleLbl="solidFgAcc1" presStyleIdx="2" presStyleCnt="3" custLinFactNeighborX="740" custLinFactNeighborY="5570"/>
      <dgm:spPr/>
    </dgm:pt>
  </dgm:ptLst>
  <dgm:cxnLst>
    <dgm:cxn modelId="{A6F4F808-EB87-4F9A-9DC3-0C31203C2DE4}" srcId="{36A4BF94-08C1-4C43-8994-089CA6479761}" destId="{2F8B14DC-6729-4D2A-A385-4D7C7EB13197}" srcOrd="0" destOrd="0" parTransId="{550B740C-0DA6-43BC-9916-E29A6D997317}" sibTransId="{1F66F074-F3B8-4FA0-8809-8BE8FAB81D4C}"/>
    <dgm:cxn modelId="{74EA570E-96DD-4662-94D2-D34BB92117E6}" type="presOf" srcId="{92A68E9E-11A8-47CB-AE62-C0FBE1231E53}" destId="{23849743-B6CF-4022-8ABD-BDE8915415CC}" srcOrd="0" destOrd="0" presId="urn:microsoft.com/office/officeart/2008/layout/VerticalCurvedList"/>
    <dgm:cxn modelId="{1364DB40-5728-49AD-B8E4-D69F8FCF3F81}" type="presOf" srcId="{1F66F074-F3B8-4FA0-8809-8BE8FAB81D4C}" destId="{42BEAF5E-B938-4E1B-BFD9-EC36C587774D}" srcOrd="0" destOrd="0" presId="urn:microsoft.com/office/officeart/2008/layout/VerticalCurvedList"/>
    <dgm:cxn modelId="{2CD3E067-B044-4064-8A60-9978C1FB35A3}" srcId="{36A4BF94-08C1-4C43-8994-089CA6479761}" destId="{92A68E9E-11A8-47CB-AE62-C0FBE1231E53}" srcOrd="1" destOrd="0" parTransId="{25244D7B-1954-41CF-9555-07F31A17DEF3}" sibTransId="{098E81F3-4E9B-4565-B905-04F7724725C0}"/>
    <dgm:cxn modelId="{3E7A4771-1254-408B-95F2-4722BDCC3CB6}" type="presOf" srcId="{56230469-3F7C-4620-92ED-4333EEF6C508}" destId="{FB2A50BC-D182-4956-929C-8074F46198C8}" srcOrd="0" destOrd="0" presId="urn:microsoft.com/office/officeart/2008/layout/VerticalCurvedList"/>
    <dgm:cxn modelId="{41C4CF7C-E14A-4AE9-A380-0AB2E778CC97}" type="presOf" srcId="{2F8B14DC-6729-4D2A-A385-4D7C7EB13197}" destId="{5CEDF3D6-977C-4C06-8E60-2FFA7689F6C8}" srcOrd="0" destOrd="0" presId="urn:microsoft.com/office/officeart/2008/layout/VerticalCurvedList"/>
    <dgm:cxn modelId="{E9C7CD98-255A-4373-98A1-B2EE91FDF477}" type="presOf" srcId="{36A4BF94-08C1-4C43-8994-089CA6479761}" destId="{84205887-F9CE-47E8-AED1-1DD88DA58935}" srcOrd="0" destOrd="0" presId="urn:microsoft.com/office/officeart/2008/layout/VerticalCurvedList"/>
    <dgm:cxn modelId="{7848ABBA-F371-46CA-9687-5FAE771F50BE}" srcId="{36A4BF94-08C1-4C43-8994-089CA6479761}" destId="{56230469-3F7C-4620-92ED-4333EEF6C508}" srcOrd="2" destOrd="0" parTransId="{1188FCD4-3019-4312-96F4-8E38A5F46683}" sibTransId="{4982289A-C97C-41AC-81B6-DD903D973BF4}"/>
    <dgm:cxn modelId="{06004099-90E0-453C-AD20-C6103C9BE759}" type="presParOf" srcId="{84205887-F9CE-47E8-AED1-1DD88DA58935}" destId="{034909E9-638F-41DE-AE0E-6AA8A6524F49}" srcOrd="0" destOrd="0" presId="urn:microsoft.com/office/officeart/2008/layout/VerticalCurvedList"/>
    <dgm:cxn modelId="{89F9F7B6-FE58-4D57-92C7-3A64FE9F57EE}" type="presParOf" srcId="{034909E9-638F-41DE-AE0E-6AA8A6524F49}" destId="{A9B26F1D-4E98-48EF-A655-08C130B2C425}" srcOrd="0" destOrd="0" presId="urn:microsoft.com/office/officeart/2008/layout/VerticalCurvedList"/>
    <dgm:cxn modelId="{D84474ED-51A8-446E-852A-0F55AC37B870}" type="presParOf" srcId="{A9B26F1D-4E98-48EF-A655-08C130B2C425}" destId="{FB3E48D4-AF84-4B00-9EEC-EAFCD13A795F}" srcOrd="0" destOrd="0" presId="urn:microsoft.com/office/officeart/2008/layout/VerticalCurvedList"/>
    <dgm:cxn modelId="{70F77E70-3A69-4A7E-BD83-FA75E6D0AB83}" type="presParOf" srcId="{A9B26F1D-4E98-48EF-A655-08C130B2C425}" destId="{42BEAF5E-B938-4E1B-BFD9-EC36C587774D}" srcOrd="1" destOrd="0" presId="urn:microsoft.com/office/officeart/2008/layout/VerticalCurvedList"/>
    <dgm:cxn modelId="{678F41AA-454B-4DAB-82B4-79089771E58F}" type="presParOf" srcId="{A9B26F1D-4E98-48EF-A655-08C130B2C425}" destId="{1A500D8B-1E26-41B7-8AB6-A9E53E0C35C3}" srcOrd="2" destOrd="0" presId="urn:microsoft.com/office/officeart/2008/layout/VerticalCurvedList"/>
    <dgm:cxn modelId="{4D715887-58FA-4ABE-909D-376A9A0A2D37}" type="presParOf" srcId="{A9B26F1D-4E98-48EF-A655-08C130B2C425}" destId="{50003F66-0EC8-4926-B6CD-1F53F76A6B34}" srcOrd="3" destOrd="0" presId="urn:microsoft.com/office/officeart/2008/layout/VerticalCurvedList"/>
    <dgm:cxn modelId="{5827211A-C9FE-48D0-8768-849238A49F46}" type="presParOf" srcId="{034909E9-638F-41DE-AE0E-6AA8A6524F49}" destId="{5CEDF3D6-977C-4C06-8E60-2FFA7689F6C8}" srcOrd="1" destOrd="0" presId="urn:microsoft.com/office/officeart/2008/layout/VerticalCurvedList"/>
    <dgm:cxn modelId="{536711DB-C3B4-4690-905C-CE7D3F615252}" type="presParOf" srcId="{034909E9-638F-41DE-AE0E-6AA8A6524F49}" destId="{70AD47DA-8BF5-45AE-B7D2-CC7C66F762F3}" srcOrd="2" destOrd="0" presId="urn:microsoft.com/office/officeart/2008/layout/VerticalCurvedList"/>
    <dgm:cxn modelId="{2C8D917F-2B78-4794-8006-22002DAB7EAE}" type="presParOf" srcId="{70AD47DA-8BF5-45AE-B7D2-CC7C66F762F3}" destId="{62372324-9BB9-45BE-A175-2501A92AD5B8}" srcOrd="0" destOrd="0" presId="urn:microsoft.com/office/officeart/2008/layout/VerticalCurvedList"/>
    <dgm:cxn modelId="{AAEB21BC-61E3-4004-BBDB-D5E87B91E8EE}" type="presParOf" srcId="{034909E9-638F-41DE-AE0E-6AA8A6524F49}" destId="{23849743-B6CF-4022-8ABD-BDE8915415CC}" srcOrd="3" destOrd="0" presId="urn:microsoft.com/office/officeart/2008/layout/VerticalCurvedList"/>
    <dgm:cxn modelId="{F35813CA-B6C1-49A1-A3D8-88F62084A493}" type="presParOf" srcId="{034909E9-638F-41DE-AE0E-6AA8A6524F49}" destId="{CDDD7B63-BD47-4132-9569-943B223E33C0}" srcOrd="4" destOrd="0" presId="urn:microsoft.com/office/officeart/2008/layout/VerticalCurvedList"/>
    <dgm:cxn modelId="{ED37975C-2242-43F7-A436-F39BB926AD88}" type="presParOf" srcId="{CDDD7B63-BD47-4132-9569-943B223E33C0}" destId="{78359FA7-0032-4A5D-A53C-8406213661B9}" srcOrd="0" destOrd="0" presId="urn:microsoft.com/office/officeart/2008/layout/VerticalCurvedList"/>
    <dgm:cxn modelId="{D5D744FB-DA38-43B9-AF15-CBBD686CA79C}" type="presParOf" srcId="{034909E9-638F-41DE-AE0E-6AA8A6524F49}" destId="{FB2A50BC-D182-4956-929C-8074F46198C8}" srcOrd="5" destOrd="0" presId="urn:microsoft.com/office/officeart/2008/layout/VerticalCurvedList"/>
    <dgm:cxn modelId="{9C9464A2-2857-40D9-AAB7-68CE6A291805}" type="presParOf" srcId="{034909E9-638F-41DE-AE0E-6AA8A6524F49}" destId="{488FBFB2-BA3D-4A56-8958-B152B841E3F1}" srcOrd="6" destOrd="0" presId="urn:microsoft.com/office/officeart/2008/layout/VerticalCurvedList"/>
    <dgm:cxn modelId="{56667FF5-DB5F-47AC-86F1-3F2EE1EB150D}" type="presParOf" srcId="{488FBFB2-BA3D-4A56-8958-B152B841E3F1}" destId="{3E630C29-FC6B-491B-A2B6-7917D46D4BF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92FED6C-9B92-4A2F-902B-87CEE75A4CD6}"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zh-CN" altLang="en-US"/>
        </a:p>
      </dgm:t>
    </dgm:pt>
    <dgm:pt modelId="{2AAECA04-7AFC-433A-B734-005FDE524D19}">
      <dgm:prSet phldrT="[文本]" custT="1"/>
      <dgm:spPr/>
      <dgm:t>
        <a:bodyPr/>
        <a:lstStyle/>
        <a:p>
          <a:pPr>
            <a:spcBef>
              <a:spcPts val="0"/>
            </a:spcBef>
            <a:spcAft>
              <a:spcPts val="0"/>
            </a:spcAft>
          </a:pPr>
          <a:r>
            <a:rPr lang="zh-CN" altLang="en-US" sz="2000" b="1" dirty="0"/>
            <a:t>生产环节</a:t>
          </a:r>
        </a:p>
      </dgm:t>
    </dgm:pt>
    <dgm:pt modelId="{6843805D-AB4B-4A7B-990B-7729BFFD718B}" type="parTrans" cxnId="{18B0D0D8-EFEB-4E1D-8D2E-6F7C767441E6}">
      <dgm:prSet/>
      <dgm:spPr/>
      <dgm:t>
        <a:bodyPr/>
        <a:lstStyle/>
        <a:p>
          <a:pPr>
            <a:spcBef>
              <a:spcPts val="0"/>
            </a:spcBef>
            <a:spcAft>
              <a:spcPts val="0"/>
            </a:spcAft>
          </a:pPr>
          <a:endParaRPr lang="zh-CN" altLang="en-US" sz="2400"/>
        </a:p>
      </dgm:t>
    </dgm:pt>
    <dgm:pt modelId="{54CFBB4D-D565-493D-AE24-CEA9C73B866E}" type="sibTrans" cxnId="{18B0D0D8-EFEB-4E1D-8D2E-6F7C767441E6}">
      <dgm:prSet/>
      <dgm:spPr/>
      <dgm:t>
        <a:bodyPr/>
        <a:lstStyle/>
        <a:p>
          <a:pPr>
            <a:spcBef>
              <a:spcPts val="0"/>
            </a:spcBef>
            <a:spcAft>
              <a:spcPts val="0"/>
            </a:spcAft>
          </a:pPr>
          <a:endParaRPr lang="zh-CN" altLang="en-US" sz="2400"/>
        </a:p>
      </dgm:t>
    </dgm:pt>
    <dgm:pt modelId="{B7C96A9E-E5F1-4AEB-A3B5-12DF819CC27D}">
      <dgm:prSet phldrT="[文本]" custT="1"/>
      <dgm:spPr/>
      <dgm:t>
        <a:bodyPr/>
        <a:lstStyle/>
        <a:p>
          <a:pPr>
            <a:lnSpc>
              <a:spcPct val="100000"/>
            </a:lnSpc>
            <a:spcBef>
              <a:spcPts val="0"/>
            </a:spcBef>
            <a:spcAft>
              <a:spcPts val="0"/>
            </a:spcAft>
          </a:pPr>
          <a:r>
            <a:rPr lang="en-US" sz="1600" b="1" dirty="0"/>
            <a:t>1.</a:t>
          </a:r>
          <a:r>
            <a:rPr lang="zh-CN" sz="1600" b="1" dirty="0"/>
            <a:t>纳税人生产应税消费品直接对外销售的，在销售时纳税。</a:t>
          </a:r>
          <a:endParaRPr lang="zh-CN" altLang="en-US" sz="1600" b="1" dirty="0"/>
        </a:p>
      </dgm:t>
    </dgm:pt>
    <dgm:pt modelId="{E785F076-0045-4754-8FE1-7605A41BD745}" type="parTrans" cxnId="{7335100B-F158-45BE-81E0-A3B8F2E52F8D}">
      <dgm:prSet/>
      <dgm:spPr/>
      <dgm:t>
        <a:bodyPr/>
        <a:lstStyle/>
        <a:p>
          <a:pPr>
            <a:spcBef>
              <a:spcPts val="0"/>
            </a:spcBef>
            <a:spcAft>
              <a:spcPts val="0"/>
            </a:spcAft>
          </a:pPr>
          <a:endParaRPr lang="zh-CN" altLang="en-US" sz="2400"/>
        </a:p>
      </dgm:t>
    </dgm:pt>
    <dgm:pt modelId="{6555AD2C-CACE-4F37-BF39-36677DA2736F}" type="sibTrans" cxnId="{7335100B-F158-45BE-81E0-A3B8F2E52F8D}">
      <dgm:prSet/>
      <dgm:spPr/>
      <dgm:t>
        <a:bodyPr/>
        <a:lstStyle/>
        <a:p>
          <a:pPr>
            <a:spcBef>
              <a:spcPts val="0"/>
            </a:spcBef>
            <a:spcAft>
              <a:spcPts val="0"/>
            </a:spcAft>
          </a:pPr>
          <a:endParaRPr lang="zh-CN" altLang="en-US" sz="2400"/>
        </a:p>
      </dgm:t>
    </dgm:pt>
    <dgm:pt modelId="{85E10F92-2E29-44AA-ADED-940EC5F4D461}">
      <dgm:prSet phldrT="[文本]" custT="1"/>
      <dgm:spPr/>
      <dgm:t>
        <a:bodyPr/>
        <a:lstStyle/>
        <a:p>
          <a:pPr>
            <a:spcBef>
              <a:spcPts val="0"/>
            </a:spcBef>
            <a:spcAft>
              <a:spcPts val="0"/>
            </a:spcAft>
          </a:pPr>
          <a:r>
            <a:rPr lang="zh-CN" altLang="en-US" sz="2000" b="1" dirty="0"/>
            <a:t>委托加工环节</a:t>
          </a:r>
        </a:p>
      </dgm:t>
    </dgm:pt>
    <dgm:pt modelId="{2CEBDB57-4A11-403F-A1C1-EC26FFE4F6FD}" type="parTrans" cxnId="{F40E0441-4373-4257-AF34-6D76C30E7254}">
      <dgm:prSet/>
      <dgm:spPr/>
      <dgm:t>
        <a:bodyPr/>
        <a:lstStyle/>
        <a:p>
          <a:pPr>
            <a:spcBef>
              <a:spcPts val="0"/>
            </a:spcBef>
            <a:spcAft>
              <a:spcPts val="0"/>
            </a:spcAft>
          </a:pPr>
          <a:endParaRPr lang="zh-CN" altLang="en-US" sz="2400"/>
        </a:p>
      </dgm:t>
    </dgm:pt>
    <dgm:pt modelId="{A7FF948A-359C-4F82-8AA4-8ABF3C36A56B}" type="sibTrans" cxnId="{F40E0441-4373-4257-AF34-6D76C30E7254}">
      <dgm:prSet/>
      <dgm:spPr/>
      <dgm:t>
        <a:bodyPr/>
        <a:lstStyle/>
        <a:p>
          <a:pPr>
            <a:spcBef>
              <a:spcPts val="0"/>
            </a:spcBef>
            <a:spcAft>
              <a:spcPts val="0"/>
            </a:spcAft>
          </a:pPr>
          <a:endParaRPr lang="zh-CN" altLang="en-US" sz="2400"/>
        </a:p>
      </dgm:t>
    </dgm:pt>
    <dgm:pt modelId="{803460F2-A23C-42FF-AC3C-733E41DAA0E7}">
      <dgm:prSet phldrT="[文本]" custT="1"/>
      <dgm:spPr/>
      <dgm:t>
        <a:bodyPr/>
        <a:lstStyle/>
        <a:p>
          <a:pPr>
            <a:spcBef>
              <a:spcPts val="0"/>
            </a:spcBef>
            <a:spcAft>
              <a:spcPts val="0"/>
            </a:spcAft>
          </a:pPr>
          <a:r>
            <a:rPr lang="zh-CN" altLang="en-US" sz="1600" b="1" dirty="0"/>
            <a:t>纳税人委托加工应税消费品的，委托方是消费税的纳税义务人，由受托方（个人除外）在向委托方交货时代收代缴消费税税款；委托个人加工的应税消费品，由委托方收回后缴纳消费税</a:t>
          </a:r>
        </a:p>
      </dgm:t>
    </dgm:pt>
    <dgm:pt modelId="{90153F01-4EDB-4D3F-8CBA-2DB650C4EB2F}" type="parTrans" cxnId="{593DDF2E-EDF0-421A-BB7D-D12E2454A9AF}">
      <dgm:prSet/>
      <dgm:spPr/>
      <dgm:t>
        <a:bodyPr/>
        <a:lstStyle/>
        <a:p>
          <a:pPr>
            <a:spcBef>
              <a:spcPts val="0"/>
            </a:spcBef>
            <a:spcAft>
              <a:spcPts val="0"/>
            </a:spcAft>
          </a:pPr>
          <a:endParaRPr lang="zh-CN" altLang="en-US" sz="2400"/>
        </a:p>
      </dgm:t>
    </dgm:pt>
    <dgm:pt modelId="{FDDCB329-88A4-4E0E-B6B5-B9D087689FDC}" type="sibTrans" cxnId="{593DDF2E-EDF0-421A-BB7D-D12E2454A9AF}">
      <dgm:prSet/>
      <dgm:spPr/>
      <dgm:t>
        <a:bodyPr/>
        <a:lstStyle/>
        <a:p>
          <a:pPr>
            <a:spcBef>
              <a:spcPts val="0"/>
            </a:spcBef>
            <a:spcAft>
              <a:spcPts val="0"/>
            </a:spcAft>
          </a:pPr>
          <a:endParaRPr lang="zh-CN" altLang="en-US" sz="2400"/>
        </a:p>
      </dgm:t>
    </dgm:pt>
    <dgm:pt modelId="{B856AFF5-745D-4B47-8108-93169BCAC015}">
      <dgm:prSet phldrT="[文本]" custT="1"/>
      <dgm:spPr/>
      <dgm:t>
        <a:bodyPr/>
        <a:lstStyle/>
        <a:p>
          <a:pPr>
            <a:spcBef>
              <a:spcPts val="0"/>
            </a:spcBef>
            <a:spcAft>
              <a:spcPts val="0"/>
            </a:spcAft>
          </a:pPr>
          <a:r>
            <a:rPr lang="zh-CN" altLang="en-US" sz="2000" b="1" dirty="0"/>
            <a:t>批发环节</a:t>
          </a:r>
        </a:p>
      </dgm:t>
    </dgm:pt>
    <dgm:pt modelId="{C8842910-864B-40B1-B689-A999DA02078F}" type="parTrans" cxnId="{4601D764-54CE-4FFD-AA39-C171096D1E7F}">
      <dgm:prSet/>
      <dgm:spPr/>
      <dgm:t>
        <a:bodyPr/>
        <a:lstStyle/>
        <a:p>
          <a:pPr>
            <a:spcBef>
              <a:spcPts val="0"/>
            </a:spcBef>
            <a:spcAft>
              <a:spcPts val="0"/>
            </a:spcAft>
          </a:pPr>
          <a:endParaRPr lang="zh-CN" altLang="en-US" sz="2400"/>
        </a:p>
      </dgm:t>
    </dgm:pt>
    <dgm:pt modelId="{F48711C9-BF60-4ABF-BF33-BF5A6D9155A8}" type="sibTrans" cxnId="{4601D764-54CE-4FFD-AA39-C171096D1E7F}">
      <dgm:prSet/>
      <dgm:spPr/>
      <dgm:t>
        <a:bodyPr/>
        <a:lstStyle/>
        <a:p>
          <a:pPr>
            <a:spcBef>
              <a:spcPts val="0"/>
            </a:spcBef>
            <a:spcAft>
              <a:spcPts val="0"/>
            </a:spcAft>
          </a:pPr>
          <a:endParaRPr lang="zh-CN" altLang="en-US" sz="2400"/>
        </a:p>
      </dgm:t>
    </dgm:pt>
    <dgm:pt modelId="{27126503-EBFB-4F97-A554-FD137875816C}">
      <dgm:prSet phldrT="[文本]" custT="1"/>
      <dgm:spPr/>
      <dgm:t>
        <a:bodyPr/>
        <a:lstStyle/>
        <a:p>
          <a:pPr>
            <a:spcBef>
              <a:spcPts val="0"/>
            </a:spcBef>
            <a:spcAft>
              <a:spcPts val="0"/>
            </a:spcAft>
          </a:pPr>
          <a:r>
            <a:rPr lang="zh-CN" altLang="en-US" sz="2000" b="1" dirty="0"/>
            <a:t>进口环节</a:t>
          </a:r>
        </a:p>
      </dgm:t>
    </dgm:pt>
    <dgm:pt modelId="{3D8288F3-9882-48D0-9A71-541CDE2A6452}" type="parTrans" cxnId="{602D1DE1-F316-4AF9-8EAB-58FA6C3ED5A9}">
      <dgm:prSet/>
      <dgm:spPr/>
      <dgm:t>
        <a:bodyPr/>
        <a:lstStyle/>
        <a:p>
          <a:pPr>
            <a:spcBef>
              <a:spcPts val="0"/>
            </a:spcBef>
            <a:spcAft>
              <a:spcPts val="0"/>
            </a:spcAft>
          </a:pPr>
          <a:endParaRPr lang="zh-CN" altLang="en-US" sz="2400"/>
        </a:p>
      </dgm:t>
    </dgm:pt>
    <dgm:pt modelId="{207E9D79-2E2E-46B7-AFA7-493AB2FD6D1F}" type="sibTrans" cxnId="{602D1DE1-F316-4AF9-8EAB-58FA6C3ED5A9}">
      <dgm:prSet/>
      <dgm:spPr/>
      <dgm:t>
        <a:bodyPr/>
        <a:lstStyle/>
        <a:p>
          <a:pPr>
            <a:spcBef>
              <a:spcPts val="0"/>
            </a:spcBef>
            <a:spcAft>
              <a:spcPts val="0"/>
            </a:spcAft>
          </a:pPr>
          <a:endParaRPr lang="zh-CN" altLang="en-US" sz="2400"/>
        </a:p>
      </dgm:t>
    </dgm:pt>
    <dgm:pt modelId="{2908C9E3-63ED-4630-8E4D-5D9E75E3BDA5}">
      <dgm:prSet phldrT="[文本]" custT="1"/>
      <dgm:spPr/>
      <dgm:t>
        <a:bodyPr/>
        <a:lstStyle/>
        <a:p>
          <a:pPr>
            <a:spcBef>
              <a:spcPts val="0"/>
            </a:spcBef>
            <a:spcAft>
              <a:spcPts val="0"/>
            </a:spcAft>
          </a:pPr>
          <a:r>
            <a:rPr lang="zh-CN" altLang="en-US" sz="1600" b="1" dirty="0"/>
            <a:t>进口应税消费品，在进口环节应缴纳消费税</a:t>
          </a:r>
        </a:p>
      </dgm:t>
    </dgm:pt>
    <dgm:pt modelId="{C4A578F2-D751-4EB7-B109-CA26AFF32C78}" type="parTrans" cxnId="{4BB24E2A-0761-4494-8845-5937AEEC4376}">
      <dgm:prSet/>
      <dgm:spPr/>
      <dgm:t>
        <a:bodyPr/>
        <a:lstStyle/>
        <a:p>
          <a:pPr>
            <a:spcBef>
              <a:spcPts val="0"/>
            </a:spcBef>
            <a:spcAft>
              <a:spcPts val="0"/>
            </a:spcAft>
          </a:pPr>
          <a:endParaRPr lang="zh-CN" altLang="en-US" sz="2400"/>
        </a:p>
      </dgm:t>
    </dgm:pt>
    <dgm:pt modelId="{DC2B20BA-05EC-4E35-B28D-AE5D9CD20B81}" type="sibTrans" cxnId="{4BB24E2A-0761-4494-8845-5937AEEC4376}">
      <dgm:prSet/>
      <dgm:spPr/>
      <dgm:t>
        <a:bodyPr/>
        <a:lstStyle/>
        <a:p>
          <a:pPr>
            <a:spcBef>
              <a:spcPts val="0"/>
            </a:spcBef>
            <a:spcAft>
              <a:spcPts val="0"/>
            </a:spcAft>
          </a:pPr>
          <a:endParaRPr lang="zh-CN" altLang="en-US" sz="2400"/>
        </a:p>
      </dgm:t>
    </dgm:pt>
    <dgm:pt modelId="{BA46400E-1C70-4AE7-BF21-EECC4BB23F9B}">
      <dgm:prSet phldrT="[文本]" custT="1"/>
      <dgm:spPr/>
      <dgm:t>
        <a:bodyPr/>
        <a:lstStyle/>
        <a:p>
          <a:pPr>
            <a:spcBef>
              <a:spcPts val="0"/>
            </a:spcBef>
            <a:spcAft>
              <a:spcPts val="0"/>
            </a:spcAft>
          </a:pPr>
          <a:r>
            <a:rPr lang="zh-CN" altLang="en-US" sz="2000" b="1" dirty="0"/>
            <a:t>零售环节</a:t>
          </a:r>
        </a:p>
      </dgm:t>
    </dgm:pt>
    <dgm:pt modelId="{1B0F5D12-09E2-4DDF-870F-24D813A1CDC4}" type="parTrans" cxnId="{AD0AA543-1C6C-48D7-9A27-5DEB4284A4BF}">
      <dgm:prSet/>
      <dgm:spPr/>
      <dgm:t>
        <a:bodyPr/>
        <a:lstStyle/>
        <a:p>
          <a:pPr>
            <a:spcBef>
              <a:spcPts val="0"/>
            </a:spcBef>
            <a:spcAft>
              <a:spcPts val="0"/>
            </a:spcAft>
          </a:pPr>
          <a:endParaRPr lang="zh-CN" altLang="en-US" sz="2400"/>
        </a:p>
      </dgm:t>
    </dgm:pt>
    <dgm:pt modelId="{17104FA2-D0C0-4C91-B24C-3B86475A31A6}" type="sibTrans" cxnId="{AD0AA543-1C6C-48D7-9A27-5DEB4284A4BF}">
      <dgm:prSet/>
      <dgm:spPr/>
      <dgm:t>
        <a:bodyPr/>
        <a:lstStyle/>
        <a:p>
          <a:pPr>
            <a:spcBef>
              <a:spcPts val="0"/>
            </a:spcBef>
            <a:spcAft>
              <a:spcPts val="0"/>
            </a:spcAft>
          </a:pPr>
          <a:endParaRPr lang="zh-CN" altLang="en-US" sz="2400"/>
        </a:p>
      </dgm:t>
    </dgm:pt>
    <dgm:pt modelId="{DC2767FD-5CE2-4510-A565-9D193C48C338}">
      <dgm:prSet phldrT="[文本]" custT="1"/>
      <dgm:spPr/>
      <dgm:t>
        <a:bodyPr/>
        <a:lstStyle/>
        <a:p>
          <a:pPr>
            <a:spcBef>
              <a:spcPts val="0"/>
            </a:spcBef>
            <a:spcAft>
              <a:spcPts val="0"/>
            </a:spcAft>
          </a:pPr>
          <a:r>
            <a:rPr lang="zh-CN" altLang="en-US" sz="1600" b="1" dirty="0"/>
            <a:t>特指卷烟</a:t>
          </a:r>
        </a:p>
      </dgm:t>
    </dgm:pt>
    <dgm:pt modelId="{0FE7E90B-C17B-4A0C-A60B-B1C1D6C742E1}" type="parTrans" cxnId="{33ED182D-CEAE-439B-8CE2-A2A281D5E0AD}">
      <dgm:prSet/>
      <dgm:spPr/>
      <dgm:t>
        <a:bodyPr/>
        <a:lstStyle/>
        <a:p>
          <a:pPr>
            <a:spcBef>
              <a:spcPts val="0"/>
            </a:spcBef>
            <a:spcAft>
              <a:spcPts val="0"/>
            </a:spcAft>
          </a:pPr>
          <a:endParaRPr lang="zh-CN" altLang="en-US" sz="2400"/>
        </a:p>
      </dgm:t>
    </dgm:pt>
    <dgm:pt modelId="{60FA98C8-73EB-4F1E-A0EF-DE5605123387}" type="sibTrans" cxnId="{33ED182D-CEAE-439B-8CE2-A2A281D5E0AD}">
      <dgm:prSet/>
      <dgm:spPr/>
      <dgm:t>
        <a:bodyPr/>
        <a:lstStyle/>
        <a:p>
          <a:pPr>
            <a:spcBef>
              <a:spcPts val="0"/>
            </a:spcBef>
            <a:spcAft>
              <a:spcPts val="0"/>
            </a:spcAft>
          </a:pPr>
          <a:endParaRPr lang="zh-CN" altLang="en-US" sz="2400"/>
        </a:p>
      </dgm:t>
    </dgm:pt>
    <dgm:pt modelId="{DFAAFBFA-B309-42EA-90AC-21701AC3495B}">
      <dgm:prSet phldrT="[文本]" custT="1"/>
      <dgm:spPr/>
      <dgm:t>
        <a:bodyPr/>
        <a:lstStyle/>
        <a:p>
          <a:pPr>
            <a:spcBef>
              <a:spcPts val="0"/>
            </a:spcBef>
            <a:spcAft>
              <a:spcPts val="0"/>
            </a:spcAft>
          </a:pPr>
          <a:r>
            <a:rPr lang="zh-CN" altLang="en-US" sz="1600" b="1" dirty="0"/>
            <a:t>特指金银首饰、钻石及钻石饰品、超豪华小汽车</a:t>
          </a:r>
        </a:p>
      </dgm:t>
    </dgm:pt>
    <dgm:pt modelId="{2ECF8431-751A-453E-9D86-785B392AF031}" type="parTrans" cxnId="{0AE6C13C-7676-4107-AAB6-771E3D605770}">
      <dgm:prSet/>
      <dgm:spPr/>
      <dgm:t>
        <a:bodyPr/>
        <a:lstStyle/>
        <a:p>
          <a:pPr>
            <a:spcBef>
              <a:spcPts val="0"/>
            </a:spcBef>
            <a:spcAft>
              <a:spcPts val="0"/>
            </a:spcAft>
          </a:pPr>
          <a:endParaRPr lang="zh-CN" altLang="en-US" sz="2400"/>
        </a:p>
      </dgm:t>
    </dgm:pt>
    <dgm:pt modelId="{85D11AF4-BB31-4B8A-9050-748C7FB0DC7B}" type="sibTrans" cxnId="{0AE6C13C-7676-4107-AAB6-771E3D605770}">
      <dgm:prSet/>
      <dgm:spPr/>
      <dgm:t>
        <a:bodyPr/>
        <a:lstStyle/>
        <a:p>
          <a:pPr>
            <a:spcBef>
              <a:spcPts val="0"/>
            </a:spcBef>
            <a:spcAft>
              <a:spcPts val="0"/>
            </a:spcAft>
          </a:pPr>
          <a:endParaRPr lang="zh-CN" altLang="en-US" sz="2400"/>
        </a:p>
      </dgm:t>
    </dgm:pt>
    <dgm:pt modelId="{46A5A8D2-F9F1-4742-8AAD-0DD6A96C9A62}">
      <dgm:prSet custT="1"/>
      <dgm:spPr/>
      <dgm:t>
        <a:bodyPr/>
        <a:lstStyle/>
        <a:p>
          <a:pPr>
            <a:lnSpc>
              <a:spcPct val="100000"/>
            </a:lnSpc>
            <a:spcBef>
              <a:spcPts val="0"/>
            </a:spcBef>
            <a:spcAft>
              <a:spcPts val="0"/>
            </a:spcAft>
          </a:pPr>
          <a:r>
            <a:rPr lang="en-US" sz="1600" b="1" dirty="0"/>
            <a:t>2.</a:t>
          </a:r>
          <a:r>
            <a:rPr lang="zh-CN" sz="1600" b="1" dirty="0"/>
            <a:t>纳税人自产自用的应税消费品，用于连续生产应税消费品的，不纳税；用于其他方面的，于移送使用时纳税。</a:t>
          </a:r>
          <a:endParaRPr lang="zh-CN" altLang="en-US" sz="1600" b="1" dirty="0"/>
        </a:p>
      </dgm:t>
    </dgm:pt>
    <dgm:pt modelId="{2B4FCFE2-2949-4958-B5D0-4A6B71E132E1}" type="parTrans" cxnId="{6D344352-BFE4-4617-8FEF-6FF4201B7D5E}">
      <dgm:prSet/>
      <dgm:spPr/>
      <dgm:t>
        <a:bodyPr/>
        <a:lstStyle/>
        <a:p>
          <a:pPr>
            <a:spcBef>
              <a:spcPts val="0"/>
            </a:spcBef>
            <a:spcAft>
              <a:spcPts val="0"/>
            </a:spcAft>
          </a:pPr>
          <a:endParaRPr lang="zh-CN" altLang="en-US" sz="2400"/>
        </a:p>
      </dgm:t>
    </dgm:pt>
    <dgm:pt modelId="{DFDD3A0E-AC92-4BE4-AAF8-E0100B0A35FC}" type="sibTrans" cxnId="{6D344352-BFE4-4617-8FEF-6FF4201B7D5E}">
      <dgm:prSet/>
      <dgm:spPr/>
      <dgm:t>
        <a:bodyPr/>
        <a:lstStyle/>
        <a:p>
          <a:pPr>
            <a:spcBef>
              <a:spcPts val="0"/>
            </a:spcBef>
            <a:spcAft>
              <a:spcPts val="0"/>
            </a:spcAft>
          </a:pPr>
          <a:endParaRPr lang="zh-CN" altLang="en-US" sz="2400"/>
        </a:p>
      </dgm:t>
    </dgm:pt>
    <dgm:pt modelId="{CA0DFE2D-F18C-458A-BD16-7ABDCE1AE817}" type="pres">
      <dgm:prSet presAssocID="{192FED6C-9B92-4A2F-902B-87CEE75A4CD6}" presName="linear" presStyleCnt="0">
        <dgm:presLayoutVars>
          <dgm:animLvl val="lvl"/>
          <dgm:resizeHandles val="exact"/>
        </dgm:presLayoutVars>
      </dgm:prSet>
      <dgm:spPr/>
    </dgm:pt>
    <dgm:pt modelId="{FFAAD0C1-3237-4E08-820B-731732ADA009}" type="pres">
      <dgm:prSet presAssocID="{2AAECA04-7AFC-433A-B734-005FDE524D19}" presName="parentText" presStyleLbl="node1" presStyleIdx="0" presStyleCnt="5" custLinFactNeighborX="-1892" custLinFactNeighborY="-369">
        <dgm:presLayoutVars>
          <dgm:chMax val="0"/>
          <dgm:bulletEnabled val="1"/>
        </dgm:presLayoutVars>
      </dgm:prSet>
      <dgm:spPr/>
    </dgm:pt>
    <dgm:pt modelId="{F5A1C83D-0DC4-4996-BC36-8945277E399D}" type="pres">
      <dgm:prSet presAssocID="{2AAECA04-7AFC-433A-B734-005FDE524D19}" presName="childText" presStyleLbl="revTx" presStyleIdx="0" presStyleCnt="5">
        <dgm:presLayoutVars>
          <dgm:bulletEnabled val="1"/>
        </dgm:presLayoutVars>
      </dgm:prSet>
      <dgm:spPr/>
    </dgm:pt>
    <dgm:pt modelId="{48B499D1-C925-4498-B444-E4C4E1E06199}" type="pres">
      <dgm:prSet presAssocID="{85E10F92-2E29-44AA-ADED-940EC5F4D461}" presName="parentText" presStyleLbl="node1" presStyleIdx="1" presStyleCnt="5">
        <dgm:presLayoutVars>
          <dgm:chMax val="0"/>
          <dgm:bulletEnabled val="1"/>
        </dgm:presLayoutVars>
      </dgm:prSet>
      <dgm:spPr/>
    </dgm:pt>
    <dgm:pt modelId="{91A1FC37-085A-4E90-A518-CB6CAD4E0DCB}" type="pres">
      <dgm:prSet presAssocID="{85E10F92-2E29-44AA-ADED-940EC5F4D461}" presName="childText" presStyleLbl="revTx" presStyleIdx="1" presStyleCnt="5">
        <dgm:presLayoutVars>
          <dgm:bulletEnabled val="1"/>
        </dgm:presLayoutVars>
      </dgm:prSet>
      <dgm:spPr/>
    </dgm:pt>
    <dgm:pt modelId="{F30D5037-EDBC-43F3-92EC-B3EAD0950E97}" type="pres">
      <dgm:prSet presAssocID="{27126503-EBFB-4F97-A554-FD137875816C}" presName="parentText" presStyleLbl="node1" presStyleIdx="2" presStyleCnt="5">
        <dgm:presLayoutVars>
          <dgm:chMax val="0"/>
          <dgm:bulletEnabled val="1"/>
        </dgm:presLayoutVars>
      </dgm:prSet>
      <dgm:spPr/>
    </dgm:pt>
    <dgm:pt modelId="{EC3A80AF-02A1-4A2C-A8F1-3098DEC76DF4}" type="pres">
      <dgm:prSet presAssocID="{27126503-EBFB-4F97-A554-FD137875816C}" presName="childText" presStyleLbl="revTx" presStyleIdx="2" presStyleCnt="5">
        <dgm:presLayoutVars>
          <dgm:bulletEnabled val="1"/>
        </dgm:presLayoutVars>
      </dgm:prSet>
      <dgm:spPr/>
    </dgm:pt>
    <dgm:pt modelId="{E51835DB-4869-46C2-97F4-82BA1863ADAC}" type="pres">
      <dgm:prSet presAssocID="{B856AFF5-745D-4B47-8108-93169BCAC015}" presName="parentText" presStyleLbl="node1" presStyleIdx="3" presStyleCnt="5">
        <dgm:presLayoutVars>
          <dgm:chMax val="0"/>
          <dgm:bulletEnabled val="1"/>
        </dgm:presLayoutVars>
      </dgm:prSet>
      <dgm:spPr/>
    </dgm:pt>
    <dgm:pt modelId="{17CC63AC-1B30-4FBE-B3AF-8307AD00FCAA}" type="pres">
      <dgm:prSet presAssocID="{B856AFF5-745D-4B47-8108-93169BCAC015}" presName="childText" presStyleLbl="revTx" presStyleIdx="3" presStyleCnt="5">
        <dgm:presLayoutVars>
          <dgm:bulletEnabled val="1"/>
        </dgm:presLayoutVars>
      </dgm:prSet>
      <dgm:spPr/>
    </dgm:pt>
    <dgm:pt modelId="{A1367828-B0DF-403D-B97C-0D77052BAC1A}" type="pres">
      <dgm:prSet presAssocID="{BA46400E-1C70-4AE7-BF21-EECC4BB23F9B}" presName="parentText" presStyleLbl="node1" presStyleIdx="4" presStyleCnt="5">
        <dgm:presLayoutVars>
          <dgm:chMax val="0"/>
          <dgm:bulletEnabled val="1"/>
        </dgm:presLayoutVars>
      </dgm:prSet>
      <dgm:spPr/>
    </dgm:pt>
    <dgm:pt modelId="{7877B98C-BC78-4F28-8020-0B4530CCB104}" type="pres">
      <dgm:prSet presAssocID="{BA46400E-1C70-4AE7-BF21-EECC4BB23F9B}" presName="childText" presStyleLbl="revTx" presStyleIdx="4" presStyleCnt="5">
        <dgm:presLayoutVars>
          <dgm:bulletEnabled val="1"/>
        </dgm:presLayoutVars>
      </dgm:prSet>
      <dgm:spPr/>
    </dgm:pt>
  </dgm:ptLst>
  <dgm:cxnLst>
    <dgm:cxn modelId="{7335100B-F158-45BE-81E0-A3B8F2E52F8D}" srcId="{2AAECA04-7AFC-433A-B734-005FDE524D19}" destId="{B7C96A9E-E5F1-4AEB-A3B5-12DF819CC27D}" srcOrd="0" destOrd="0" parTransId="{E785F076-0045-4754-8FE1-7605A41BD745}" sibTransId="{6555AD2C-CACE-4F37-BF39-36677DA2736F}"/>
    <dgm:cxn modelId="{4BB24E2A-0761-4494-8845-5937AEEC4376}" srcId="{27126503-EBFB-4F97-A554-FD137875816C}" destId="{2908C9E3-63ED-4630-8E4D-5D9E75E3BDA5}" srcOrd="0" destOrd="0" parTransId="{C4A578F2-D751-4EB7-B109-CA26AFF32C78}" sibTransId="{DC2B20BA-05EC-4E35-B28D-AE5D9CD20B81}"/>
    <dgm:cxn modelId="{33ED182D-CEAE-439B-8CE2-A2A281D5E0AD}" srcId="{B856AFF5-745D-4B47-8108-93169BCAC015}" destId="{DC2767FD-5CE2-4510-A565-9D193C48C338}" srcOrd="0" destOrd="0" parTransId="{0FE7E90B-C17B-4A0C-A60B-B1C1D6C742E1}" sibTransId="{60FA98C8-73EB-4F1E-A0EF-DE5605123387}"/>
    <dgm:cxn modelId="{593DDF2E-EDF0-421A-BB7D-D12E2454A9AF}" srcId="{85E10F92-2E29-44AA-ADED-940EC5F4D461}" destId="{803460F2-A23C-42FF-AC3C-733E41DAA0E7}" srcOrd="0" destOrd="0" parTransId="{90153F01-4EDB-4D3F-8CBA-2DB650C4EB2F}" sibTransId="{FDDCB329-88A4-4E0E-B6B5-B9D087689FDC}"/>
    <dgm:cxn modelId="{0AE6C13C-7676-4107-AAB6-771E3D605770}" srcId="{BA46400E-1C70-4AE7-BF21-EECC4BB23F9B}" destId="{DFAAFBFA-B309-42EA-90AC-21701AC3495B}" srcOrd="0" destOrd="0" parTransId="{2ECF8431-751A-453E-9D86-785B392AF031}" sibTransId="{85D11AF4-BB31-4B8A-9050-748C7FB0DC7B}"/>
    <dgm:cxn modelId="{F40E0441-4373-4257-AF34-6D76C30E7254}" srcId="{192FED6C-9B92-4A2F-902B-87CEE75A4CD6}" destId="{85E10F92-2E29-44AA-ADED-940EC5F4D461}" srcOrd="1" destOrd="0" parTransId="{2CEBDB57-4A11-403F-A1C1-EC26FFE4F6FD}" sibTransId="{A7FF948A-359C-4F82-8AA4-8ABF3C36A56B}"/>
    <dgm:cxn modelId="{AD0AA543-1C6C-48D7-9A27-5DEB4284A4BF}" srcId="{192FED6C-9B92-4A2F-902B-87CEE75A4CD6}" destId="{BA46400E-1C70-4AE7-BF21-EECC4BB23F9B}" srcOrd="4" destOrd="0" parTransId="{1B0F5D12-09E2-4DDF-870F-24D813A1CDC4}" sibTransId="{17104FA2-D0C0-4C91-B24C-3B86475A31A6}"/>
    <dgm:cxn modelId="{4601D764-54CE-4FFD-AA39-C171096D1E7F}" srcId="{192FED6C-9B92-4A2F-902B-87CEE75A4CD6}" destId="{B856AFF5-745D-4B47-8108-93169BCAC015}" srcOrd="3" destOrd="0" parTransId="{C8842910-864B-40B1-B689-A999DA02078F}" sibTransId="{F48711C9-BF60-4ABF-BF33-BF5A6D9155A8}"/>
    <dgm:cxn modelId="{6CBAF864-D7B1-43FF-87D7-1171CF25BC3E}" type="presOf" srcId="{B7C96A9E-E5F1-4AEB-A3B5-12DF819CC27D}" destId="{F5A1C83D-0DC4-4996-BC36-8945277E399D}" srcOrd="0" destOrd="0" presId="urn:microsoft.com/office/officeart/2005/8/layout/vList2"/>
    <dgm:cxn modelId="{A4CCD645-1CA6-4E41-B710-D0B560E6A3E5}" type="presOf" srcId="{DC2767FD-5CE2-4510-A565-9D193C48C338}" destId="{17CC63AC-1B30-4FBE-B3AF-8307AD00FCAA}" srcOrd="0" destOrd="0" presId="urn:microsoft.com/office/officeart/2005/8/layout/vList2"/>
    <dgm:cxn modelId="{19BED945-F6ED-4CEF-B083-7924B08B0F05}" type="presOf" srcId="{803460F2-A23C-42FF-AC3C-733E41DAA0E7}" destId="{91A1FC37-085A-4E90-A518-CB6CAD4E0DCB}" srcOrd="0" destOrd="0" presId="urn:microsoft.com/office/officeart/2005/8/layout/vList2"/>
    <dgm:cxn modelId="{8C5BEF4C-3075-4F06-B4E5-906AC469712B}" type="presOf" srcId="{2908C9E3-63ED-4630-8E4D-5D9E75E3BDA5}" destId="{EC3A80AF-02A1-4A2C-A8F1-3098DEC76DF4}" srcOrd="0" destOrd="0" presId="urn:microsoft.com/office/officeart/2005/8/layout/vList2"/>
    <dgm:cxn modelId="{6D344352-BFE4-4617-8FEF-6FF4201B7D5E}" srcId="{2AAECA04-7AFC-433A-B734-005FDE524D19}" destId="{46A5A8D2-F9F1-4742-8AAD-0DD6A96C9A62}" srcOrd="1" destOrd="0" parTransId="{2B4FCFE2-2949-4958-B5D0-4A6B71E132E1}" sibTransId="{DFDD3A0E-AC92-4BE4-AAF8-E0100B0A35FC}"/>
    <dgm:cxn modelId="{C258099A-CBBF-4DD4-A5D1-0E724A0152EB}" type="presOf" srcId="{192FED6C-9B92-4A2F-902B-87CEE75A4CD6}" destId="{CA0DFE2D-F18C-458A-BD16-7ABDCE1AE817}" srcOrd="0" destOrd="0" presId="urn:microsoft.com/office/officeart/2005/8/layout/vList2"/>
    <dgm:cxn modelId="{A14312AC-7A1C-46D6-A197-F7195E87E1E1}" type="presOf" srcId="{B856AFF5-745D-4B47-8108-93169BCAC015}" destId="{E51835DB-4869-46C2-97F4-82BA1863ADAC}" srcOrd="0" destOrd="0" presId="urn:microsoft.com/office/officeart/2005/8/layout/vList2"/>
    <dgm:cxn modelId="{C00076B8-C7D3-40F5-9A15-91F8F093D867}" type="presOf" srcId="{85E10F92-2E29-44AA-ADED-940EC5F4D461}" destId="{48B499D1-C925-4498-B444-E4C4E1E06199}" srcOrd="0" destOrd="0" presId="urn:microsoft.com/office/officeart/2005/8/layout/vList2"/>
    <dgm:cxn modelId="{AF01A5C2-A3E2-4E41-9F7A-DC14E6D843BD}" type="presOf" srcId="{BA46400E-1C70-4AE7-BF21-EECC4BB23F9B}" destId="{A1367828-B0DF-403D-B97C-0D77052BAC1A}" srcOrd="0" destOrd="0" presId="urn:microsoft.com/office/officeart/2005/8/layout/vList2"/>
    <dgm:cxn modelId="{18B0D0D8-EFEB-4E1D-8D2E-6F7C767441E6}" srcId="{192FED6C-9B92-4A2F-902B-87CEE75A4CD6}" destId="{2AAECA04-7AFC-433A-B734-005FDE524D19}" srcOrd="0" destOrd="0" parTransId="{6843805D-AB4B-4A7B-990B-7729BFFD718B}" sibTransId="{54CFBB4D-D565-493D-AE24-CEA9C73B866E}"/>
    <dgm:cxn modelId="{BDCD98DB-DEEA-41B2-8362-FC08209A5EA9}" type="presOf" srcId="{27126503-EBFB-4F97-A554-FD137875816C}" destId="{F30D5037-EDBC-43F3-92EC-B3EAD0950E97}" srcOrd="0" destOrd="0" presId="urn:microsoft.com/office/officeart/2005/8/layout/vList2"/>
    <dgm:cxn modelId="{602D1DE1-F316-4AF9-8EAB-58FA6C3ED5A9}" srcId="{192FED6C-9B92-4A2F-902B-87CEE75A4CD6}" destId="{27126503-EBFB-4F97-A554-FD137875816C}" srcOrd="2" destOrd="0" parTransId="{3D8288F3-9882-48D0-9A71-541CDE2A6452}" sibTransId="{207E9D79-2E2E-46B7-AFA7-493AB2FD6D1F}"/>
    <dgm:cxn modelId="{B9AB38E5-43A0-48E8-842E-4487E2E67C92}" type="presOf" srcId="{DFAAFBFA-B309-42EA-90AC-21701AC3495B}" destId="{7877B98C-BC78-4F28-8020-0B4530CCB104}" srcOrd="0" destOrd="0" presId="urn:microsoft.com/office/officeart/2005/8/layout/vList2"/>
    <dgm:cxn modelId="{E0CE59F5-3FDF-4102-9BAD-CEFEF3E88616}" type="presOf" srcId="{46A5A8D2-F9F1-4742-8AAD-0DD6A96C9A62}" destId="{F5A1C83D-0DC4-4996-BC36-8945277E399D}" srcOrd="0" destOrd="1" presId="urn:microsoft.com/office/officeart/2005/8/layout/vList2"/>
    <dgm:cxn modelId="{5929CDF7-47A2-460E-90E9-96AC18B556D9}" type="presOf" srcId="{2AAECA04-7AFC-433A-B734-005FDE524D19}" destId="{FFAAD0C1-3237-4E08-820B-731732ADA009}" srcOrd="0" destOrd="0" presId="urn:microsoft.com/office/officeart/2005/8/layout/vList2"/>
    <dgm:cxn modelId="{D786E703-CB4F-4670-AD52-72345CA0666D}" type="presParOf" srcId="{CA0DFE2D-F18C-458A-BD16-7ABDCE1AE817}" destId="{FFAAD0C1-3237-4E08-820B-731732ADA009}" srcOrd="0" destOrd="0" presId="urn:microsoft.com/office/officeart/2005/8/layout/vList2"/>
    <dgm:cxn modelId="{8C0D31D1-F578-4EAE-BADA-6FCCE23B64D2}" type="presParOf" srcId="{CA0DFE2D-F18C-458A-BD16-7ABDCE1AE817}" destId="{F5A1C83D-0DC4-4996-BC36-8945277E399D}" srcOrd="1" destOrd="0" presId="urn:microsoft.com/office/officeart/2005/8/layout/vList2"/>
    <dgm:cxn modelId="{D8277CA8-D5C7-460B-8693-5E71FC3DA61D}" type="presParOf" srcId="{CA0DFE2D-F18C-458A-BD16-7ABDCE1AE817}" destId="{48B499D1-C925-4498-B444-E4C4E1E06199}" srcOrd="2" destOrd="0" presId="urn:microsoft.com/office/officeart/2005/8/layout/vList2"/>
    <dgm:cxn modelId="{C406CC86-C212-4B5C-8556-AADC29A4A8C3}" type="presParOf" srcId="{CA0DFE2D-F18C-458A-BD16-7ABDCE1AE817}" destId="{91A1FC37-085A-4E90-A518-CB6CAD4E0DCB}" srcOrd="3" destOrd="0" presId="urn:microsoft.com/office/officeart/2005/8/layout/vList2"/>
    <dgm:cxn modelId="{88FF0419-2586-40FA-BE0E-2E52F484A99E}" type="presParOf" srcId="{CA0DFE2D-F18C-458A-BD16-7ABDCE1AE817}" destId="{F30D5037-EDBC-43F3-92EC-B3EAD0950E97}" srcOrd="4" destOrd="0" presId="urn:microsoft.com/office/officeart/2005/8/layout/vList2"/>
    <dgm:cxn modelId="{B06350B3-D0A0-428F-B0DF-6EC74714756A}" type="presParOf" srcId="{CA0DFE2D-F18C-458A-BD16-7ABDCE1AE817}" destId="{EC3A80AF-02A1-4A2C-A8F1-3098DEC76DF4}" srcOrd="5" destOrd="0" presId="urn:microsoft.com/office/officeart/2005/8/layout/vList2"/>
    <dgm:cxn modelId="{99D6DDC5-44B2-4156-9DFC-5D5CF548DDC2}" type="presParOf" srcId="{CA0DFE2D-F18C-458A-BD16-7ABDCE1AE817}" destId="{E51835DB-4869-46C2-97F4-82BA1863ADAC}" srcOrd="6" destOrd="0" presId="urn:microsoft.com/office/officeart/2005/8/layout/vList2"/>
    <dgm:cxn modelId="{26D1C52D-0CB6-48BF-8959-70E138E61EE4}" type="presParOf" srcId="{CA0DFE2D-F18C-458A-BD16-7ABDCE1AE817}" destId="{17CC63AC-1B30-4FBE-B3AF-8307AD00FCAA}" srcOrd="7" destOrd="0" presId="urn:microsoft.com/office/officeart/2005/8/layout/vList2"/>
    <dgm:cxn modelId="{2CD47B70-2D79-4680-A51E-1CEB2467B61A}" type="presParOf" srcId="{CA0DFE2D-F18C-458A-BD16-7ABDCE1AE817}" destId="{A1367828-B0DF-403D-B97C-0D77052BAC1A}" srcOrd="8" destOrd="0" presId="urn:microsoft.com/office/officeart/2005/8/layout/vList2"/>
    <dgm:cxn modelId="{989891CF-2019-4991-9538-D6F645390497}" type="presParOf" srcId="{CA0DFE2D-F18C-458A-BD16-7ABDCE1AE817}" destId="{7877B98C-BC78-4F28-8020-0B4530CCB104}"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33FA068-A4FB-452F-A1BC-04768D9A4622}"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zh-CN" altLang="en-US"/>
        </a:p>
      </dgm:t>
    </dgm:pt>
    <dgm:pt modelId="{6CF914B0-4C80-4D67-A6E0-08AFAD5872D3}">
      <dgm:prSet custT="1"/>
      <dgm:spPr/>
      <dgm:t>
        <a:bodyPr/>
        <a:lstStyle/>
        <a:p>
          <a:r>
            <a:rPr lang="zh-CN" altLang="en-US" sz="2000" b="1" dirty="0"/>
            <a:t>① 采取</a:t>
          </a:r>
          <a:r>
            <a:rPr lang="zh-CN" altLang="en-US" sz="2000" b="1" dirty="0">
              <a:solidFill>
                <a:srgbClr val="FFFF00"/>
              </a:solidFill>
            </a:rPr>
            <a:t>赊销和分期收款</a:t>
          </a:r>
          <a:r>
            <a:rPr lang="zh-CN" altLang="en-US" sz="2000" b="1" dirty="0"/>
            <a:t>结算方式的，为销售</a:t>
          </a:r>
          <a:r>
            <a:rPr lang="zh-CN" altLang="en-US" sz="2000" b="1" dirty="0">
              <a:solidFill>
                <a:srgbClr val="FFFF00"/>
              </a:solidFill>
            </a:rPr>
            <a:t>合同规定</a:t>
          </a:r>
          <a:r>
            <a:rPr lang="zh-CN" altLang="en-US" sz="2000" b="1" dirty="0"/>
            <a:t>的收款日期当天；书面合同没有约定收款日期或无书面合同的，为</a:t>
          </a:r>
          <a:r>
            <a:rPr lang="zh-CN" altLang="en-US" sz="2000" b="1" dirty="0">
              <a:solidFill>
                <a:srgbClr val="FFFF00"/>
              </a:solidFill>
            </a:rPr>
            <a:t>发出</a:t>
          </a:r>
          <a:r>
            <a:rPr lang="zh-CN" altLang="en-US" sz="2000" b="1" dirty="0"/>
            <a:t>应税消费品的当天。</a:t>
          </a:r>
        </a:p>
      </dgm:t>
    </dgm:pt>
    <dgm:pt modelId="{866B6D2F-6EAD-4430-958E-036031B65622}" type="parTrans" cxnId="{9B2E7D13-C2A3-455A-801D-61C05AFE524D}">
      <dgm:prSet/>
      <dgm:spPr/>
      <dgm:t>
        <a:bodyPr/>
        <a:lstStyle/>
        <a:p>
          <a:endParaRPr lang="zh-CN" altLang="en-US" sz="1400" b="1"/>
        </a:p>
      </dgm:t>
    </dgm:pt>
    <dgm:pt modelId="{F746C43F-3ACE-4666-9CCA-0EDBBD0A87A7}" type="sibTrans" cxnId="{9B2E7D13-C2A3-455A-801D-61C05AFE524D}">
      <dgm:prSet/>
      <dgm:spPr/>
      <dgm:t>
        <a:bodyPr/>
        <a:lstStyle/>
        <a:p>
          <a:endParaRPr lang="zh-CN" altLang="en-US" sz="2000" b="1"/>
        </a:p>
      </dgm:t>
    </dgm:pt>
    <dgm:pt modelId="{7A22E5BF-AF1F-4958-ABEB-70C0495A21DB}">
      <dgm:prSet custT="1"/>
      <dgm:spPr/>
      <dgm:t>
        <a:bodyPr/>
        <a:lstStyle/>
        <a:p>
          <a:r>
            <a:rPr lang="zh-CN" altLang="en-US" sz="2000" b="1" dirty="0"/>
            <a:t>② 采取</a:t>
          </a:r>
          <a:r>
            <a:rPr lang="zh-CN" altLang="en-US" sz="2000" b="1" dirty="0">
              <a:solidFill>
                <a:srgbClr val="FFFF00"/>
              </a:solidFill>
            </a:rPr>
            <a:t>预收货款</a:t>
          </a:r>
          <a:r>
            <a:rPr lang="zh-CN" altLang="en-US" sz="2000" b="1" dirty="0"/>
            <a:t>结算方式的，为</a:t>
          </a:r>
          <a:r>
            <a:rPr lang="zh-CN" altLang="en-US" sz="2000" b="1" dirty="0">
              <a:solidFill>
                <a:srgbClr val="FFFF00"/>
              </a:solidFill>
            </a:rPr>
            <a:t>发出</a:t>
          </a:r>
          <a:r>
            <a:rPr lang="zh-CN" altLang="en-US" sz="2000" b="1" dirty="0"/>
            <a:t>应税消费品的当天。</a:t>
          </a:r>
        </a:p>
      </dgm:t>
    </dgm:pt>
    <dgm:pt modelId="{26CB4475-EFA5-4C26-A241-EA7C32056E20}" type="parTrans" cxnId="{C5FDE077-1656-411B-9E2E-043267708482}">
      <dgm:prSet/>
      <dgm:spPr/>
      <dgm:t>
        <a:bodyPr/>
        <a:lstStyle/>
        <a:p>
          <a:endParaRPr lang="zh-CN" altLang="en-US" sz="1400" b="1"/>
        </a:p>
      </dgm:t>
    </dgm:pt>
    <dgm:pt modelId="{B9A8E9F3-E4BD-4E4D-B5E4-95D72C7AF2BE}" type="sibTrans" cxnId="{C5FDE077-1656-411B-9E2E-043267708482}">
      <dgm:prSet/>
      <dgm:spPr/>
      <dgm:t>
        <a:bodyPr/>
        <a:lstStyle/>
        <a:p>
          <a:endParaRPr lang="zh-CN" altLang="en-US" sz="1400" b="1"/>
        </a:p>
      </dgm:t>
    </dgm:pt>
    <dgm:pt modelId="{6B8D2FBF-743C-4322-B6BE-1FA0567C349F}">
      <dgm:prSet custT="1"/>
      <dgm:spPr/>
      <dgm:t>
        <a:bodyPr/>
        <a:lstStyle/>
        <a:p>
          <a:r>
            <a:rPr lang="zh-CN" altLang="en-US" sz="2000" b="1" dirty="0"/>
            <a:t>③ 采取</a:t>
          </a:r>
          <a:r>
            <a:rPr lang="zh-CN" altLang="en-US" sz="2000" b="1" dirty="0">
              <a:solidFill>
                <a:srgbClr val="FFFF00"/>
              </a:solidFill>
            </a:rPr>
            <a:t>托收承付或委托银行</a:t>
          </a:r>
          <a:r>
            <a:rPr lang="zh-CN" altLang="en-US" sz="2000" b="1" dirty="0"/>
            <a:t>收款方式结算的，为</a:t>
          </a:r>
          <a:r>
            <a:rPr lang="zh-CN" altLang="en-US" sz="2000" b="1" dirty="0">
              <a:solidFill>
                <a:srgbClr val="FFFF00"/>
              </a:solidFill>
            </a:rPr>
            <a:t>发出</a:t>
          </a:r>
          <a:r>
            <a:rPr lang="zh-CN" altLang="en-US" sz="2000" b="1" dirty="0"/>
            <a:t>应税消费品并办妥托收手续的当天。</a:t>
          </a:r>
        </a:p>
      </dgm:t>
    </dgm:pt>
    <dgm:pt modelId="{EE887130-769D-4238-BE57-16F1EDDB0C8F}" type="parTrans" cxnId="{44111C5C-BF06-4177-B054-183E588420FE}">
      <dgm:prSet/>
      <dgm:spPr/>
      <dgm:t>
        <a:bodyPr/>
        <a:lstStyle/>
        <a:p>
          <a:endParaRPr lang="zh-CN" altLang="en-US" sz="1400" b="1"/>
        </a:p>
      </dgm:t>
    </dgm:pt>
    <dgm:pt modelId="{9B618175-C033-416B-B9BF-0C49D750462F}" type="sibTrans" cxnId="{44111C5C-BF06-4177-B054-183E588420FE}">
      <dgm:prSet/>
      <dgm:spPr/>
      <dgm:t>
        <a:bodyPr/>
        <a:lstStyle/>
        <a:p>
          <a:endParaRPr lang="zh-CN" altLang="en-US" sz="1400" b="1"/>
        </a:p>
      </dgm:t>
    </dgm:pt>
    <dgm:pt modelId="{694E31D7-C2FE-4D65-864C-814CB8F7841D}">
      <dgm:prSet custT="1"/>
      <dgm:spPr/>
      <dgm:t>
        <a:bodyPr/>
        <a:lstStyle/>
        <a:p>
          <a:r>
            <a:rPr lang="zh-CN" altLang="en-US" sz="2000" b="1" dirty="0"/>
            <a:t>④ 采取</a:t>
          </a:r>
          <a:r>
            <a:rPr lang="zh-CN" altLang="en-US" sz="2000" b="1" dirty="0">
              <a:solidFill>
                <a:srgbClr val="FFFF00"/>
              </a:solidFill>
            </a:rPr>
            <a:t>其他结算</a:t>
          </a:r>
          <a:r>
            <a:rPr lang="zh-CN" altLang="en-US" sz="2000" b="1" dirty="0"/>
            <a:t>方式的，为</a:t>
          </a:r>
          <a:r>
            <a:rPr lang="zh-CN" altLang="en-US" sz="2000" b="1" dirty="0">
              <a:solidFill>
                <a:srgbClr val="FFFF00"/>
              </a:solidFill>
            </a:rPr>
            <a:t>收讫</a:t>
          </a:r>
          <a:r>
            <a:rPr lang="zh-CN" altLang="en-US" sz="2000" b="1" dirty="0"/>
            <a:t>销售款或者取得索取销售款凭据的当天。</a:t>
          </a:r>
        </a:p>
      </dgm:t>
    </dgm:pt>
    <dgm:pt modelId="{2ACFA765-F570-479A-A5E6-C1373C428CCD}" type="parTrans" cxnId="{A9406A09-4888-46E8-AD17-32BFF99EA007}">
      <dgm:prSet/>
      <dgm:spPr/>
      <dgm:t>
        <a:bodyPr/>
        <a:lstStyle/>
        <a:p>
          <a:endParaRPr lang="zh-CN" altLang="en-US" sz="1400" b="1"/>
        </a:p>
      </dgm:t>
    </dgm:pt>
    <dgm:pt modelId="{D962861C-B568-4B3E-AE7F-F0E44D5F24CA}" type="sibTrans" cxnId="{A9406A09-4888-46E8-AD17-32BFF99EA007}">
      <dgm:prSet/>
      <dgm:spPr/>
      <dgm:t>
        <a:bodyPr/>
        <a:lstStyle/>
        <a:p>
          <a:endParaRPr lang="zh-CN" altLang="en-US" sz="1400" b="1"/>
        </a:p>
      </dgm:t>
    </dgm:pt>
    <dgm:pt modelId="{B6F4F0D6-6BA1-4AD3-8B7F-B54AAE39D5F3}" type="pres">
      <dgm:prSet presAssocID="{533FA068-A4FB-452F-A1BC-04768D9A4622}" presName="Name0" presStyleCnt="0">
        <dgm:presLayoutVars>
          <dgm:chMax val="7"/>
          <dgm:chPref val="7"/>
          <dgm:dir/>
        </dgm:presLayoutVars>
      </dgm:prSet>
      <dgm:spPr/>
    </dgm:pt>
    <dgm:pt modelId="{8B301E90-560B-464E-9A2F-9D1C184DFC66}" type="pres">
      <dgm:prSet presAssocID="{533FA068-A4FB-452F-A1BC-04768D9A4622}" presName="Name1" presStyleCnt="0"/>
      <dgm:spPr/>
    </dgm:pt>
    <dgm:pt modelId="{B9B26DD8-4B66-4526-88A0-4EED0EC49F8A}" type="pres">
      <dgm:prSet presAssocID="{533FA068-A4FB-452F-A1BC-04768D9A4622}" presName="cycle" presStyleCnt="0"/>
      <dgm:spPr/>
    </dgm:pt>
    <dgm:pt modelId="{52FFB5D1-372A-44D5-8FDC-00FE22EA4362}" type="pres">
      <dgm:prSet presAssocID="{533FA068-A4FB-452F-A1BC-04768D9A4622}" presName="srcNode" presStyleLbl="node1" presStyleIdx="0" presStyleCnt="4"/>
      <dgm:spPr/>
    </dgm:pt>
    <dgm:pt modelId="{45EBFCC1-4F60-4536-9A99-AD59D3A56564}" type="pres">
      <dgm:prSet presAssocID="{533FA068-A4FB-452F-A1BC-04768D9A4622}" presName="conn" presStyleLbl="parChTrans1D2" presStyleIdx="0" presStyleCnt="1"/>
      <dgm:spPr/>
    </dgm:pt>
    <dgm:pt modelId="{980AD95B-CFCB-4912-9B61-7774DE95FAF1}" type="pres">
      <dgm:prSet presAssocID="{533FA068-A4FB-452F-A1BC-04768D9A4622}" presName="extraNode" presStyleLbl="node1" presStyleIdx="0" presStyleCnt="4"/>
      <dgm:spPr/>
    </dgm:pt>
    <dgm:pt modelId="{DE9FAE00-F779-4743-94C0-00DA6970FC55}" type="pres">
      <dgm:prSet presAssocID="{533FA068-A4FB-452F-A1BC-04768D9A4622}" presName="dstNode" presStyleLbl="node1" presStyleIdx="0" presStyleCnt="4"/>
      <dgm:spPr/>
    </dgm:pt>
    <dgm:pt modelId="{C002C2D1-6F01-46F3-AF0F-1D98C6E60A9B}" type="pres">
      <dgm:prSet presAssocID="{6CF914B0-4C80-4D67-A6E0-08AFAD5872D3}" presName="text_1" presStyleLbl="node1" presStyleIdx="0" presStyleCnt="4" custScaleY="153449">
        <dgm:presLayoutVars>
          <dgm:bulletEnabled val="1"/>
        </dgm:presLayoutVars>
      </dgm:prSet>
      <dgm:spPr/>
    </dgm:pt>
    <dgm:pt modelId="{648EB8B7-423B-4DD9-A718-913F69968C01}" type="pres">
      <dgm:prSet presAssocID="{6CF914B0-4C80-4D67-A6E0-08AFAD5872D3}" presName="accent_1" presStyleCnt="0"/>
      <dgm:spPr/>
    </dgm:pt>
    <dgm:pt modelId="{2085C210-E3E7-4ABD-AD86-F1B15317D4ED}" type="pres">
      <dgm:prSet presAssocID="{6CF914B0-4C80-4D67-A6E0-08AFAD5872D3}" presName="accentRepeatNode" presStyleLbl="solidFgAcc1" presStyleIdx="0" presStyleCnt="4" custScaleY="117122"/>
      <dgm:spPr/>
    </dgm:pt>
    <dgm:pt modelId="{AA5C803E-99C4-4761-A10A-31F37FFBCB23}" type="pres">
      <dgm:prSet presAssocID="{7A22E5BF-AF1F-4958-ABEB-70C0495A21DB}" presName="text_2" presStyleLbl="node1" presStyleIdx="1" presStyleCnt="4">
        <dgm:presLayoutVars>
          <dgm:bulletEnabled val="1"/>
        </dgm:presLayoutVars>
      </dgm:prSet>
      <dgm:spPr/>
    </dgm:pt>
    <dgm:pt modelId="{FA98C19E-6B99-4BCD-BA9E-FDB81C679A08}" type="pres">
      <dgm:prSet presAssocID="{7A22E5BF-AF1F-4958-ABEB-70C0495A21DB}" presName="accent_2" presStyleCnt="0"/>
      <dgm:spPr/>
    </dgm:pt>
    <dgm:pt modelId="{6B65E8CB-1D66-41A7-A3FA-5220FDE90F4A}" type="pres">
      <dgm:prSet presAssocID="{7A22E5BF-AF1F-4958-ABEB-70C0495A21DB}" presName="accentRepeatNode" presStyleLbl="solidFgAcc1" presStyleIdx="1" presStyleCnt="4"/>
      <dgm:spPr/>
    </dgm:pt>
    <dgm:pt modelId="{0B2F7516-928A-4C8E-851E-F24E9D36543B}" type="pres">
      <dgm:prSet presAssocID="{6B8D2FBF-743C-4322-B6BE-1FA0567C349F}" presName="text_3" presStyleLbl="node1" presStyleIdx="2" presStyleCnt="4" custScaleY="139664">
        <dgm:presLayoutVars>
          <dgm:bulletEnabled val="1"/>
        </dgm:presLayoutVars>
      </dgm:prSet>
      <dgm:spPr/>
    </dgm:pt>
    <dgm:pt modelId="{CF128C29-6740-4439-95CB-A0272E51ACD7}" type="pres">
      <dgm:prSet presAssocID="{6B8D2FBF-743C-4322-B6BE-1FA0567C349F}" presName="accent_3" presStyleCnt="0"/>
      <dgm:spPr/>
    </dgm:pt>
    <dgm:pt modelId="{8CADF72C-A179-442E-BB12-B3E8F3DA2454}" type="pres">
      <dgm:prSet presAssocID="{6B8D2FBF-743C-4322-B6BE-1FA0567C349F}" presName="accentRepeatNode" presStyleLbl="solidFgAcc1" presStyleIdx="2" presStyleCnt="4"/>
      <dgm:spPr/>
    </dgm:pt>
    <dgm:pt modelId="{77E9FB85-AE6F-440F-9B6A-09273A98659D}" type="pres">
      <dgm:prSet presAssocID="{694E31D7-C2FE-4D65-864C-814CB8F7841D}" presName="text_4" presStyleLbl="node1" presStyleIdx="3" presStyleCnt="4" custScaleY="122016">
        <dgm:presLayoutVars>
          <dgm:bulletEnabled val="1"/>
        </dgm:presLayoutVars>
      </dgm:prSet>
      <dgm:spPr/>
    </dgm:pt>
    <dgm:pt modelId="{A7C1DC15-CDFC-4D92-BCF6-B01BD7273024}" type="pres">
      <dgm:prSet presAssocID="{694E31D7-C2FE-4D65-864C-814CB8F7841D}" presName="accent_4" presStyleCnt="0"/>
      <dgm:spPr/>
    </dgm:pt>
    <dgm:pt modelId="{230CFACF-8DC0-4B09-A8D7-2B4F6D395DE8}" type="pres">
      <dgm:prSet presAssocID="{694E31D7-C2FE-4D65-864C-814CB8F7841D}" presName="accentRepeatNode" presStyleLbl="solidFgAcc1" presStyleIdx="3" presStyleCnt="4" custScaleY="117603"/>
      <dgm:spPr/>
    </dgm:pt>
  </dgm:ptLst>
  <dgm:cxnLst>
    <dgm:cxn modelId="{A9406A09-4888-46E8-AD17-32BFF99EA007}" srcId="{533FA068-A4FB-452F-A1BC-04768D9A4622}" destId="{694E31D7-C2FE-4D65-864C-814CB8F7841D}" srcOrd="3" destOrd="0" parTransId="{2ACFA765-F570-479A-A5E6-C1373C428CCD}" sibTransId="{D962861C-B568-4B3E-AE7F-F0E44D5F24CA}"/>
    <dgm:cxn modelId="{9B2E7D13-C2A3-455A-801D-61C05AFE524D}" srcId="{533FA068-A4FB-452F-A1BC-04768D9A4622}" destId="{6CF914B0-4C80-4D67-A6E0-08AFAD5872D3}" srcOrd="0" destOrd="0" parTransId="{866B6D2F-6EAD-4430-958E-036031B65622}" sibTransId="{F746C43F-3ACE-4666-9CCA-0EDBBD0A87A7}"/>
    <dgm:cxn modelId="{05D11820-3505-4BBC-B98C-29FDE3741DC6}" type="presOf" srcId="{6B8D2FBF-743C-4322-B6BE-1FA0567C349F}" destId="{0B2F7516-928A-4C8E-851E-F24E9D36543B}" srcOrd="0" destOrd="0" presId="urn:microsoft.com/office/officeart/2008/layout/VerticalCurvedList"/>
    <dgm:cxn modelId="{5E179422-DDE1-4493-AFC9-AAA541EF6AB1}" type="presOf" srcId="{7A22E5BF-AF1F-4958-ABEB-70C0495A21DB}" destId="{AA5C803E-99C4-4761-A10A-31F37FFBCB23}" srcOrd="0" destOrd="0" presId="urn:microsoft.com/office/officeart/2008/layout/VerticalCurvedList"/>
    <dgm:cxn modelId="{44111C5C-BF06-4177-B054-183E588420FE}" srcId="{533FA068-A4FB-452F-A1BC-04768D9A4622}" destId="{6B8D2FBF-743C-4322-B6BE-1FA0567C349F}" srcOrd="2" destOrd="0" parTransId="{EE887130-769D-4238-BE57-16F1EDDB0C8F}" sibTransId="{9B618175-C033-416B-B9BF-0C49D750462F}"/>
    <dgm:cxn modelId="{FAAD1242-9017-4210-BBBD-9D5E65C4BF60}" type="presOf" srcId="{694E31D7-C2FE-4D65-864C-814CB8F7841D}" destId="{77E9FB85-AE6F-440F-9B6A-09273A98659D}" srcOrd="0" destOrd="0" presId="urn:microsoft.com/office/officeart/2008/layout/VerticalCurvedList"/>
    <dgm:cxn modelId="{6BE26469-0941-40B6-A63B-D58C4D2281EF}" type="presOf" srcId="{533FA068-A4FB-452F-A1BC-04768D9A4622}" destId="{B6F4F0D6-6BA1-4AD3-8B7F-B54AAE39D5F3}" srcOrd="0" destOrd="0" presId="urn:microsoft.com/office/officeart/2008/layout/VerticalCurvedList"/>
    <dgm:cxn modelId="{C5FDE077-1656-411B-9E2E-043267708482}" srcId="{533FA068-A4FB-452F-A1BC-04768D9A4622}" destId="{7A22E5BF-AF1F-4958-ABEB-70C0495A21DB}" srcOrd="1" destOrd="0" parTransId="{26CB4475-EFA5-4C26-A241-EA7C32056E20}" sibTransId="{B9A8E9F3-E4BD-4E4D-B5E4-95D72C7AF2BE}"/>
    <dgm:cxn modelId="{73622C8B-22E9-4E23-ACF3-2F2799EAB5FE}" type="presOf" srcId="{F746C43F-3ACE-4666-9CCA-0EDBBD0A87A7}" destId="{45EBFCC1-4F60-4536-9A99-AD59D3A56564}" srcOrd="0" destOrd="0" presId="urn:microsoft.com/office/officeart/2008/layout/VerticalCurvedList"/>
    <dgm:cxn modelId="{EC2754A8-A63F-4A0A-BF7C-059405387502}" type="presOf" srcId="{6CF914B0-4C80-4D67-A6E0-08AFAD5872D3}" destId="{C002C2D1-6F01-46F3-AF0F-1D98C6E60A9B}" srcOrd="0" destOrd="0" presId="urn:microsoft.com/office/officeart/2008/layout/VerticalCurvedList"/>
    <dgm:cxn modelId="{DB9BF85E-C161-474A-9D7E-C210EF9AC3A2}" type="presParOf" srcId="{B6F4F0D6-6BA1-4AD3-8B7F-B54AAE39D5F3}" destId="{8B301E90-560B-464E-9A2F-9D1C184DFC66}" srcOrd="0" destOrd="0" presId="urn:microsoft.com/office/officeart/2008/layout/VerticalCurvedList"/>
    <dgm:cxn modelId="{F1627BA8-AA10-4FFB-B0F6-E72C2D7C1A53}" type="presParOf" srcId="{8B301E90-560B-464E-9A2F-9D1C184DFC66}" destId="{B9B26DD8-4B66-4526-88A0-4EED0EC49F8A}" srcOrd="0" destOrd="0" presId="urn:microsoft.com/office/officeart/2008/layout/VerticalCurvedList"/>
    <dgm:cxn modelId="{3E098B96-E0D1-471B-83C1-AE4CC5EC6298}" type="presParOf" srcId="{B9B26DD8-4B66-4526-88A0-4EED0EC49F8A}" destId="{52FFB5D1-372A-44D5-8FDC-00FE22EA4362}" srcOrd="0" destOrd="0" presId="urn:microsoft.com/office/officeart/2008/layout/VerticalCurvedList"/>
    <dgm:cxn modelId="{DA2E5D97-EAC9-436B-BA5E-EFB1CE94F400}" type="presParOf" srcId="{B9B26DD8-4B66-4526-88A0-4EED0EC49F8A}" destId="{45EBFCC1-4F60-4536-9A99-AD59D3A56564}" srcOrd="1" destOrd="0" presId="urn:microsoft.com/office/officeart/2008/layout/VerticalCurvedList"/>
    <dgm:cxn modelId="{EC90EBD8-929D-4AF6-9455-408C83F9CE95}" type="presParOf" srcId="{B9B26DD8-4B66-4526-88A0-4EED0EC49F8A}" destId="{980AD95B-CFCB-4912-9B61-7774DE95FAF1}" srcOrd="2" destOrd="0" presId="urn:microsoft.com/office/officeart/2008/layout/VerticalCurvedList"/>
    <dgm:cxn modelId="{74A9B158-D6E1-4957-9939-74752781736D}" type="presParOf" srcId="{B9B26DD8-4B66-4526-88A0-4EED0EC49F8A}" destId="{DE9FAE00-F779-4743-94C0-00DA6970FC55}" srcOrd="3" destOrd="0" presId="urn:microsoft.com/office/officeart/2008/layout/VerticalCurvedList"/>
    <dgm:cxn modelId="{B051F4BB-85A8-4DB5-81E3-6E53FBED3149}" type="presParOf" srcId="{8B301E90-560B-464E-9A2F-9D1C184DFC66}" destId="{C002C2D1-6F01-46F3-AF0F-1D98C6E60A9B}" srcOrd="1" destOrd="0" presId="urn:microsoft.com/office/officeart/2008/layout/VerticalCurvedList"/>
    <dgm:cxn modelId="{EC15E0D8-8A8B-4CA5-A168-C18AC73ECE94}" type="presParOf" srcId="{8B301E90-560B-464E-9A2F-9D1C184DFC66}" destId="{648EB8B7-423B-4DD9-A718-913F69968C01}" srcOrd="2" destOrd="0" presId="urn:microsoft.com/office/officeart/2008/layout/VerticalCurvedList"/>
    <dgm:cxn modelId="{5EBCAFE2-3627-4878-B220-83F21EDBA795}" type="presParOf" srcId="{648EB8B7-423B-4DD9-A718-913F69968C01}" destId="{2085C210-E3E7-4ABD-AD86-F1B15317D4ED}" srcOrd="0" destOrd="0" presId="urn:microsoft.com/office/officeart/2008/layout/VerticalCurvedList"/>
    <dgm:cxn modelId="{88121CE4-3376-4E9E-AF45-AD3A29B23BB7}" type="presParOf" srcId="{8B301E90-560B-464E-9A2F-9D1C184DFC66}" destId="{AA5C803E-99C4-4761-A10A-31F37FFBCB23}" srcOrd="3" destOrd="0" presId="urn:microsoft.com/office/officeart/2008/layout/VerticalCurvedList"/>
    <dgm:cxn modelId="{3AE9A5BB-7EDC-48AC-A573-E4E3318CC250}" type="presParOf" srcId="{8B301E90-560B-464E-9A2F-9D1C184DFC66}" destId="{FA98C19E-6B99-4BCD-BA9E-FDB81C679A08}" srcOrd="4" destOrd="0" presId="urn:microsoft.com/office/officeart/2008/layout/VerticalCurvedList"/>
    <dgm:cxn modelId="{9E1CA818-82A7-4AA2-9283-4273086AF4AB}" type="presParOf" srcId="{FA98C19E-6B99-4BCD-BA9E-FDB81C679A08}" destId="{6B65E8CB-1D66-41A7-A3FA-5220FDE90F4A}" srcOrd="0" destOrd="0" presId="urn:microsoft.com/office/officeart/2008/layout/VerticalCurvedList"/>
    <dgm:cxn modelId="{D9CD6A65-E5C9-4FBD-A4B7-6F666BBF561F}" type="presParOf" srcId="{8B301E90-560B-464E-9A2F-9D1C184DFC66}" destId="{0B2F7516-928A-4C8E-851E-F24E9D36543B}" srcOrd="5" destOrd="0" presId="urn:microsoft.com/office/officeart/2008/layout/VerticalCurvedList"/>
    <dgm:cxn modelId="{AE0BB8E3-657F-4B77-91B8-720A37DC3932}" type="presParOf" srcId="{8B301E90-560B-464E-9A2F-9D1C184DFC66}" destId="{CF128C29-6740-4439-95CB-A0272E51ACD7}" srcOrd="6" destOrd="0" presId="urn:microsoft.com/office/officeart/2008/layout/VerticalCurvedList"/>
    <dgm:cxn modelId="{FA9625B2-2961-4587-A364-90831FA4F0CD}" type="presParOf" srcId="{CF128C29-6740-4439-95CB-A0272E51ACD7}" destId="{8CADF72C-A179-442E-BB12-B3E8F3DA2454}" srcOrd="0" destOrd="0" presId="urn:microsoft.com/office/officeart/2008/layout/VerticalCurvedList"/>
    <dgm:cxn modelId="{954DF78D-D4C4-4509-90D6-A7A12E25C877}" type="presParOf" srcId="{8B301E90-560B-464E-9A2F-9D1C184DFC66}" destId="{77E9FB85-AE6F-440F-9B6A-09273A98659D}" srcOrd="7" destOrd="0" presId="urn:microsoft.com/office/officeart/2008/layout/VerticalCurvedList"/>
    <dgm:cxn modelId="{973E9CBD-ACD4-4BDF-8E68-F56F660631D9}" type="presParOf" srcId="{8B301E90-560B-464E-9A2F-9D1C184DFC66}" destId="{A7C1DC15-CDFC-4D92-BCF6-B01BD7273024}" srcOrd="8" destOrd="0" presId="urn:microsoft.com/office/officeart/2008/layout/VerticalCurvedList"/>
    <dgm:cxn modelId="{FBEAACDD-5120-4AC4-80CD-3B83B1038649}" type="presParOf" srcId="{A7C1DC15-CDFC-4D92-BCF6-B01BD7273024}" destId="{230CFACF-8DC0-4B09-A8D7-2B4F6D395DE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33FA068-A4FB-452F-A1BC-04768D9A4622}"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zh-CN" altLang="en-US"/>
        </a:p>
      </dgm:t>
    </dgm:pt>
    <dgm:pt modelId="{CC68E23C-4DF1-4A8C-9BB5-5E1337CBA0B1}">
      <dgm:prSet phldrT="[文本]" custT="1"/>
      <dgm:spPr/>
      <dgm:t>
        <a:bodyPr/>
        <a:lstStyle/>
        <a:p>
          <a:r>
            <a:rPr lang="zh-CN" sz="2000" b="1" dirty="0"/>
            <a:t>（</a:t>
          </a:r>
          <a:r>
            <a:rPr lang="en-US" sz="2000" b="1" dirty="0"/>
            <a:t>2</a:t>
          </a:r>
          <a:r>
            <a:rPr lang="zh-CN" sz="2000" b="1" dirty="0"/>
            <a:t>）纳税人</a:t>
          </a:r>
          <a:r>
            <a:rPr lang="zh-CN" sz="2000" b="1" dirty="0">
              <a:solidFill>
                <a:srgbClr val="FFFF00"/>
              </a:solidFill>
            </a:rPr>
            <a:t>自产自用</a:t>
          </a:r>
          <a:r>
            <a:rPr lang="zh-CN" sz="2000" b="1" dirty="0"/>
            <a:t>的应税消费品，为</a:t>
          </a:r>
          <a:r>
            <a:rPr lang="zh-CN" sz="2000" b="1" dirty="0">
              <a:solidFill>
                <a:srgbClr val="FFFF00"/>
              </a:solidFill>
            </a:rPr>
            <a:t>移送使用</a:t>
          </a:r>
          <a:r>
            <a:rPr lang="zh-CN" sz="2000" b="1" dirty="0"/>
            <a:t>的当天</a:t>
          </a:r>
          <a:endParaRPr lang="zh-CN" altLang="en-US" sz="2000" b="1" dirty="0"/>
        </a:p>
      </dgm:t>
    </dgm:pt>
    <dgm:pt modelId="{D1AFE8B9-D604-4930-AF43-ADB6B4B6AB3A}" type="parTrans" cxnId="{AA8DFA75-C521-467D-B47C-A5E84EA9BAFF}">
      <dgm:prSet/>
      <dgm:spPr/>
      <dgm:t>
        <a:bodyPr/>
        <a:lstStyle/>
        <a:p>
          <a:endParaRPr lang="zh-CN" altLang="en-US" sz="2000" b="1"/>
        </a:p>
      </dgm:t>
    </dgm:pt>
    <dgm:pt modelId="{8257D5A1-9121-4574-AB6A-060ABA7F7273}" type="sibTrans" cxnId="{AA8DFA75-C521-467D-B47C-A5E84EA9BAFF}">
      <dgm:prSet/>
      <dgm:spPr/>
      <dgm:t>
        <a:bodyPr/>
        <a:lstStyle/>
        <a:p>
          <a:endParaRPr lang="zh-CN" altLang="en-US" sz="2000" b="1"/>
        </a:p>
      </dgm:t>
    </dgm:pt>
    <dgm:pt modelId="{C2FDF244-AF39-437A-A286-8C0DD11F4414}">
      <dgm:prSet phldrT="[文本]" custT="1"/>
      <dgm:spPr/>
      <dgm:t>
        <a:bodyPr/>
        <a:lstStyle/>
        <a:p>
          <a:r>
            <a:rPr lang="zh-CN" sz="2000" b="1" dirty="0"/>
            <a:t>（</a:t>
          </a:r>
          <a:r>
            <a:rPr lang="en-US" sz="2000" b="1" dirty="0"/>
            <a:t>3</a:t>
          </a:r>
          <a:r>
            <a:rPr lang="zh-CN" sz="2000" b="1" dirty="0"/>
            <a:t>）纳税人</a:t>
          </a:r>
          <a:r>
            <a:rPr lang="zh-CN" sz="2000" b="1" dirty="0">
              <a:solidFill>
                <a:srgbClr val="FFFF00"/>
              </a:solidFill>
            </a:rPr>
            <a:t>委托加工</a:t>
          </a:r>
          <a:r>
            <a:rPr lang="zh-CN" sz="2000" b="1" dirty="0"/>
            <a:t>的应税消费品，为纳税人</a:t>
          </a:r>
          <a:r>
            <a:rPr lang="zh-CN" sz="2000" b="1" dirty="0">
              <a:solidFill>
                <a:srgbClr val="FFFF00"/>
              </a:solidFill>
            </a:rPr>
            <a:t>提货的当天</a:t>
          </a:r>
          <a:endParaRPr lang="zh-CN" altLang="en-US" sz="2000" b="1" dirty="0">
            <a:solidFill>
              <a:srgbClr val="FFFF00"/>
            </a:solidFill>
          </a:endParaRPr>
        </a:p>
      </dgm:t>
    </dgm:pt>
    <dgm:pt modelId="{05FDECF7-9B5E-402F-ADC3-9740756693DF}" type="parTrans" cxnId="{F8E27EA9-9FFB-4D2E-8BBE-B616DF1673D2}">
      <dgm:prSet/>
      <dgm:spPr/>
      <dgm:t>
        <a:bodyPr/>
        <a:lstStyle/>
        <a:p>
          <a:endParaRPr lang="zh-CN" altLang="en-US" sz="2000" b="1"/>
        </a:p>
      </dgm:t>
    </dgm:pt>
    <dgm:pt modelId="{CA286110-E790-4251-98BD-4FBB4EF9718F}" type="sibTrans" cxnId="{F8E27EA9-9FFB-4D2E-8BBE-B616DF1673D2}">
      <dgm:prSet/>
      <dgm:spPr/>
      <dgm:t>
        <a:bodyPr/>
        <a:lstStyle/>
        <a:p>
          <a:endParaRPr lang="zh-CN" altLang="en-US" sz="2000" b="1"/>
        </a:p>
      </dgm:t>
    </dgm:pt>
    <dgm:pt modelId="{EDDE39B2-B5B4-43A5-B31A-016979B730C0}">
      <dgm:prSet phldrT="[文本]" custT="1"/>
      <dgm:spPr/>
      <dgm:t>
        <a:bodyPr/>
        <a:lstStyle/>
        <a:p>
          <a:r>
            <a:rPr lang="zh-CN" sz="2000" b="1" dirty="0"/>
            <a:t>（</a:t>
          </a:r>
          <a:r>
            <a:rPr lang="en-US" sz="2000" b="1" dirty="0"/>
            <a:t>4</a:t>
          </a:r>
          <a:r>
            <a:rPr lang="zh-CN" sz="2000" b="1" dirty="0"/>
            <a:t>）纳税人</a:t>
          </a:r>
          <a:r>
            <a:rPr lang="zh-CN" sz="2000" b="1" dirty="0">
              <a:solidFill>
                <a:srgbClr val="FFFF00"/>
              </a:solidFill>
            </a:rPr>
            <a:t>进口</a:t>
          </a:r>
          <a:r>
            <a:rPr lang="zh-CN" sz="2000" b="1" dirty="0"/>
            <a:t>的应税消费品，为</a:t>
          </a:r>
          <a:r>
            <a:rPr lang="zh-CN" sz="2000" b="1" dirty="0">
              <a:solidFill>
                <a:srgbClr val="FFFF00"/>
              </a:solidFill>
            </a:rPr>
            <a:t>报关进口的当天</a:t>
          </a:r>
          <a:endParaRPr lang="zh-CN" altLang="en-US" sz="2000" b="1" dirty="0">
            <a:solidFill>
              <a:srgbClr val="FFFF00"/>
            </a:solidFill>
          </a:endParaRPr>
        </a:p>
      </dgm:t>
    </dgm:pt>
    <dgm:pt modelId="{7FCC1859-51E0-40B7-802E-A059DDD338A9}" type="parTrans" cxnId="{A4ED3B35-47C7-4604-9F56-7E63E60BE436}">
      <dgm:prSet/>
      <dgm:spPr/>
      <dgm:t>
        <a:bodyPr/>
        <a:lstStyle/>
        <a:p>
          <a:endParaRPr lang="zh-CN" altLang="en-US" sz="2000" b="1"/>
        </a:p>
      </dgm:t>
    </dgm:pt>
    <dgm:pt modelId="{7CA8CF5B-3B4F-4200-846B-DF542E91468B}" type="sibTrans" cxnId="{A4ED3B35-47C7-4604-9F56-7E63E60BE436}">
      <dgm:prSet/>
      <dgm:spPr/>
      <dgm:t>
        <a:bodyPr/>
        <a:lstStyle/>
        <a:p>
          <a:endParaRPr lang="zh-CN" altLang="en-US" sz="2000" b="1"/>
        </a:p>
      </dgm:t>
    </dgm:pt>
    <dgm:pt modelId="{B6F4F0D6-6BA1-4AD3-8B7F-B54AAE39D5F3}" type="pres">
      <dgm:prSet presAssocID="{533FA068-A4FB-452F-A1BC-04768D9A4622}" presName="Name0" presStyleCnt="0">
        <dgm:presLayoutVars>
          <dgm:chMax val="7"/>
          <dgm:chPref val="7"/>
          <dgm:dir/>
        </dgm:presLayoutVars>
      </dgm:prSet>
      <dgm:spPr/>
    </dgm:pt>
    <dgm:pt modelId="{8B301E90-560B-464E-9A2F-9D1C184DFC66}" type="pres">
      <dgm:prSet presAssocID="{533FA068-A4FB-452F-A1BC-04768D9A4622}" presName="Name1" presStyleCnt="0"/>
      <dgm:spPr/>
    </dgm:pt>
    <dgm:pt modelId="{B9B26DD8-4B66-4526-88A0-4EED0EC49F8A}" type="pres">
      <dgm:prSet presAssocID="{533FA068-A4FB-452F-A1BC-04768D9A4622}" presName="cycle" presStyleCnt="0"/>
      <dgm:spPr/>
    </dgm:pt>
    <dgm:pt modelId="{52FFB5D1-372A-44D5-8FDC-00FE22EA4362}" type="pres">
      <dgm:prSet presAssocID="{533FA068-A4FB-452F-A1BC-04768D9A4622}" presName="srcNode" presStyleLbl="node1" presStyleIdx="0" presStyleCnt="3"/>
      <dgm:spPr/>
    </dgm:pt>
    <dgm:pt modelId="{45EBFCC1-4F60-4536-9A99-AD59D3A56564}" type="pres">
      <dgm:prSet presAssocID="{533FA068-A4FB-452F-A1BC-04768D9A4622}" presName="conn" presStyleLbl="parChTrans1D2" presStyleIdx="0" presStyleCnt="1"/>
      <dgm:spPr/>
    </dgm:pt>
    <dgm:pt modelId="{980AD95B-CFCB-4912-9B61-7774DE95FAF1}" type="pres">
      <dgm:prSet presAssocID="{533FA068-A4FB-452F-A1BC-04768D9A4622}" presName="extraNode" presStyleLbl="node1" presStyleIdx="0" presStyleCnt="3"/>
      <dgm:spPr/>
    </dgm:pt>
    <dgm:pt modelId="{DE9FAE00-F779-4743-94C0-00DA6970FC55}" type="pres">
      <dgm:prSet presAssocID="{533FA068-A4FB-452F-A1BC-04768D9A4622}" presName="dstNode" presStyleLbl="node1" presStyleIdx="0" presStyleCnt="3"/>
      <dgm:spPr/>
    </dgm:pt>
    <dgm:pt modelId="{E0CE7950-907D-46AE-B543-5DC6CFB9782F}" type="pres">
      <dgm:prSet presAssocID="{CC68E23C-4DF1-4A8C-9BB5-5E1337CBA0B1}" presName="text_1" presStyleLbl="node1" presStyleIdx="0" presStyleCnt="3">
        <dgm:presLayoutVars>
          <dgm:bulletEnabled val="1"/>
        </dgm:presLayoutVars>
      </dgm:prSet>
      <dgm:spPr/>
    </dgm:pt>
    <dgm:pt modelId="{9B81E5ED-15AB-440F-A0C7-03B335786CF5}" type="pres">
      <dgm:prSet presAssocID="{CC68E23C-4DF1-4A8C-9BB5-5E1337CBA0B1}" presName="accent_1" presStyleCnt="0"/>
      <dgm:spPr/>
    </dgm:pt>
    <dgm:pt modelId="{68ECC472-94D8-489D-B243-1D2AB587E18E}" type="pres">
      <dgm:prSet presAssocID="{CC68E23C-4DF1-4A8C-9BB5-5E1337CBA0B1}" presName="accentRepeatNode" presStyleLbl="solidFgAcc1" presStyleIdx="0" presStyleCnt="3"/>
      <dgm:spPr/>
    </dgm:pt>
    <dgm:pt modelId="{35CF46C2-B4E6-483A-9137-A96ABCD00798}" type="pres">
      <dgm:prSet presAssocID="{C2FDF244-AF39-437A-A286-8C0DD11F4414}" presName="text_2" presStyleLbl="node1" presStyleIdx="1" presStyleCnt="3">
        <dgm:presLayoutVars>
          <dgm:bulletEnabled val="1"/>
        </dgm:presLayoutVars>
      </dgm:prSet>
      <dgm:spPr/>
    </dgm:pt>
    <dgm:pt modelId="{74894F8C-8DF4-4607-8C02-31FCCE7F7312}" type="pres">
      <dgm:prSet presAssocID="{C2FDF244-AF39-437A-A286-8C0DD11F4414}" presName="accent_2" presStyleCnt="0"/>
      <dgm:spPr/>
    </dgm:pt>
    <dgm:pt modelId="{4CC45AA8-3016-41BA-8B27-EDC84EDDE91E}" type="pres">
      <dgm:prSet presAssocID="{C2FDF244-AF39-437A-A286-8C0DD11F4414}" presName="accentRepeatNode" presStyleLbl="solidFgAcc1" presStyleIdx="1" presStyleCnt="3"/>
      <dgm:spPr/>
    </dgm:pt>
    <dgm:pt modelId="{E00C6518-1CD0-402E-86A3-B228F9ADD0D5}" type="pres">
      <dgm:prSet presAssocID="{EDDE39B2-B5B4-43A5-B31A-016979B730C0}" presName="text_3" presStyleLbl="node1" presStyleIdx="2" presStyleCnt="3">
        <dgm:presLayoutVars>
          <dgm:bulletEnabled val="1"/>
        </dgm:presLayoutVars>
      </dgm:prSet>
      <dgm:spPr/>
    </dgm:pt>
    <dgm:pt modelId="{8CEA9CF0-F6CD-4530-8F2B-62D7A5AE1427}" type="pres">
      <dgm:prSet presAssocID="{EDDE39B2-B5B4-43A5-B31A-016979B730C0}" presName="accent_3" presStyleCnt="0"/>
      <dgm:spPr/>
    </dgm:pt>
    <dgm:pt modelId="{EB54357A-0491-475A-9981-7C690AD5AAAD}" type="pres">
      <dgm:prSet presAssocID="{EDDE39B2-B5B4-43A5-B31A-016979B730C0}" presName="accentRepeatNode" presStyleLbl="solidFgAcc1" presStyleIdx="2" presStyleCnt="3"/>
      <dgm:spPr/>
    </dgm:pt>
  </dgm:ptLst>
  <dgm:cxnLst>
    <dgm:cxn modelId="{8432FD0B-2FF6-4831-879A-6BB1A7B5AE3C}" type="presOf" srcId="{8257D5A1-9121-4574-AB6A-060ABA7F7273}" destId="{45EBFCC1-4F60-4536-9A99-AD59D3A56564}" srcOrd="0" destOrd="0" presId="urn:microsoft.com/office/officeart/2008/layout/VerticalCurvedList"/>
    <dgm:cxn modelId="{DFBDC01E-BEBD-4E6B-9BDB-39146433C33F}" type="presOf" srcId="{C2FDF244-AF39-437A-A286-8C0DD11F4414}" destId="{35CF46C2-B4E6-483A-9137-A96ABCD00798}" srcOrd="0" destOrd="0" presId="urn:microsoft.com/office/officeart/2008/layout/VerticalCurvedList"/>
    <dgm:cxn modelId="{A4ED3B35-47C7-4604-9F56-7E63E60BE436}" srcId="{533FA068-A4FB-452F-A1BC-04768D9A4622}" destId="{EDDE39B2-B5B4-43A5-B31A-016979B730C0}" srcOrd="2" destOrd="0" parTransId="{7FCC1859-51E0-40B7-802E-A059DDD338A9}" sibTransId="{7CA8CF5B-3B4F-4200-846B-DF542E91468B}"/>
    <dgm:cxn modelId="{28A0863C-DF03-43EC-A27B-F5B086232F47}" type="presOf" srcId="{533FA068-A4FB-452F-A1BC-04768D9A4622}" destId="{B6F4F0D6-6BA1-4AD3-8B7F-B54AAE39D5F3}" srcOrd="0" destOrd="0" presId="urn:microsoft.com/office/officeart/2008/layout/VerticalCurvedList"/>
    <dgm:cxn modelId="{AA8DFA75-C521-467D-B47C-A5E84EA9BAFF}" srcId="{533FA068-A4FB-452F-A1BC-04768D9A4622}" destId="{CC68E23C-4DF1-4A8C-9BB5-5E1337CBA0B1}" srcOrd="0" destOrd="0" parTransId="{D1AFE8B9-D604-4930-AF43-ADB6B4B6AB3A}" sibTransId="{8257D5A1-9121-4574-AB6A-060ABA7F7273}"/>
    <dgm:cxn modelId="{F8E27EA9-9FFB-4D2E-8BBE-B616DF1673D2}" srcId="{533FA068-A4FB-452F-A1BC-04768D9A4622}" destId="{C2FDF244-AF39-437A-A286-8C0DD11F4414}" srcOrd="1" destOrd="0" parTransId="{05FDECF7-9B5E-402F-ADC3-9740756693DF}" sibTransId="{CA286110-E790-4251-98BD-4FBB4EF9718F}"/>
    <dgm:cxn modelId="{10F066C6-85C0-4702-BE4E-5CCA737B8EAC}" type="presOf" srcId="{EDDE39B2-B5B4-43A5-B31A-016979B730C0}" destId="{E00C6518-1CD0-402E-86A3-B228F9ADD0D5}" srcOrd="0" destOrd="0" presId="urn:microsoft.com/office/officeart/2008/layout/VerticalCurvedList"/>
    <dgm:cxn modelId="{CBFBEFEF-BC4D-4E1B-BF21-C3A854AFEA39}" type="presOf" srcId="{CC68E23C-4DF1-4A8C-9BB5-5E1337CBA0B1}" destId="{E0CE7950-907D-46AE-B543-5DC6CFB9782F}" srcOrd="0" destOrd="0" presId="urn:microsoft.com/office/officeart/2008/layout/VerticalCurvedList"/>
    <dgm:cxn modelId="{F863AA5C-63E2-40F1-BD34-F2570C191210}" type="presParOf" srcId="{B6F4F0D6-6BA1-4AD3-8B7F-B54AAE39D5F3}" destId="{8B301E90-560B-464E-9A2F-9D1C184DFC66}" srcOrd="0" destOrd="0" presId="urn:microsoft.com/office/officeart/2008/layout/VerticalCurvedList"/>
    <dgm:cxn modelId="{1A37C28B-D213-4AE9-9D1D-31E9AEFB6A9E}" type="presParOf" srcId="{8B301E90-560B-464E-9A2F-9D1C184DFC66}" destId="{B9B26DD8-4B66-4526-88A0-4EED0EC49F8A}" srcOrd="0" destOrd="0" presId="urn:microsoft.com/office/officeart/2008/layout/VerticalCurvedList"/>
    <dgm:cxn modelId="{8CFDF3FF-21DA-4832-B54A-09455A3A4007}" type="presParOf" srcId="{B9B26DD8-4B66-4526-88A0-4EED0EC49F8A}" destId="{52FFB5D1-372A-44D5-8FDC-00FE22EA4362}" srcOrd="0" destOrd="0" presId="urn:microsoft.com/office/officeart/2008/layout/VerticalCurvedList"/>
    <dgm:cxn modelId="{1A3DD2D3-2CBA-4632-9AAD-FF41A950FFB2}" type="presParOf" srcId="{B9B26DD8-4B66-4526-88A0-4EED0EC49F8A}" destId="{45EBFCC1-4F60-4536-9A99-AD59D3A56564}" srcOrd="1" destOrd="0" presId="urn:microsoft.com/office/officeart/2008/layout/VerticalCurvedList"/>
    <dgm:cxn modelId="{9A85D841-B8DA-4259-AA0B-16E40180A23F}" type="presParOf" srcId="{B9B26DD8-4B66-4526-88A0-4EED0EC49F8A}" destId="{980AD95B-CFCB-4912-9B61-7774DE95FAF1}" srcOrd="2" destOrd="0" presId="urn:microsoft.com/office/officeart/2008/layout/VerticalCurvedList"/>
    <dgm:cxn modelId="{D3390089-9EEB-4E9E-9D5D-87A37865305D}" type="presParOf" srcId="{B9B26DD8-4B66-4526-88A0-4EED0EC49F8A}" destId="{DE9FAE00-F779-4743-94C0-00DA6970FC55}" srcOrd="3" destOrd="0" presId="urn:microsoft.com/office/officeart/2008/layout/VerticalCurvedList"/>
    <dgm:cxn modelId="{615CE890-D422-4B8D-9E5D-C867A0481F54}" type="presParOf" srcId="{8B301E90-560B-464E-9A2F-9D1C184DFC66}" destId="{E0CE7950-907D-46AE-B543-5DC6CFB9782F}" srcOrd="1" destOrd="0" presId="urn:microsoft.com/office/officeart/2008/layout/VerticalCurvedList"/>
    <dgm:cxn modelId="{4F771483-03E0-412D-9443-0C14A6F90625}" type="presParOf" srcId="{8B301E90-560B-464E-9A2F-9D1C184DFC66}" destId="{9B81E5ED-15AB-440F-A0C7-03B335786CF5}" srcOrd="2" destOrd="0" presId="urn:microsoft.com/office/officeart/2008/layout/VerticalCurvedList"/>
    <dgm:cxn modelId="{61B74FC7-0FA1-4FDC-8F8E-D0B5608BAE57}" type="presParOf" srcId="{9B81E5ED-15AB-440F-A0C7-03B335786CF5}" destId="{68ECC472-94D8-489D-B243-1D2AB587E18E}" srcOrd="0" destOrd="0" presId="urn:microsoft.com/office/officeart/2008/layout/VerticalCurvedList"/>
    <dgm:cxn modelId="{5B1B4594-8B26-4E39-BB08-377FD81D6963}" type="presParOf" srcId="{8B301E90-560B-464E-9A2F-9D1C184DFC66}" destId="{35CF46C2-B4E6-483A-9137-A96ABCD00798}" srcOrd="3" destOrd="0" presId="urn:microsoft.com/office/officeart/2008/layout/VerticalCurvedList"/>
    <dgm:cxn modelId="{BE1A95AD-E13E-41EE-BE38-1DEB5683BFAC}" type="presParOf" srcId="{8B301E90-560B-464E-9A2F-9D1C184DFC66}" destId="{74894F8C-8DF4-4607-8C02-31FCCE7F7312}" srcOrd="4" destOrd="0" presId="urn:microsoft.com/office/officeart/2008/layout/VerticalCurvedList"/>
    <dgm:cxn modelId="{7518DB2B-3077-4B67-B12E-6882B935E743}" type="presParOf" srcId="{74894F8C-8DF4-4607-8C02-31FCCE7F7312}" destId="{4CC45AA8-3016-41BA-8B27-EDC84EDDE91E}" srcOrd="0" destOrd="0" presId="urn:microsoft.com/office/officeart/2008/layout/VerticalCurvedList"/>
    <dgm:cxn modelId="{8BF8DA1E-7B00-4720-8FD4-2CDD91B9D126}" type="presParOf" srcId="{8B301E90-560B-464E-9A2F-9D1C184DFC66}" destId="{E00C6518-1CD0-402E-86A3-B228F9ADD0D5}" srcOrd="5" destOrd="0" presId="urn:microsoft.com/office/officeart/2008/layout/VerticalCurvedList"/>
    <dgm:cxn modelId="{B96FB968-91DB-4348-88A3-44DB4CAEE8B5}" type="presParOf" srcId="{8B301E90-560B-464E-9A2F-9D1C184DFC66}" destId="{8CEA9CF0-F6CD-4530-8F2B-62D7A5AE1427}" srcOrd="6" destOrd="0" presId="urn:microsoft.com/office/officeart/2008/layout/VerticalCurvedList"/>
    <dgm:cxn modelId="{79C8F619-A067-4B8E-83F6-89E5864C13A9}" type="presParOf" srcId="{8CEA9CF0-F6CD-4530-8F2B-62D7A5AE1427}" destId="{EB54357A-0491-475A-9981-7C690AD5AA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33FA068-A4FB-452F-A1BC-04768D9A4622}"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zh-CN" altLang="en-US"/>
        </a:p>
      </dgm:t>
    </dgm:pt>
    <dgm:pt modelId="{CC68E23C-4DF1-4A8C-9BB5-5E1337CBA0B1}">
      <dgm:prSet phldrT="[文本]" custT="1"/>
      <dgm:spPr/>
      <dgm:t>
        <a:bodyPr/>
        <a:lstStyle/>
        <a:p>
          <a:r>
            <a:rPr lang="zh-CN" sz="2000" b="1" dirty="0"/>
            <a:t>分别为</a:t>
          </a:r>
          <a:r>
            <a:rPr lang="en-US" sz="2000" b="1" dirty="0">
              <a:solidFill>
                <a:srgbClr val="FFFF00"/>
              </a:solidFill>
            </a:rPr>
            <a:t>1</a:t>
          </a:r>
          <a:r>
            <a:rPr lang="zh-CN" sz="2000" b="1" dirty="0">
              <a:solidFill>
                <a:srgbClr val="FFFF00"/>
              </a:solidFill>
            </a:rPr>
            <a:t>日、</a:t>
          </a:r>
          <a:r>
            <a:rPr lang="en-US" sz="2000" b="1" dirty="0">
              <a:solidFill>
                <a:srgbClr val="FFFF00"/>
              </a:solidFill>
            </a:rPr>
            <a:t>3</a:t>
          </a:r>
          <a:r>
            <a:rPr lang="zh-CN" sz="2000" b="1" dirty="0">
              <a:solidFill>
                <a:srgbClr val="FFFF00"/>
              </a:solidFill>
            </a:rPr>
            <a:t>日、</a:t>
          </a:r>
          <a:r>
            <a:rPr lang="en-US" sz="2000" b="1" dirty="0">
              <a:solidFill>
                <a:srgbClr val="FFFF00"/>
              </a:solidFill>
            </a:rPr>
            <a:t>5</a:t>
          </a:r>
          <a:r>
            <a:rPr lang="zh-CN" sz="2000" b="1" dirty="0">
              <a:solidFill>
                <a:srgbClr val="FFFF00"/>
              </a:solidFill>
            </a:rPr>
            <a:t>日、</a:t>
          </a:r>
          <a:r>
            <a:rPr lang="en-US" sz="2000" b="1" dirty="0">
              <a:solidFill>
                <a:srgbClr val="FFFF00"/>
              </a:solidFill>
            </a:rPr>
            <a:t>10</a:t>
          </a:r>
          <a:r>
            <a:rPr lang="zh-CN" sz="2000" b="1" dirty="0">
              <a:solidFill>
                <a:srgbClr val="FFFF00"/>
              </a:solidFill>
            </a:rPr>
            <a:t>日、</a:t>
          </a:r>
          <a:r>
            <a:rPr lang="en-US" sz="2000" b="1" dirty="0">
              <a:solidFill>
                <a:srgbClr val="FFFF00"/>
              </a:solidFill>
            </a:rPr>
            <a:t>15</a:t>
          </a:r>
          <a:r>
            <a:rPr lang="zh-CN" sz="2000" b="1" dirty="0">
              <a:solidFill>
                <a:srgbClr val="FFFF00"/>
              </a:solidFill>
            </a:rPr>
            <a:t>日、</a:t>
          </a:r>
          <a:r>
            <a:rPr lang="en-US" sz="2000" b="1" dirty="0">
              <a:solidFill>
                <a:srgbClr val="FFFF00"/>
              </a:solidFill>
            </a:rPr>
            <a:t>1</a:t>
          </a:r>
          <a:r>
            <a:rPr lang="zh-CN" sz="2000" b="1" dirty="0">
              <a:solidFill>
                <a:srgbClr val="FFFF00"/>
              </a:solidFill>
            </a:rPr>
            <a:t>个月或</a:t>
          </a:r>
          <a:r>
            <a:rPr lang="en-US" sz="2000" b="1" dirty="0">
              <a:solidFill>
                <a:srgbClr val="FFFF00"/>
              </a:solidFill>
            </a:rPr>
            <a:t>1</a:t>
          </a:r>
          <a:r>
            <a:rPr lang="zh-CN" sz="2000" b="1" dirty="0">
              <a:solidFill>
                <a:srgbClr val="FFFF00"/>
              </a:solidFill>
            </a:rPr>
            <a:t>个季度</a:t>
          </a:r>
          <a:r>
            <a:rPr lang="zh-CN" sz="2000" b="1" dirty="0"/>
            <a:t>。具体纳税期限，由主管税务机关根据纳税人应纳税额的大小分别核定，不能按固定期限纳税的，可以按次纳税。</a:t>
          </a:r>
          <a:endParaRPr lang="zh-CN" altLang="en-US" sz="2000" b="1" dirty="0"/>
        </a:p>
      </dgm:t>
    </dgm:pt>
    <dgm:pt modelId="{D1AFE8B9-D604-4930-AF43-ADB6B4B6AB3A}" type="parTrans" cxnId="{AA8DFA75-C521-467D-B47C-A5E84EA9BAFF}">
      <dgm:prSet/>
      <dgm:spPr/>
      <dgm:t>
        <a:bodyPr/>
        <a:lstStyle/>
        <a:p>
          <a:endParaRPr lang="zh-CN" altLang="en-US" sz="2000"/>
        </a:p>
      </dgm:t>
    </dgm:pt>
    <dgm:pt modelId="{8257D5A1-9121-4574-AB6A-060ABA7F7273}" type="sibTrans" cxnId="{AA8DFA75-C521-467D-B47C-A5E84EA9BAFF}">
      <dgm:prSet/>
      <dgm:spPr/>
      <dgm:t>
        <a:bodyPr/>
        <a:lstStyle/>
        <a:p>
          <a:endParaRPr lang="zh-CN" altLang="en-US" sz="2000"/>
        </a:p>
      </dgm:t>
    </dgm:pt>
    <dgm:pt modelId="{C2FDF244-AF39-437A-A286-8C0DD11F4414}">
      <dgm:prSet phldrT="[文本]" custT="1"/>
      <dgm:spPr/>
      <dgm:t>
        <a:bodyPr/>
        <a:lstStyle/>
        <a:p>
          <a:r>
            <a:rPr lang="zh-CN" sz="2000" b="1" dirty="0"/>
            <a:t>纳税人以</a:t>
          </a:r>
          <a:r>
            <a:rPr lang="en-US" sz="2000" b="1" dirty="0">
              <a:solidFill>
                <a:srgbClr val="FFFF00"/>
              </a:solidFill>
            </a:rPr>
            <a:t>1</a:t>
          </a:r>
          <a:r>
            <a:rPr lang="zh-CN" sz="2000" b="1" dirty="0">
              <a:solidFill>
                <a:srgbClr val="FFFF00"/>
              </a:solidFill>
            </a:rPr>
            <a:t>个月或</a:t>
          </a:r>
          <a:r>
            <a:rPr lang="en-US" sz="2000" b="1" dirty="0">
              <a:solidFill>
                <a:srgbClr val="FFFF00"/>
              </a:solidFill>
            </a:rPr>
            <a:t>1</a:t>
          </a:r>
          <a:r>
            <a:rPr lang="zh-CN" sz="2000" b="1" dirty="0">
              <a:solidFill>
                <a:srgbClr val="FFFF00"/>
              </a:solidFill>
            </a:rPr>
            <a:t>个季度</a:t>
          </a:r>
          <a:r>
            <a:rPr lang="zh-CN" sz="2000" b="1" dirty="0"/>
            <a:t>为一期纳税的，自</a:t>
          </a:r>
          <a:r>
            <a:rPr lang="zh-CN" sz="2000" b="1" dirty="0">
              <a:solidFill>
                <a:srgbClr val="FFFF00"/>
              </a:solidFill>
            </a:rPr>
            <a:t>期满之日起</a:t>
          </a:r>
          <a:r>
            <a:rPr lang="en-US" sz="2000" b="1" dirty="0">
              <a:solidFill>
                <a:srgbClr val="FFFF00"/>
              </a:solidFill>
            </a:rPr>
            <a:t>15</a:t>
          </a:r>
          <a:r>
            <a:rPr lang="zh-CN" sz="2000" b="1" dirty="0">
              <a:solidFill>
                <a:srgbClr val="FFFF00"/>
              </a:solidFill>
            </a:rPr>
            <a:t>日内申报</a:t>
          </a:r>
          <a:r>
            <a:rPr lang="zh-CN" sz="2000" b="1" dirty="0"/>
            <a:t>纳税；</a:t>
          </a:r>
          <a:r>
            <a:rPr lang="zh-CN" sz="2000" b="1" dirty="0">
              <a:solidFill>
                <a:srgbClr val="FFFF00"/>
              </a:solidFill>
            </a:rPr>
            <a:t>以</a:t>
          </a:r>
          <a:r>
            <a:rPr lang="en-US" sz="2000" b="1" dirty="0">
              <a:solidFill>
                <a:srgbClr val="FFFF00"/>
              </a:solidFill>
            </a:rPr>
            <a:t>1</a:t>
          </a:r>
          <a:r>
            <a:rPr lang="zh-CN" sz="2000" b="1" dirty="0">
              <a:solidFill>
                <a:srgbClr val="FFFF00"/>
              </a:solidFill>
            </a:rPr>
            <a:t>日、</a:t>
          </a:r>
          <a:r>
            <a:rPr lang="en-US" sz="2000" b="1" dirty="0">
              <a:solidFill>
                <a:srgbClr val="FFFF00"/>
              </a:solidFill>
            </a:rPr>
            <a:t>3</a:t>
          </a:r>
          <a:r>
            <a:rPr lang="zh-CN" sz="2000" b="1" dirty="0">
              <a:solidFill>
                <a:srgbClr val="FFFF00"/>
              </a:solidFill>
            </a:rPr>
            <a:t>日、</a:t>
          </a:r>
          <a:r>
            <a:rPr lang="en-US" sz="2000" b="1" dirty="0">
              <a:solidFill>
                <a:srgbClr val="FFFF00"/>
              </a:solidFill>
            </a:rPr>
            <a:t>5</a:t>
          </a:r>
          <a:r>
            <a:rPr lang="zh-CN" sz="2000" b="1" dirty="0">
              <a:solidFill>
                <a:srgbClr val="FFFF00"/>
              </a:solidFill>
            </a:rPr>
            <a:t>日、</a:t>
          </a:r>
          <a:r>
            <a:rPr lang="en-US" sz="2000" b="1" dirty="0">
              <a:solidFill>
                <a:srgbClr val="FFFF00"/>
              </a:solidFill>
            </a:rPr>
            <a:t>10</a:t>
          </a:r>
          <a:r>
            <a:rPr lang="zh-CN" sz="2000" b="1" dirty="0">
              <a:solidFill>
                <a:srgbClr val="FFFF00"/>
              </a:solidFill>
            </a:rPr>
            <a:t>日或</a:t>
          </a:r>
          <a:r>
            <a:rPr lang="en-US" sz="2000" b="1" dirty="0">
              <a:solidFill>
                <a:srgbClr val="FFFF00"/>
              </a:solidFill>
            </a:rPr>
            <a:t>15</a:t>
          </a:r>
          <a:r>
            <a:rPr lang="zh-CN" sz="2000" b="1" dirty="0">
              <a:solidFill>
                <a:srgbClr val="FFFF00"/>
              </a:solidFill>
            </a:rPr>
            <a:t>日</a:t>
          </a:r>
          <a:r>
            <a:rPr lang="zh-CN" sz="2000" b="1" dirty="0"/>
            <a:t>为一期纳税的，自</a:t>
          </a:r>
          <a:r>
            <a:rPr lang="zh-CN" sz="2000" b="1" dirty="0">
              <a:solidFill>
                <a:srgbClr val="FFFF00"/>
              </a:solidFill>
            </a:rPr>
            <a:t>期满之日起</a:t>
          </a:r>
          <a:r>
            <a:rPr lang="en-US" sz="2000" b="1" dirty="0">
              <a:solidFill>
                <a:srgbClr val="FFFF00"/>
              </a:solidFill>
            </a:rPr>
            <a:t>5</a:t>
          </a:r>
          <a:r>
            <a:rPr lang="zh-CN" sz="2000" b="1" dirty="0">
              <a:solidFill>
                <a:srgbClr val="FFFF00"/>
              </a:solidFill>
            </a:rPr>
            <a:t>日内预缴税款</a:t>
          </a:r>
          <a:r>
            <a:rPr lang="zh-CN" sz="2000" b="1" dirty="0"/>
            <a:t>，</a:t>
          </a:r>
          <a:r>
            <a:rPr lang="zh-CN" sz="2000" b="1" dirty="0">
              <a:solidFill>
                <a:srgbClr val="FFFF00"/>
              </a:solidFill>
            </a:rPr>
            <a:t>于次月</a:t>
          </a:r>
          <a:r>
            <a:rPr lang="en-US" sz="2000" b="1" dirty="0">
              <a:solidFill>
                <a:srgbClr val="FFFF00"/>
              </a:solidFill>
            </a:rPr>
            <a:t>1</a:t>
          </a:r>
          <a:r>
            <a:rPr lang="zh-CN" sz="2000" b="1" dirty="0">
              <a:solidFill>
                <a:srgbClr val="FFFF00"/>
              </a:solidFill>
            </a:rPr>
            <a:t>日起</a:t>
          </a:r>
          <a:r>
            <a:rPr lang="en-US" sz="2000" b="1" dirty="0">
              <a:solidFill>
                <a:srgbClr val="FFFF00"/>
              </a:solidFill>
            </a:rPr>
            <a:t>15</a:t>
          </a:r>
          <a:r>
            <a:rPr lang="zh-CN" sz="2000" b="1" dirty="0">
              <a:solidFill>
                <a:srgbClr val="FFFF00"/>
              </a:solidFill>
            </a:rPr>
            <a:t>日内申报</a:t>
          </a:r>
          <a:r>
            <a:rPr lang="zh-CN" sz="2000" b="1" dirty="0"/>
            <a:t>纳税并结清上月应纳税款</a:t>
          </a:r>
          <a:endParaRPr lang="zh-CN" altLang="en-US" sz="2000" b="1" dirty="0"/>
        </a:p>
      </dgm:t>
    </dgm:pt>
    <dgm:pt modelId="{05FDECF7-9B5E-402F-ADC3-9740756693DF}" type="parTrans" cxnId="{F8E27EA9-9FFB-4D2E-8BBE-B616DF1673D2}">
      <dgm:prSet/>
      <dgm:spPr/>
      <dgm:t>
        <a:bodyPr/>
        <a:lstStyle/>
        <a:p>
          <a:endParaRPr lang="zh-CN" altLang="en-US" sz="2000"/>
        </a:p>
      </dgm:t>
    </dgm:pt>
    <dgm:pt modelId="{CA286110-E790-4251-98BD-4FBB4EF9718F}" type="sibTrans" cxnId="{F8E27EA9-9FFB-4D2E-8BBE-B616DF1673D2}">
      <dgm:prSet/>
      <dgm:spPr/>
      <dgm:t>
        <a:bodyPr/>
        <a:lstStyle/>
        <a:p>
          <a:endParaRPr lang="zh-CN" altLang="en-US" sz="2000"/>
        </a:p>
      </dgm:t>
    </dgm:pt>
    <dgm:pt modelId="{B6F4F0D6-6BA1-4AD3-8B7F-B54AAE39D5F3}" type="pres">
      <dgm:prSet presAssocID="{533FA068-A4FB-452F-A1BC-04768D9A4622}" presName="Name0" presStyleCnt="0">
        <dgm:presLayoutVars>
          <dgm:chMax val="7"/>
          <dgm:chPref val="7"/>
          <dgm:dir/>
        </dgm:presLayoutVars>
      </dgm:prSet>
      <dgm:spPr/>
    </dgm:pt>
    <dgm:pt modelId="{8B301E90-560B-464E-9A2F-9D1C184DFC66}" type="pres">
      <dgm:prSet presAssocID="{533FA068-A4FB-452F-A1BC-04768D9A4622}" presName="Name1" presStyleCnt="0"/>
      <dgm:spPr/>
    </dgm:pt>
    <dgm:pt modelId="{B9B26DD8-4B66-4526-88A0-4EED0EC49F8A}" type="pres">
      <dgm:prSet presAssocID="{533FA068-A4FB-452F-A1BC-04768D9A4622}" presName="cycle" presStyleCnt="0"/>
      <dgm:spPr/>
    </dgm:pt>
    <dgm:pt modelId="{52FFB5D1-372A-44D5-8FDC-00FE22EA4362}" type="pres">
      <dgm:prSet presAssocID="{533FA068-A4FB-452F-A1BC-04768D9A4622}" presName="srcNode" presStyleLbl="node1" presStyleIdx="0" presStyleCnt="2"/>
      <dgm:spPr/>
    </dgm:pt>
    <dgm:pt modelId="{45EBFCC1-4F60-4536-9A99-AD59D3A56564}" type="pres">
      <dgm:prSet presAssocID="{533FA068-A4FB-452F-A1BC-04768D9A4622}" presName="conn" presStyleLbl="parChTrans1D2" presStyleIdx="0" presStyleCnt="1"/>
      <dgm:spPr/>
    </dgm:pt>
    <dgm:pt modelId="{980AD95B-CFCB-4912-9B61-7774DE95FAF1}" type="pres">
      <dgm:prSet presAssocID="{533FA068-A4FB-452F-A1BC-04768D9A4622}" presName="extraNode" presStyleLbl="node1" presStyleIdx="0" presStyleCnt="2"/>
      <dgm:spPr/>
    </dgm:pt>
    <dgm:pt modelId="{DE9FAE00-F779-4743-94C0-00DA6970FC55}" type="pres">
      <dgm:prSet presAssocID="{533FA068-A4FB-452F-A1BC-04768D9A4622}" presName="dstNode" presStyleLbl="node1" presStyleIdx="0" presStyleCnt="2"/>
      <dgm:spPr/>
    </dgm:pt>
    <dgm:pt modelId="{E0CE7950-907D-46AE-B543-5DC6CFB9782F}" type="pres">
      <dgm:prSet presAssocID="{CC68E23C-4DF1-4A8C-9BB5-5E1337CBA0B1}" presName="text_1" presStyleLbl="node1" presStyleIdx="0" presStyleCnt="2" custScaleY="113786">
        <dgm:presLayoutVars>
          <dgm:bulletEnabled val="1"/>
        </dgm:presLayoutVars>
      </dgm:prSet>
      <dgm:spPr/>
    </dgm:pt>
    <dgm:pt modelId="{9B81E5ED-15AB-440F-A0C7-03B335786CF5}" type="pres">
      <dgm:prSet presAssocID="{CC68E23C-4DF1-4A8C-9BB5-5E1337CBA0B1}" presName="accent_1" presStyleCnt="0"/>
      <dgm:spPr/>
    </dgm:pt>
    <dgm:pt modelId="{68ECC472-94D8-489D-B243-1D2AB587E18E}" type="pres">
      <dgm:prSet presAssocID="{CC68E23C-4DF1-4A8C-9BB5-5E1337CBA0B1}" presName="accentRepeatNode" presStyleLbl="solidFgAcc1" presStyleIdx="0" presStyleCnt="2"/>
      <dgm:spPr/>
    </dgm:pt>
    <dgm:pt modelId="{35CF46C2-B4E6-483A-9137-A96ABCD00798}" type="pres">
      <dgm:prSet presAssocID="{C2FDF244-AF39-437A-A286-8C0DD11F4414}" presName="text_2" presStyleLbl="node1" presStyleIdx="1" presStyleCnt="2" custScaleY="136524" custLinFactNeighborX="-45" custLinFactNeighborY="-1307">
        <dgm:presLayoutVars>
          <dgm:bulletEnabled val="1"/>
        </dgm:presLayoutVars>
      </dgm:prSet>
      <dgm:spPr/>
    </dgm:pt>
    <dgm:pt modelId="{74894F8C-8DF4-4607-8C02-31FCCE7F7312}" type="pres">
      <dgm:prSet presAssocID="{C2FDF244-AF39-437A-A286-8C0DD11F4414}" presName="accent_2" presStyleCnt="0"/>
      <dgm:spPr/>
    </dgm:pt>
    <dgm:pt modelId="{4CC45AA8-3016-41BA-8B27-EDC84EDDE91E}" type="pres">
      <dgm:prSet presAssocID="{C2FDF244-AF39-437A-A286-8C0DD11F4414}" presName="accentRepeatNode" presStyleLbl="solidFgAcc1" presStyleIdx="1" presStyleCnt="2"/>
      <dgm:spPr/>
    </dgm:pt>
  </dgm:ptLst>
  <dgm:cxnLst>
    <dgm:cxn modelId="{FD45323D-899A-4F4A-B77B-25D2B8FF32AD}" type="presOf" srcId="{C2FDF244-AF39-437A-A286-8C0DD11F4414}" destId="{35CF46C2-B4E6-483A-9137-A96ABCD00798}" srcOrd="0" destOrd="0" presId="urn:microsoft.com/office/officeart/2008/layout/VerticalCurvedList"/>
    <dgm:cxn modelId="{AA8DFA75-C521-467D-B47C-A5E84EA9BAFF}" srcId="{533FA068-A4FB-452F-A1BC-04768D9A4622}" destId="{CC68E23C-4DF1-4A8C-9BB5-5E1337CBA0B1}" srcOrd="0" destOrd="0" parTransId="{D1AFE8B9-D604-4930-AF43-ADB6B4B6AB3A}" sibTransId="{8257D5A1-9121-4574-AB6A-060ABA7F7273}"/>
    <dgm:cxn modelId="{7B61F389-915E-4677-B122-3B2B700A9E96}" type="presOf" srcId="{CC68E23C-4DF1-4A8C-9BB5-5E1337CBA0B1}" destId="{E0CE7950-907D-46AE-B543-5DC6CFB9782F}" srcOrd="0" destOrd="0" presId="urn:microsoft.com/office/officeart/2008/layout/VerticalCurvedList"/>
    <dgm:cxn modelId="{F8E27EA9-9FFB-4D2E-8BBE-B616DF1673D2}" srcId="{533FA068-A4FB-452F-A1BC-04768D9A4622}" destId="{C2FDF244-AF39-437A-A286-8C0DD11F4414}" srcOrd="1" destOrd="0" parTransId="{05FDECF7-9B5E-402F-ADC3-9740756693DF}" sibTransId="{CA286110-E790-4251-98BD-4FBB4EF9718F}"/>
    <dgm:cxn modelId="{0A93D3B9-7F47-4FD1-AE91-DC37A0766198}" type="presOf" srcId="{533FA068-A4FB-452F-A1BC-04768D9A4622}" destId="{B6F4F0D6-6BA1-4AD3-8B7F-B54AAE39D5F3}" srcOrd="0" destOrd="0" presId="urn:microsoft.com/office/officeart/2008/layout/VerticalCurvedList"/>
    <dgm:cxn modelId="{C5D067D8-1A48-4CE1-B270-1D6108BB5035}" type="presOf" srcId="{8257D5A1-9121-4574-AB6A-060ABA7F7273}" destId="{45EBFCC1-4F60-4536-9A99-AD59D3A56564}" srcOrd="0" destOrd="0" presId="urn:microsoft.com/office/officeart/2008/layout/VerticalCurvedList"/>
    <dgm:cxn modelId="{DF96D499-51C7-43A2-92BB-EE903BE558B0}" type="presParOf" srcId="{B6F4F0D6-6BA1-4AD3-8B7F-B54AAE39D5F3}" destId="{8B301E90-560B-464E-9A2F-9D1C184DFC66}" srcOrd="0" destOrd="0" presId="urn:microsoft.com/office/officeart/2008/layout/VerticalCurvedList"/>
    <dgm:cxn modelId="{22E59DED-272B-4ADF-852D-08216351698B}" type="presParOf" srcId="{8B301E90-560B-464E-9A2F-9D1C184DFC66}" destId="{B9B26DD8-4B66-4526-88A0-4EED0EC49F8A}" srcOrd="0" destOrd="0" presId="urn:microsoft.com/office/officeart/2008/layout/VerticalCurvedList"/>
    <dgm:cxn modelId="{A920F4A8-3E83-4B64-855E-0D3F8DD9EEA4}" type="presParOf" srcId="{B9B26DD8-4B66-4526-88A0-4EED0EC49F8A}" destId="{52FFB5D1-372A-44D5-8FDC-00FE22EA4362}" srcOrd="0" destOrd="0" presId="urn:microsoft.com/office/officeart/2008/layout/VerticalCurvedList"/>
    <dgm:cxn modelId="{51F76A71-95CC-4846-BA7D-9F5773526BE8}" type="presParOf" srcId="{B9B26DD8-4B66-4526-88A0-4EED0EC49F8A}" destId="{45EBFCC1-4F60-4536-9A99-AD59D3A56564}" srcOrd="1" destOrd="0" presId="urn:microsoft.com/office/officeart/2008/layout/VerticalCurvedList"/>
    <dgm:cxn modelId="{FE174979-068C-4F7D-9AC5-062BBFBD71B2}" type="presParOf" srcId="{B9B26DD8-4B66-4526-88A0-4EED0EC49F8A}" destId="{980AD95B-CFCB-4912-9B61-7774DE95FAF1}" srcOrd="2" destOrd="0" presId="urn:microsoft.com/office/officeart/2008/layout/VerticalCurvedList"/>
    <dgm:cxn modelId="{21078B18-F222-4DAA-B16D-445D99422644}" type="presParOf" srcId="{B9B26DD8-4B66-4526-88A0-4EED0EC49F8A}" destId="{DE9FAE00-F779-4743-94C0-00DA6970FC55}" srcOrd="3" destOrd="0" presId="urn:microsoft.com/office/officeart/2008/layout/VerticalCurvedList"/>
    <dgm:cxn modelId="{DACC7970-F6E6-44C2-AC6A-880DA19582C1}" type="presParOf" srcId="{8B301E90-560B-464E-9A2F-9D1C184DFC66}" destId="{E0CE7950-907D-46AE-B543-5DC6CFB9782F}" srcOrd="1" destOrd="0" presId="urn:microsoft.com/office/officeart/2008/layout/VerticalCurvedList"/>
    <dgm:cxn modelId="{05EB54C9-6081-43B9-BF06-FDEFCECE82CB}" type="presParOf" srcId="{8B301E90-560B-464E-9A2F-9D1C184DFC66}" destId="{9B81E5ED-15AB-440F-A0C7-03B335786CF5}" srcOrd="2" destOrd="0" presId="urn:microsoft.com/office/officeart/2008/layout/VerticalCurvedList"/>
    <dgm:cxn modelId="{67E3B7D8-DD5B-45D1-B840-8937D8AFDCE7}" type="presParOf" srcId="{9B81E5ED-15AB-440F-A0C7-03B335786CF5}" destId="{68ECC472-94D8-489D-B243-1D2AB587E18E}" srcOrd="0" destOrd="0" presId="urn:microsoft.com/office/officeart/2008/layout/VerticalCurvedList"/>
    <dgm:cxn modelId="{A68683CD-4671-403A-8B08-A8D305A1297B}" type="presParOf" srcId="{8B301E90-560B-464E-9A2F-9D1C184DFC66}" destId="{35CF46C2-B4E6-483A-9137-A96ABCD00798}" srcOrd="3" destOrd="0" presId="urn:microsoft.com/office/officeart/2008/layout/VerticalCurvedList"/>
    <dgm:cxn modelId="{58DE2603-0519-481F-BB6B-ACD49DB62810}" type="presParOf" srcId="{8B301E90-560B-464E-9A2F-9D1C184DFC66}" destId="{74894F8C-8DF4-4607-8C02-31FCCE7F7312}" srcOrd="4" destOrd="0" presId="urn:microsoft.com/office/officeart/2008/layout/VerticalCurvedList"/>
    <dgm:cxn modelId="{CF1C7833-CFE5-423F-AD6E-EAE69348EA5C}" type="presParOf" srcId="{74894F8C-8DF4-4607-8C02-31FCCE7F7312}" destId="{4CC45AA8-3016-41BA-8B27-EDC84EDDE91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33FA068-A4FB-452F-A1BC-04768D9A4622}"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zh-CN" altLang="en-US"/>
        </a:p>
      </dgm:t>
    </dgm:pt>
    <dgm:pt modelId="{CC68E23C-4DF1-4A8C-9BB5-5E1337CBA0B1}">
      <dgm:prSet phldrT="[文本]" custT="1"/>
      <dgm:spPr/>
      <dgm:t>
        <a:bodyPr/>
        <a:lstStyle/>
        <a:p>
          <a:r>
            <a:rPr lang="zh-CN" sz="2000" b="1" dirty="0"/>
            <a:t>纳税人生产销售的应税消费品，以及自产自用的应税消费品，除国家另有规定外，应当向纳税人</a:t>
          </a:r>
          <a:r>
            <a:rPr lang="zh-CN" sz="2000" b="1" dirty="0">
              <a:solidFill>
                <a:srgbClr val="FFFF00"/>
              </a:solidFill>
            </a:rPr>
            <a:t>机构所在地或居住地</a:t>
          </a:r>
          <a:r>
            <a:rPr lang="zh-CN" sz="2000" b="1" dirty="0"/>
            <a:t>主管税务机关申报纳税</a:t>
          </a:r>
          <a:endParaRPr lang="zh-CN" altLang="en-US" sz="2000" b="1" dirty="0"/>
        </a:p>
      </dgm:t>
    </dgm:pt>
    <dgm:pt modelId="{D1AFE8B9-D604-4930-AF43-ADB6B4B6AB3A}" type="parTrans" cxnId="{AA8DFA75-C521-467D-B47C-A5E84EA9BAFF}">
      <dgm:prSet/>
      <dgm:spPr/>
      <dgm:t>
        <a:bodyPr/>
        <a:lstStyle/>
        <a:p>
          <a:endParaRPr lang="zh-CN" altLang="en-US" sz="2000" b="1"/>
        </a:p>
      </dgm:t>
    </dgm:pt>
    <dgm:pt modelId="{8257D5A1-9121-4574-AB6A-060ABA7F7273}" type="sibTrans" cxnId="{AA8DFA75-C521-467D-B47C-A5E84EA9BAFF}">
      <dgm:prSet/>
      <dgm:spPr/>
      <dgm:t>
        <a:bodyPr/>
        <a:lstStyle/>
        <a:p>
          <a:endParaRPr lang="zh-CN" altLang="en-US" sz="2000" b="1"/>
        </a:p>
      </dgm:t>
    </dgm:pt>
    <dgm:pt modelId="{C2FDF244-AF39-437A-A286-8C0DD11F4414}">
      <dgm:prSet phldrT="[文本]" custT="1"/>
      <dgm:spPr/>
      <dgm:t>
        <a:bodyPr/>
        <a:lstStyle/>
        <a:p>
          <a:r>
            <a:rPr lang="zh-CN" sz="2000" b="1" dirty="0"/>
            <a:t>委托加工的应税消费品，除受托方为个人外，由</a:t>
          </a:r>
          <a:r>
            <a:rPr lang="zh-CN" sz="2000" b="1" dirty="0">
              <a:solidFill>
                <a:srgbClr val="FFFF00"/>
              </a:solidFill>
            </a:rPr>
            <a:t>受托方向其机构所在地或居住地</a:t>
          </a:r>
          <a:r>
            <a:rPr lang="zh-CN" sz="2000" b="1" dirty="0"/>
            <a:t>主管税务机关解缴税款，但</a:t>
          </a:r>
          <a:r>
            <a:rPr lang="zh-CN" sz="2000" b="1" dirty="0">
              <a:solidFill>
                <a:srgbClr val="FFFF00"/>
              </a:solidFill>
            </a:rPr>
            <a:t>委托个人加工</a:t>
          </a:r>
          <a:r>
            <a:rPr lang="zh-CN" sz="2000" b="1" dirty="0"/>
            <a:t>的应税消费品，由</a:t>
          </a:r>
          <a:r>
            <a:rPr lang="zh-CN" sz="2000" b="1" dirty="0">
              <a:solidFill>
                <a:srgbClr val="FFFF00"/>
              </a:solidFill>
            </a:rPr>
            <a:t>委托方向其机构所在地或居住地</a:t>
          </a:r>
          <a:r>
            <a:rPr lang="zh-CN" sz="2000" b="1" dirty="0"/>
            <a:t>主管税务机关申报纳税</a:t>
          </a:r>
          <a:endParaRPr lang="zh-CN" altLang="en-US" sz="2000" b="1" dirty="0"/>
        </a:p>
      </dgm:t>
    </dgm:pt>
    <dgm:pt modelId="{05FDECF7-9B5E-402F-ADC3-9740756693DF}" type="parTrans" cxnId="{F8E27EA9-9FFB-4D2E-8BBE-B616DF1673D2}">
      <dgm:prSet/>
      <dgm:spPr/>
      <dgm:t>
        <a:bodyPr/>
        <a:lstStyle/>
        <a:p>
          <a:endParaRPr lang="zh-CN" altLang="en-US" sz="2000" b="1"/>
        </a:p>
      </dgm:t>
    </dgm:pt>
    <dgm:pt modelId="{CA286110-E790-4251-98BD-4FBB4EF9718F}" type="sibTrans" cxnId="{F8E27EA9-9FFB-4D2E-8BBE-B616DF1673D2}">
      <dgm:prSet/>
      <dgm:spPr/>
      <dgm:t>
        <a:bodyPr/>
        <a:lstStyle/>
        <a:p>
          <a:endParaRPr lang="zh-CN" altLang="en-US" sz="2000" b="1"/>
        </a:p>
      </dgm:t>
    </dgm:pt>
    <dgm:pt modelId="{B6F4F0D6-6BA1-4AD3-8B7F-B54AAE39D5F3}" type="pres">
      <dgm:prSet presAssocID="{533FA068-A4FB-452F-A1BC-04768D9A4622}" presName="Name0" presStyleCnt="0">
        <dgm:presLayoutVars>
          <dgm:chMax val="7"/>
          <dgm:chPref val="7"/>
          <dgm:dir/>
        </dgm:presLayoutVars>
      </dgm:prSet>
      <dgm:spPr/>
    </dgm:pt>
    <dgm:pt modelId="{8B301E90-560B-464E-9A2F-9D1C184DFC66}" type="pres">
      <dgm:prSet presAssocID="{533FA068-A4FB-452F-A1BC-04768D9A4622}" presName="Name1" presStyleCnt="0"/>
      <dgm:spPr/>
    </dgm:pt>
    <dgm:pt modelId="{B9B26DD8-4B66-4526-88A0-4EED0EC49F8A}" type="pres">
      <dgm:prSet presAssocID="{533FA068-A4FB-452F-A1BC-04768D9A4622}" presName="cycle" presStyleCnt="0"/>
      <dgm:spPr/>
    </dgm:pt>
    <dgm:pt modelId="{52FFB5D1-372A-44D5-8FDC-00FE22EA4362}" type="pres">
      <dgm:prSet presAssocID="{533FA068-A4FB-452F-A1BC-04768D9A4622}" presName="srcNode" presStyleLbl="node1" presStyleIdx="0" presStyleCnt="2"/>
      <dgm:spPr/>
    </dgm:pt>
    <dgm:pt modelId="{45EBFCC1-4F60-4536-9A99-AD59D3A56564}" type="pres">
      <dgm:prSet presAssocID="{533FA068-A4FB-452F-A1BC-04768D9A4622}" presName="conn" presStyleLbl="parChTrans1D2" presStyleIdx="0" presStyleCnt="1"/>
      <dgm:spPr/>
    </dgm:pt>
    <dgm:pt modelId="{980AD95B-CFCB-4912-9B61-7774DE95FAF1}" type="pres">
      <dgm:prSet presAssocID="{533FA068-A4FB-452F-A1BC-04768D9A4622}" presName="extraNode" presStyleLbl="node1" presStyleIdx="0" presStyleCnt="2"/>
      <dgm:spPr/>
    </dgm:pt>
    <dgm:pt modelId="{DE9FAE00-F779-4743-94C0-00DA6970FC55}" type="pres">
      <dgm:prSet presAssocID="{533FA068-A4FB-452F-A1BC-04768D9A4622}" presName="dstNode" presStyleLbl="node1" presStyleIdx="0" presStyleCnt="2"/>
      <dgm:spPr/>
    </dgm:pt>
    <dgm:pt modelId="{E0CE7950-907D-46AE-B543-5DC6CFB9782F}" type="pres">
      <dgm:prSet presAssocID="{CC68E23C-4DF1-4A8C-9BB5-5E1337CBA0B1}" presName="text_1" presStyleLbl="node1" presStyleIdx="0" presStyleCnt="2">
        <dgm:presLayoutVars>
          <dgm:bulletEnabled val="1"/>
        </dgm:presLayoutVars>
      </dgm:prSet>
      <dgm:spPr/>
    </dgm:pt>
    <dgm:pt modelId="{9B81E5ED-15AB-440F-A0C7-03B335786CF5}" type="pres">
      <dgm:prSet presAssocID="{CC68E23C-4DF1-4A8C-9BB5-5E1337CBA0B1}" presName="accent_1" presStyleCnt="0"/>
      <dgm:spPr/>
    </dgm:pt>
    <dgm:pt modelId="{68ECC472-94D8-489D-B243-1D2AB587E18E}" type="pres">
      <dgm:prSet presAssocID="{CC68E23C-4DF1-4A8C-9BB5-5E1337CBA0B1}" presName="accentRepeatNode" presStyleLbl="solidFgAcc1" presStyleIdx="0" presStyleCnt="2"/>
      <dgm:spPr/>
    </dgm:pt>
    <dgm:pt modelId="{35CF46C2-B4E6-483A-9137-A96ABCD00798}" type="pres">
      <dgm:prSet presAssocID="{C2FDF244-AF39-437A-A286-8C0DD11F4414}" presName="text_2" presStyleLbl="node1" presStyleIdx="1" presStyleCnt="2" custScaleY="114922" custLinFactNeighborX="-45" custLinFactNeighborY="-1307">
        <dgm:presLayoutVars>
          <dgm:bulletEnabled val="1"/>
        </dgm:presLayoutVars>
      </dgm:prSet>
      <dgm:spPr/>
    </dgm:pt>
    <dgm:pt modelId="{74894F8C-8DF4-4607-8C02-31FCCE7F7312}" type="pres">
      <dgm:prSet presAssocID="{C2FDF244-AF39-437A-A286-8C0DD11F4414}" presName="accent_2" presStyleCnt="0"/>
      <dgm:spPr/>
    </dgm:pt>
    <dgm:pt modelId="{4CC45AA8-3016-41BA-8B27-EDC84EDDE91E}" type="pres">
      <dgm:prSet presAssocID="{C2FDF244-AF39-437A-A286-8C0DD11F4414}" presName="accentRepeatNode" presStyleLbl="solidFgAcc1" presStyleIdx="1" presStyleCnt="2"/>
      <dgm:spPr/>
    </dgm:pt>
  </dgm:ptLst>
  <dgm:cxnLst>
    <dgm:cxn modelId="{37F1BB38-C07A-46B7-9429-ACD19F45E549}" type="presOf" srcId="{8257D5A1-9121-4574-AB6A-060ABA7F7273}" destId="{45EBFCC1-4F60-4536-9A99-AD59D3A56564}" srcOrd="0" destOrd="0" presId="urn:microsoft.com/office/officeart/2008/layout/VerticalCurvedList"/>
    <dgm:cxn modelId="{AA8DFA75-C521-467D-B47C-A5E84EA9BAFF}" srcId="{533FA068-A4FB-452F-A1BC-04768D9A4622}" destId="{CC68E23C-4DF1-4A8C-9BB5-5E1337CBA0B1}" srcOrd="0" destOrd="0" parTransId="{D1AFE8B9-D604-4930-AF43-ADB6B4B6AB3A}" sibTransId="{8257D5A1-9121-4574-AB6A-060ABA7F7273}"/>
    <dgm:cxn modelId="{E97AC388-050F-43B4-B4AB-EB356E09F28E}" type="presOf" srcId="{C2FDF244-AF39-437A-A286-8C0DD11F4414}" destId="{35CF46C2-B4E6-483A-9137-A96ABCD00798}" srcOrd="0" destOrd="0" presId="urn:microsoft.com/office/officeart/2008/layout/VerticalCurvedList"/>
    <dgm:cxn modelId="{522092A3-D297-4434-A298-2B472C9C5C86}" type="presOf" srcId="{CC68E23C-4DF1-4A8C-9BB5-5E1337CBA0B1}" destId="{E0CE7950-907D-46AE-B543-5DC6CFB9782F}" srcOrd="0" destOrd="0" presId="urn:microsoft.com/office/officeart/2008/layout/VerticalCurvedList"/>
    <dgm:cxn modelId="{F8E27EA9-9FFB-4D2E-8BBE-B616DF1673D2}" srcId="{533FA068-A4FB-452F-A1BC-04768D9A4622}" destId="{C2FDF244-AF39-437A-A286-8C0DD11F4414}" srcOrd="1" destOrd="0" parTransId="{05FDECF7-9B5E-402F-ADC3-9740756693DF}" sibTransId="{CA286110-E790-4251-98BD-4FBB4EF9718F}"/>
    <dgm:cxn modelId="{0837B2EE-5F12-4F19-A35B-4644173B4133}" type="presOf" srcId="{533FA068-A4FB-452F-A1BC-04768D9A4622}" destId="{B6F4F0D6-6BA1-4AD3-8B7F-B54AAE39D5F3}" srcOrd="0" destOrd="0" presId="urn:microsoft.com/office/officeart/2008/layout/VerticalCurvedList"/>
    <dgm:cxn modelId="{28DD627D-6293-465F-B001-B765A45CD842}" type="presParOf" srcId="{B6F4F0D6-6BA1-4AD3-8B7F-B54AAE39D5F3}" destId="{8B301E90-560B-464E-9A2F-9D1C184DFC66}" srcOrd="0" destOrd="0" presId="urn:microsoft.com/office/officeart/2008/layout/VerticalCurvedList"/>
    <dgm:cxn modelId="{7D2F81BB-3576-4EB7-B080-AABFD5DB7F8C}" type="presParOf" srcId="{8B301E90-560B-464E-9A2F-9D1C184DFC66}" destId="{B9B26DD8-4B66-4526-88A0-4EED0EC49F8A}" srcOrd="0" destOrd="0" presId="urn:microsoft.com/office/officeart/2008/layout/VerticalCurvedList"/>
    <dgm:cxn modelId="{3A6B9495-B248-4740-8427-C62E32B6623C}" type="presParOf" srcId="{B9B26DD8-4B66-4526-88A0-4EED0EC49F8A}" destId="{52FFB5D1-372A-44D5-8FDC-00FE22EA4362}" srcOrd="0" destOrd="0" presId="urn:microsoft.com/office/officeart/2008/layout/VerticalCurvedList"/>
    <dgm:cxn modelId="{48864A45-57B2-4CFD-93D2-B7B248E25B49}" type="presParOf" srcId="{B9B26DD8-4B66-4526-88A0-4EED0EC49F8A}" destId="{45EBFCC1-4F60-4536-9A99-AD59D3A56564}" srcOrd="1" destOrd="0" presId="urn:microsoft.com/office/officeart/2008/layout/VerticalCurvedList"/>
    <dgm:cxn modelId="{D17CF267-4A64-4A57-BE70-286534FDD1F7}" type="presParOf" srcId="{B9B26DD8-4B66-4526-88A0-4EED0EC49F8A}" destId="{980AD95B-CFCB-4912-9B61-7774DE95FAF1}" srcOrd="2" destOrd="0" presId="urn:microsoft.com/office/officeart/2008/layout/VerticalCurvedList"/>
    <dgm:cxn modelId="{C35D4AE9-DCE8-444E-9CA6-375F12589E6B}" type="presParOf" srcId="{B9B26DD8-4B66-4526-88A0-4EED0EC49F8A}" destId="{DE9FAE00-F779-4743-94C0-00DA6970FC55}" srcOrd="3" destOrd="0" presId="urn:microsoft.com/office/officeart/2008/layout/VerticalCurvedList"/>
    <dgm:cxn modelId="{2D6BEDCE-A136-4B9D-AF80-3808C0C0B986}" type="presParOf" srcId="{8B301E90-560B-464E-9A2F-9D1C184DFC66}" destId="{E0CE7950-907D-46AE-B543-5DC6CFB9782F}" srcOrd="1" destOrd="0" presId="urn:microsoft.com/office/officeart/2008/layout/VerticalCurvedList"/>
    <dgm:cxn modelId="{162934B3-FB6F-40C0-B7AD-55FE5BCFA187}" type="presParOf" srcId="{8B301E90-560B-464E-9A2F-9D1C184DFC66}" destId="{9B81E5ED-15AB-440F-A0C7-03B335786CF5}" srcOrd="2" destOrd="0" presId="urn:microsoft.com/office/officeart/2008/layout/VerticalCurvedList"/>
    <dgm:cxn modelId="{2552C775-8419-461A-AC3D-051E2B1DA96C}" type="presParOf" srcId="{9B81E5ED-15AB-440F-A0C7-03B335786CF5}" destId="{68ECC472-94D8-489D-B243-1D2AB587E18E}" srcOrd="0" destOrd="0" presId="urn:microsoft.com/office/officeart/2008/layout/VerticalCurvedList"/>
    <dgm:cxn modelId="{2381AE38-0512-4F62-BB98-A29A0D538691}" type="presParOf" srcId="{8B301E90-560B-464E-9A2F-9D1C184DFC66}" destId="{35CF46C2-B4E6-483A-9137-A96ABCD00798}" srcOrd="3" destOrd="0" presId="urn:microsoft.com/office/officeart/2008/layout/VerticalCurvedList"/>
    <dgm:cxn modelId="{4B2F6252-FA75-4A60-B270-870055D2A494}" type="presParOf" srcId="{8B301E90-560B-464E-9A2F-9D1C184DFC66}" destId="{74894F8C-8DF4-4607-8C02-31FCCE7F7312}" srcOrd="4" destOrd="0" presId="urn:microsoft.com/office/officeart/2008/layout/VerticalCurvedList"/>
    <dgm:cxn modelId="{38485A4F-9F1B-4F6E-824B-6C4CF5D40422}" type="presParOf" srcId="{74894F8C-8DF4-4607-8C02-31FCCE7F7312}" destId="{4CC45AA8-3016-41BA-8B27-EDC84EDDE91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33FA068-A4FB-452F-A1BC-04768D9A4622}"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zh-CN" altLang="en-US"/>
        </a:p>
      </dgm:t>
    </dgm:pt>
    <dgm:pt modelId="{CC68E23C-4DF1-4A8C-9BB5-5E1337CBA0B1}">
      <dgm:prSet phldrT="[文本]" custT="1"/>
      <dgm:spPr/>
      <dgm:t>
        <a:bodyPr/>
        <a:lstStyle/>
        <a:p>
          <a:r>
            <a:rPr lang="zh-CN" sz="2000" b="1" dirty="0"/>
            <a:t>进口应税消费品，由进口人或其代理人向</a:t>
          </a:r>
          <a:r>
            <a:rPr lang="zh-CN" sz="2000" b="1" dirty="0">
              <a:solidFill>
                <a:srgbClr val="FFFF00"/>
              </a:solidFill>
            </a:rPr>
            <a:t>报关地海关</a:t>
          </a:r>
          <a:r>
            <a:rPr lang="zh-CN" sz="2000" b="1" dirty="0"/>
            <a:t>申报纳税。</a:t>
          </a:r>
          <a:endParaRPr lang="zh-CN" altLang="en-US" sz="2000" b="1" dirty="0"/>
        </a:p>
      </dgm:t>
    </dgm:pt>
    <dgm:pt modelId="{D1AFE8B9-D604-4930-AF43-ADB6B4B6AB3A}" type="parTrans" cxnId="{AA8DFA75-C521-467D-B47C-A5E84EA9BAFF}">
      <dgm:prSet/>
      <dgm:spPr/>
      <dgm:t>
        <a:bodyPr/>
        <a:lstStyle/>
        <a:p>
          <a:endParaRPr lang="zh-CN" altLang="en-US" sz="2000" b="1"/>
        </a:p>
      </dgm:t>
    </dgm:pt>
    <dgm:pt modelId="{8257D5A1-9121-4574-AB6A-060ABA7F7273}" type="sibTrans" cxnId="{AA8DFA75-C521-467D-B47C-A5E84EA9BAFF}">
      <dgm:prSet/>
      <dgm:spPr/>
      <dgm:t>
        <a:bodyPr/>
        <a:lstStyle/>
        <a:p>
          <a:endParaRPr lang="zh-CN" altLang="en-US" sz="2000" b="1"/>
        </a:p>
      </dgm:t>
    </dgm:pt>
    <dgm:pt modelId="{C2FDF244-AF39-437A-A286-8C0DD11F4414}">
      <dgm:prSet phldrT="[文本]" custT="1"/>
      <dgm:spPr/>
      <dgm:t>
        <a:bodyPr/>
        <a:lstStyle/>
        <a:p>
          <a:r>
            <a:rPr lang="zh-CN" sz="2000" b="1" dirty="0"/>
            <a:t>纳税人到外县（市）销售或委托外县（市）代销自产应税消费品的，于应税消费品销售后，</a:t>
          </a:r>
          <a:r>
            <a:rPr lang="zh-CN" sz="2000" b="1" dirty="0">
              <a:solidFill>
                <a:srgbClr val="FFFF00"/>
              </a:solidFill>
            </a:rPr>
            <a:t>回纳税人机构所在地或居住地</a:t>
          </a:r>
          <a:r>
            <a:rPr lang="zh-CN" sz="2000" b="1" dirty="0"/>
            <a:t>主管税务机关申报纳税</a:t>
          </a:r>
          <a:endParaRPr lang="zh-CN" altLang="en-US" sz="2000" b="1" dirty="0"/>
        </a:p>
      </dgm:t>
    </dgm:pt>
    <dgm:pt modelId="{05FDECF7-9B5E-402F-ADC3-9740756693DF}" type="parTrans" cxnId="{F8E27EA9-9FFB-4D2E-8BBE-B616DF1673D2}">
      <dgm:prSet/>
      <dgm:spPr/>
      <dgm:t>
        <a:bodyPr/>
        <a:lstStyle/>
        <a:p>
          <a:endParaRPr lang="zh-CN" altLang="en-US" sz="2000" b="1"/>
        </a:p>
      </dgm:t>
    </dgm:pt>
    <dgm:pt modelId="{CA286110-E790-4251-98BD-4FBB4EF9718F}" type="sibTrans" cxnId="{F8E27EA9-9FFB-4D2E-8BBE-B616DF1673D2}">
      <dgm:prSet/>
      <dgm:spPr/>
      <dgm:t>
        <a:bodyPr/>
        <a:lstStyle/>
        <a:p>
          <a:endParaRPr lang="zh-CN" altLang="en-US" sz="2000" b="1"/>
        </a:p>
      </dgm:t>
    </dgm:pt>
    <dgm:pt modelId="{F1159723-D9C1-4B48-833F-8199035A6E9E}">
      <dgm:prSet phldrT="[文本]" custT="1"/>
      <dgm:spPr/>
      <dgm:t>
        <a:bodyPr/>
        <a:lstStyle/>
        <a:p>
          <a:r>
            <a:rPr lang="zh-CN" sz="2000" b="1" dirty="0"/>
            <a:t>纳税人的总机构与分支机构不在同一县（市）的，应分别向各自机构所在地主管税务机关申报纳税；经财政部、国家税务总局或其授权的财政、税务机关批准，也可以由总机构汇总向总机构所在地主管税务机关申报纳税</a:t>
          </a:r>
          <a:endParaRPr lang="zh-CN" altLang="en-US" sz="2000" b="1" dirty="0"/>
        </a:p>
      </dgm:t>
    </dgm:pt>
    <dgm:pt modelId="{1F6BB0F4-E587-44A9-A1DC-0F4188C4C339}" type="parTrans" cxnId="{964B5142-B1C3-434E-9F0F-54F103E6C9DF}">
      <dgm:prSet/>
      <dgm:spPr/>
      <dgm:t>
        <a:bodyPr/>
        <a:lstStyle/>
        <a:p>
          <a:endParaRPr lang="zh-CN" altLang="en-US" sz="2000" b="1"/>
        </a:p>
      </dgm:t>
    </dgm:pt>
    <dgm:pt modelId="{259C8CAB-37EF-497E-8A48-D5BBD071061D}" type="sibTrans" cxnId="{964B5142-B1C3-434E-9F0F-54F103E6C9DF}">
      <dgm:prSet/>
      <dgm:spPr/>
      <dgm:t>
        <a:bodyPr/>
        <a:lstStyle/>
        <a:p>
          <a:endParaRPr lang="zh-CN" altLang="en-US" sz="2000" b="1"/>
        </a:p>
      </dgm:t>
    </dgm:pt>
    <dgm:pt modelId="{B6F4F0D6-6BA1-4AD3-8B7F-B54AAE39D5F3}" type="pres">
      <dgm:prSet presAssocID="{533FA068-A4FB-452F-A1BC-04768D9A4622}" presName="Name0" presStyleCnt="0">
        <dgm:presLayoutVars>
          <dgm:chMax val="7"/>
          <dgm:chPref val="7"/>
          <dgm:dir/>
        </dgm:presLayoutVars>
      </dgm:prSet>
      <dgm:spPr/>
    </dgm:pt>
    <dgm:pt modelId="{8B301E90-560B-464E-9A2F-9D1C184DFC66}" type="pres">
      <dgm:prSet presAssocID="{533FA068-A4FB-452F-A1BC-04768D9A4622}" presName="Name1" presStyleCnt="0"/>
      <dgm:spPr/>
    </dgm:pt>
    <dgm:pt modelId="{B9B26DD8-4B66-4526-88A0-4EED0EC49F8A}" type="pres">
      <dgm:prSet presAssocID="{533FA068-A4FB-452F-A1BC-04768D9A4622}" presName="cycle" presStyleCnt="0"/>
      <dgm:spPr/>
    </dgm:pt>
    <dgm:pt modelId="{52FFB5D1-372A-44D5-8FDC-00FE22EA4362}" type="pres">
      <dgm:prSet presAssocID="{533FA068-A4FB-452F-A1BC-04768D9A4622}" presName="srcNode" presStyleLbl="node1" presStyleIdx="0" presStyleCnt="3"/>
      <dgm:spPr/>
    </dgm:pt>
    <dgm:pt modelId="{45EBFCC1-4F60-4536-9A99-AD59D3A56564}" type="pres">
      <dgm:prSet presAssocID="{533FA068-A4FB-452F-A1BC-04768D9A4622}" presName="conn" presStyleLbl="parChTrans1D2" presStyleIdx="0" presStyleCnt="1"/>
      <dgm:spPr/>
    </dgm:pt>
    <dgm:pt modelId="{980AD95B-CFCB-4912-9B61-7774DE95FAF1}" type="pres">
      <dgm:prSet presAssocID="{533FA068-A4FB-452F-A1BC-04768D9A4622}" presName="extraNode" presStyleLbl="node1" presStyleIdx="0" presStyleCnt="3"/>
      <dgm:spPr/>
    </dgm:pt>
    <dgm:pt modelId="{DE9FAE00-F779-4743-94C0-00DA6970FC55}" type="pres">
      <dgm:prSet presAssocID="{533FA068-A4FB-452F-A1BC-04768D9A4622}" presName="dstNode" presStyleLbl="node1" presStyleIdx="0" presStyleCnt="3"/>
      <dgm:spPr/>
    </dgm:pt>
    <dgm:pt modelId="{E0CE7950-907D-46AE-B543-5DC6CFB9782F}" type="pres">
      <dgm:prSet presAssocID="{CC68E23C-4DF1-4A8C-9BB5-5E1337CBA0B1}" presName="text_1" presStyleLbl="node1" presStyleIdx="0" presStyleCnt="3" custScaleY="77325" custLinFactNeighborY="-20593">
        <dgm:presLayoutVars>
          <dgm:bulletEnabled val="1"/>
        </dgm:presLayoutVars>
      </dgm:prSet>
      <dgm:spPr/>
    </dgm:pt>
    <dgm:pt modelId="{9B81E5ED-15AB-440F-A0C7-03B335786CF5}" type="pres">
      <dgm:prSet presAssocID="{CC68E23C-4DF1-4A8C-9BB5-5E1337CBA0B1}" presName="accent_1" presStyleCnt="0"/>
      <dgm:spPr/>
    </dgm:pt>
    <dgm:pt modelId="{68ECC472-94D8-489D-B243-1D2AB587E18E}" type="pres">
      <dgm:prSet presAssocID="{CC68E23C-4DF1-4A8C-9BB5-5E1337CBA0B1}" presName="accentRepeatNode" presStyleLbl="solidFgAcc1" presStyleIdx="0" presStyleCnt="3" custLinFactNeighborX="-10613" custLinFactNeighborY="-19583"/>
      <dgm:spPr/>
    </dgm:pt>
    <dgm:pt modelId="{35CF46C2-B4E6-483A-9137-A96ABCD00798}" type="pres">
      <dgm:prSet presAssocID="{C2FDF244-AF39-437A-A286-8C0DD11F4414}" presName="text_2" presStyleLbl="node1" presStyleIdx="1" presStyleCnt="3" custScaleY="129451" custLinFactNeighborX="218" custLinFactNeighborY="-27392">
        <dgm:presLayoutVars>
          <dgm:bulletEnabled val="1"/>
        </dgm:presLayoutVars>
      </dgm:prSet>
      <dgm:spPr/>
    </dgm:pt>
    <dgm:pt modelId="{74894F8C-8DF4-4607-8C02-31FCCE7F7312}" type="pres">
      <dgm:prSet presAssocID="{C2FDF244-AF39-437A-A286-8C0DD11F4414}" presName="accent_2" presStyleCnt="0"/>
      <dgm:spPr/>
    </dgm:pt>
    <dgm:pt modelId="{4CC45AA8-3016-41BA-8B27-EDC84EDDE91E}" type="pres">
      <dgm:prSet presAssocID="{C2FDF244-AF39-437A-A286-8C0DD11F4414}" presName="accentRepeatNode" presStyleLbl="solidFgAcc1" presStyleIdx="1" presStyleCnt="3" custScaleX="104486" custScaleY="109616" custLinFactNeighborX="-5492" custLinFactNeighborY="-24162"/>
      <dgm:spPr/>
    </dgm:pt>
    <dgm:pt modelId="{C0FFD4BB-B095-41A4-835D-A4CEBFC550E2}" type="pres">
      <dgm:prSet presAssocID="{F1159723-D9C1-4B48-833F-8199035A6E9E}" presName="text_3" presStyleLbl="node1" presStyleIdx="2" presStyleCnt="3" custScaleY="163771">
        <dgm:presLayoutVars>
          <dgm:bulletEnabled val="1"/>
        </dgm:presLayoutVars>
      </dgm:prSet>
      <dgm:spPr/>
    </dgm:pt>
    <dgm:pt modelId="{2858303A-D521-4CAD-A5F9-7EFA128DB314}" type="pres">
      <dgm:prSet presAssocID="{F1159723-D9C1-4B48-833F-8199035A6E9E}" presName="accent_3" presStyleCnt="0"/>
      <dgm:spPr/>
    </dgm:pt>
    <dgm:pt modelId="{D8A601E9-830D-41FA-9052-1D49122F26F8}" type="pres">
      <dgm:prSet presAssocID="{F1159723-D9C1-4B48-833F-8199035A6E9E}" presName="accentRepeatNode" presStyleLbl="solidFgAcc1" presStyleIdx="2" presStyleCnt="3" custScaleX="122873" custScaleY="130382" custLinFactNeighborX="-6590"/>
      <dgm:spPr/>
    </dgm:pt>
  </dgm:ptLst>
  <dgm:cxnLst>
    <dgm:cxn modelId="{A79DA511-7EDC-4DA4-BD48-A58220512AA1}" type="presOf" srcId="{F1159723-D9C1-4B48-833F-8199035A6E9E}" destId="{C0FFD4BB-B095-41A4-835D-A4CEBFC550E2}" srcOrd="0" destOrd="0" presId="urn:microsoft.com/office/officeart/2008/layout/VerticalCurvedList"/>
    <dgm:cxn modelId="{7D591117-C82A-470D-821F-07EE36F7A536}" type="presOf" srcId="{CC68E23C-4DF1-4A8C-9BB5-5E1337CBA0B1}" destId="{E0CE7950-907D-46AE-B543-5DC6CFB9782F}" srcOrd="0" destOrd="0" presId="urn:microsoft.com/office/officeart/2008/layout/VerticalCurvedList"/>
    <dgm:cxn modelId="{964B5142-B1C3-434E-9F0F-54F103E6C9DF}" srcId="{533FA068-A4FB-452F-A1BC-04768D9A4622}" destId="{F1159723-D9C1-4B48-833F-8199035A6E9E}" srcOrd="2" destOrd="0" parTransId="{1F6BB0F4-E587-44A9-A1DC-0F4188C4C339}" sibTransId="{259C8CAB-37EF-497E-8A48-D5BBD071061D}"/>
    <dgm:cxn modelId="{FF124C74-6E40-4C0B-83A2-D9C6B3A27CBE}" type="presOf" srcId="{C2FDF244-AF39-437A-A286-8C0DD11F4414}" destId="{35CF46C2-B4E6-483A-9137-A96ABCD00798}" srcOrd="0" destOrd="0" presId="urn:microsoft.com/office/officeart/2008/layout/VerticalCurvedList"/>
    <dgm:cxn modelId="{AA8DFA75-C521-467D-B47C-A5E84EA9BAFF}" srcId="{533FA068-A4FB-452F-A1BC-04768D9A4622}" destId="{CC68E23C-4DF1-4A8C-9BB5-5E1337CBA0B1}" srcOrd="0" destOrd="0" parTransId="{D1AFE8B9-D604-4930-AF43-ADB6B4B6AB3A}" sibTransId="{8257D5A1-9121-4574-AB6A-060ABA7F7273}"/>
    <dgm:cxn modelId="{D6D9408D-F14C-4330-813F-EFF2847F775D}" type="presOf" srcId="{533FA068-A4FB-452F-A1BC-04768D9A4622}" destId="{B6F4F0D6-6BA1-4AD3-8B7F-B54AAE39D5F3}" srcOrd="0" destOrd="0" presId="urn:microsoft.com/office/officeart/2008/layout/VerticalCurvedList"/>
    <dgm:cxn modelId="{F8E27EA9-9FFB-4D2E-8BBE-B616DF1673D2}" srcId="{533FA068-A4FB-452F-A1BC-04768D9A4622}" destId="{C2FDF244-AF39-437A-A286-8C0DD11F4414}" srcOrd="1" destOrd="0" parTransId="{05FDECF7-9B5E-402F-ADC3-9740756693DF}" sibTransId="{CA286110-E790-4251-98BD-4FBB4EF9718F}"/>
    <dgm:cxn modelId="{7F1CE6E3-1ECB-4F91-B4C1-C6112AD9FA86}" type="presOf" srcId="{8257D5A1-9121-4574-AB6A-060ABA7F7273}" destId="{45EBFCC1-4F60-4536-9A99-AD59D3A56564}" srcOrd="0" destOrd="0" presId="urn:microsoft.com/office/officeart/2008/layout/VerticalCurvedList"/>
    <dgm:cxn modelId="{4EF241A9-A427-46F3-89B2-0D9AC02924FB}" type="presParOf" srcId="{B6F4F0D6-6BA1-4AD3-8B7F-B54AAE39D5F3}" destId="{8B301E90-560B-464E-9A2F-9D1C184DFC66}" srcOrd="0" destOrd="0" presId="urn:microsoft.com/office/officeart/2008/layout/VerticalCurvedList"/>
    <dgm:cxn modelId="{C9131E9D-375A-40CC-B417-32C095CA770A}" type="presParOf" srcId="{8B301E90-560B-464E-9A2F-9D1C184DFC66}" destId="{B9B26DD8-4B66-4526-88A0-4EED0EC49F8A}" srcOrd="0" destOrd="0" presId="urn:microsoft.com/office/officeart/2008/layout/VerticalCurvedList"/>
    <dgm:cxn modelId="{3D657BD8-83F5-4930-8184-7D1371343D3A}" type="presParOf" srcId="{B9B26DD8-4B66-4526-88A0-4EED0EC49F8A}" destId="{52FFB5D1-372A-44D5-8FDC-00FE22EA4362}" srcOrd="0" destOrd="0" presId="urn:microsoft.com/office/officeart/2008/layout/VerticalCurvedList"/>
    <dgm:cxn modelId="{AD370C3B-21B2-45EC-B88F-36C32EAB8295}" type="presParOf" srcId="{B9B26DD8-4B66-4526-88A0-4EED0EC49F8A}" destId="{45EBFCC1-4F60-4536-9A99-AD59D3A56564}" srcOrd="1" destOrd="0" presId="urn:microsoft.com/office/officeart/2008/layout/VerticalCurvedList"/>
    <dgm:cxn modelId="{7D83329F-37EA-446D-B262-1C7D2B126826}" type="presParOf" srcId="{B9B26DD8-4B66-4526-88A0-4EED0EC49F8A}" destId="{980AD95B-CFCB-4912-9B61-7774DE95FAF1}" srcOrd="2" destOrd="0" presId="urn:microsoft.com/office/officeart/2008/layout/VerticalCurvedList"/>
    <dgm:cxn modelId="{00E59B67-D8A0-4826-BD3A-F7FD592B5E03}" type="presParOf" srcId="{B9B26DD8-4B66-4526-88A0-4EED0EC49F8A}" destId="{DE9FAE00-F779-4743-94C0-00DA6970FC55}" srcOrd="3" destOrd="0" presId="urn:microsoft.com/office/officeart/2008/layout/VerticalCurvedList"/>
    <dgm:cxn modelId="{029DB9D0-FAB7-4D93-8BDB-BFB143ABDAB4}" type="presParOf" srcId="{8B301E90-560B-464E-9A2F-9D1C184DFC66}" destId="{E0CE7950-907D-46AE-B543-5DC6CFB9782F}" srcOrd="1" destOrd="0" presId="urn:microsoft.com/office/officeart/2008/layout/VerticalCurvedList"/>
    <dgm:cxn modelId="{A80E2A30-F9CF-45C9-9E88-BC59CB7A7A63}" type="presParOf" srcId="{8B301E90-560B-464E-9A2F-9D1C184DFC66}" destId="{9B81E5ED-15AB-440F-A0C7-03B335786CF5}" srcOrd="2" destOrd="0" presId="urn:microsoft.com/office/officeart/2008/layout/VerticalCurvedList"/>
    <dgm:cxn modelId="{DE75E0C5-5951-48D7-93FE-57A97D9F28B5}" type="presParOf" srcId="{9B81E5ED-15AB-440F-A0C7-03B335786CF5}" destId="{68ECC472-94D8-489D-B243-1D2AB587E18E}" srcOrd="0" destOrd="0" presId="urn:microsoft.com/office/officeart/2008/layout/VerticalCurvedList"/>
    <dgm:cxn modelId="{BBE7AFBB-A25C-4FF8-9717-6A3F2F3748A7}" type="presParOf" srcId="{8B301E90-560B-464E-9A2F-9D1C184DFC66}" destId="{35CF46C2-B4E6-483A-9137-A96ABCD00798}" srcOrd="3" destOrd="0" presId="urn:microsoft.com/office/officeart/2008/layout/VerticalCurvedList"/>
    <dgm:cxn modelId="{19525D20-1EF2-4BAC-83D3-FDA596C2DB9E}" type="presParOf" srcId="{8B301E90-560B-464E-9A2F-9D1C184DFC66}" destId="{74894F8C-8DF4-4607-8C02-31FCCE7F7312}" srcOrd="4" destOrd="0" presId="urn:microsoft.com/office/officeart/2008/layout/VerticalCurvedList"/>
    <dgm:cxn modelId="{FEAF18C9-3B27-493A-BDCF-E3F1D1D04CE6}" type="presParOf" srcId="{74894F8C-8DF4-4607-8C02-31FCCE7F7312}" destId="{4CC45AA8-3016-41BA-8B27-EDC84EDDE91E}" srcOrd="0" destOrd="0" presId="urn:microsoft.com/office/officeart/2008/layout/VerticalCurvedList"/>
    <dgm:cxn modelId="{1989E41D-F546-4E7D-9F94-D911B9568F1A}" type="presParOf" srcId="{8B301E90-560B-464E-9A2F-9D1C184DFC66}" destId="{C0FFD4BB-B095-41A4-835D-A4CEBFC550E2}" srcOrd="5" destOrd="0" presId="urn:microsoft.com/office/officeart/2008/layout/VerticalCurvedList"/>
    <dgm:cxn modelId="{69E8ED6D-35AD-48BE-B1F3-9DCD78FC2B86}" type="presParOf" srcId="{8B301E90-560B-464E-9A2F-9D1C184DFC66}" destId="{2858303A-D521-4CAD-A5F9-7EFA128DB314}" srcOrd="6" destOrd="0" presId="urn:microsoft.com/office/officeart/2008/layout/VerticalCurvedList"/>
    <dgm:cxn modelId="{72F022EB-EAD2-4DBC-933F-4447C97E5C17}" type="presParOf" srcId="{2858303A-D521-4CAD-A5F9-7EFA128DB314}" destId="{D8A601E9-830D-41FA-9052-1D49122F26F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17E93A-CA2D-4EA3-A010-780DF2361E2F}" type="doc">
      <dgm:prSet loTypeId="urn:microsoft.com/office/officeart/2005/8/layout/cycle6" loCatId="cycle" qsTypeId="urn:microsoft.com/office/officeart/2005/8/quickstyle/3d2" qsCatId="3D" csTypeId="urn:microsoft.com/office/officeart/2005/8/colors/colorful4" csCatId="colorful" phldr="1"/>
      <dgm:spPr/>
      <dgm:t>
        <a:bodyPr/>
        <a:lstStyle/>
        <a:p>
          <a:endParaRPr lang="zh-CN" altLang="en-US"/>
        </a:p>
      </dgm:t>
    </dgm:pt>
    <dgm:pt modelId="{D5C3158C-12DC-4458-BCC6-0019F9422816}">
      <dgm:prSet phldrT="[文本]" custT="1"/>
      <dgm:spPr/>
      <dgm:t>
        <a:bodyPr/>
        <a:lstStyle/>
        <a:p>
          <a:r>
            <a:rPr lang="en-US" altLang="zh-CN" sz="2800" b="1" dirty="0">
              <a:latin typeface="+mn-lt"/>
              <a:ea typeface="+mn-ea"/>
              <a:cs typeface="+mn-ea"/>
              <a:sym typeface="+mn-lt"/>
            </a:rPr>
            <a:t>1.</a:t>
          </a:r>
          <a:r>
            <a:rPr lang="zh-CN" sz="2800" b="1" dirty="0">
              <a:latin typeface="+mn-lt"/>
              <a:ea typeface="+mn-ea"/>
              <a:cs typeface="+mn-ea"/>
              <a:sym typeface="+mn-lt"/>
            </a:rPr>
            <a:t>烟</a:t>
          </a:r>
          <a:endParaRPr lang="zh-CN" altLang="en-US" sz="2800" b="1" dirty="0">
            <a:latin typeface="+mn-lt"/>
            <a:ea typeface="+mn-ea"/>
            <a:cs typeface="+mn-ea"/>
            <a:sym typeface="+mn-lt"/>
          </a:endParaRPr>
        </a:p>
      </dgm:t>
    </dgm:pt>
    <dgm:pt modelId="{2CE9AC90-6741-4B19-B9CD-543190069BC9}" type="parTrans" cxnId="{FE9C75DE-5AF4-4227-8B0A-192C50F8778C}">
      <dgm:prSet/>
      <dgm:spPr/>
      <dgm:t>
        <a:bodyPr/>
        <a:lstStyle/>
        <a:p>
          <a:endParaRPr lang="zh-CN" altLang="en-US" sz="1600"/>
        </a:p>
      </dgm:t>
    </dgm:pt>
    <dgm:pt modelId="{06A55698-58BE-48F2-84AC-5EB73CCB5ECA}" type="sibTrans" cxnId="{FE9C75DE-5AF4-4227-8B0A-192C50F8778C}">
      <dgm:prSet/>
      <dgm:spPr/>
      <dgm:t>
        <a:bodyPr/>
        <a:lstStyle/>
        <a:p>
          <a:endParaRPr lang="zh-CN" altLang="en-US" sz="2400" b="1"/>
        </a:p>
      </dgm:t>
    </dgm:pt>
    <dgm:pt modelId="{EAD0D788-A9B1-4529-AF14-EAE07F08F467}">
      <dgm:prSet phldrT="[文本]" custT="1"/>
      <dgm:spPr/>
      <dgm:t>
        <a:bodyPr/>
        <a:lstStyle/>
        <a:p>
          <a:r>
            <a:rPr lang="zh-CN" altLang="en-US" sz="2400" b="1" dirty="0">
              <a:latin typeface="+mn-lt"/>
              <a:ea typeface="+mn-ea"/>
              <a:cs typeface="+mn-ea"/>
              <a:sym typeface="+mn-lt"/>
            </a:rPr>
            <a:t>批发环节</a:t>
          </a:r>
        </a:p>
      </dgm:t>
    </dgm:pt>
    <dgm:pt modelId="{84A56F3C-A623-4D2A-A9B4-E90787674647}" type="parTrans" cxnId="{21705229-C6E3-4989-BE5D-F1415359DF8A}">
      <dgm:prSet/>
      <dgm:spPr/>
      <dgm:t>
        <a:bodyPr/>
        <a:lstStyle/>
        <a:p>
          <a:endParaRPr lang="zh-CN" altLang="en-US" sz="1600"/>
        </a:p>
      </dgm:t>
    </dgm:pt>
    <dgm:pt modelId="{32E35C0B-ABC6-4FDD-AE97-B242602288A7}" type="sibTrans" cxnId="{21705229-C6E3-4989-BE5D-F1415359DF8A}">
      <dgm:prSet/>
      <dgm:spPr/>
      <dgm:t>
        <a:bodyPr/>
        <a:lstStyle/>
        <a:p>
          <a:endParaRPr lang="zh-CN" altLang="en-US" sz="2400" b="1"/>
        </a:p>
      </dgm:t>
    </dgm:pt>
    <dgm:pt modelId="{A18C6220-AC9B-4BAD-A981-12A756C808C9}">
      <dgm:prSet phldrT="[文本]" custT="1"/>
      <dgm:spPr/>
      <dgm:t>
        <a:bodyPr/>
        <a:lstStyle/>
        <a:p>
          <a:r>
            <a:rPr lang="zh-CN" altLang="en-US" sz="2400" b="1" dirty="0">
              <a:latin typeface="+mn-lt"/>
              <a:ea typeface="+mn-ea"/>
              <a:cs typeface="+mn-ea"/>
              <a:sym typeface="+mn-lt"/>
            </a:rPr>
            <a:t>烟丝</a:t>
          </a:r>
        </a:p>
      </dgm:t>
    </dgm:pt>
    <dgm:pt modelId="{C3FCDB16-47E7-4450-9127-01B0A9B842DF}" type="parTrans" cxnId="{9C65AB7F-B9CA-443C-90C9-2C12B5AE9EAE}">
      <dgm:prSet/>
      <dgm:spPr/>
      <dgm:t>
        <a:bodyPr/>
        <a:lstStyle/>
        <a:p>
          <a:endParaRPr lang="zh-CN" altLang="en-US" sz="1600"/>
        </a:p>
      </dgm:t>
    </dgm:pt>
    <dgm:pt modelId="{1FDDCD79-758A-42EE-8FC0-242C70DDECDE}" type="sibTrans" cxnId="{9C65AB7F-B9CA-443C-90C9-2C12B5AE9EAE}">
      <dgm:prSet/>
      <dgm:spPr/>
      <dgm:t>
        <a:bodyPr/>
        <a:lstStyle/>
        <a:p>
          <a:endParaRPr lang="zh-CN" altLang="en-US" sz="2400" b="1"/>
        </a:p>
      </dgm:t>
    </dgm:pt>
    <dgm:pt modelId="{60B431B4-4C9F-4EDD-8E56-F51C6522C67B}">
      <dgm:prSet phldrT="[文本]" custT="1"/>
      <dgm:spPr/>
      <dgm:t>
        <a:bodyPr/>
        <a:lstStyle/>
        <a:p>
          <a:pPr>
            <a:spcAft>
              <a:spcPts val="0"/>
            </a:spcAft>
          </a:pPr>
          <a:r>
            <a:rPr lang="zh-CN" altLang="en-US" sz="2400" b="1" dirty="0">
              <a:latin typeface="+mn-lt"/>
              <a:ea typeface="+mn-ea"/>
              <a:cs typeface="+mn-ea"/>
              <a:sym typeface="+mn-lt"/>
            </a:rPr>
            <a:t>雪茄烟</a:t>
          </a:r>
          <a:endParaRPr lang="en-US" altLang="zh-CN" sz="2400" b="1" dirty="0">
            <a:latin typeface="+mn-lt"/>
            <a:ea typeface="+mn-ea"/>
            <a:cs typeface="+mn-ea"/>
            <a:sym typeface="+mn-lt"/>
          </a:endParaRPr>
        </a:p>
        <a:p>
          <a:pPr>
            <a:spcAft>
              <a:spcPts val="0"/>
            </a:spcAft>
          </a:pPr>
          <a:r>
            <a:rPr lang="zh-CN" altLang="en-US" sz="2400" b="1" dirty="0">
              <a:latin typeface="+mn-lt"/>
              <a:ea typeface="+mn-ea"/>
              <a:cs typeface="+mn-ea"/>
              <a:sym typeface="+mn-lt"/>
            </a:rPr>
            <a:t>电子烟</a:t>
          </a:r>
        </a:p>
      </dgm:t>
    </dgm:pt>
    <dgm:pt modelId="{E7A929AB-66FC-4AA9-BF90-BBA7E14AF01B}" type="parTrans" cxnId="{D6D15DA6-AF4F-46B7-9537-94FD8B462F48}">
      <dgm:prSet/>
      <dgm:spPr/>
      <dgm:t>
        <a:bodyPr/>
        <a:lstStyle/>
        <a:p>
          <a:endParaRPr lang="zh-CN" altLang="en-US" sz="1600"/>
        </a:p>
      </dgm:t>
    </dgm:pt>
    <dgm:pt modelId="{70E433E7-087F-4445-B586-EA53B663F924}" type="sibTrans" cxnId="{D6D15DA6-AF4F-46B7-9537-94FD8B462F48}">
      <dgm:prSet/>
      <dgm:spPr/>
      <dgm:t>
        <a:bodyPr/>
        <a:lstStyle/>
        <a:p>
          <a:endParaRPr lang="zh-CN" altLang="en-US" sz="2400" b="1"/>
        </a:p>
      </dgm:t>
    </dgm:pt>
    <dgm:pt modelId="{EB03F96D-506E-402C-BE2A-340C82D1AAC6}">
      <dgm:prSet phldrT="[文本]" custT="1"/>
      <dgm:spPr/>
      <dgm:t>
        <a:bodyPr/>
        <a:lstStyle/>
        <a:p>
          <a:r>
            <a:rPr lang="zh-CN" altLang="en-US" sz="2400" b="1" dirty="0">
              <a:latin typeface="+mn-lt"/>
              <a:ea typeface="+mn-ea"/>
              <a:cs typeface="+mn-ea"/>
              <a:sym typeface="+mn-lt"/>
            </a:rPr>
            <a:t>卷烟</a:t>
          </a:r>
        </a:p>
      </dgm:t>
    </dgm:pt>
    <dgm:pt modelId="{7BADCB3D-CBA6-45E3-A6A9-D65C9916359E}" type="sibTrans" cxnId="{472104C8-EE90-4179-9CE3-479707F0FC0D}">
      <dgm:prSet/>
      <dgm:spPr/>
      <dgm:t>
        <a:bodyPr/>
        <a:lstStyle/>
        <a:p>
          <a:endParaRPr lang="zh-CN" altLang="en-US" sz="2400" b="1"/>
        </a:p>
      </dgm:t>
    </dgm:pt>
    <dgm:pt modelId="{13CB36E9-2308-47B1-853E-DC1018796952}" type="parTrans" cxnId="{472104C8-EE90-4179-9CE3-479707F0FC0D}">
      <dgm:prSet/>
      <dgm:spPr/>
      <dgm:t>
        <a:bodyPr/>
        <a:lstStyle/>
        <a:p>
          <a:endParaRPr lang="zh-CN" altLang="en-US" sz="1600"/>
        </a:p>
      </dgm:t>
    </dgm:pt>
    <dgm:pt modelId="{96654C95-4166-4289-A161-1A935508FA09}" type="pres">
      <dgm:prSet presAssocID="{7217E93A-CA2D-4EA3-A010-780DF2361E2F}" presName="cycle" presStyleCnt="0">
        <dgm:presLayoutVars>
          <dgm:dir/>
          <dgm:resizeHandles val="exact"/>
        </dgm:presLayoutVars>
      </dgm:prSet>
      <dgm:spPr/>
    </dgm:pt>
    <dgm:pt modelId="{5CA50DDD-FBCC-46DE-B852-FCDDCC90F8FD}" type="pres">
      <dgm:prSet presAssocID="{D5C3158C-12DC-4458-BCC6-0019F9422816}" presName="node" presStyleLbl="node1" presStyleIdx="0" presStyleCnt="5" custScaleX="119362">
        <dgm:presLayoutVars>
          <dgm:bulletEnabled val="1"/>
        </dgm:presLayoutVars>
      </dgm:prSet>
      <dgm:spPr/>
    </dgm:pt>
    <dgm:pt modelId="{55927CD5-E56D-43A6-825C-DDB4309D6DDA}" type="pres">
      <dgm:prSet presAssocID="{D5C3158C-12DC-4458-BCC6-0019F9422816}" presName="spNode" presStyleCnt="0"/>
      <dgm:spPr/>
    </dgm:pt>
    <dgm:pt modelId="{B6B47FF2-796C-408A-98C1-DFB3707B8C3E}" type="pres">
      <dgm:prSet presAssocID="{06A55698-58BE-48F2-84AC-5EB73CCB5ECA}" presName="sibTrans" presStyleLbl="sibTrans1D1" presStyleIdx="0" presStyleCnt="5"/>
      <dgm:spPr/>
    </dgm:pt>
    <dgm:pt modelId="{6943FE45-9B25-468D-A261-98CDB6A108D1}" type="pres">
      <dgm:prSet presAssocID="{EAD0D788-A9B1-4529-AF14-EAE07F08F467}" presName="node" presStyleLbl="node1" presStyleIdx="1" presStyleCnt="5" custScaleX="153968">
        <dgm:presLayoutVars>
          <dgm:bulletEnabled val="1"/>
        </dgm:presLayoutVars>
      </dgm:prSet>
      <dgm:spPr/>
    </dgm:pt>
    <dgm:pt modelId="{DD3E30FB-2EF9-49E7-9D76-F546245F0215}" type="pres">
      <dgm:prSet presAssocID="{EAD0D788-A9B1-4529-AF14-EAE07F08F467}" presName="spNode" presStyleCnt="0"/>
      <dgm:spPr/>
    </dgm:pt>
    <dgm:pt modelId="{83F0235D-CF5F-41C1-90AF-7AE59C102DF5}" type="pres">
      <dgm:prSet presAssocID="{32E35C0B-ABC6-4FDD-AE97-B242602288A7}" presName="sibTrans" presStyleLbl="sibTrans1D1" presStyleIdx="1" presStyleCnt="5"/>
      <dgm:spPr/>
    </dgm:pt>
    <dgm:pt modelId="{E90A7CFB-595D-4696-8FB7-EFD65B3D4C50}" type="pres">
      <dgm:prSet presAssocID="{A18C6220-AC9B-4BAD-A981-12A756C808C9}" presName="node" presStyleLbl="node1" presStyleIdx="2" presStyleCnt="5" custScaleX="136367">
        <dgm:presLayoutVars>
          <dgm:bulletEnabled val="1"/>
        </dgm:presLayoutVars>
      </dgm:prSet>
      <dgm:spPr/>
    </dgm:pt>
    <dgm:pt modelId="{C6DC4A60-01AA-4B5B-801D-4C4BEFB11ECE}" type="pres">
      <dgm:prSet presAssocID="{A18C6220-AC9B-4BAD-A981-12A756C808C9}" presName="spNode" presStyleCnt="0"/>
      <dgm:spPr/>
    </dgm:pt>
    <dgm:pt modelId="{7515532E-881E-41E1-90BE-AE64F7A52810}" type="pres">
      <dgm:prSet presAssocID="{1FDDCD79-758A-42EE-8FC0-242C70DDECDE}" presName="sibTrans" presStyleLbl="sibTrans1D1" presStyleIdx="2" presStyleCnt="5"/>
      <dgm:spPr/>
    </dgm:pt>
    <dgm:pt modelId="{DAD02C11-56D3-4F40-994F-3EF5469E087D}" type="pres">
      <dgm:prSet presAssocID="{60B431B4-4C9F-4EDD-8E56-F51C6522C67B}" presName="node" presStyleLbl="node1" presStyleIdx="3" presStyleCnt="5" custScaleX="136367">
        <dgm:presLayoutVars>
          <dgm:bulletEnabled val="1"/>
        </dgm:presLayoutVars>
      </dgm:prSet>
      <dgm:spPr/>
    </dgm:pt>
    <dgm:pt modelId="{40F1BA89-098F-4740-910E-8D86C0A16C08}" type="pres">
      <dgm:prSet presAssocID="{60B431B4-4C9F-4EDD-8E56-F51C6522C67B}" presName="spNode" presStyleCnt="0"/>
      <dgm:spPr/>
    </dgm:pt>
    <dgm:pt modelId="{DCAB35CC-93A7-49AA-923D-4997233862EC}" type="pres">
      <dgm:prSet presAssocID="{70E433E7-087F-4445-B586-EA53B663F924}" presName="sibTrans" presStyleLbl="sibTrans1D1" presStyleIdx="3" presStyleCnt="5"/>
      <dgm:spPr/>
    </dgm:pt>
    <dgm:pt modelId="{3C12A4DD-841C-40F8-A4AC-FCFAD30E13A3}" type="pres">
      <dgm:prSet presAssocID="{EB03F96D-506E-402C-BE2A-340C82D1AAC6}" presName="node" presStyleLbl="node1" presStyleIdx="4" presStyleCnt="5" custScaleX="129621">
        <dgm:presLayoutVars>
          <dgm:bulletEnabled val="1"/>
        </dgm:presLayoutVars>
      </dgm:prSet>
      <dgm:spPr/>
    </dgm:pt>
    <dgm:pt modelId="{F06C58BB-74CF-48EF-B07B-F94027E38BE7}" type="pres">
      <dgm:prSet presAssocID="{EB03F96D-506E-402C-BE2A-340C82D1AAC6}" presName="spNode" presStyleCnt="0"/>
      <dgm:spPr/>
    </dgm:pt>
    <dgm:pt modelId="{E1720478-7BF8-410F-9CD6-03613F216D84}" type="pres">
      <dgm:prSet presAssocID="{7BADCB3D-CBA6-45E3-A6A9-D65C9916359E}" presName="sibTrans" presStyleLbl="sibTrans1D1" presStyleIdx="4" presStyleCnt="5"/>
      <dgm:spPr/>
    </dgm:pt>
  </dgm:ptLst>
  <dgm:cxnLst>
    <dgm:cxn modelId="{F785D405-ED60-482D-9237-829B9DC26722}" type="presOf" srcId="{EAD0D788-A9B1-4529-AF14-EAE07F08F467}" destId="{6943FE45-9B25-468D-A261-98CDB6A108D1}" srcOrd="0" destOrd="0" presId="urn:microsoft.com/office/officeart/2005/8/layout/cycle6"/>
    <dgm:cxn modelId="{E6ED0809-40C6-4767-9FE1-9A5456487531}" type="presOf" srcId="{32E35C0B-ABC6-4FDD-AE97-B242602288A7}" destId="{83F0235D-CF5F-41C1-90AF-7AE59C102DF5}" srcOrd="0" destOrd="0" presId="urn:microsoft.com/office/officeart/2005/8/layout/cycle6"/>
    <dgm:cxn modelId="{C5CCCC0F-4B23-49FF-804A-C98BC196005B}" type="presOf" srcId="{06A55698-58BE-48F2-84AC-5EB73CCB5ECA}" destId="{B6B47FF2-796C-408A-98C1-DFB3707B8C3E}" srcOrd="0" destOrd="0" presId="urn:microsoft.com/office/officeart/2005/8/layout/cycle6"/>
    <dgm:cxn modelId="{92E08D1C-5B73-4E9F-8239-830FC23BB23C}" type="presOf" srcId="{D5C3158C-12DC-4458-BCC6-0019F9422816}" destId="{5CA50DDD-FBCC-46DE-B852-FCDDCC90F8FD}" srcOrd="0" destOrd="0" presId="urn:microsoft.com/office/officeart/2005/8/layout/cycle6"/>
    <dgm:cxn modelId="{21705229-C6E3-4989-BE5D-F1415359DF8A}" srcId="{7217E93A-CA2D-4EA3-A010-780DF2361E2F}" destId="{EAD0D788-A9B1-4529-AF14-EAE07F08F467}" srcOrd="1" destOrd="0" parTransId="{84A56F3C-A623-4D2A-A9B4-E90787674647}" sibTransId="{32E35C0B-ABC6-4FDD-AE97-B242602288A7}"/>
    <dgm:cxn modelId="{AA69B234-5B46-4361-8CD2-EC7CCB6B27AC}" type="presOf" srcId="{A18C6220-AC9B-4BAD-A981-12A756C808C9}" destId="{E90A7CFB-595D-4696-8FB7-EFD65B3D4C50}" srcOrd="0" destOrd="0" presId="urn:microsoft.com/office/officeart/2005/8/layout/cycle6"/>
    <dgm:cxn modelId="{38B12742-FFCC-4A3A-AF10-52CD3210C768}" type="presOf" srcId="{1FDDCD79-758A-42EE-8FC0-242C70DDECDE}" destId="{7515532E-881E-41E1-90BE-AE64F7A52810}" srcOrd="0" destOrd="0" presId="urn:microsoft.com/office/officeart/2005/8/layout/cycle6"/>
    <dgm:cxn modelId="{8A7E1C74-5278-47BF-9ECB-8D895D2E4ADF}" type="presOf" srcId="{60B431B4-4C9F-4EDD-8E56-F51C6522C67B}" destId="{DAD02C11-56D3-4F40-994F-3EF5469E087D}" srcOrd="0" destOrd="0" presId="urn:microsoft.com/office/officeart/2005/8/layout/cycle6"/>
    <dgm:cxn modelId="{9C65AB7F-B9CA-443C-90C9-2C12B5AE9EAE}" srcId="{7217E93A-CA2D-4EA3-A010-780DF2361E2F}" destId="{A18C6220-AC9B-4BAD-A981-12A756C808C9}" srcOrd="2" destOrd="0" parTransId="{C3FCDB16-47E7-4450-9127-01B0A9B842DF}" sibTransId="{1FDDCD79-758A-42EE-8FC0-242C70DDECDE}"/>
    <dgm:cxn modelId="{9C535C88-AB01-433B-A99A-BD02791F527A}" type="presOf" srcId="{7217E93A-CA2D-4EA3-A010-780DF2361E2F}" destId="{96654C95-4166-4289-A161-1A935508FA09}" srcOrd="0" destOrd="0" presId="urn:microsoft.com/office/officeart/2005/8/layout/cycle6"/>
    <dgm:cxn modelId="{D6D15DA6-AF4F-46B7-9537-94FD8B462F48}" srcId="{7217E93A-CA2D-4EA3-A010-780DF2361E2F}" destId="{60B431B4-4C9F-4EDD-8E56-F51C6522C67B}" srcOrd="3" destOrd="0" parTransId="{E7A929AB-66FC-4AA9-BF90-BBA7E14AF01B}" sibTransId="{70E433E7-087F-4445-B586-EA53B663F924}"/>
    <dgm:cxn modelId="{3DF196C6-A9E9-401B-A6E5-2CE30CC55C09}" type="presOf" srcId="{EB03F96D-506E-402C-BE2A-340C82D1AAC6}" destId="{3C12A4DD-841C-40F8-A4AC-FCFAD30E13A3}" srcOrd="0" destOrd="0" presId="urn:microsoft.com/office/officeart/2005/8/layout/cycle6"/>
    <dgm:cxn modelId="{472104C8-EE90-4179-9CE3-479707F0FC0D}" srcId="{7217E93A-CA2D-4EA3-A010-780DF2361E2F}" destId="{EB03F96D-506E-402C-BE2A-340C82D1AAC6}" srcOrd="4" destOrd="0" parTransId="{13CB36E9-2308-47B1-853E-DC1018796952}" sibTransId="{7BADCB3D-CBA6-45E3-A6A9-D65C9916359E}"/>
    <dgm:cxn modelId="{CA935ECB-86E8-4ABF-9592-9DE40FC163E0}" type="presOf" srcId="{7BADCB3D-CBA6-45E3-A6A9-D65C9916359E}" destId="{E1720478-7BF8-410F-9CD6-03613F216D84}" srcOrd="0" destOrd="0" presId="urn:microsoft.com/office/officeart/2005/8/layout/cycle6"/>
    <dgm:cxn modelId="{56FB01D7-2AF4-4825-996A-12510840DDCF}" type="presOf" srcId="{70E433E7-087F-4445-B586-EA53B663F924}" destId="{DCAB35CC-93A7-49AA-923D-4997233862EC}" srcOrd="0" destOrd="0" presId="urn:microsoft.com/office/officeart/2005/8/layout/cycle6"/>
    <dgm:cxn modelId="{FE9C75DE-5AF4-4227-8B0A-192C50F8778C}" srcId="{7217E93A-CA2D-4EA3-A010-780DF2361E2F}" destId="{D5C3158C-12DC-4458-BCC6-0019F9422816}" srcOrd="0" destOrd="0" parTransId="{2CE9AC90-6741-4B19-B9CD-543190069BC9}" sibTransId="{06A55698-58BE-48F2-84AC-5EB73CCB5ECA}"/>
    <dgm:cxn modelId="{8FEAE89C-4C28-4F93-ACC4-185D9A9FB972}" type="presParOf" srcId="{96654C95-4166-4289-A161-1A935508FA09}" destId="{5CA50DDD-FBCC-46DE-B852-FCDDCC90F8FD}" srcOrd="0" destOrd="0" presId="urn:microsoft.com/office/officeart/2005/8/layout/cycle6"/>
    <dgm:cxn modelId="{ED77E996-13C7-4FFA-99B1-8E699153FBDF}" type="presParOf" srcId="{96654C95-4166-4289-A161-1A935508FA09}" destId="{55927CD5-E56D-43A6-825C-DDB4309D6DDA}" srcOrd="1" destOrd="0" presId="urn:microsoft.com/office/officeart/2005/8/layout/cycle6"/>
    <dgm:cxn modelId="{4BE8CCD3-8F9A-4C10-8F65-551120B5EDF5}" type="presParOf" srcId="{96654C95-4166-4289-A161-1A935508FA09}" destId="{B6B47FF2-796C-408A-98C1-DFB3707B8C3E}" srcOrd="2" destOrd="0" presId="urn:microsoft.com/office/officeart/2005/8/layout/cycle6"/>
    <dgm:cxn modelId="{EDF3FE1B-1883-4B7F-A128-0F37C3ACC3AC}" type="presParOf" srcId="{96654C95-4166-4289-A161-1A935508FA09}" destId="{6943FE45-9B25-468D-A261-98CDB6A108D1}" srcOrd="3" destOrd="0" presId="urn:microsoft.com/office/officeart/2005/8/layout/cycle6"/>
    <dgm:cxn modelId="{B1C1A35E-964E-4837-B128-28D22A8E9714}" type="presParOf" srcId="{96654C95-4166-4289-A161-1A935508FA09}" destId="{DD3E30FB-2EF9-49E7-9D76-F546245F0215}" srcOrd="4" destOrd="0" presId="urn:microsoft.com/office/officeart/2005/8/layout/cycle6"/>
    <dgm:cxn modelId="{04C15556-AE54-457B-8611-2D4398C37683}" type="presParOf" srcId="{96654C95-4166-4289-A161-1A935508FA09}" destId="{83F0235D-CF5F-41C1-90AF-7AE59C102DF5}" srcOrd="5" destOrd="0" presId="urn:microsoft.com/office/officeart/2005/8/layout/cycle6"/>
    <dgm:cxn modelId="{C01ACF43-7040-4018-9154-B0199738890D}" type="presParOf" srcId="{96654C95-4166-4289-A161-1A935508FA09}" destId="{E90A7CFB-595D-4696-8FB7-EFD65B3D4C50}" srcOrd="6" destOrd="0" presId="urn:microsoft.com/office/officeart/2005/8/layout/cycle6"/>
    <dgm:cxn modelId="{88A998EC-81DE-46B4-955C-B2A353E2EF4C}" type="presParOf" srcId="{96654C95-4166-4289-A161-1A935508FA09}" destId="{C6DC4A60-01AA-4B5B-801D-4C4BEFB11ECE}" srcOrd="7" destOrd="0" presId="urn:microsoft.com/office/officeart/2005/8/layout/cycle6"/>
    <dgm:cxn modelId="{A539710E-B01B-4B34-9B9F-4CCF77848D59}" type="presParOf" srcId="{96654C95-4166-4289-A161-1A935508FA09}" destId="{7515532E-881E-41E1-90BE-AE64F7A52810}" srcOrd="8" destOrd="0" presId="urn:microsoft.com/office/officeart/2005/8/layout/cycle6"/>
    <dgm:cxn modelId="{7C27CDB8-0170-4887-99A5-F3780BC7EA5F}" type="presParOf" srcId="{96654C95-4166-4289-A161-1A935508FA09}" destId="{DAD02C11-56D3-4F40-994F-3EF5469E087D}" srcOrd="9" destOrd="0" presId="urn:microsoft.com/office/officeart/2005/8/layout/cycle6"/>
    <dgm:cxn modelId="{8D10DFDC-1672-4E87-A364-AFA0C8C5E8F7}" type="presParOf" srcId="{96654C95-4166-4289-A161-1A935508FA09}" destId="{40F1BA89-098F-4740-910E-8D86C0A16C08}" srcOrd="10" destOrd="0" presId="urn:microsoft.com/office/officeart/2005/8/layout/cycle6"/>
    <dgm:cxn modelId="{24705BD9-F453-4566-8B03-A85B04A62B54}" type="presParOf" srcId="{96654C95-4166-4289-A161-1A935508FA09}" destId="{DCAB35CC-93A7-49AA-923D-4997233862EC}" srcOrd="11" destOrd="0" presId="urn:microsoft.com/office/officeart/2005/8/layout/cycle6"/>
    <dgm:cxn modelId="{5ECDE448-667B-4D58-A89B-AFD73A949453}" type="presParOf" srcId="{96654C95-4166-4289-A161-1A935508FA09}" destId="{3C12A4DD-841C-40F8-A4AC-FCFAD30E13A3}" srcOrd="12" destOrd="0" presId="urn:microsoft.com/office/officeart/2005/8/layout/cycle6"/>
    <dgm:cxn modelId="{13BBD4AA-2F26-434C-81D7-761F57EA362C}" type="presParOf" srcId="{96654C95-4166-4289-A161-1A935508FA09}" destId="{F06C58BB-74CF-48EF-B07B-F94027E38BE7}" srcOrd="13" destOrd="0" presId="urn:microsoft.com/office/officeart/2005/8/layout/cycle6"/>
    <dgm:cxn modelId="{0CC9A098-431A-40A2-B28F-DFDD75EEC376}" type="presParOf" srcId="{96654C95-4166-4289-A161-1A935508FA09}" destId="{E1720478-7BF8-410F-9CD6-03613F216D84}"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17E93A-CA2D-4EA3-A010-780DF2361E2F}" type="doc">
      <dgm:prSet loTypeId="urn:microsoft.com/office/officeart/2005/8/layout/cycle6" loCatId="cycle" qsTypeId="urn:microsoft.com/office/officeart/2005/8/quickstyle/3d2" qsCatId="3D" csTypeId="urn:microsoft.com/office/officeart/2005/8/colors/colorful4" csCatId="colorful" phldr="1"/>
      <dgm:spPr/>
      <dgm:t>
        <a:bodyPr/>
        <a:lstStyle/>
        <a:p>
          <a:endParaRPr lang="zh-CN" altLang="en-US"/>
        </a:p>
      </dgm:t>
    </dgm:pt>
    <dgm:pt modelId="{D5C3158C-12DC-4458-BCC6-0019F9422816}">
      <dgm:prSet phldrT="[文本]" custT="1"/>
      <dgm:spPr/>
      <dgm:t>
        <a:bodyPr/>
        <a:lstStyle/>
        <a:p>
          <a:r>
            <a:rPr lang="en-US" altLang="zh-CN" sz="2800" b="1" dirty="0">
              <a:latin typeface="+mn-lt"/>
              <a:ea typeface="+mn-ea"/>
              <a:cs typeface="+mn-ea"/>
              <a:sym typeface="+mn-lt"/>
            </a:rPr>
            <a:t>2.</a:t>
          </a:r>
          <a:r>
            <a:rPr lang="zh-CN" altLang="en-US" sz="2800" b="1" dirty="0">
              <a:latin typeface="+mn-lt"/>
              <a:ea typeface="+mn-ea"/>
              <a:cs typeface="+mn-ea"/>
              <a:sym typeface="+mn-lt"/>
            </a:rPr>
            <a:t>酒</a:t>
          </a:r>
        </a:p>
      </dgm:t>
    </dgm:pt>
    <dgm:pt modelId="{2CE9AC90-6741-4B19-B9CD-543190069BC9}" type="parTrans" cxnId="{FE9C75DE-5AF4-4227-8B0A-192C50F8778C}">
      <dgm:prSet/>
      <dgm:spPr/>
      <dgm:t>
        <a:bodyPr/>
        <a:lstStyle/>
        <a:p>
          <a:endParaRPr lang="zh-CN" altLang="en-US" sz="1600"/>
        </a:p>
      </dgm:t>
    </dgm:pt>
    <dgm:pt modelId="{06A55698-58BE-48F2-84AC-5EB73CCB5ECA}" type="sibTrans" cxnId="{FE9C75DE-5AF4-4227-8B0A-192C50F8778C}">
      <dgm:prSet/>
      <dgm:spPr/>
      <dgm:t>
        <a:bodyPr/>
        <a:lstStyle/>
        <a:p>
          <a:endParaRPr lang="zh-CN" altLang="en-US" sz="2400" b="1"/>
        </a:p>
      </dgm:t>
    </dgm:pt>
    <dgm:pt modelId="{EAD0D788-A9B1-4529-AF14-EAE07F08F467}">
      <dgm:prSet phldrT="[文本]" custT="1"/>
      <dgm:spPr/>
      <dgm:t>
        <a:bodyPr/>
        <a:lstStyle/>
        <a:p>
          <a:r>
            <a:rPr lang="zh-CN" altLang="en-US" sz="2400" b="1" dirty="0">
              <a:latin typeface="+mn-lt"/>
              <a:ea typeface="+mn-ea"/>
              <a:cs typeface="+mn-ea"/>
              <a:sym typeface="+mn-lt"/>
            </a:rPr>
            <a:t>白酒</a:t>
          </a:r>
        </a:p>
      </dgm:t>
    </dgm:pt>
    <dgm:pt modelId="{84A56F3C-A623-4D2A-A9B4-E90787674647}" type="parTrans" cxnId="{21705229-C6E3-4989-BE5D-F1415359DF8A}">
      <dgm:prSet/>
      <dgm:spPr/>
      <dgm:t>
        <a:bodyPr/>
        <a:lstStyle/>
        <a:p>
          <a:endParaRPr lang="zh-CN" altLang="en-US" sz="1600"/>
        </a:p>
      </dgm:t>
    </dgm:pt>
    <dgm:pt modelId="{32E35C0B-ABC6-4FDD-AE97-B242602288A7}" type="sibTrans" cxnId="{21705229-C6E3-4989-BE5D-F1415359DF8A}">
      <dgm:prSet/>
      <dgm:spPr/>
      <dgm:t>
        <a:bodyPr/>
        <a:lstStyle/>
        <a:p>
          <a:endParaRPr lang="zh-CN" altLang="en-US" sz="2400" b="1"/>
        </a:p>
      </dgm:t>
    </dgm:pt>
    <dgm:pt modelId="{A18C6220-AC9B-4BAD-A981-12A756C808C9}">
      <dgm:prSet phldrT="[文本]" custT="1"/>
      <dgm:spPr/>
      <dgm:t>
        <a:bodyPr/>
        <a:lstStyle/>
        <a:p>
          <a:r>
            <a:rPr lang="zh-CN" altLang="en-US" sz="2400" b="1" dirty="0">
              <a:latin typeface="+mn-lt"/>
              <a:ea typeface="+mn-ea"/>
              <a:cs typeface="+mn-ea"/>
              <a:sym typeface="+mn-lt"/>
            </a:rPr>
            <a:t>其他酒</a:t>
          </a:r>
        </a:p>
      </dgm:t>
    </dgm:pt>
    <dgm:pt modelId="{C3FCDB16-47E7-4450-9127-01B0A9B842DF}" type="parTrans" cxnId="{9C65AB7F-B9CA-443C-90C9-2C12B5AE9EAE}">
      <dgm:prSet/>
      <dgm:spPr/>
      <dgm:t>
        <a:bodyPr/>
        <a:lstStyle/>
        <a:p>
          <a:endParaRPr lang="zh-CN" altLang="en-US" sz="1600"/>
        </a:p>
      </dgm:t>
    </dgm:pt>
    <dgm:pt modelId="{1FDDCD79-758A-42EE-8FC0-242C70DDECDE}" type="sibTrans" cxnId="{9C65AB7F-B9CA-443C-90C9-2C12B5AE9EAE}">
      <dgm:prSet/>
      <dgm:spPr/>
      <dgm:t>
        <a:bodyPr/>
        <a:lstStyle/>
        <a:p>
          <a:endParaRPr lang="zh-CN" altLang="en-US" sz="2400" b="1"/>
        </a:p>
      </dgm:t>
    </dgm:pt>
    <dgm:pt modelId="{60B431B4-4C9F-4EDD-8E56-F51C6522C67B}">
      <dgm:prSet phldrT="[文本]" custT="1"/>
      <dgm:spPr/>
      <dgm:t>
        <a:bodyPr/>
        <a:lstStyle/>
        <a:p>
          <a:r>
            <a:rPr lang="zh-CN" altLang="en-US" sz="2400" b="1" dirty="0">
              <a:latin typeface="+mn-lt"/>
              <a:ea typeface="+mn-ea"/>
              <a:cs typeface="+mn-ea"/>
              <a:sym typeface="+mn-lt"/>
            </a:rPr>
            <a:t>黄酒</a:t>
          </a:r>
        </a:p>
      </dgm:t>
    </dgm:pt>
    <dgm:pt modelId="{E7A929AB-66FC-4AA9-BF90-BBA7E14AF01B}" type="parTrans" cxnId="{D6D15DA6-AF4F-46B7-9537-94FD8B462F48}">
      <dgm:prSet/>
      <dgm:spPr/>
      <dgm:t>
        <a:bodyPr/>
        <a:lstStyle/>
        <a:p>
          <a:endParaRPr lang="zh-CN" altLang="en-US" sz="1600"/>
        </a:p>
      </dgm:t>
    </dgm:pt>
    <dgm:pt modelId="{70E433E7-087F-4445-B586-EA53B663F924}" type="sibTrans" cxnId="{D6D15DA6-AF4F-46B7-9537-94FD8B462F48}">
      <dgm:prSet/>
      <dgm:spPr/>
      <dgm:t>
        <a:bodyPr/>
        <a:lstStyle/>
        <a:p>
          <a:endParaRPr lang="zh-CN" altLang="en-US" sz="2400" b="1"/>
        </a:p>
      </dgm:t>
    </dgm:pt>
    <dgm:pt modelId="{EB03F96D-506E-402C-BE2A-340C82D1AAC6}">
      <dgm:prSet phldrT="[文本]" custT="1"/>
      <dgm:spPr/>
      <dgm:t>
        <a:bodyPr/>
        <a:lstStyle/>
        <a:p>
          <a:r>
            <a:rPr lang="zh-CN" altLang="en-US" sz="2400" b="1" dirty="0">
              <a:latin typeface="+mn-lt"/>
              <a:ea typeface="+mn-ea"/>
              <a:cs typeface="+mn-ea"/>
              <a:sym typeface="+mn-lt"/>
            </a:rPr>
            <a:t>啤酒</a:t>
          </a:r>
        </a:p>
      </dgm:t>
    </dgm:pt>
    <dgm:pt modelId="{7BADCB3D-CBA6-45E3-A6A9-D65C9916359E}" type="sibTrans" cxnId="{472104C8-EE90-4179-9CE3-479707F0FC0D}">
      <dgm:prSet/>
      <dgm:spPr/>
      <dgm:t>
        <a:bodyPr/>
        <a:lstStyle/>
        <a:p>
          <a:endParaRPr lang="zh-CN" altLang="en-US" sz="2400" b="1"/>
        </a:p>
      </dgm:t>
    </dgm:pt>
    <dgm:pt modelId="{13CB36E9-2308-47B1-853E-DC1018796952}" type="parTrans" cxnId="{472104C8-EE90-4179-9CE3-479707F0FC0D}">
      <dgm:prSet/>
      <dgm:spPr/>
      <dgm:t>
        <a:bodyPr/>
        <a:lstStyle/>
        <a:p>
          <a:endParaRPr lang="zh-CN" altLang="en-US" sz="1600"/>
        </a:p>
      </dgm:t>
    </dgm:pt>
    <dgm:pt modelId="{96654C95-4166-4289-A161-1A935508FA09}" type="pres">
      <dgm:prSet presAssocID="{7217E93A-CA2D-4EA3-A010-780DF2361E2F}" presName="cycle" presStyleCnt="0">
        <dgm:presLayoutVars>
          <dgm:dir/>
          <dgm:resizeHandles val="exact"/>
        </dgm:presLayoutVars>
      </dgm:prSet>
      <dgm:spPr/>
    </dgm:pt>
    <dgm:pt modelId="{5CA50DDD-FBCC-46DE-B852-FCDDCC90F8FD}" type="pres">
      <dgm:prSet presAssocID="{D5C3158C-12DC-4458-BCC6-0019F9422816}" presName="node" presStyleLbl="node1" presStyleIdx="0" presStyleCnt="5" custScaleX="119362">
        <dgm:presLayoutVars>
          <dgm:bulletEnabled val="1"/>
        </dgm:presLayoutVars>
      </dgm:prSet>
      <dgm:spPr/>
    </dgm:pt>
    <dgm:pt modelId="{55927CD5-E56D-43A6-825C-DDB4309D6DDA}" type="pres">
      <dgm:prSet presAssocID="{D5C3158C-12DC-4458-BCC6-0019F9422816}" presName="spNode" presStyleCnt="0"/>
      <dgm:spPr/>
    </dgm:pt>
    <dgm:pt modelId="{B6B47FF2-796C-408A-98C1-DFB3707B8C3E}" type="pres">
      <dgm:prSet presAssocID="{06A55698-58BE-48F2-84AC-5EB73CCB5ECA}" presName="sibTrans" presStyleLbl="sibTrans1D1" presStyleIdx="0" presStyleCnt="5"/>
      <dgm:spPr/>
    </dgm:pt>
    <dgm:pt modelId="{6943FE45-9B25-468D-A261-98CDB6A108D1}" type="pres">
      <dgm:prSet presAssocID="{EAD0D788-A9B1-4529-AF14-EAE07F08F467}" presName="node" presStyleLbl="node1" presStyleIdx="1" presStyleCnt="5" custScaleX="153968">
        <dgm:presLayoutVars>
          <dgm:bulletEnabled val="1"/>
        </dgm:presLayoutVars>
      </dgm:prSet>
      <dgm:spPr/>
    </dgm:pt>
    <dgm:pt modelId="{DD3E30FB-2EF9-49E7-9D76-F546245F0215}" type="pres">
      <dgm:prSet presAssocID="{EAD0D788-A9B1-4529-AF14-EAE07F08F467}" presName="spNode" presStyleCnt="0"/>
      <dgm:spPr/>
    </dgm:pt>
    <dgm:pt modelId="{83F0235D-CF5F-41C1-90AF-7AE59C102DF5}" type="pres">
      <dgm:prSet presAssocID="{32E35C0B-ABC6-4FDD-AE97-B242602288A7}" presName="sibTrans" presStyleLbl="sibTrans1D1" presStyleIdx="1" presStyleCnt="5"/>
      <dgm:spPr/>
    </dgm:pt>
    <dgm:pt modelId="{E90A7CFB-595D-4696-8FB7-EFD65B3D4C50}" type="pres">
      <dgm:prSet presAssocID="{A18C6220-AC9B-4BAD-A981-12A756C808C9}" presName="node" presStyleLbl="node1" presStyleIdx="2" presStyleCnt="5" custScaleX="136367">
        <dgm:presLayoutVars>
          <dgm:bulletEnabled val="1"/>
        </dgm:presLayoutVars>
      </dgm:prSet>
      <dgm:spPr/>
    </dgm:pt>
    <dgm:pt modelId="{C6DC4A60-01AA-4B5B-801D-4C4BEFB11ECE}" type="pres">
      <dgm:prSet presAssocID="{A18C6220-AC9B-4BAD-A981-12A756C808C9}" presName="spNode" presStyleCnt="0"/>
      <dgm:spPr/>
    </dgm:pt>
    <dgm:pt modelId="{7515532E-881E-41E1-90BE-AE64F7A52810}" type="pres">
      <dgm:prSet presAssocID="{1FDDCD79-758A-42EE-8FC0-242C70DDECDE}" presName="sibTrans" presStyleLbl="sibTrans1D1" presStyleIdx="2" presStyleCnt="5"/>
      <dgm:spPr/>
    </dgm:pt>
    <dgm:pt modelId="{DAD02C11-56D3-4F40-994F-3EF5469E087D}" type="pres">
      <dgm:prSet presAssocID="{60B431B4-4C9F-4EDD-8E56-F51C6522C67B}" presName="node" presStyleLbl="node1" presStyleIdx="3" presStyleCnt="5" custScaleX="136367">
        <dgm:presLayoutVars>
          <dgm:bulletEnabled val="1"/>
        </dgm:presLayoutVars>
      </dgm:prSet>
      <dgm:spPr/>
    </dgm:pt>
    <dgm:pt modelId="{40F1BA89-098F-4740-910E-8D86C0A16C08}" type="pres">
      <dgm:prSet presAssocID="{60B431B4-4C9F-4EDD-8E56-F51C6522C67B}" presName="spNode" presStyleCnt="0"/>
      <dgm:spPr/>
    </dgm:pt>
    <dgm:pt modelId="{DCAB35CC-93A7-49AA-923D-4997233862EC}" type="pres">
      <dgm:prSet presAssocID="{70E433E7-087F-4445-B586-EA53B663F924}" presName="sibTrans" presStyleLbl="sibTrans1D1" presStyleIdx="3" presStyleCnt="5"/>
      <dgm:spPr/>
    </dgm:pt>
    <dgm:pt modelId="{3C12A4DD-841C-40F8-A4AC-FCFAD30E13A3}" type="pres">
      <dgm:prSet presAssocID="{EB03F96D-506E-402C-BE2A-340C82D1AAC6}" presName="node" presStyleLbl="node1" presStyleIdx="4" presStyleCnt="5" custScaleX="129621">
        <dgm:presLayoutVars>
          <dgm:bulletEnabled val="1"/>
        </dgm:presLayoutVars>
      </dgm:prSet>
      <dgm:spPr/>
    </dgm:pt>
    <dgm:pt modelId="{F06C58BB-74CF-48EF-B07B-F94027E38BE7}" type="pres">
      <dgm:prSet presAssocID="{EB03F96D-506E-402C-BE2A-340C82D1AAC6}" presName="spNode" presStyleCnt="0"/>
      <dgm:spPr/>
    </dgm:pt>
    <dgm:pt modelId="{E1720478-7BF8-410F-9CD6-03613F216D84}" type="pres">
      <dgm:prSet presAssocID="{7BADCB3D-CBA6-45E3-A6A9-D65C9916359E}" presName="sibTrans" presStyleLbl="sibTrans1D1" presStyleIdx="4" presStyleCnt="5"/>
      <dgm:spPr/>
    </dgm:pt>
  </dgm:ptLst>
  <dgm:cxnLst>
    <dgm:cxn modelId="{F785D405-ED60-482D-9237-829B9DC26722}" type="presOf" srcId="{EAD0D788-A9B1-4529-AF14-EAE07F08F467}" destId="{6943FE45-9B25-468D-A261-98CDB6A108D1}" srcOrd="0" destOrd="0" presId="urn:microsoft.com/office/officeart/2005/8/layout/cycle6"/>
    <dgm:cxn modelId="{E6ED0809-40C6-4767-9FE1-9A5456487531}" type="presOf" srcId="{32E35C0B-ABC6-4FDD-AE97-B242602288A7}" destId="{83F0235D-CF5F-41C1-90AF-7AE59C102DF5}" srcOrd="0" destOrd="0" presId="urn:microsoft.com/office/officeart/2005/8/layout/cycle6"/>
    <dgm:cxn modelId="{C5CCCC0F-4B23-49FF-804A-C98BC196005B}" type="presOf" srcId="{06A55698-58BE-48F2-84AC-5EB73CCB5ECA}" destId="{B6B47FF2-796C-408A-98C1-DFB3707B8C3E}" srcOrd="0" destOrd="0" presId="urn:microsoft.com/office/officeart/2005/8/layout/cycle6"/>
    <dgm:cxn modelId="{92E08D1C-5B73-4E9F-8239-830FC23BB23C}" type="presOf" srcId="{D5C3158C-12DC-4458-BCC6-0019F9422816}" destId="{5CA50DDD-FBCC-46DE-B852-FCDDCC90F8FD}" srcOrd="0" destOrd="0" presId="urn:microsoft.com/office/officeart/2005/8/layout/cycle6"/>
    <dgm:cxn modelId="{21705229-C6E3-4989-BE5D-F1415359DF8A}" srcId="{7217E93A-CA2D-4EA3-A010-780DF2361E2F}" destId="{EAD0D788-A9B1-4529-AF14-EAE07F08F467}" srcOrd="1" destOrd="0" parTransId="{84A56F3C-A623-4D2A-A9B4-E90787674647}" sibTransId="{32E35C0B-ABC6-4FDD-AE97-B242602288A7}"/>
    <dgm:cxn modelId="{AA69B234-5B46-4361-8CD2-EC7CCB6B27AC}" type="presOf" srcId="{A18C6220-AC9B-4BAD-A981-12A756C808C9}" destId="{E90A7CFB-595D-4696-8FB7-EFD65B3D4C50}" srcOrd="0" destOrd="0" presId="urn:microsoft.com/office/officeart/2005/8/layout/cycle6"/>
    <dgm:cxn modelId="{38B12742-FFCC-4A3A-AF10-52CD3210C768}" type="presOf" srcId="{1FDDCD79-758A-42EE-8FC0-242C70DDECDE}" destId="{7515532E-881E-41E1-90BE-AE64F7A52810}" srcOrd="0" destOrd="0" presId="urn:microsoft.com/office/officeart/2005/8/layout/cycle6"/>
    <dgm:cxn modelId="{8A7E1C74-5278-47BF-9ECB-8D895D2E4ADF}" type="presOf" srcId="{60B431B4-4C9F-4EDD-8E56-F51C6522C67B}" destId="{DAD02C11-56D3-4F40-994F-3EF5469E087D}" srcOrd="0" destOrd="0" presId="urn:microsoft.com/office/officeart/2005/8/layout/cycle6"/>
    <dgm:cxn modelId="{9C65AB7F-B9CA-443C-90C9-2C12B5AE9EAE}" srcId="{7217E93A-CA2D-4EA3-A010-780DF2361E2F}" destId="{A18C6220-AC9B-4BAD-A981-12A756C808C9}" srcOrd="2" destOrd="0" parTransId="{C3FCDB16-47E7-4450-9127-01B0A9B842DF}" sibTransId="{1FDDCD79-758A-42EE-8FC0-242C70DDECDE}"/>
    <dgm:cxn modelId="{9C535C88-AB01-433B-A99A-BD02791F527A}" type="presOf" srcId="{7217E93A-CA2D-4EA3-A010-780DF2361E2F}" destId="{96654C95-4166-4289-A161-1A935508FA09}" srcOrd="0" destOrd="0" presId="urn:microsoft.com/office/officeart/2005/8/layout/cycle6"/>
    <dgm:cxn modelId="{D6D15DA6-AF4F-46B7-9537-94FD8B462F48}" srcId="{7217E93A-CA2D-4EA3-A010-780DF2361E2F}" destId="{60B431B4-4C9F-4EDD-8E56-F51C6522C67B}" srcOrd="3" destOrd="0" parTransId="{E7A929AB-66FC-4AA9-BF90-BBA7E14AF01B}" sibTransId="{70E433E7-087F-4445-B586-EA53B663F924}"/>
    <dgm:cxn modelId="{3DF196C6-A9E9-401B-A6E5-2CE30CC55C09}" type="presOf" srcId="{EB03F96D-506E-402C-BE2A-340C82D1AAC6}" destId="{3C12A4DD-841C-40F8-A4AC-FCFAD30E13A3}" srcOrd="0" destOrd="0" presId="urn:microsoft.com/office/officeart/2005/8/layout/cycle6"/>
    <dgm:cxn modelId="{472104C8-EE90-4179-9CE3-479707F0FC0D}" srcId="{7217E93A-CA2D-4EA3-A010-780DF2361E2F}" destId="{EB03F96D-506E-402C-BE2A-340C82D1AAC6}" srcOrd="4" destOrd="0" parTransId="{13CB36E9-2308-47B1-853E-DC1018796952}" sibTransId="{7BADCB3D-CBA6-45E3-A6A9-D65C9916359E}"/>
    <dgm:cxn modelId="{CA935ECB-86E8-4ABF-9592-9DE40FC163E0}" type="presOf" srcId="{7BADCB3D-CBA6-45E3-A6A9-D65C9916359E}" destId="{E1720478-7BF8-410F-9CD6-03613F216D84}" srcOrd="0" destOrd="0" presId="urn:microsoft.com/office/officeart/2005/8/layout/cycle6"/>
    <dgm:cxn modelId="{56FB01D7-2AF4-4825-996A-12510840DDCF}" type="presOf" srcId="{70E433E7-087F-4445-B586-EA53B663F924}" destId="{DCAB35CC-93A7-49AA-923D-4997233862EC}" srcOrd="0" destOrd="0" presId="urn:microsoft.com/office/officeart/2005/8/layout/cycle6"/>
    <dgm:cxn modelId="{FE9C75DE-5AF4-4227-8B0A-192C50F8778C}" srcId="{7217E93A-CA2D-4EA3-A010-780DF2361E2F}" destId="{D5C3158C-12DC-4458-BCC6-0019F9422816}" srcOrd="0" destOrd="0" parTransId="{2CE9AC90-6741-4B19-B9CD-543190069BC9}" sibTransId="{06A55698-58BE-48F2-84AC-5EB73CCB5ECA}"/>
    <dgm:cxn modelId="{8FEAE89C-4C28-4F93-ACC4-185D9A9FB972}" type="presParOf" srcId="{96654C95-4166-4289-A161-1A935508FA09}" destId="{5CA50DDD-FBCC-46DE-B852-FCDDCC90F8FD}" srcOrd="0" destOrd="0" presId="urn:microsoft.com/office/officeart/2005/8/layout/cycle6"/>
    <dgm:cxn modelId="{ED77E996-13C7-4FFA-99B1-8E699153FBDF}" type="presParOf" srcId="{96654C95-4166-4289-A161-1A935508FA09}" destId="{55927CD5-E56D-43A6-825C-DDB4309D6DDA}" srcOrd="1" destOrd="0" presId="urn:microsoft.com/office/officeart/2005/8/layout/cycle6"/>
    <dgm:cxn modelId="{4BE8CCD3-8F9A-4C10-8F65-551120B5EDF5}" type="presParOf" srcId="{96654C95-4166-4289-A161-1A935508FA09}" destId="{B6B47FF2-796C-408A-98C1-DFB3707B8C3E}" srcOrd="2" destOrd="0" presId="urn:microsoft.com/office/officeart/2005/8/layout/cycle6"/>
    <dgm:cxn modelId="{EDF3FE1B-1883-4B7F-A128-0F37C3ACC3AC}" type="presParOf" srcId="{96654C95-4166-4289-A161-1A935508FA09}" destId="{6943FE45-9B25-468D-A261-98CDB6A108D1}" srcOrd="3" destOrd="0" presId="urn:microsoft.com/office/officeart/2005/8/layout/cycle6"/>
    <dgm:cxn modelId="{B1C1A35E-964E-4837-B128-28D22A8E9714}" type="presParOf" srcId="{96654C95-4166-4289-A161-1A935508FA09}" destId="{DD3E30FB-2EF9-49E7-9D76-F546245F0215}" srcOrd="4" destOrd="0" presId="urn:microsoft.com/office/officeart/2005/8/layout/cycle6"/>
    <dgm:cxn modelId="{04C15556-AE54-457B-8611-2D4398C37683}" type="presParOf" srcId="{96654C95-4166-4289-A161-1A935508FA09}" destId="{83F0235D-CF5F-41C1-90AF-7AE59C102DF5}" srcOrd="5" destOrd="0" presId="urn:microsoft.com/office/officeart/2005/8/layout/cycle6"/>
    <dgm:cxn modelId="{C01ACF43-7040-4018-9154-B0199738890D}" type="presParOf" srcId="{96654C95-4166-4289-A161-1A935508FA09}" destId="{E90A7CFB-595D-4696-8FB7-EFD65B3D4C50}" srcOrd="6" destOrd="0" presId="urn:microsoft.com/office/officeart/2005/8/layout/cycle6"/>
    <dgm:cxn modelId="{88A998EC-81DE-46B4-955C-B2A353E2EF4C}" type="presParOf" srcId="{96654C95-4166-4289-A161-1A935508FA09}" destId="{C6DC4A60-01AA-4B5B-801D-4C4BEFB11ECE}" srcOrd="7" destOrd="0" presId="urn:microsoft.com/office/officeart/2005/8/layout/cycle6"/>
    <dgm:cxn modelId="{A539710E-B01B-4B34-9B9F-4CCF77848D59}" type="presParOf" srcId="{96654C95-4166-4289-A161-1A935508FA09}" destId="{7515532E-881E-41E1-90BE-AE64F7A52810}" srcOrd="8" destOrd="0" presId="urn:microsoft.com/office/officeart/2005/8/layout/cycle6"/>
    <dgm:cxn modelId="{7C27CDB8-0170-4887-99A5-F3780BC7EA5F}" type="presParOf" srcId="{96654C95-4166-4289-A161-1A935508FA09}" destId="{DAD02C11-56D3-4F40-994F-3EF5469E087D}" srcOrd="9" destOrd="0" presId="urn:microsoft.com/office/officeart/2005/8/layout/cycle6"/>
    <dgm:cxn modelId="{8D10DFDC-1672-4E87-A364-AFA0C8C5E8F7}" type="presParOf" srcId="{96654C95-4166-4289-A161-1A935508FA09}" destId="{40F1BA89-098F-4740-910E-8D86C0A16C08}" srcOrd="10" destOrd="0" presId="urn:microsoft.com/office/officeart/2005/8/layout/cycle6"/>
    <dgm:cxn modelId="{24705BD9-F453-4566-8B03-A85B04A62B54}" type="presParOf" srcId="{96654C95-4166-4289-A161-1A935508FA09}" destId="{DCAB35CC-93A7-49AA-923D-4997233862EC}" srcOrd="11" destOrd="0" presId="urn:microsoft.com/office/officeart/2005/8/layout/cycle6"/>
    <dgm:cxn modelId="{5ECDE448-667B-4D58-A89B-AFD73A949453}" type="presParOf" srcId="{96654C95-4166-4289-A161-1A935508FA09}" destId="{3C12A4DD-841C-40F8-A4AC-FCFAD30E13A3}" srcOrd="12" destOrd="0" presId="urn:microsoft.com/office/officeart/2005/8/layout/cycle6"/>
    <dgm:cxn modelId="{13BBD4AA-2F26-434C-81D7-761F57EA362C}" type="presParOf" srcId="{96654C95-4166-4289-A161-1A935508FA09}" destId="{F06C58BB-74CF-48EF-B07B-F94027E38BE7}" srcOrd="13" destOrd="0" presId="urn:microsoft.com/office/officeart/2005/8/layout/cycle6"/>
    <dgm:cxn modelId="{0CC9A098-431A-40A2-B28F-DFDD75EEC376}" type="presParOf" srcId="{96654C95-4166-4289-A161-1A935508FA09}" destId="{E1720478-7BF8-410F-9CD6-03613F216D84}"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17E93A-CA2D-4EA3-A010-780DF2361E2F}" type="doc">
      <dgm:prSet loTypeId="urn:microsoft.com/office/officeart/2005/8/layout/cycle6" loCatId="cycle" qsTypeId="urn:microsoft.com/office/officeart/2005/8/quickstyle/3d2" qsCatId="3D" csTypeId="urn:microsoft.com/office/officeart/2005/8/colors/colorful4" csCatId="colorful" phldr="1"/>
      <dgm:spPr/>
      <dgm:t>
        <a:bodyPr/>
        <a:lstStyle/>
        <a:p>
          <a:endParaRPr lang="zh-CN" altLang="en-US"/>
        </a:p>
      </dgm:t>
    </dgm:pt>
    <dgm:pt modelId="{D5C3158C-12DC-4458-BCC6-0019F9422816}">
      <dgm:prSet phldrT="[文本]" custT="1"/>
      <dgm:spPr/>
      <dgm:t>
        <a:bodyPr/>
        <a:lstStyle/>
        <a:p>
          <a:r>
            <a:rPr lang="en-US" altLang="zh-CN" sz="2400" b="1" dirty="0">
              <a:latin typeface="+mn-lt"/>
              <a:ea typeface="+mn-ea"/>
              <a:cs typeface="+mn-ea"/>
              <a:sym typeface="+mn-lt"/>
            </a:rPr>
            <a:t>3.</a:t>
          </a:r>
          <a:r>
            <a:rPr lang="zh-CN" altLang="en-US" sz="2400" b="1" dirty="0">
              <a:latin typeface="+mn-lt"/>
              <a:ea typeface="+mn-ea"/>
              <a:cs typeface="+mn-ea"/>
              <a:sym typeface="+mn-lt"/>
            </a:rPr>
            <a:t>高档化妆品</a:t>
          </a:r>
        </a:p>
      </dgm:t>
    </dgm:pt>
    <dgm:pt modelId="{2CE9AC90-6741-4B19-B9CD-543190069BC9}" type="parTrans" cxnId="{FE9C75DE-5AF4-4227-8B0A-192C50F8778C}">
      <dgm:prSet/>
      <dgm:spPr/>
      <dgm:t>
        <a:bodyPr/>
        <a:lstStyle/>
        <a:p>
          <a:endParaRPr lang="zh-CN" altLang="en-US" sz="1600"/>
        </a:p>
      </dgm:t>
    </dgm:pt>
    <dgm:pt modelId="{06A55698-58BE-48F2-84AC-5EB73CCB5ECA}" type="sibTrans" cxnId="{FE9C75DE-5AF4-4227-8B0A-192C50F8778C}">
      <dgm:prSet/>
      <dgm:spPr/>
      <dgm:t>
        <a:bodyPr/>
        <a:lstStyle/>
        <a:p>
          <a:endParaRPr lang="zh-CN" altLang="en-US" sz="2400" b="1"/>
        </a:p>
      </dgm:t>
    </dgm:pt>
    <dgm:pt modelId="{A18C6220-AC9B-4BAD-A981-12A756C808C9}">
      <dgm:prSet phldrT="[文本]" custT="1"/>
      <dgm:spPr/>
      <dgm:t>
        <a:bodyPr/>
        <a:lstStyle/>
        <a:p>
          <a:pPr>
            <a:spcAft>
              <a:spcPts val="0"/>
            </a:spcAft>
          </a:pPr>
          <a:r>
            <a:rPr lang="en-US" altLang="zh-CN" sz="2400" b="1" dirty="0">
              <a:latin typeface="+mn-lt"/>
              <a:ea typeface="+mn-ea"/>
              <a:cs typeface="+mn-ea"/>
              <a:sym typeface="+mn-lt"/>
            </a:rPr>
            <a:t>5.</a:t>
          </a:r>
          <a:r>
            <a:rPr lang="zh-CN" altLang="en-US" sz="2400" b="1" dirty="0">
              <a:latin typeface="+mn-lt"/>
              <a:ea typeface="+mn-ea"/>
              <a:cs typeface="+mn-ea"/>
              <a:sym typeface="+mn-lt"/>
            </a:rPr>
            <a:t>鞭炮</a:t>
          </a:r>
          <a:endParaRPr lang="en-US" altLang="zh-CN" sz="2400" b="1" dirty="0">
            <a:latin typeface="+mn-lt"/>
            <a:ea typeface="+mn-ea"/>
            <a:cs typeface="+mn-ea"/>
            <a:sym typeface="+mn-lt"/>
          </a:endParaRPr>
        </a:p>
        <a:p>
          <a:pPr>
            <a:spcAft>
              <a:spcPts val="0"/>
            </a:spcAft>
          </a:pPr>
          <a:r>
            <a:rPr lang="zh-CN" altLang="en-US" sz="2400" b="1" dirty="0">
              <a:latin typeface="+mn-lt"/>
              <a:ea typeface="+mn-ea"/>
              <a:cs typeface="+mn-ea"/>
              <a:sym typeface="+mn-lt"/>
            </a:rPr>
            <a:t>焰火</a:t>
          </a:r>
        </a:p>
      </dgm:t>
    </dgm:pt>
    <dgm:pt modelId="{C3FCDB16-47E7-4450-9127-01B0A9B842DF}" type="parTrans" cxnId="{9C65AB7F-B9CA-443C-90C9-2C12B5AE9EAE}">
      <dgm:prSet/>
      <dgm:spPr/>
      <dgm:t>
        <a:bodyPr/>
        <a:lstStyle/>
        <a:p>
          <a:endParaRPr lang="zh-CN" altLang="en-US" sz="1600"/>
        </a:p>
      </dgm:t>
    </dgm:pt>
    <dgm:pt modelId="{1FDDCD79-758A-42EE-8FC0-242C70DDECDE}" type="sibTrans" cxnId="{9C65AB7F-B9CA-443C-90C9-2C12B5AE9EAE}">
      <dgm:prSet/>
      <dgm:spPr/>
      <dgm:t>
        <a:bodyPr/>
        <a:lstStyle/>
        <a:p>
          <a:endParaRPr lang="zh-CN" altLang="en-US" sz="2400" b="1"/>
        </a:p>
      </dgm:t>
    </dgm:pt>
    <dgm:pt modelId="{EB03F96D-506E-402C-BE2A-340C82D1AAC6}">
      <dgm:prSet phldrT="[文本]" custT="1"/>
      <dgm:spPr/>
      <dgm:t>
        <a:bodyPr/>
        <a:lstStyle/>
        <a:p>
          <a:r>
            <a:rPr lang="en-US" altLang="zh-CN" sz="2400" b="1" dirty="0">
              <a:latin typeface="+mn-lt"/>
              <a:ea typeface="+mn-ea"/>
              <a:cs typeface="+mn-ea"/>
              <a:sym typeface="+mn-lt"/>
            </a:rPr>
            <a:t>4.</a:t>
          </a:r>
          <a:r>
            <a:rPr lang="zh-CN" altLang="en-US" sz="2400" b="1" dirty="0">
              <a:latin typeface="+mn-lt"/>
              <a:ea typeface="+mn-ea"/>
              <a:cs typeface="+mn-ea"/>
              <a:sym typeface="+mn-lt"/>
            </a:rPr>
            <a:t>贵重首饰及珠宝玉石</a:t>
          </a:r>
        </a:p>
      </dgm:t>
    </dgm:pt>
    <dgm:pt modelId="{7BADCB3D-CBA6-45E3-A6A9-D65C9916359E}" type="sibTrans" cxnId="{472104C8-EE90-4179-9CE3-479707F0FC0D}">
      <dgm:prSet/>
      <dgm:spPr/>
      <dgm:t>
        <a:bodyPr/>
        <a:lstStyle/>
        <a:p>
          <a:endParaRPr lang="zh-CN" altLang="en-US" sz="2400" b="1"/>
        </a:p>
      </dgm:t>
    </dgm:pt>
    <dgm:pt modelId="{13CB36E9-2308-47B1-853E-DC1018796952}" type="parTrans" cxnId="{472104C8-EE90-4179-9CE3-479707F0FC0D}">
      <dgm:prSet/>
      <dgm:spPr/>
      <dgm:t>
        <a:bodyPr/>
        <a:lstStyle/>
        <a:p>
          <a:endParaRPr lang="zh-CN" altLang="en-US" sz="1600"/>
        </a:p>
      </dgm:t>
    </dgm:pt>
    <dgm:pt modelId="{EAD0D788-A9B1-4529-AF14-EAE07F08F467}">
      <dgm:prSet phldrT="[文本]" custT="1"/>
      <dgm:spPr/>
      <dgm:t>
        <a:bodyPr/>
        <a:lstStyle/>
        <a:p>
          <a:r>
            <a:rPr lang="en-US" altLang="zh-CN" sz="2400" b="1" dirty="0">
              <a:latin typeface="+mn-lt"/>
              <a:ea typeface="+mn-ea"/>
              <a:cs typeface="+mn-ea"/>
              <a:sym typeface="+mn-lt"/>
            </a:rPr>
            <a:t>6.</a:t>
          </a:r>
          <a:r>
            <a:rPr lang="zh-CN" altLang="en-US" sz="2400" b="1" dirty="0">
              <a:latin typeface="+mn-lt"/>
              <a:ea typeface="+mn-ea"/>
              <a:cs typeface="+mn-ea"/>
              <a:sym typeface="+mn-lt"/>
            </a:rPr>
            <a:t>成品油</a:t>
          </a:r>
        </a:p>
      </dgm:t>
    </dgm:pt>
    <dgm:pt modelId="{32E35C0B-ABC6-4FDD-AE97-B242602288A7}" type="sibTrans" cxnId="{21705229-C6E3-4989-BE5D-F1415359DF8A}">
      <dgm:prSet/>
      <dgm:spPr/>
      <dgm:t>
        <a:bodyPr/>
        <a:lstStyle/>
        <a:p>
          <a:endParaRPr lang="zh-CN" altLang="en-US" sz="2400" b="1"/>
        </a:p>
      </dgm:t>
    </dgm:pt>
    <dgm:pt modelId="{84A56F3C-A623-4D2A-A9B4-E90787674647}" type="parTrans" cxnId="{21705229-C6E3-4989-BE5D-F1415359DF8A}">
      <dgm:prSet/>
      <dgm:spPr/>
      <dgm:t>
        <a:bodyPr/>
        <a:lstStyle/>
        <a:p>
          <a:endParaRPr lang="zh-CN" altLang="en-US" sz="1600"/>
        </a:p>
      </dgm:t>
    </dgm:pt>
    <dgm:pt modelId="{96654C95-4166-4289-A161-1A935508FA09}" type="pres">
      <dgm:prSet presAssocID="{7217E93A-CA2D-4EA3-A010-780DF2361E2F}" presName="cycle" presStyleCnt="0">
        <dgm:presLayoutVars>
          <dgm:dir/>
          <dgm:resizeHandles val="exact"/>
        </dgm:presLayoutVars>
      </dgm:prSet>
      <dgm:spPr/>
    </dgm:pt>
    <dgm:pt modelId="{5CA50DDD-FBCC-46DE-B852-FCDDCC90F8FD}" type="pres">
      <dgm:prSet presAssocID="{D5C3158C-12DC-4458-BCC6-0019F9422816}" presName="node" presStyleLbl="node1" presStyleIdx="0" presStyleCnt="4" custScaleX="227977">
        <dgm:presLayoutVars>
          <dgm:bulletEnabled val="1"/>
        </dgm:presLayoutVars>
      </dgm:prSet>
      <dgm:spPr/>
    </dgm:pt>
    <dgm:pt modelId="{55927CD5-E56D-43A6-825C-DDB4309D6DDA}" type="pres">
      <dgm:prSet presAssocID="{D5C3158C-12DC-4458-BCC6-0019F9422816}" presName="spNode" presStyleCnt="0"/>
      <dgm:spPr/>
    </dgm:pt>
    <dgm:pt modelId="{B6B47FF2-796C-408A-98C1-DFB3707B8C3E}" type="pres">
      <dgm:prSet presAssocID="{06A55698-58BE-48F2-84AC-5EB73CCB5ECA}" presName="sibTrans" presStyleLbl="sibTrans1D1" presStyleIdx="0" presStyleCnt="4"/>
      <dgm:spPr/>
    </dgm:pt>
    <dgm:pt modelId="{6943FE45-9B25-468D-A261-98CDB6A108D1}" type="pres">
      <dgm:prSet presAssocID="{EAD0D788-A9B1-4529-AF14-EAE07F08F467}" presName="node" presStyleLbl="node1" presStyleIdx="1" presStyleCnt="4" custScaleX="153968">
        <dgm:presLayoutVars>
          <dgm:bulletEnabled val="1"/>
        </dgm:presLayoutVars>
      </dgm:prSet>
      <dgm:spPr/>
    </dgm:pt>
    <dgm:pt modelId="{DD3E30FB-2EF9-49E7-9D76-F546245F0215}" type="pres">
      <dgm:prSet presAssocID="{EAD0D788-A9B1-4529-AF14-EAE07F08F467}" presName="spNode" presStyleCnt="0"/>
      <dgm:spPr/>
    </dgm:pt>
    <dgm:pt modelId="{83F0235D-CF5F-41C1-90AF-7AE59C102DF5}" type="pres">
      <dgm:prSet presAssocID="{32E35C0B-ABC6-4FDD-AE97-B242602288A7}" presName="sibTrans" presStyleLbl="sibTrans1D1" presStyleIdx="1" presStyleCnt="4"/>
      <dgm:spPr/>
    </dgm:pt>
    <dgm:pt modelId="{E90A7CFB-595D-4696-8FB7-EFD65B3D4C50}" type="pres">
      <dgm:prSet presAssocID="{A18C6220-AC9B-4BAD-A981-12A756C808C9}" presName="node" presStyleLbl="node1" presStyleIdx="2" presStyleCnt="4" custScaleX="136367" custRadScaleRad="101764" custRadScaleInc="-4098">
        <dgm:presLayoutVars>
          <dgm:bulletEnabled val="1"/>
        </dgm:presLayoutVars>
      </dgm:prSet>
      <dgm:spPr/>
    </dgm:pt>
    <dgm:pt modelId="{C6DC4A60-01AA-4B5B-801D-4C4BEFB11ECE}" type="pres">
      <dgm:prSet presAssocID="{A18C6220-AC9B-4BAD-A981-12A756C808C9}" presName="spNode" presStyleCnt="0"/>
      <dgm:spPr/>
    </dgm:pt>
    <dgm:pt modelId="{7515532E-881E-41E1-90BE-AE64F7A52810}" type="pres">
      <dgm:prSet presAssocID="{1FDDCD79-758A-42EE-8FC0-242C70DDECDE}" presName="sibTrans" presStyleLbl="sibTrans1D1" presStyleIdx="2" presStyleCnt="4"/>
      <dgm:spPr/>
    </dgm:pt>
    <dgm:pt modelId="{3C12A4DD-841C-40F8-A4AC-FCFAD30E13A3}" type="pres">
      <dgm:prSet presAssocID="{EB03F96D-506E-402C-BE2A-340C82D1AAC6}" presName="node" presStyleLbl="node1" presStyleIdx="3" presStyleCnt="4" custScaleX="178960">
        <dgm:presLayoutVars>
          <dgm:bulletEnabled val="1"/>
        </dgm:presLayoutVars>
      </dgm:prSet>
      <dgm:spPr/>
    </dgm:pt>
    <dgm:pt modelId="{F06C58BB-74CF-48EF-B07B-F94027E38BE7}" type="pres">
      <dgm:prSet presAssocID="{EB03F96D-506E-402C-BE2A-340C82D1AAC6}" presName="spNode" presStyleCnt="0"/>
      <dgm:spPr/>
    </dgm:pt>
    <dgm:pt modelId="{E1720478-7BF8-410F-9CD6-03613F216D84}" type="pres">
      <dgm:prSet presAssocID="{7BADCB3D-CBA6-45E3-A6A9-D65C9916359E}" presName="sibTrans" presStyleLbl="sibTrans1D1" presStyleIdx="3" presStyleCnt="4"/>
      <dgm:spPr/>
    </dgm:pt>
  </dgm:ptLst>
  <dgm:cxnLst>
    <dgm:cxn modelId="{F785D405-ED60-482D-9237-829B9DC26722}" type="presOf" srcId="{EAD0D788-A9B1-4529-AF14-EAE07F08F467}" destId="{6943FE45-9B25-468D-A261-98CDB6A108D1}" srcOrd="0" destOrd="0" presId="urn:microsoft.com/office/officeart/2005/8/layout/cycle6"/>
    <dgm:cxn modelId="{E6ED0809-40C6-4767-9FE1-9A5456487531}" type="presOf" srcId="{32E35C0B-ABC6-4FDD-AE97-B242602288A7}" destId="{83F0235D-CF5F-41C1-90AF-7AE59C102DF5}" srcOrd="0" destOrd="0" presId="urn:microsoft.com/office/officeart/2005/8/layout/cycle6"/>
    <dgm:cxn modelId="{C5CCCC0F-4B23-49FF-804A-C98BC196005B}" type="presOf" srcId="{06A55698-58BE-48F2-84AC-5EB73CCB5ECA}" destId="{B6B47FF2-796C-408A-98C1-DFB3707B8C3E}" srcOrd="0" destOrd="0" presId="urn:microsoft.com/office/officeart/2005/8/layout/cycle6"/>
    <dgm:cxn modelId="{92E08D1C-5B73-4E9F-8239-830FC23BB23C}" type="presOf" srcId="{D5C3158C-12DC-4458-BCC6-0019F9422816}" destId="{5CA50DDD-FBCC-46DE-B852-FCDDCC90F8FD}" srcOrd="0" destOrd="0" presId="urn:microsoft.com/office/officeart/2005/8/layout/cycle6"/>
    <dgm:cxn modelId="{21705229-C6E3-4989-BE5D-F1415359DF8A}" srcId="{7217E93A-CA2D-4EA3-A010-780DF2361E2F}" destId="{EAD0D788-A9B1-4529-AF14-EAE07F08F467}" srcOrd="1" destOrd="0" parTransId="{84A56F3C-A623-4D2A-A9B4-E90787674647}" sibTransId="{32E35C0B-ABC6-4FDD-AE97-B242602288A7}"/>
    <dgm:cxn modelId="{AA69B234-5B46-4361-8CD2-EC7CCB6B27AC}" type="presOf" srcId="{A18C6220-AC9B-4BAD-A981-12A756C808C9}" destId="{E90A7CFB-595D-4696-8FB7-EFD65B3D4C50}" srcOrd="0" destOrd="0" presId="urn:microsoft.com/office/officeart/2005/8/layout/cycle6"/>
    <dgm:cxn modelId="{38B12742-FFCC-4A3A-AF10-52CD3210C768}" type="presOf" srcId="{1FDDCD79-758A-42EE-8FC0-242C70DDECDE}" destId="{7515532E-881E-41E1-90BE-AE64F7A52810}" srcOrd="0" destOrd="0" presId="urn:microsoft.com/office/officeart/2005/8/layout/cycle6"/>
    <dgm:cxn modelId="{9C65AB7F-B9CA-443C-90C9-2C12B5AE9EAE}" srcId="{7217E93A-CA2D-4EA3-A010-780DF2361E2F}" destId="{A18C6220-AC9B-4BAD-A981-12A756C808C9}" srcOrd="2" destOrd="0" parTransId="{C3FCDB16-47E7-4450-9127-01B0A9B842DF}" sibTransId="{1FDDCD79-758A-42EE-8FC0-242C70DDECDE}"/>
    <dgm:cxn modelId="{9C535C88-AB01-433B-A99A-BD02791F527A}" type="presOf" srcId="{7217E93A-CA2D-4EA3-A010-780DF2361E2F}" destId="{96654C95-4166-4289-A161-1A935508FA09}" srcOrd="0" destOrd="0" presId="urn:microsoft.com/office/officeart/2005/8/layout/cycle6"/>
    <dgm:cxn modelId="{3DF196C6-A9E9-401B-A6E5-2CE30CC55C09}" type="presOf" srcId="{EB03F96D-506E-402C-BE2A-340C82D1AAC6}" destId="{3C12A4DD-841C-40F8-A4AC-FCFAD30E13A3}" srcOrd="0" destOrd="0" presId="urn:microsoft.com/office/officeart/2005/8/layout/cycle6"/>
    <dgm:cxn modelId="{472104C8-EE90-4179-9CE3-479707F0FC0D}" srcId="{7217E93A-CA2D-4EA3-A010-780DF2361E2F}" destId="{EB03F96D-506E-402C-BE2A-340C82D1AAC6}" srcOrd="3" destOrd="0" parTransId="{13CB36E9-2308-47B1-853E-DC1018796952}" sibTransId="{7BADCB3D-CBA6-45E3-A6A9-D65C9916359E}"/>
    <dgm:cxn modelId="{CA935ECB-86E8-4ABF-9592-9DE40FC163E0}" type="presOf" srcId="{7BADCB3D-CBA6-45E3-A6A9-D65C9916359E}" destId="{E1720478-7BF8-410F-9CD6-03613F216D84}" srcOrd="0" destOrd="0" presId="urn:microsoft.com/office/officeart/2005/8/layout/cycle6"/>
    <dgm:cxn modelId="{FE9C75DE-5AF4-4227-8B0A-192C50F8778C}" srcId="{7217E93A-CA2D-4EA3-A010-780DF2361E2F}" destId="{D5C3158C-12DC-4458-BCC6-0019F9422816}" srcOrd="0" destOrd="0" parTransId="{2CE9AC90-6741-4B19-B9CD-543190069BC9}" sibTransId="{06A55698-58BE-48F2-84AC-5EB73CCB5ECA}"/>
    <dgm:cxn modelId="{8FEAE89C-4C28-4F93-ACC4-185D9A9FB972}" type="presParOf" srcId="{96654C95-4166-4289-A161-1A935508FA09}" destId="{5CA50DDD-FBCC-46DE-B852-FCDDCC90F8FD}" srcOrd="0" destOrd="0" presId="urn:microsoft.com/office/officeart/2005/8/layout/cycle6"/>
    <dgm:cxn modelId="{ED77E996-13C7-4FFA-99B1-8E699153FBDF}" type="presParOf" srcId="{96654C95-4166-4289-A161-1A935508FA09}" destId="{55927CD5-E56D-43A6-825C-DDB4309D6DDA}" srcOrd="1" destOrd="0" presId="urn:microsoft.com/office/officeart/2005/8/layout/cycle6"/>
    <dgm:cxn modelId="{4BE8CCD3-8F9A-4C10-8F65-551120B5EDF5}" type="presParOf" srcId="{96654C95-4166-4289-A161-1A935508FA09}" destId="{B6B47FF2-796C-408A-98C1-DFB3707B8C3E}" srcOrd="2" destOrd="0" presId="urn:microsoft.com/office/officeart/2005/8/layout/cycle6"/>
    <dgm:cxn modelId="{EDF3FE1B-1883-4B7F-A128-0F37C3ACC3AC}" type="presParOf" srcId="{96654C95-4166-4289-A161-1A935508FA09}" destId="{6943FE45-9B25-468D-A261-98CDB6A108D1}" srcOrd="3" destOrd="0" presId="urn:microsoft.com/office/officeart/2005/8/layout/cycle6"/>
    <dgm:cxn modelId="{B1C1A35E-964E-4837-B128-28D22A8E9714}" type="presParOf" srcId="{96654C95-4166-4289-A161-1A935508FA09}" destId="{DD3E30FB-2EF9-49E7-9D76-F546245F0215}" srcOrd="4" destOrd="0" presId="urn:microsoft.com/office/officeart/2005/8/layout/cycle6"/>
    <dgm:cxn modelId="{04C15556-AE54-457B-8611-2D4398C37683}" type="presParOf" srcId="{96654C95-4166-4289-A161-1A935508FA09}" destId="{83F0235D-CF5F-41C1-90AF-7AE59C102DF5}" srcOrd="5" destOrd="0" presId="urn:microsoft.com/office/officeart/2005/8/layout/cycle6"/>
    <dgm:cxn modelId="{C01ACF43-7040-4018-9154-B0199738890D}" type="presParOf" srcId="{96654C95-4166-4289-A161-1A935508FA09}" destId="{E90A7CFB-595D-4696-8FB7-EFD65B3D4C50}" srcOrd="6" destOrd="0" presId="urn:microsoft.com/office/officeart/2005/8/layout/cycle6"/>
    <dgm:cxn modelId="{88A998EC-81DE-46B4-955C-B2A353E2EF4C}" type="presParOf" srcId="{96654C95-4166-4289-A161-1A935508FA09}" destId="{C6DC4A60-01AA-4B5B-801D-4C4BEFB11ECE}" srcOrd="7" destOrd="0" presId="urn:microsoft.com/office/officeart/2005/8/layout/cycle6"/>
    <dgm:cxn modelId="{A539710E-B01B-4B34-9B9F-4CCF77848D59}" type="presParOf" srcId="{96654C95-4166-4289-A161-1A935508FA09}" destId="{7515532E-881E-41E1-90BE-AE64F7A52810}" srcOrd="8" destOrd="0" presId="urn:microsoft.com/office/officeart/2005/8/layout/cycle6"/>
    <dgm:cxn modelId="{5ECDE448-667B-4D58-A89B-AFD73A949453}" type="presParOf" srcId="{96654C95-4166-4289-A161-1A935508FA09}" destId="{3C12A4DD-841C-40F8-A4AC-FCFAD30E13A3}" srcOrd="9" destOrd="0" presId="urn:microsoft.com/office/officeart/2005/8/layout/cycle6"/>
    <dgm:cxn modelId="{13BBD4AA-2F26-434C-81D7-761F57EA362C}" type="presParOf" srcId="{96654C95-4166-4289-A161-1A935508FA09}" destId="{F06C58BB-74CF-48EF-B07B-F94027E38BE7}" srcOrd="10" destOrd="0" presId="urn:microsoft.com/office/officeart/2005/8/layout/cycle6"/>
    <dgm:cxn modelId="{0CC9A098-431A-40A2-B28F-DFDD75EEC376}" type="presParOf" srcId="{96654C95-4166-4289-A161-1A935508FA09}" destId="{E1720478-7BF8-410F-9CD6-03613F216D84}"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17E93A-CA2D-4EA3-A010-780DF2361E2F}" type="doc">
      <dgm:prSet loTypeId="urn:microsoft.com/office/officeart/2005/8/layout/cycle6" loCatId="cycle" qsTypeId="urn:microsoft.com/office/officeart/2005/8/quickstyle/3d2" qsCatId="3D" csTypeId="urn:microsoft.com/office/officeart/2005/8/colors/colorful4" csCatId="colorful" phldr="1"/>
      <dgm:spPr/>
      <dgm:t>
        <a:bodyPr/>
        <a:lstStyle/>
        <a:p>
          <a:endParaRPr lang="zh-CN" altLang="en-US"/>
        </a:p>
      </dgm:t>
    </dgm:pt>
    <dgm:pt modelId="{D5C3158C-12DC-4458-BCC6-0019F9422816}">
      <dgm:prSet phldrT="[文本]" custT="1"/>
      <dgm:spPr/>
      <dgm:t>
        <a:bodyPr/>
        <a:lstStyle/>
        <a:p>
          <a:r>
            <a:rPr lang="en-US" altLang="zh-CN" sz="2400" b="1" dirty="0">
              <a:latin typeface="+mn-lt"/>
              <a:ea typeface="+mn-ea"/>
              <a:cs typeface="+mn-ea"/>
              <a:sym typeface="+mn-lt"/>
            </a:rPr>
            <a:t>8.</a:t>
          </a:r>
          <a:r>
            <a:rPr lang="zh-CN" altLang="en-US" sz="2400" b="1" dirty="0">
              <a:latin typeface="+mn-lt"/>
              <a:ea typeface="+mn-ea"/>
              <a:cs typeface="+mn-ea"/>
              <a:sym typeface="+mn-lt"/>
            </a:rPr>
            <a:t>小汽车</a:t>
          </a:r>
        </a:p>
      </dgm:t>
    </dgm:pt>
    <dgm:pt modelId="{2CE9AC90-6741-4B19-B9CD-543190069BC9}" type="parTrans" cxnId="{FE9C75DE-5AF4-4227-8B0A-192C50F8778C}">
      <dgm:prSet/>
      <dgm:spPr/>
      <dgm:t>
        <a:bodyPr/>
        <a:lstStyle/>
        <a:p>
          <a:endParaRPr lang="zh-CN" altLang="en-US" sz="1600"/>
        </a:p>
      </dgm:t>
    </dgm:pt>
    <dgm:pt modelId="{06A55698-58BE-48F2-84AC-5EB73CCB5ECA}" type="sibTrans" cxnId="{FE9C75DE-5AF4-4227-8B0A-192C50F8778C}">
      <dgm:prSet/>
      <dgm:spPr/>
      <dgm:t>
        <a:bodyPr/>
        <a:lstStyle/>
        <a:p>
          <a:endParaRPr lang="zh-CN" altLang="en-US" sz="2400" b="1"/>
        </a:p>
      </dgm:t>
    </dgm:pt>
    <dgm:pt modelId="{A18C6220-AC9B-4BAD-A981-12A756C808C9}">
      <dgm:prSet phldrT="[文本]" custT="1"/>
      <dgm:spPr/>
      <dgm:t>
        <a:bodyPr/>
        <a:lstStyle/>
        <a:p>
          <a:pPr>
            <a:spcAft>
              <a:spcPts val="0"/>
            </a:spcAft>
          </a:pPr>
          <a:r>
            <a:rPr lang="zh-CN" altLang="en-US" sz="2400" b="1" dirty="0">
              <a:latin typeface="+mn-lt"/>
              <a:ea typeface="+mn-ea"/>
              <a:cs typeface="+mn-ea"/>
              <a:sym typeface="+mn-lt"/>
            </a:rPr>
            <a:t>超豪华小汽车</a:t>
          </a:r>
        </a:p>
      </dgm:t>
    </dgm:pt>
    <dgm:pt modelId="{C3FCDB16-47E7-4450-9127-01B0A9B842DF}" type="parTrans" cxnId="{9C65AB7F-B9CA-443C-90C9-2C12B5AE9EAE}">
      <dgm:prSet/>
      <dgm:spPr/>
      <dgm:t>
        <a:bodyPr/>
        <a:lstStyle/>
        <a:p>
          <a:endParaRPr lang="zh-CN" altLang="en-US" sz="1600"/>
        </a:p>
      </dgm:t>
    </dgm:pt>
    <dgm:pt modelId="{1FDDCD79-758A-42EE-8FC0-242C70DDECDE}" type="sibTrans" cxnId="{9C65AB7F-B9CA-443C-90C9-2C12B5AE9EAE}">
      <dgm:prSet/>
      <dgm:spPr/>
      <dgm:t>
        <a:bodyPr/>
        <a:lstStyle/>
        <a:p>
          <a:endParaRPr lang="zh-CN" altLang="en-US" sz="2400" b="1"/>
        </a:p>
      </dgm:t>
    </dgm:pt>
    <dgm:pt modelId="{EB03F96D-506E-402C-BE2A-340C82D1AAC6}">
      <dgm:prSet phldrT="[文本]" custT="1"/>
      <dgm:spPr/>
      <dgm:t>
        <a:bodyPr/>
        <a:lstStyle/>
        <a:p>
          <a:r>
            <a:rPr lang="en-US" altLang="zh-CN" sz="2400" b="1" dirty="0">
              <a:latin typeface="+mn-lt"/>
              <a:ea typeface="+mn-ea"/>
              <a:cs typeface="+mn-ea"/>
              <a:sym typeface="+mn-lt"/>
            </a:rPr>
            <a:t>7.</a:t>
          </a:r>
          <a:r>
            <a:rPr lang="zh-CN" altLang="en-US" sz="2400" b="1" dirty="0">
              <a:latin typeface="+mn-lt"/>
              <a:ea typeface="+mn-ea"/>
              <a:cs typeface="+mn-ea"/>
              <a:sym typeface="+mn-lt"/>
            </a:rPr>
            <a:t>摩托车</a:t>
          </a:r>
        </a:p>
      </dgm:t>
    </dgm:pt>
    <dgm:pt modelId="{7BADCB3D-CBA6-45E3-A6A9-D65C9916359E}" type="sibTrans" cxnId="{472104C8-EE90-4179-9CE3-479707F0FC0D}">
      <dgm:prSet/>
      <dgm:spPr/>
      <dgm:t>
        <a:bodyPr/>
        <a:lstStyle/>
        <a:p>
          <a:endParaRPr lang="zh-CN" altLang="en-US" sz="2400" b="1"/>
        </a:p>
      </dgm:t>
    </dgm:pt>
    <dgm:pt modelId="{13CB36E9-2308-47B1-853E-DC1018796952}" type="parTrans" cxnId="{472104C8-EE90-4179-9CE3-479707F0FC0D}">
      <dgm:prSet/>
      <dgm:spPr/>
      <dgm:t>
        <a:bodyPr/>
        <a:lstStyle/>
        <a:p>
          <a:endParaRPr lang="zh-CN" altLang="en-US" sz="1600"/>
        </a:p>
      </dgm:t>
    </dgm:pt>
    <dgm:pt modelId="{EAD0D788-A9B1-4529-AF14-EAE07F08F467}">
      <dgm:prSet phldrT="[文本]" custT="1"/>
      <dgm:spPr/>
      <dgm:t>
        <a:bodyPr/>
        <a:lstStyle/>
        <a:p>
          <a:r>
            <a:rPr lang="zh-CN" altLang="en-US" sz="2400" b="1" dirty="0">
              <a:latin typeface="+mn-lt"/>
              <a:ea typeface="+mn-ea"/>
              <a:cs typeface="+mn-ea"/>
              <a:sym typeface="+mn-lt"/>
            </a:rPr>
            <a:t>中轻型商用客车</a:t>
          </a:r>
        </a:p>
      </dgm:t>
    </dgm:pt>
    <dgm:pt modelId="{32E35C0B-ABC6-4FDD-AE97-B242602288A7}" type="sibTrans" cxnId="{21705229-C6E3-4989-BE5D-F1415359DF8A}">
      <dgm:prSet/>
      <dgm:spPr/>
      <dgm:t>
        <a:bodyPr/>
        <a:lstStyle/>
        <a:p>
          <a:endParaRPr lang="zh-CN" altLang="en-US" sz="2400" b="1"/>
        </a:p>
      </dgm:t>
    </dgm:pt>
    <dgm:pt modelId="{84A56F3C-A623-4D2A-A9B4-E90787674647}" type="parTrans" cxnId="{21705229-C6E3-4989-BE5D-F1415359DF8A}">
      <dgm:prSet/>
      <dgm:spPr/>
      <dgm:t>
        <a:bodyPr/>
        <a:lstStyle/>
        <a:p>
          <a:endParaRPr lang="zh-CN" altLang="en-US" sz="1600"/>
        </a:p>
      </dgm:t>
    </dgm:pt>
    <dgm:pt modelId="{96654C95-4166-4289-A161-1A935508FA09}" type="pres">
      <dgm:prSet presAssocID="{7217E93A-CA2D-4EA3-A010-780DF2361E2F}" presName="cycle" presStyleCnt="0">
        <dgm:presLayoutVars>
          <dgm:dir/>
          <dgm:resizeHandles val="exact"/>
        </dgm:presLayoutVars>
      </dgm:prSet>
      <dgm:spPr/>
    </dgm:pt>
    <dgm:pt modelId="{5CA50DDD-FBCC-46DE-B852-FCDDCC90F8FD}" type="pres">
      <dgm:prSet presAssocID="{D5C3158C-12DC-4458-BCC6-0019F9422816}" presName="node" presStyleLbl="node1" presStyleIdx="0" presStyleCnt="4" custScaleX="227977">
        <dgm:presLayoutVars>
          <dgm:bulletEnabled val="1"/>
        </dgm:presLayoutVars>
      </dgm:prSet>
      <dgm:spPr/>
    </dgm:pt>
    <dgm:pt modelId="{55927CD5-E56D-43A6-825C-DDB4309D6DDA}" type="pres">
      <dgm:prSet presAssocID="{D5C3158C-12DC-4458-BCC6-0019F9422816}" presName="spNode" presStyleCnt="0"/>
      <dgm:spPr/>
    </dgm:pt>
    <dgm:pt modelId="{B6B47FF2-796C-408A-98C1-DFB3707B8C3E}" type="pres">
      <dgm:prSet presAssocID="{06A55698-58BE-48F2-84AC-5EB73CCB5ECA}" presName="sibTrans" presStyleLbl="sibTrans1D1" presStyleIdx="0" presStyleCnt="4"/>
      <dgm:spPr/>
    </dgm:pt>
    <dgm:pt modelId="{6943FE45-9B25-468D-A261-98CDB6A108D1}" type="pres">
      <dgm:prSet presAssocID="{EAD0D788-A9B1-4529-AF14-EAE07F08F467}" presName="node" presStyleLbl="node1" presStyleIdx="1" presStyleCnt="4" custScaleX="153968">
        <dgm:presLayoutVars>
          <dgm:bulletEnabled val="1"/>
        </dgm:presLayoutVars>
      </dgm:prSet>
      <dgm:spPr/>
    </dgm:pt>
    <dgm:pt modelId="{DD3E30FB-2EF9-49E7-9D76-F546245F0215}" type="pres">
      <dgm:prSet presAssocID="{EAD0D788-A9B1-4529-AF14-EAE07F08F467}" presName="spNode" presStyleCnt="0"/>
      <dgm:spPr/>
    </dgm:pt>
    <dgm:pt modelId="{83F0235D-CF5F-41C1-90AF-7AE59C102DF5}" type="pres">
      <dgm:prSet presAssocID="{32E35C0B-ABC6-4FDD-AE97-B242602288A7}" presName="sibTrans" presStyleLbl="sibTrans1D1" presStyleIdx="1" presStyleCnt="4"/>
      <dgm:spPr/>
    </dgm:pt>
    <dgm:pt modelId="{E90A7CFB-595D-4696-8FB7-EFD65B3D4C50}" type="pres">
      <dgm:prSet presAssocID="{A18C6220-AC9B-4BAD-A981-12A756C808C9}" presName="node" presStyleLbl="node1" presStyleIdx="2" presStyleCnt="4" custScaleX="136367" custRadScaleRad="101764" custRadScaleInc="-4098">
        <dgm:presLayoutVars>
          <dgm:bulletEnabled val="1"/>
        </dgm:presLayoutVars>
      </dgm:prSet>
      <dgm:spPr/>
    </dgm:pt>
    <dgm:pt modelId="{C6DC4A60-01AA-4B5B-801D-4C4BEFB11ECE}" type="pres">
      <dgm:prSet presAssocID="{A18C6220-AC9B-4BAD-A981-12A756C808C9}" presName="spNode" presStyleCnt="0"/>
      <dgm:spPr/>
    </dgm:pt>
    <dgm:pt modelId="{7515532E-881E-41E1-90BE-AE64F7A52810}" type="pres">
      <dgm:prSet presAssocID="{1FDDCD79-758A-42EE-8FC0-242C70DDECDE}" presName="sibTrans" presStyleLbl="sibTrans1D1" presStyleIdx="2" presStyleCnt="4"/>
      <dgm:spPr/>
    </dgm:pt>
    <dgm:pt modelId="{3C12A4DD-841C-40F8-A4AC-FCFAD30E13A3}" type="pres">
      <dgm:prSet presAssocID="{EB03F96D-506E-402C-BE2A-340C82D1AAC6}" presName="node" presStyleLbl="node1" presStyleIdx="3" presStyleCnt="4" custScaleX="178960">
        <dgm:presLayoutVars>
          <dgm:bulletEnabled val="1"/>
        </dgm:presLayoutVars>
      </dgm:prSet>
      <dgm:spPr/>
    </dgm:pt>
    <dgm:pt modelId="{F06C58BB-74CF-48EF-B07B-F94027E38BE7}" type="pres">
      <dgm:prSet presAssocID="{EB03F96D-506E-402C-BE2A-340C82D1AAC6}" presName="spNode" presStyleCnt="0"/>
      <dgm:spPr/>
    </dgm:pt>
    <dgm:pt modelId="{E1720478-7BF8-410F-9CD6-03613F216D84}" type="pres">
      <dgm:prSet presAssocID="{7BADCB3D-CBA6-45E3-A6A9-D65C9916359E}" presName="sibTrans" presStyleLbl="sibTrans1D1" presStyleIdx="3" presStyleCnt="4"/>
      <dgm:spPr/>
    </dgm:pt>
  </dgm:ptLst>
  <dgm:cxnLst>
    <dgm:cxn modelId="{F785D405-ED60-482D-9237-829B9DC26722}" type="presOf" srcId="{EAD0D788-A9B1-4529-AF14-EAE07F08F467}" destId="{6943FE45-9B25-468D-A261-98CDB6A108D1}" srcOrd="0" destOrd="0" presId="urn:microsoft.com/office/officeart/2005/8/layout/cycle6"/>
    <dgm:cxn modelId="{E6ED0809-40C6-4767-9FE1-9A5456487531}" type="presOf" srcId="{32E35C0B-ABC6-4FDD-AE97-B242602288A7}" destId="{83F0235D-CF5F-41C1-90AF-7AE59C102DF5}" srcOrd="0" destOrd="0" presId="urn:microsoft.com/office/officeart/2005/8/layout/cycle6"/>
    <dgm:cxn modelId="{C5CCCC0F-4B23-49FF-804A-C98BC196005B}" type="presOf" srcId="{06A55698-58BE-48F2-84AC-5EB73CCB5ECA}" destId="{B6B47FF2-796C-408A-98C1-DFB3707B8C3E}" srcOrd="0" destOrd="0" presId="urn:microsoft.com/office/officeart/2005/8/layout/cycle6"/>
    <dgm:cxn modelId="{92E08D1C-5B73-4E9F-8239-830FC23BB23C}" type="presOf" srcId="{D5C3158C-12DC-4458-BCC6-0019F9422816}" destId="{5CA50DDD-FBCC-46DE-B852-FCDDCC90F8FD}" srcOrd="0" destOrd="0" presId="urn:microsoft.com/office/officeart/2005/8/layout/cycle6"/>
    <dgm:cxn modelId="{21705229-C6E3-4989-BE5D-F1415359DF8A}" srcId="{7217E93A-CA2D-4EA3-A010-780DF2361E2F}" destId="{EAD0D788-A9B1-4529-AF14-EAE07F08F467}" srcOrd="1" destOrd="0" parTransId="{84A56F3C-A623-4D2A-A9B4-E90787674647}" sibTransId="{32E35C0B-ABC6-4FDD-AE97-B242602288A7}"/>
    <dgm:cxn modelId="{AA69B234-5B46-4361-8CD2-EC7CCB6B27AC}" type="presOf" srcId="{A18C6220-AC9B-4BAD-A981-12A756C808C9}" destId="{E90A7CFB-595D-4696-8FB7-EFD65B3D4C50}" srcOrd="0" destOrd="0" presId="urn:microsoft.com/office/officeart/2005/8/layout/cycle6"/>
    <dgm:cxn modelId="{38B12742-FFCC-4A3A-AF10-52CD3210C768}" type="presOf" srcId="{1FDDCD79-758A-42EE-8FC0-242C70DDECDE}" destId="{7515532E-881E-41E1-90BE-AE64F7A52810}" srcOrd="0" destOrd="0" presId="urn:microsoft.com/office/officeart/2005/8/layout/cycle6"/>
    <dgm:cxn modelId="{9C65AB7F-B9CA-443C-90C9-2C12B5AE9EAE}" srcId="{7217E93A-CA2D-4EA3-A010-780DF2361E2F}" destId="{A18C6220-AC9B-4BAD-A981-12A756C808C9}" srcOrd="2" destOrd="0" parTransId="{C3FCDB16-47E7-4450-9127-01B0A9B842DF}" sibTransId="{1FDDCD79-758A-42EE-8FC0-242C70DDECDE}"/>
    <dgm:cxn modelId="{9C535C88-AB01-433B-A99A-BD02791F527A}" type="presOf" srcId="{7217E93A-CA2D-4EA3-A010-780DF2361E2F}" destId="{96654C95-4166-4289-A161-1A935508FA09}" srcOrd="0" destOrd="0" presId="urn:microsoft.com/office/officeart/2005/8/layout/cycle6"/>
    <dgm:cxn modelId="{3DF196C6-A9E9-401B-A6E5-2CE30CC55C09}" type="presOf" srcId="{EB03F96D-506E-402C-BE2A-340C82D1AAC6}" destId="{3C12A4DD-841C-40F8-A4AC-FCFAD30E13A3}" srcOrd="0" destOrd="0" presId="urn:microsoft.com/office/officeart/2005/8/layout/cycle6"/>
    <dgm:cxn modelId="{472104C8-EE90-4179-9CE3-479707F0FC0D}" srcId="{7217E93A-CA2D-4EA3-A010-780DF2361E2F}" destId="{EB03F96D-506E-402C-BE2A-340C82D1AAC6}" srcOrd="3" destOrd="0" parTransId="{13CB36E9-2308-47B1-853E-DC1018796952}" sibTransId="{7BADCB3D-CBA6-45E3-A6A9-D65C9916359E}"/>
    <dgm:cxn modelId="{CA935ECB-86E8-4ABF-9592-9DE40FC163E0}" type="presOf" srcId="{7BADCB3D-CBA6-45E3-A6A9-D65C9916359E}" destId="{E1720478-7BF8-410F-9CD6-03613F216D84}" srcOrd="0" destOrd="0" presId="urn:microsoft.com/office/officeart/2005/8/layout/cycle6"/>
    <dgm:cxn modelId="{FE9C75DE-5AF4-4227-8B0A-192C50F8778C}" srcId="{7217E93A-CA2D-4EA3-A010-780DF2361E2F}" destId="{D5C3158C-12DC-4458-BCC6-0019F9422816}" srcOrd="0" destOrd="0" parTransId="{2CE9AC90-6741-4B19-B9CD-543190069BC9}" sibTransId="{06A55698-58BE-48F2-84AC-5EB73CCB5ECA}"/>
    <dgm:cxn modelId="{8FEAE89C-4C28-4F93-ACC4-185D9A9FB972}" type="presParOf" srcId="{96654C95-4166-4289-A161-1A935508FA09}" destId="{5CA50DDD-FBCC-46DE-B852-FCDDCC90F8FD}" srcOrd="0" destOrd="0" presId="urn:microsoft.com/office/officeart/2005/8/layout/cycle6"/>
    <dgm:cxn modelId="{ED77E996-13C7-4FFA-99B1-8E699153FBDF}" type="presParOf" srcId="{96654C95-4166-4289-A161-1A935508FA09}" destId="{55927CD5-E56D-43A6-825C-DDB4309D6DDA}" srcOrd="1" destOrd="0" presId="urn:microsoft.com/office/officeart/2005/8/layout/cycle6"/>
    <dgm:cxn modelId="{4BE8CCD3-8F9A-4C10-8F65-551120B5EDF5}" type="presParOf" srcId="{96654C95-4166-4289-A161-1A935508FA09}" destId="{B6B47FF2-796C-408A-98C1-DFB3707B8C3E}" srcOrd="2" destOrd="0" presId="urn:microsoft.com/office/officeart/2005/8/layout/cycle6"/>
    <dgm:cxn modelId="{EDF3FE1B-1883-4B7F-A128-0F37C3ACC3AC}" type="presParOf" srcId="{96654C95-4166-4289-A161-1A935508FA09}" destId="{6943FE45-9B25-468D-A261-98CDB6A108D1}" srcOrd="3" destOrd="0" presId="urn:microsoft.com/office/officeart/2005/8/layout/cycle6"/>
    <dgm:cxn modelId="{B1C1A35E-964E-4837-B128-28D22A8E9714}" type="presParOf" srcId="{96654C95-4166-4289-A161-1A935508FA09}" destId="{DD3E30FB-2EF9-49E7-9D76-F546245F0215}" srcOrd="4" destOrd="0" presId="urn:microsoft.com/office/officeart/2005/8/layout/cycle6"/>
    <dgm:cxn modelId="{04C15556-AE54-457B-8611-2D4398C37683}" type="presParOf" srcId="{96654C95-4166-4289-A161-1A935508FA09}" destId="{83F0235D-CF5F-41C1-90AF-7AE59C102DF5}" srcOrd="5" destOrd="0" presId="urn:microsoft.com/office/officeart/2005/8/layout/cycle6"/>
    <dgm:cxn modelId="{C01ACF43-7040-4018-9154-B0199738890D}" type="presParOf" srcId="{96654C95-4166-4289-A161-1A935508FA09}" destId="{E90A7CFB-595D-4696-8FB7-EFD65B3D4C50}" srcOrd="6" destOrd="0" presId="urn:microsoft.com/office/officeart/2005/8/layout/cycle6"/>
    <dgm:cxn modelId="{88A998EC-81DE-46B4-955C-B2A353E2EF4C}" type="presParOf" srcId="{96654C95-4166-4289-A161-1A935508FA09}" destId="{C6DC4A60-01AA-4B5B-801D-4C4BEFB11ECE}" srcOrd="7" destOrd="0" presId="urn:microsoft.com/office/officeart/2005/8/layout/cycle6"/>
    <dgm:cxn modelId="{A539710E-B01B-4B34-9B9F-4CCF77848D59}" type="presParOf" srcId="{96654C95-4166-4289-A161-1A935508FA09}" destId="{7515532E-881E-41E1-90BE-AE64F7A52810}" srcOrd="8" destOrd="0" presId="urn:microsoft.com/office/officeart/2005/8/layout/cycle6"/>
    <dgm:cxn modelId="{5ECDE448-667B-4D58-A89B-AFD73A949453}" type="presParOf" srcId="{96654C95-4166-4289-A161-1A935508FA09}" destId="{3C12A4DD-841C-40F8-A4AC-FCFAD30E13A3}" srcOrd="9" destOrd="0" presId="urn:microsoft.com/office/officeart/2005/8/layout/cycle6"/>
    <dgm:cxn modelId="{13BBD4AA-2F26-434C-81D7-761F57EA362C}" type="presParOf" srcId="{96654C95-4166-4289-A161-1A935508FA09}" destId="{F06C58BB-74CF-48EF-B07B-F94027E38BE7}" srcOrd="10" destOrd="0" presId="urn:microsoft.com/office/officeart/2005/8/layout/cycle6"/>
    <dgm:cxn modelId="{0CC9A098-431A-40A2-B28F-DFDD75EEC376}" type="presParOf" srcId="{96654C95-4166-4289-A161-1A935508FA09}" destId="{E1720478-7BF8-410F-9CD6-03613F216D84}"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387DD7-C80B-4FF4-9FB5-8C9F6ADED3D3}" type="doc">
      <dgm:prSet loTypeId="urn:microsoft.com/office/officeart/2005/8/layout/cycle6" loCatId="cycle" qsTypeId="urn:microsoft.com/office/officeart/2005/8/quickstyle/simple1" qsCatId="simple" csTypeId="urn:microsoft.com/office/officeart/2005/8/colors/colorful5" csCatId="colorful" phldr="1"/>
      <dgm:spPr/>
      <dgm:t>
        <a:bodyPr/>
        <a:lstStyle/>
        <a:p>
          <a:endParaRPr lang="zh-CN" altLang="en-US"/>
        </a:p>
      </dgm:t>
    </dgm:pt>
    <dgm:pt modelId="{0AA07EE3-2144-42D2-8EE9-0ED0AA08FC45}">
      <dgm:prSet phldrT="[文本]" custT="1"/>
      <dgm:spPr/>
      <dgm:t>
        <a:bodyPr/>
        <a:lstStyle/>
        <a:p>
          <a:r>
            <a:rPr lang="en-US" altLang="zh-CN" sz="2400" b="1" dirty="0"/>
            <a:t>9.</a:t>
          </a:r>
          <a:r>
            <a:rPr lang="zh-CN" altLang="en-US" sz="2400" b="1" dirty="0"/>
            <a:t>高尔夫球及球具</a:t>
          </a:r>
        </a:p>
      </dgm:t>
    </dgm:pt>
    <dgm:pt modelId="{4A335B06-A3A1-46D1-9D8B-4F36140E1C71}" type="parTrans" cxnId="{209FA72C-F1E6-43CF-AEA3-0A49AEEED97C}">
      <dgm:prSet/>
      <dgm:spPr/>
      <dgm:t>
        <a:bodyPr/>
        <a:lstStyle/>
        <a:p>
          <a:endParaRPr lang="zh-CN" altLang="en-US"/>
        </a:p>
      </dgm:t>
    </dgm:pt>
    <dgm:pt modelId="{DEA8A6EF-BEE5-4CA6-AF1B-1D1D9572D5E6}" type="sibTrans" cxnId="{209FA72C-F1E6-43CF-AEA3-0A49AEEED97C}">
      <dgm:prSet/>
      <dgm:spPr/>
      <dgm:t>
        <a:bodyPr/>
        <a:lstStyle/>
        <a:p>
          <a:endParaRPr lang="zh-CN" altLang="en-US" sz="2000" b="1"/>
        </a:p>
      </dgm:t>
    </dgm:pt>
    <dgm:pt modelId="{DA601B24-AB1F-46F9-BFCF-592BBF353906}">
      <dgm:prSet phldrT="[文本]" custT="1"/>
      <dgm:spPr/>
      <dgm:t>
        <a:bodyPr/>
        <a:lstStyle/>
        <a:p>
          <a:r>
            <a:rPr lang="en-US" altLang="zh-CN" sz="2400" b="1" dirty="0"/>
            <a:t>10.</a:t>
          </a:r>
          <a:r>
            <a:rPr lang="zh-CN" altLang="en-US" sz="2400" b="1" dirty="0"/>
            <a:t>高档</a:t>
          </a:r>
          <a:endParaRPr lang="en-US" altLang="zh-CN" sz="2400" b="1" dirty="0"/>
        </a:p>
        <a:p>
          <a:r>
            <a:rPr lang="zh-CN" altLang="en-US" sz="2400" b="1" dirty="0"/>
            <a:t>手表</a:t>
          </a:r>
        </a:p>
      </dgm:t>
    </dgm:pt>
    <dgm:pt modelId="{57216E3B-5A12-4879-B38B-A113D4935223}" type="parTrans" cxnId="{997BBBB2-2D25-48D6-B7A2-D7FAB538C7D0}">
      <dgm:prSet/>
      <dgm:spPr/>
      <dgm:t>
        <a:bodyPr/>
        <a:lstStyle/>
        <a:p>
          <a:endParaRPr lang="zh-CN" altLang="en-US"/>
        </a:p>
      </dgm:t>
    </dgm:pt>
    <dgm:pt modelId="{82546E2C-EBB8-4B14-9E39-674ADBD5226A}" type="sibTrans" cxnId="{997BBBB2-2D25-48D6-B7A2-D7FAB538C7D0}">
      <dgm:prSet/>
      <dgm:spPr/>
      <dgm:t>
        <a:bodyPr/>
        <a:lstStyle/>
        <a:p>
          <a:endParaRPr lang="zh-CN" altLang="en-US" sz="2000" b="1"/>
        </a:p>
      </dgm:t>
    </dgm:pt>
    <dgm:pt modelId="{48DEF5C7-AC30-4FE9-895B-D34EE44722B0}">
      <dgm:prSet phldrT="[文本]" custT="1"/>
      <dgm:spPr/>
      <dgm:t>
        <a:bodyPr/>
        <a:lstStyle/>
        <a:p>
          <a:r>
            <a:rPr lang="en-US" altLang="zh-CN" sz="2400" b="1" dirty="0"/>
            <a:t>11.</a:t>
          </a:r>
          <a:r>
            <a:rPr lang="zh-CN" altLang="en-US" sz="2400" b="1" dirty="0"/>
            <a:t>游艇</a:t>
          </a:r>
        </a:p>
      </dgm:t>
    </dgm:pt>
    <dgm:pt modelId="{929FD1C7-98C0-47F4-A64F-51A1B9101C5B}" type="parTrans" cxnId="{DD8AA1DB-8CB2-46EF-801B-DA9BB8CEE237}">
      <dgm:prSet/>
      <dgm:spPr/>
      <dgm:t>
        <a:bodyPr/>
        <a:lstStyle/>
        <a:p>
          <a:endParaRPr lang="zh-CN" altLang="en-US"/>
        </a:p>
      </dgm:t>
    </dgm:pt>
    <dgm:pt modelId="{FE1D90B0-44CA-45C2-87DF-A1E9A0C09F52}" type="sibTrans" cxnId="{DD8AA1DB-8CB2-46EF-801B-DA9BB8CEE237}">
      <dgm:prSet/>
      <dgm:spPr/>
      <dgm:t>
        <a:bodyPr/>
        <a:lstStyle/>
        <a:p>
          <a:endParaRPr lang="zh-CN" altLang="en-US" sz="2000" b="1"/>
        </a:p>
      </dgm:t>
    </dgm:pt>
    <dgm:pt modelId="{16FC394C-BB77-4823-B7D9-91BF3C606AB9}">
      <dgm:prSet phldrT="[文本]" custT="1"/>
      <dgm:spPr/>
      <dgm:t>
        <a:bodyPr/>
        <a:lstStyle/>
        <a:p>
          <a:r>
            <a:rPr lang="en-US" altLang="zh-CN" sz="2400" b="1" dirty="0"/>
            <a:t>12.</a:t>
          </a:r>
          <a:r>
            <a:rPr lang="zh-CN" altLang="en-US" sz="2400" b="1" dirty="0"/>
            <a:t>木质一次性筷子</a:t>
          </a:r>
        </a:p>
      </dgm:t>
    </dgm:pt>
    <dgm:pt modelId="{C732A7E6-462B-4280-8370-F22BF61881F5}" type="parTrans" cxnId="{BE0A247C-B998-4C43-955C-8D6849931BC4}">
      <dgm:prSet/>
      <dgm:spPr/>
      <dgm:t>
        <a:bodyPr/>
        <a:lstStyle/>
        <a:p>
          <a:endParaRPr lang="zh-CN" altLang="en-US"/>
        </a:p>
      </dgm:t>
    </dgm:pt>
    <dgm:pt modelId="{5AE2DBF7-F750-48F7-9C8F-77D15CD24A7F}" type="sibTrans" cxnId="{BE0A247C-B998-4C43-955C-8D6849931BC4}">
      <dgm:prSet/>
      <dgm:spPr/>
      <dgm:t>
        <a:bodyPr/>
        <a:lstStyle/>
        <a:p>
          <a:endParaRPr lang="zh-CN" altLang="en-US" sz="2000" b="1"/>
        </a:p>
      </dgm:t>
    </dgm:pt>
    <dgm:pt modelId="{58B2E76E-C3B8-4F0C-83F0-7423D0A52024}" type="pres">
      <dgm:prSet presAssocID="{95387DD7-C80B-4FF4-9FB5-8C9F6ADED3D3}" presName="cycle" presStyleCnt="0">
        <dgm:presLayoutVars>
          <dgm:dir/>
          <dgm:resizeHandles val="exact"/>
        </dgm:presLayoutVars>
      </dgm:prSet>
      <dgm:spPr/>
    </dgm:pt>
    <dgm:pt modelId="{13EBF8A5-17A4-40C3-9D19-6E70B2988743}" type="pres">
      <dgm:prSet presAssocID="{0AA07EE3-2144-42D2-8EE9-0ED0AA08FC45}" presName="node" presStyleLbl="node1" presStyleIdx="0" presStyleCnt="4" custScaleX="128788">
        <dgm:presLayoutVars>
          <dgm:bulletEnabled val="1"/>
        </dgm:presLayoutVars>
      </dgm:prSet>
      <dgm:spPr/>
    </dgm:pt>
    <dgm:pt modelId="{27A34667-AC61-424E-9701-261CF9FE61D6}" type="pres">
      <dgm:prSet presAssocID="{0AA07EE3-2144-42D2-8EE9-0ED0AA08FC45}" presName="spNode" presStyleCnt="0"/>
      <dgm:spPr/>
    </dgm:pt>
    <dgm:pt modelId="{F485EA2B-F5E1-4E08-B07D-716A82B1DA35}" type="pres">
      <dgm:prSet presAssocID="{DEA8A6EF-BEE5-4CA6-AF1B-1D1D9572D5E6}" presName="sibTrans" presStyleLbl="sibTrans1D1" presStyleIdx="0" presStyleCnt="4" custScaleX="921939"/>
      <dgm:spPr/>
    </dgm:pt>
    <dgm:pt modelId="{3A4F8131-5C85-4A0F-9F16-89F84DD9FB29}" type="pres">
      <dgm:prSet presAssocID="{DA601B24-AB1F-46F9-BFCF-592BBF353906}" presName="node" presStyleLbl="node1" presStyleIdx="1" presStyleCnt="4" custScaleX="128788">
        <dgm:presLayoutVars>
          <dgm:bulletEnabled val="1"/>
        </dgm:presLayoutVars>
      </dgm:prSet>
      <dgm:spPr/>
    </dgm:pt>
    <dgm:pt modelId="{F63640FE-8A7C-4D25-B15C-32909B9DBA71}" type="pres">
      <dgm:prSet presAssocID="{DA601B24-AB1F-46F9-BFCF-592BBF353906}" presName="spNode" presStyleCnt="0"/>
      <dgm:spPr/>
    </dgm:pt>
    <dgm:pt modelId="{D158E760-24DF-4C75-89B7-75E3114F15BE}" type="pres">
      <dgm:prSet presAssocID="{82546E2C-EBB8-4B14-9E39-674ADBD5226A}" presName="sibTrans" presStyleLbl="sibTrans1D1" presStyleIdx="1" presStyleCnt="4" custScaleX="921939"/>
      <dgm:spPr/>
    </dgm:pt>
    <dgm:pt modelId="{3061A63E-003E-49D4-A0D9-ABCBE5980676}" type="pres">
      <dgm:prSet presAssocID="{48DEF5C7-AC30-4FE9-895B-D34EE44722B0}" presName="node" presStyleLbl="node1" presStyleIdx="2" presStyleCnt="4" custScaleX="128788">
        <dgm:presLayoutVars>
          <dgm:bulletEnabled val="1"/>
        </dgm:presLayoutVars>
      </dgm:prSet>
      <dgm:spPr/>
    </dgm:pt>
    <dgm:pt modelId="{56E8A5BF-857C-4AB7-8944-89E944B91D20}" type="pres">
      <dgm:prSet presAssocID="{48DEF5C7-AC30-4FE9-895B-D34EE44722B0}" presName="spNode" presStyleCnt="0"/>
      <dgm:spPr/>
    </dgm:pt>
    <dgm:pt modelId="{C4EB9B9F-4DFF-4862-8724-6AD16BCE239D}" type="pres">
      <dgm:prSet presAssocID="{FE1D90B0-44CA-45C2-87DF-A1E9A0C09F52}" presName="sibTrans" presStyleLbl="sibTrans1D1" presStyleIdx="2" presStyleCnt="4" custScaleX="921939"/>
      <dgm:spPr/>
    </dgm:pt>
    <dgm:pt modelId="{005D1DDE-7681-4F54-9755-75F340852CA3}" type="pres">
      <dgm:prSet presAssocID="{16FC394C-BB77-4823-B7D9-91BF3C606AB9}" presName="node" presStyleLbl="node1" presStyleIdx="3" presStyleCnt="4" custScaleX="128788">
        <dgm:presLayoutVars>
          <dgm:bulletEnabled val="1"/>
        </dgm:presLayoutVars>
      </dgm:prSet>
      <dgm:spPr/>
    </dgm:pt>
    <dgm:pt modelId="{92D7838B-C654-4D5A-951E-694BA6E85F16}" type="pres">
      <dgm:prSet presAssocID="{16FC394C-BB77-4823-B7D9-91BF3C606AB9}" presName="spNode" presStyleCnt="0"/>
      <dgm:spPr/>
    </dgm:pt>
    <dgm:pt modelId="{A72773E5-4B26-4679-8237-7A7AB5AA1160}" type="pres">
      <dgm:prSet presAssocID="{5AE2DBF7-F750-48F7-9C8F-77D15CD24A7F}" presName="sibTrans" presStyleLbl="sibTrans1D1" presStyleIdx="3" presStyleCnt="4" custScaleX="921939"/>
      <dgm:spPr/>
    </dgm:pt>
  </dgm:ptLst>
  <dgm:cxnLst>
    <dgm:cxn modelId="{209FA72C-F1E6-43CF-AEA3-0A49AEEED97C}" srcId="{95387DD7-C80B-4FF4-9FB5-8C9F6ADED3D3}" destId="{0AA07EE3-2144-42D2-8EE9-0ED0AA08FC45}" srcOrd="0" destOrd="0" parTransId="{4A335B06-A3A1-46D1-9D8B-4F36140E1C71}" sibTransId="{DEA8A6EF-BEE5-4CA6-AF1B-1D1D9572D5E6}"/>
    <dgm:cxn modelId="{5298CC35-B73A-4A39-BE0B-5AE8D014BDDF}" type="presOf" srcId="{FE1D90B0-44CA-45C2-87DF-A1E9A0C09F52}" destId="{C4EB9B9F-4DFF-4862-8724-6AD16BCE239D}" srcOrd="0" destOrd="0" presId="urn:microsoft.com/office/officeart/2005/8/layout/cycle6"/>
    <dgm:cxn modelId="{3BCE6A41-4C3B-4E4E-AFD8-A924D0340941}" type="presOf" srcId="{95387DD7-C80B-4FF4-9FB5-8C9F6ADED3D3}" destId="{58B2E76E-C3B8-4F0C-83F0-7423D0A52024}" srcOrd="0" destOrd="0" presId="urn:microsoft.com/office/officeart/2005/8/layout/cycle6"/>
    <dgm:cxn modelId="{BE0A247C-B998-4C43-955C-8D6849931BC4}" srcId="{95387DD7-C80B-4FF4-9FB5-8C9F6ADED3D3}" destId="{16FC394C-BB77-4823-B7D9-91BF3C606AB9}" srcOrd="3" destOrd="0" parTransId="{C732A7E6-462B-4280-8370-F22BF61881F5}" sibTransId="{5AE2DBF7-F750-48F7-9C8F-77D15CD24A7F}"/>
    <dgm:cxn modelId="{E0CFFFA2-9D3B-41AF-94F1-998AB7C0AE81}" type="presOf" srcId="{16FC394C-BB77-4823-B7D9-91BF3C606AB9}" destId="{005D1DDE-7681-4F54-9755-75F340852CA3}" srcOrd="0" destOrd="0" presId="urn:microsoft.com/office/officeart/2005/8/layout/cycle6"/>
    <dgm:cxn modelId="{997BBBB2-2D25-48D6-B7A2-D7FAB538C7D0}" srcId="{95387DD7-C80B-4FF4-9FB5-8C9F6ADED3D3}" destId="{DA601B24-AB1F-46F9-BFCF-592BBF353906}" srcOrd="1" destOrd="0" parTransId="{57216E3B-5A12-4879-B38B-A113D4935223}" sibTransId="{82546E2C-EBB8-4B14-9E39-674ADBD5226A}"/>
    <dgm:cxn modelId="{398C37B8-F6F0-4F2B-9888-DC27D0760AE6}" type="presOf" srcId="{DA601B24-AB1F-46F9-BFCF-592BBF353906}" destId="{3A4F8131-5C85-4A0F-9F16-89F84DD9FB29}" srcOrd="0" destOrd="0" presId="urn:microsoft.com/office/officeart/2005/8/layout/cycle6"/>
    <dgm:cxn modelId="{4A1CAAC3-638A-437E-8982-4F559D812774}" type="presOf" srcId="{5AE2DBF7-F750-48F7-9C8F-77D15CD24A7F}" destId="{A72773E5-4B26-4679-8237-7A7AB5AA1160}" srcOrd="0" destOrd="0" presId="urn:microsoft.com/office/officeart/2005/8/layout/cycle6"/>
    <dgm:cxn modelId="{DD8AA1DB-8CB2-46EF-801B-DA9BB8CEE237}" srcId="{95387DD7-C80B-4FF4-9FB5-8C9F6ADED3D3}" destId="{48DEF5C7-AC30-4FE9-895B-D34EE44722B0}" srcOrd="2" destOrd="0" parTransId="{929FD1C7-98C0-47F4-A64F-51A1B9101C5B}" sibTransId="{FE1D90B0-44CA-45C2-87DF-A1E9A0C09F52}"/>
    <dgm:cxn modelId="{EDE739E9-2C34-4E7C-9A16-EDFB90AB66C2}" type="presOf" srcId="{48DEF5C7-AC30-4FE9-895B-D34EE44722B0}" destId="{3061A63E-003E-49D4-A0D9-ABCBE5980676}" srcOrd="0" destOrd="0" presId="urn:microsoft.com/office/officeart/2005/8/layout/cycle6"/>
    <dgm:cxn modelId="{A528AAEC-BBF8-49D5-A5DD-7BD62F3340F7}" type="presOf" srcId="{0AA07EE3-2144-42D2-8EE9-0ED0AA08FC45}" destId="{13EBF8A5-17A4-40C3-9D19-6E70B2988743}" srcOrd="0" destOrd="0" presId="urn:microsoft.com/office/officeart/2005/8/layout/cycle6"/>
    <dgm:cxn modelId="{725BFFF3-469D-4D4F-9927-2BC4651F8D2C}" type="presOf" srcId="{DEA8A6EF-BEE5-4CA6-AF1B-1D1D9572D5E6}" destId="{F485EA2B-F5E1-4E08-B07D-716A82B1DA35}" srcOrd="0" destOrd="0" presId="urn:microsoft.com/office/officeart/2005/8/layout/cycle6"/>
    <dgm:cxn modelId="{B54F08F9-8347-4AE1-8315-BF6D2DF2B086}" type="presOf" srcId="{82546E2C-EBB8-4B14-9E39-674ADBD5226A}" destId="{D158E760-24DF-4C75-89B7-75E3114F15BE}" srcOrd="0" destOrd="0" presId="urn:microsoft.com/office/officeart/2005/8/layout/cycle6"/>
    <dgm:cxn modelId="{47EE1C68-04A0-46B8-8C88-ABB48C6D5DD4}" type="presParOf" srcId="{58B2E76E-C3B8-4F0C-83F0-7423D0A52024}" destId="{13EBF8A5-17A4-40C3-9D19-6E70B2988743}" srcOrd="0" destOrd="0" presId="urn:microsoft.com/office/officeart/2005/8/layout/cycle6"/>
    <dgm:cxn modelId="{40E8BC71-326D-494A-8334-E71406042875}" type="presParOf" srcId="{58B2E76E-C3B8-4F0C-83F0-7423D0A52024}" destId="{27A34667-AC61-424E-9701-261CF9FE61D6}" srcOrd="1" destOrd="0" presId="urn:microsoft.com/office/officeart/2005/8/layout/cycle6"/>
    <dgm:cxn modelId="{46018F44-8DFE-47BE-9782-A1E3ACD40E92}" type="presParOf" srcId="{58B2E76E-C3B8-4F0C-83F0-7423D0A52024}" destId="{F485EA2B-F5E1-4E08-B07D-716A82B1DA35}" srcOrd="2" destOrd="0" presId="urn:microsoft.com/office/officeart/2005/8/layout/cycle6"/>
    <dgm:cxn modelId="{B18BF8A4-397E-45EE-9E86-56B775CD21B6}" type="presParOf" srcId="{58B2E76E-C3B8-4F0C-83F0-7423D0A52024}" destId="{3A4F8131-5C85-4A0F-9F16-89F84DD9FB29}" srcOrd="3" destOrd="0" presId="urn:microsoft.com/office/officeart/2005/8/layout/cycle6"/>
    <dgm:cxn modelId="{23771A30-76D2-40F4-8038-F1D045CDF4AC}" type="presParOf" srcId="{58B2E76E-C3B8-4F0C-83F0-7423D0A52024}" destId="{F63640FE-8A7C-4D25-B15C-32909B9DBA71}" srcOrd="4" destOrd="0" presId="urn:microsoft.com/office/officeart/2005/8/layout/cycle6"/>
    <dgm:cxn modelId="{7E2DD4FE-5425-4837-8C4A-91C299B44282}" type="presParOf" srcId="{58B2E76E-C3B8-4F0C-83F0-7423D0A52024}" destId="{D158E760-24DF-4C75-89B7-75E3114F15BE}" srcOrd="5" destOrd="0" presId="urn:microsoft.com/office/officeart/2005/8/layout/cycle6"/>
    <dgm:cxn modelId="{8EAFE3F5-EA39-4000-B7B5-C00F9C418014}" type="presParOf" srcId="{58B2E76E-C3B8-4F0C-83F0-7423D0A52024}" destId="{3061A63E-003E-49D4-A0D9-ABCBE5980676}" srcOrd="6" destOrd="0" presId="urn:microsoft.com/office/officeart/2005/8/layout/cycle6"/>
    <dgm:cxn modelId="{2CDBB647-68C7-4684-A495-4D3348FFEFA3}" type="presParOf" srcId="{58B2E76E-C3B8-4F0C-83F0-7423D0A52024}" destId="{56E8A5BF-857C-4AB7-8944-89E944B91D20}" srcOrd="7" destOrd="0" presId="urn:microsoft.com/office/officeart/2005/8/layout/cycle6"/>
    <dgm:cxn modelId="{F3A83041-ED0B-4A1E-930E-5EA6CE5F1A38}" type="presParOf" srcId="{58B2E76E-C3B8-4F0C-83F0-7423D0A52024}" destId="{C4EB9B9F-4DFF-4862-8724-6AD16BCE239D}" srcOrd="8" destOrd="0" presId="urn:microsoft.com/office/officeart/2005/8/layout/cycle6"/>
    <dgm:cxn modelId="{18C93E96-86A2-4A33-8AD8-92154682336B}" type="presParOf" srcId="{58B2E76E-C3B8-4F0C-83F0-7423D0A52024}" destId="{005D1DDE-7681-4F54-9755-75F340852CA3}" srcOrd="9" destOrd="0" presId="urn:microsoft.com/office/officeart/2005/8/layout/cycle6"/>
    <dgm:cxn modelId="{683EEB41-4954-4E2D-9E8B-F022E23CE821}" type="presParOf" srcId="{58B2E76E-C3B8-4F0C-83F0-7423D0A52024}" destId="{92D7838B-C654-4D5A-951E-694BA6E85F16}" srcOrd="10" destOrd="0" presId="urn:microsoft.com/office/officeart/2005/8/layout/cycle6"/>
    <dgm:cxn modelId="{B3AB3E8A-845A-4072-829A-B2DDCBD490F6}" type="presParOf" srcId="{58B2E76E-C3B8-4F0C-83F0-7423D0A52024}" destId="{A72773E5-4B26-4679-8237-7A7AB5AA1160}"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C9C01E7-EE10-4E91-A50D-A7777E4A0FCF}"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zh-CN" altLang="en-US"/>
        </a:p>
      </dgm:t>
    </dgm:pt>
    <dgm:pt modelId="{63713588-E300-4385-9702-BC00F8BF6735}">
      <dgm:prSet phldrT="[文本]"/>
      <dgm:spPr/>
      <dgm:t>
        <a:bodyPr/>
        <a:lstStyle/>
        <a:p>
          <a:r>
            <a:rPr lang="en-US" altLang="zh-CN" b="1" dirty="0"/>
            <a:t>13.</a:t>
          </a:r>
          <a:r>
            <a:rPr lang="zh-CN" altLang="en-US" b="1" dirty="0"/>
            <a:t>实木地板</a:t>
          </a:r>
        </a:p>
      </dgm:t>
    </dgm:pt>
    <dgm:pt modelId="{8DC50F41-FAD7-4070-96A8-B83F5A6D0A2C}" type="parTrans" cxnId="{926F3FB7-7329-453D-B807-07E5FD177A6B}">
      <dgm:prSet/>
      <dgm:spPr/>
      <dgm:t>
        <a:bodyPr/>
        <a:lstStyle/>
        <a:p>
          <a:endParaRPr lang="zh-CN" altLang="en-US" b="1"/>
        </a:p>
      </dgm:t>
    </dgm:pt>
    <dgm:pt modelId="{3F229821-0121-459A-A1F8-979ACBEA25F6}" type="sibTrans" cxnId="{926F3FB7-7329-453D-B807-07E5FD177A6B}">
      <dgm:prSet/>
      <dgm:spPr/>
      <dgm:t>
        <a:bodyPr/>
        <a:lstStyle/>
        <a:p>
          <a:endParaRPr lang="zh-CN" altLang="en-US" b="1"/>
        </a:p>
      </dgm:t>
    </dgm:pt>
    <dgm:pt modelId="{C69D75E7-7724-43B6-81D7-61A5F6AF0F49}">
      <dgm:prSet phldrT="[文本]"/>
      <dgm:spPr/>
      <dgm:t>
        <a:bodyPr/>
        <a:lstStyle/>
        <a:p>
          <a:r>
            <a:rPr lang="en-US" altLang="zh-CN" b="1" dirty="0"/>
            <a:t>14.</a:t>
          </a:r>
          <a:r>
            <a:rPr lang="zh-CN" altLang="en-US" b="1" dirty="0"/>
            <a:t>电池</a:t>
          </a:r>
        </a:p>
      </dgm:t>
    </dgm:pt>
    <dgm:pt modelId="{14759F79-B4F3-4D70-B0F3-75FEFAF31855}" type="parTrans" cxnId="{0288E665-4376-4717-8005-96C5E9FF9F41}">
      <dgm:prSet/>
      <dgm:spPr/>
      <dgm:t>
        <a:bodyPr/>
        <a:lstStyle/>
        <a:p>
          <a:endParaRPr lang="zh-CN" altLang="en-US" b="1"/>
        </a:p>
      </dgm:t>
    </dgm:pt>
    <dgm:pt modelId="{575666A2-CE2B-4D40-AFB2-E14C6E953CDF}" type="sibTrans" cxnId="{0288E665-4376-4717-8005-96C5E9FF9F41}">
      <dgm:prSet/>
      <dgm:spPr/>
      <dgm:t>
        <a:bodyPr/>
        <a:lstStyle/>
        <a:p>
          <a:endParaRPr lang="zh-CN" altLang="en-US" b="1"/>
        </a:p>
      </dgm:t>
    </dgm:pt>
    <dgm:pt modelId="{05108DC4-1A56-48AC-8D6F-8A7E5620B04D}">
      <dgm:prSet phldrT="[文本]"/>
      <dgm:spPr/>
      <dgm:t>
        <a:bodyPr/>
        <a:lstStyle/>
        <a:p>
          <a:r>
            <a:rPr lang="en-US" altLang="zh-CN" b="1" dirty="0"/>
            <a:t>15.</a:t>
          </a:r>
          <a:r>
            <a:rPr lang="zh-CN" altLang="en-US" b="1" dirty="0"/>
            <a:t>涂料</a:t>
          </a:r>
        </a:p>
      </dgm:t>
    </dgm:pt>
    <dgm:pt modelId="{14EBC44A-E627-4B52-AA0D-FEA28E50F316}" type="parTrans" cxnId="{C975BB8E-DBF5-4467-841A-8F08987CF5A9}">
      <dgm:prSet/>
      <dgm:spPr/>
      <dgm:t>
        <a:bodyPr/>
        <a:lstStyle/>
        <a:p>
          <a:endParaRPr lang="zh-CN" altLang="en-US" b="1"/>
        </a:p>
      </dgm:t>
    </dgm:pt>
    <dgm:pt modelId="{7E62F49F-30EC-4D24-993F-53492328A982}" type="sibTrans" cxnId="{C975BB8E-DBF5-4467-841A-8F08987CF5A9}">
      <dgm:prSet/>
      <dgm:spPr/>
      <dgm:t>
        <a:bodyPr/>
        <a:lstStyle/>
        <a:p>
          <a:endParaRPr lang="zh-CN" altLang="en-US" b="1"/>
        </a:p>
      </dgm:t>
    </dgm:pt>
    <dgm:pt modelId="{770E7AA4-30BC-4C9C-B222-F81121DCB55B}" type="pres">
      <dgm:prSet presAssocID="{6C9C01E7-EE10-4E91-A50D-A7777E4A0FCF}" presName="cycle" presStyleCnt="0">
        <dgm:presLayoutVars>
          <dgm:dir/>
          <dgm:resizeHandles val="exact"/>
        </dgm:presLayoutVars>
      </dgm:prSet>
      <dgm:spPr/>
    </dgm:pt>
    <dgm:pt modelId="{CC033EBA-ED95-4AFD-8106-0E2EFD2872DF}" type="pres">
      <dgm:prSet presAssocID="{63713588-E300-4385-9702-BC00F8BF6735}" presName="node" presStyleLbl="node1" presStyleIdx="0" presStyleCnt="3" custScaleX="225703">
        <dgm:presLayoutVars>
          <dgm:bulletEnabled val="1"/>
        </dgm:presLayoutVars>
      </dgm:prSet>
      <dgm:spPr/>
    </dgm:pt>
    <dgm:pt modelId="{49356A00-5196-49C4-91C8-2563C8B8FFDB}" type="pres">
      <dgm:prSet presAssocID="{3F229821-0121-459A-A1F8-979ACBEA25F6}" presName="sibTrans" presStyleLbl="sibTrans2D1" presStyleIdx="0" presStyleCnt="3"/>
      <dgm:spPr/>
    </dgm:pt>
    <dgm:pt modelId="{2FA83CFB-D2B5-4443-9F47-7897345A7E77}" type="pres">
      <dgm:prSet presAssocID="{3F229821-0121-459A-A1F8-979ACBEA25F6}" presName="connectorText" presStyleLbl="sibTrans2D1" presStyleIdx="0" presStyleCnt="3"/>
      <dgm:spPr/>
    </dgm:pt>
    <dgm:pt modelId="{F03C6288-01C0-40E6-8FB1-C9A954F15EE2}" type="pres">
      <dgm:prSet presAssocID="{C69D75E7-7724-43B6-81D7-61A5F6AF0F49}" presName="node" presStyleLbl="node1" presStyleIdx="1" presStyleCnt="3" custScaleX="117145" custRadScaleRad="101224" custRadScaleInc="-622">
        <dgm:presLayoutVars>
          <dgm:bulletEnabled val="1"/>
        </dgm:presLayoutVars>
      </dgm:prSet>
      <dgm:spPr/>
    </dgm:pt>
    <dgm:pt modelId="{CFC33B62-8747-43E9-84C7-742A5481A95E}" type="pres">
      <dgm:prSet presAssocID="{575666A2-CE2B-4D40-AFB2-E14C6E953CDF}" presName="sibTrans" presStyleLbl="sibTrans2D1" presStyleIdx="1" presStyleCnt="3"/>
      <dgm:spPr/>
    </dgm:pt>
    <dgm:pt modelId="{5C9D102C-ADF5-4838-9478-729D48CF63A4}" type="pres">
      <dgm:prSet presAssocID="{575666A2-CE2B-4D40-AFB2-E14C6E953CDF}" presName="connectorText" presStyleLbl="sibTrans2D1" presStyleIdx="1" presStyleCnt="3"/>
      <dgm:spPr/>
    </dgm:pt>
    <dgm:pt modelId="{B56D15A6-D767-4DDB-A9DA-6711C002BA49}" type="pres">
      <dgm:prSet presAssocID="{05108DC4-1A56-48AC-8D6F-8A7E5620B04D}" presName="node" presStyleLbl="node1" presStyleIdx="2" presStyleCnt="3" custScaleX="121938">
        <dgm:presLayoutVars>
          <dgm:bulletEnabled val="1"/>
        </dgm:presLayoutVars>
      </dgm:prSet>
      <dgm:spPr/>
    </dgm:pt>
    <dgm:pt modelId="{EC98834E-1221-44C3-BD27-0921CCC51A85}" type="pres">
      <dgm:prSet presAssocID="{7E62F49F-30EC-4D24-993F-53492328A982}" presName="sibTrans" presStyleLbl="sibTrans2D1" presStyleIdx="2" presStyleCnt="3"/>
      <dgm:spPr/>
    </dgm:pt>
    <dgm:pt modelId="{AAFFB09A-F69D-4461-A318-D0C544CA4AB1}" type="pres">
      <dgm:prSet presAssocID="{7E62F49F-30EC-4D24-993F-53492328A982}" presName="connectorText" presStyleLbl="sibTrans2D1" presStyleIdx="2" presStyleCnt="3"/>
      <dgm:spPr/>
    </dgm:pt>
  </dgm:ptLst>
  <dgm:cxnLst>
    <dgm:cxn modelId="{40CD190E-E09F-41E1-952A-AAFAAE075A36}" type="presOf" srcId="{63713588-E300-4385-9702-BC00F8BF6735}" destId="{CC033EBA-ED95-4AFD-8106-0E2EFD2872DF}" srcOrd="0" destOrd="0" presId="urn:microsoft.com/office/officeart/2005/8/layout/cycle2"/>
    <dgm:cxn modelId="{1FA27F0E-AE65-4E86-BBAF-F1EC730058B9}" type="presOf" srcId="{575666A2-CE2B-4D40-AFB2-E14C6E953CDF}" destId="{5C9D102C-ADF5-4838-9478-729D48CF63A4}" srcOrd="1" destOrd="0" presId="urn:microsoft.com/office/officeart/2005/8/layout/cycle2"/>
    <dgm:cxn modelId="{0288E665-4376-4717-8005-96C5E9FF9F41}" srcId="{6C9C01E7-EE10-4E91-A50D-A7777E4A0FCF}" destId="{C69D75E7-7724-43B6-81D7-61A5F6AF0F49}" srcOrd="1" destOrd="0" parTransId="{14759F79-B4F3-4D70-B0F3-75FEFAF31855}" sibTransId="{575666A2-CE2B-4D40-AFB2-E14C6E953CDF}"/>
    <dgm:cxn modelId="{F23D026B-6A0E-418D-8A3B-4FBC7061CFF5}" type="presOf" srcId="{3F229821-0121-459A-A1F8-979ACBEA25F6}" destId="{2FA83CFB-D2B5-4443-9F47-7897345A7E77}" srcOrd="1" destOrd="0" presId="urn:microsoft.com/office/officeart/2005/8/layout/cycle2"/>
    <dgm:cxn modelId="{AFFBB87A-1826-4B74-9A18-E9C3551F385D}" type="presOf" srcId="{7E62F49F-30EC-4D24-993F-53492328A982}" destId="{EC98834E-1221-44C3-BD27-0921CCC51A85}" srcOrd="0" destOrd="0" presId="urn:microsoft.com/office/officeart/2005/8/layout/cycle2"/>
    <dgm:cxn modelId="{C975BB8E-DBF5-4467-841A-8F08987CF5A9}" srcId="{6C9C01E7-EE10-4E91-A50D-A7777E4A0FCF}" destId="{05108DC4-1A56-48AC-8D6F-8A7E5620B04D}" srcOrd="2" destOrd="0" parTransId="{14EBC44A-E627-4B52-AA0D-FEA28E50F316}" sibTransId="{7E62F49F-30EC-4D24-993F-53492328A982}"/>
    <dgm:cxn modelId="{A516D29B-AC87-4473-A6F0-E8D19F5AE609}" type="presOf" srcId="{7E62F49F-30EC-4D24-993F-53492328A982}" destId="{AAFFB09A-F69D-4461-A318-D0C544CA4AB1}" srcOrd="1" destOrd="0" presId="urn:microsoft.com/office/officeart/2005/8/layout/cycle2"/>
    <dgm:cxn modelId="{B74BCAA0-3FCC-4CEE-81C4-7356E097DED0}" type="presOf" srcId="{05108DC4-1A56-48AC-8D6F-8A7E5620B04D}" destId="{B56D15A6-D767-4DDB-A9DA-6711C002BA49}" srcOrd="0" destOrd="0" presId="urn:microsoft.com/office/officeart/2005/8/layout/cycle2"/>
    <dgm:cxn modelId="{926F3FB7-7329-453D-B807-07E5FD177A6B}" srcId="{6C9C01E7-EE10-4E91-A50D-A7777E4A0FCF}" destId="{63713588-E300-4385-9702-BC00F8BF6735}" srcOrd="0" destOrd="0" parTransId="{8DC50F41-FAD7-4070-96A8-B83F5A6D0A2C}" sibTransId="{3F229821-0121-459A-A1F8-979ACBEA25F6}"/>
    <dgm:cxn modelId="{9FD122BD-8F4A-4E40-8FEB-C8D247B6174B}" type="presOf" srcId="{3F229821-0121-459A-A1F8-979ACBEA25F6}" destId="{49356A00-5196-49C4-91C8-2563C8B8FFDB}" srcOrd="0" destOrd="0" presId="urn:microsoft.com/office/officeart/2005/8/layout/cycle2"/>
    <dgm:cxn modelId="{E07F16CC-7F6C-448F-AD57-EA5EB91A24E6}" type="presOf" srcId="{C69D75E7-7724-43B6-81D7-61A5F6AF0F49}" destId="{F03C6288-01C0-40E6-8FB1-C9A954F15EE2}" srcOrd="0" destOrd="0" presId="urn:microsoft.com/office/officeart/2005/8/layout/cycle2"/>
    <dgm:cxn modelId="{5E7079E2-E88B-40BD-96AE-C6C71A8B052D}" type="presOf" srcId="{6C9C01E7-EE10-4E91-A50D-A7777E4A0FCF}" destId="{770E7AA4-30BC-4C9C-B222-F81121DCB55B}" srcOrd="0" destOrd="0" presId="urn:microsoft.com/office/officeart/2005/8/layout/cycle2"/>
    <dgm:cxn modelId="{E6D439EF-4DEF-4130-B02D-EB0421F3E238}" type="presOf" srcId="{575666A2-CE2B-4D40-AFB2-E14C6E953CDF}" destId="{CFC33B62-8747-43E9-84C7-742A5481A95E}" srcOrd="0" destOrd="0" presId="urn:microsoft.com/office/officeart/2005/8/layout/cycle2"/>
    <dgm:cxn modelId="{48007EE5-0866-47CB-960E-0FA975584EB0}" type="presParOf" srcId="{770E7AA4-30BC-4C9C-B222-F81121DCB55B}" destId="{CC033EBA-ED95-4AFD-8106-0E2EFD2872DF}" srcOrd="0" destOrd="0" presId="urn:microsoft.com/office/officeart/2005/8/layout/cycle2"/>
    <dgm:cxn modelId="{0849D805-1CC3-4DBA-8471-9E1C512F0010}" type="presParOf" srcId="{770E7AA4-30BC-4C9C-B222-F81121DCB55B}" destId="{49356A00-5196-49C4-91C8-2563C8B8FFDB}" srcOrd="1" destOrd="0" presId="urn:microsoft.com/office/officeart/2005/8/layout/cycle2"/>
    <dgm:cxn modelId="{51FCA32F-BC6F-4F4C-A7C1-42358A2C9A8D}" type="presParOf" srcId="{49356A00-5196-49C4-91C8-2563C8B8FFDB}" destId="{2FA83CFB-D2B5-4443-9F47-7897345A7E77}" srcOrd="0" destOrd="0" presId="urn:microsoft.com/office/officeart/2005/8/layout/cycle2"/>
    <dgm:cxn modelId="{2EFAF030-13F8-4A9F-B724-AD105AEC562E}" type="presParOf" srcId="{770E7AA4-30BC-4C9C-B222-F81121DCB55B}" destId="{F03C6288-01C0-40E6-8FB1-C9A954F15EE2}" srcOrd="2" destOrd="0" presId="urn:microsoft.com/office/officeart/2005/8/layout/cycle2"/>
    <dgm:cxn modelId="{F3FB3A7B-4847-4CB2-B7CF-010C266BB1E1}" type="presParOf" srcId="{770E7AA4-30BC-4C9C-B222-F81121DCB55B}" destId="{CFC33B62-8747-43E9-84C7-742A5481A95E}" srcOrd="3" destOrd="0" presId="urn:microsoft.com/office/officeart/2005/8/layout/cycle2"/>
    <dgm:cxn modelId="{96DCC6CD-D490-4BA8-99FA-0F3C999AF55A}" type="presParOf" srcId="{CFC33B62-8747-43E9-84C7-742A5481A95E}" destId="{5C9D102C-ADF5-4838-9478-729D48CF63A4}" srcOrd="0" destOrd="0" presId="urn:microsoft.com/office/officeart/2005/8/layout/cycle2"/>
    <dgm:cxn modelId="{D5BD71DA-6699-4890-9CFB-B349BDB36974}" type="presParOf" srcId="{770E7AA4-30BC-4C9C-B222-F81121DCB55B}" destId="{B56D15A6-D767-4DDB-A9DA-6711C002BA49}" srcOrd="4" destOrd="0" presId="urn:microsoft.com/office/officeart/2005/8/layout/cycle2"/>
    <dgm:cxn modelId="{452C9B64-521B-494F-A9D6-0BE3845E1CCE}" type="presParOf" srcId="{770E7AA4-30BC-4C9C-B222-F81121DCB55B}" destId="{EC98834E-1221-44C3-BD27-0921CCC51A85}" srcOrd="5" destOrd="0" presId="urn:microsoft.com/office/officeart/2005/8/layout/cycle2"/>
    <dgm:cxn modelId="{28C0C6B6-FE57-41AD-8AAE-D2CEB4FA6EC2}" type="presParOf" srcId="{EC98834E-1221-44C3-BD27-0921CCC51A85}" destId="{AAFFB09A-F69D-4461-A318-D0C544CA4AB1}"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130C894-16C3-4F8E-A734-890B05B01F88}"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zh-CN" altLang="en-US"/>
        </a:p>
      </dgm:t>
    </dgm:pt>
    <dgm:pt modelId="{0D375E86-1EAA-4B6A-8447-4EC17F725CC3}">
      <dgm:prSet phldrT="[文本]" custT="1"/>
      <dgm:spPr/>
      <dgm:t>
        <a:bodyPr/>
        <a:lstStyle/>
        <a:p>
          <a:r>
            <a:rPr lang="zh-CN" sz="2000" b="1" dirty="0"/>
            <a:t>实行从价定率办法征税的应税消费品计税依据为应税消费品的销售额，包括销售应税消费品从购买方收取的</a:t>
          </a:r>
          <a:r>
            <a:rPr lang="zh-CN" sz="2000" b="1" dirty="0">
              <a:solidFill>
                <a:srgbClr val="FFFF00"/>
              </a:solidFill>
            </a:rPr>
            <a:t>全部价款和价外费用</a:t>
          </a:r>
          <a:endParaRPr lang="zh-CN" altLang="en-US" sz="2000" b="1" u="none" dirty="0">
            <a:solidFill>
              <a:srgbClr val="FFFF00"/>
            </a:solidFill>
          </a:endParaRPr>
        </a:p>
      </dgm:t>
    </dgm:pt>
    <dgm:pt modelId="{14B9264B-6CF5-43F3-BE34-2A93376AFAF7}" type="parTrans" cxnId="{064624A8-816D-4263-8A0C-9CBB038F39E8}">
      <dgm:prSet/>
      <dgm:spPr/>
      <dgm:t>
        <a:bodyPr/>
        <a:lstStyle/>
        <a:p>
          <a:endParaRPr lang="zh-CN" altLang="en-US"/>
        </a:p>
      </dgm:t>
    </dgm:pt>
    <dgm:pt modelId="{0F9F907C-BBCD-4A03-909D-1CBA6A7F0D97}" type="sibTrans" cxnId="{064624A8-816D-4263-8A0C-9CBB038F39E8}">
      <dgm:prSet/>
      <dgm:spPr/>
      <dgm:t>
        <a:bodyPr/>
        <a:lstStyle/>
        <a:p>
          <a:endParaRPr lang="zh-CN" altLang="en-US"/>
        </a:p>
      </dgm:t>
    </dgm:pt>
    <dgm:pt modelId="{0EA5B419-FDA2-4694-BC6C-55137EFEE692}">
      <dgm:prSet phldrT="[文本]" custT="1"/>
      <dgm:spPr/>
      <dgm:t>
        <a:bodyPr/>
        <a:lstStyle/>
        <a:p>
          <a:r>
            <a:rPr lang="zh-CN" altLang="en-US" sz="2000" b="1" dirty="0">
              <a:solidFill>
                <a:srgbClr val="FFFF00"/>
              </a:solidFill>
            </a:rPr>
            <a:t>卷烟最低计税价格确定</a:t>
          </a:r>
          <a:endParaRPr lang="en-US" altLang="zh-CN" sz="2000" b="1" dirty="0">
            <a:solidFill>
              <a:srgbClr val="FFFF00"/>
            </a:solidFill>
          </a:endParaRPr>
        </a:p>
        <a:p>
          <a:r>
            <a:rPr lang="zh-CN" altLang="en-US" sz="2000" b="1" dirty="0">
              <a:solidFill>
                <a:srgbClr val="FFFF00"/>
              </a:solidFill>
            </a:rPr>
            <a:t>白酒消费税最低计税价格核定</a:t>
          </a:r>
        </a:p>
      </dgm:t>
    </dgm:pt>
    <dgm:pt modelId="{924E2122-F907-45F6-BEBA-6593490AB02C}" type="parTrans" cxnId="{2E3D9FF7-7B8C-40E4-8F60-6F8D965F96D6}">
      <dgm:prSet/>
      <dgm:spPr/>
      <dgm:t>
        <a:bodyPr/>
        <a:lstStyle/>
        <a:p>
          <a:endParaRPr lang="zh-CN" altLang="en-US"/>
        </a:p>
      </dgm:t>
    </dgm:pt>
    <dgm:pt modelId="{52C77D27-36D3-4BCB-8DB0-CD172409F8B4}" type="sibTrans" cxnId="{2E3D9FF7-7B8C-40E4-8F60-6F8D965F96D6}">
      <dgm:prSet/>
      <dgm:spPr/>
      <dgm:t>
        <a:bodyPr/>
        <a:lstStyle/>
        <a:p>
          <a:endParaRPr lang="zh-CN" altLang="en-US"/>
        </a:p>
      </dgm:t>
    </dgm:pt>
    <dgm:pt modelId="{5F2CD51D-90E5-4A27-8CF7-D178BC604421}" type="pres">
      <dgm:prSet presAssocID="{E130C894-16C3-4F8E-A734-890B05B01F88}" presName="Name0" presStyleCnt="0">
        <dgm:presLayoutVars>
          <dgm:chMax val="7"/>
          <dgm:chPref val="7"/>
          <dgm:dir/>
        </dgm:presLayoutVars>
      </dgm:prSet>
      <dgm:spPr/>
    </dgm:pt>
    <dgm:pt modelId="{228ABCA2-0BFF-4073-AA7A-315C3C558B9C}" type="pres">
      <dgm:prSet presAssocID="{E130C894-16C3-4F8E-A734-890B05B01F88}" presName="Name1" presStyleCnt="0"/>
      <dgm:spPr/>
    </dgm:pt>
    <dgm:pt modelId="{446B0666-4EB1-44E2-90DE-8864112044D5}" type="pres">
      <dgm:prSet presAssocID="{E130C894-16C3-4F8E-A734-890B05B01F88}" presName="cycle" presStyleCnt="0"/>
      <dgm:spPr/>
    </dgm:pt>
    <dgm:pt modelId="{49CA0A30-F968-43E6-BD36-D7D6CB6D0693}" type="pres">
      <dgm:prSet presAssocID="{E130C894-16C3-4F8E-A734-890B05B01F88}" presName="srcNode" presStyleLbl="node1" presStyleIdx="0" presStyleCnt="2"/>
      <dgm:spPr/>
    </dgm:pt>
    <dgm:pt modelId="{6EDA7656-6549-4C1C-B4A6-A5B06ED45478}" type="pres">
      <dgm:prSet presAssocID="{E130C894-16C3-4F8E-A734-890B05B01F88}" presName="conn" presStyleLbl="parChTrans1D2" presStyleIdx="0" presStyleCnt="1"/>
      <dgm:spPr/>
    </dgm:pt>
    <dgm:pt modelId="{F402ED98-02BD-4E24-AC22-FEBEE01AD550}" type="pres">
      <dgm:prSet presAssocID="{E130C894-16C3-4F8E-A734-890B05B01F88}" presName="extraNode" presStyleLbl="node1" presStyleIdx="0" presStyleCnt="2"/>
      <dgm:spPr/>
    </dgm:pt>
    <dgm:pt modelId="{41091C93-B464-4C83-B8E3-089FB2A807B8}" type="pres">
      <dgm:prSet presAssocID="{E130C894-16C3-4F8E-A734-890B05B01F88}" presName="dstNode" presStyleLbl="node1" presStyleIdx="0" presStyleCnt="2"/>
      <dgm:spPr/>
    </dgm:pt>
    <dgm:pt modelId="{185830FB-1168-4B3D-8EA7-56E814B1ACC7}" type="pres">
      <dgm:prSet presAssocID="{0D375E86-1EAA-4B6A-8447-4EC17F725CC3}" presName="text_1" presStyleLbl="node1" presStyleIdx="0" presStyleCnt="2">
        <dgm:presLayoutVars>
          <dgm:bulletEnabled val="1"/>
        </dgm:presLayoutVars>
      </dgm:prSet>
      <dgm:spPr/>
    </dgm:pt>
    <dgm:pt modelId="{BDD7DDE6-3600-4AE3-B76A-D8671A3063A0}" type="pres">
      <dgm:prSet presAssocID="{0D375E86-1EAA-4B6A-8447-4EC17F725CC3}" presName="accent_1" presStyleCnt="0"/>
      <dgm:spPr/>
    </dgm:pt>
    <dgm:pt modelId="{3C214423-AD08-440D-A7FB-69ACF4E18524}" type="pres">
      <dgm:prSet presAssocID="{0D375E86-1EAA-4B6A-8447-4EC17F725CC3}" presName="accentRepeatNode" presStyleLbl="solidFgAcc1" presStyleIdx="0" presStyleCnt="2"/>
      <dgm:spPr/>
    </dgm:pt>
    <dgm:pt modelId="{F8C33423-3E36-413F-BC69-BC7BCBF1B543}" type="pres">
      <dgm:prSet presAssocID="{0EA5B419-FDA2-4694-BC6C-55137EFEE692}" presName="text_2" presStyleLbl="node1" presStyleIdx="1" presStyleCnt="2">
        <dgm:presLayoutVars>
          <dgm:bulletEnabled val="1"/>
        </dgm:presLayoutVars>
      </dgm:prSet>
      <dgm:spPr/>
    </dgm:pt>
    <dgm:pt modelId="{0E2A273B-5A42-49BC-BDB7-A8E9375016EB}" type="pres">
      <dgm:prSet presAssocID="{0EA5B419-FDA2-4694-BC6C-55137EFEE692}" presName="accent_2" presStyleCnt="0"/>
      <dgm:spPr/>
    </dgm:pt>
    <dgm:pt modelId="{068CA8E0-2ECF-4D68-A1FF-0ADBED0017C2}" type="pres">
      <dgm:prSet presAssocID="{0EA5B419-FDA2-4694-BC6C-55137EFEE692}" presName="accentRepeatNode" presStyleLbl="solidFgAcc1" presStyleIdx="1" presStyleCnt="2"/>
      <dgm:spPr/>
    </dgm:pt>
  </dgm:ptLst>
  <dgm:cxnLst>
    <dgm:cxn modelId="{CAD49628-CF97-4A2F-ACB6-9FEC9492C611}" type="presOf" srcId="{0F9F907C-BBCD-4A03-909D-1CBA6A7F0D97}" destId="{6EDA7656-6549-4C1C-B4A6-A5B06ED45478}" srcOrd="0" destOrd="0" presId="urn:microsoft.com/office/officeart/2008/layout/VerticalCurvedList"/>
    <dgm:cxn modelId="{1F65CC44-FE9C-4422-9751-FA0AD2F2E18F}" type="presOf" srcId="{E130C894-16C3-4F8E-A734-890B05B01F88}" destId="{5F2CD51D-90E5-4A27-8CF7-D178BC604421}" srcOrd="0" destOrd="0" presId="urn:microsoft.com/office/officeart/2008/layout/VerticalCurvedList"/>
    <dgm:cxn modelId="{A4667D49-1362-4394-9CD9-647D5C134935}" type="presOf" srcId="{0EA5B419-FDA2-4694-BC6C-55137EFEE692}" destId="{F8C33423-3E36-413F-BC69-BC7BCBF1B543}" srcOrd="0" destOrd="0" presId="urn:microsoft.com/office/officeart/2008/layout/VerticalCurvedList"/>
    <dgm:cxn modelId="{064624A8-816D-4263-8A0C-9CBB038F39E8}" srcId="{E130C894-16C3-4F8E-A734-890B05B01F88}" destId="{0D375E86-1EAA-4B6A-8447-4EC17F725CC3}" srcOrd="0" destOrd="0" parTransId="{14B9264B-6CF5-43F3-BE34-2A93376AFAF7}" sibTransId="{0F9F907C-BBCD-4A03-909D-1CBA6A7F0D97}"/>
    <dgm:cxn modelId="{82293FEC-9575-4521-83FA-8E6511069C60}" type="presOf" srcId="{0D375E86-1EAA-4B6A-8447-4EC17F725CC3}" destId="{185830FB-1168-4B3D-8EA7-56E814B1ACC7}" srcOrd="0" destOrd="0" presId="urn:microsoft.com/office/officeart/2008/layout/VerticalCurvedList"/>
    <dgm:cxn modelId="{2E3D9FF7-7B8C-40E4-8F60-6F8D965F96D6}" srcId="{E130C894-16C3-4F8E-A734-890B05B01F88}" destId="{0EA5B419-FDA2-4694-BC6C-55137EFEE692}" srcOrd="1" destOrd="0" parTransId="{924E2122-F907-45F6-BEBA-6593490AB02C}" sibTransId="{52C77D27-36D3-4BCB-8DB0-CD172409F8B4}"/>
    <dgm:cxn modelId="{E7DD2415-A043-4D6F-B825-1D1E07EAB851}" type="presParOf" srcId="{5F2CD51D-90E5-4A27-8CF7-D178BC604421}" destId="{228ABCA2-0BFF-4073-AA7A-315C3C558B9C}" srcOrd="0" destOrd="0" presId="urn:microsoft.com/office/officeart/2008/layout/VerticalCurvedList"/>
    <dgm:cxn modelId="{8CAE389E-7C97-4464-A795-59B007E430EA}" type="presParOf" srcId="{228ABCA2-0BFF-4073-AA7A-315C3C558B9C}" destId="{446B0666-4EB1-44E2-90DE-8864112044D5}" srcOrd="0" destOrd="0" presId="urn:microsoft.com/office/officeart/2008/layout/VerticalCurvedList"/>
    <dgm:cxn modelId="{AD32FC81-9003-41A3-B5E9-D0FFE699AC9C}" type="presParOf" srcId="{446B0666-4EB1-44E2-90DE-8864112044D5}" destId="{49CA0A30-F968-43E6-BD36-D7D6CB6D0693}" srcOrd="0" destOrd="0" presId="urn:microsoft.com/office/officeart/2008/layout/VerticalCurvedList"/>
    <dgm:cxn modelId="{AD772BEA-49AC-4181-982B-575D174815AE}" type="presParOf" srcId="{446B0666-4EB1-44E2-90DE-8864112044D5}" destId="{6EDA7656-6549-4C1C-B4A6-A5B06ED45478}" srcOrd="1" destOrd="0" presId="urn:microsoft.com/office/officeart/2008/layout/VerticalCurvedList"/>
    <dgm:cxn modelId="{483AF539-F0B6-4F4B-9804-A7F76FA4A642}" type="presParOf" srcId="{446B0666-4EB1-44E2-90DE-8864112044D5}" destId="{F402ED98-02BD-4E24-AC22-FEBEE01AD550}" srcOrd="2" destOrd="0" presId="urn:microsoft.com/office/officeart/2008/layout/VerticalCurvedList"/>
    <dgm:cxn modelId="{A6F655F9-C845-4AC5-A9D6-16B658824FF8}" type="presParOf" srcId="{446B0666-4EB1-44E2-90DE-8864112044D5}" destId="{41091C93-B464-4C83-B8E3-089FB2A807B8}" srcOrd="3" destOrd="0" presId="urn:microsoft.com/office/officeart/2008/layout/VerticalCurvedList"/>
    <dgm:cxn modelId="{CC816308-0701-44B4-B2C1-785630214668}" type="presParOf" srcId="{228ABCA2-0BFF-4073-AA7A-315C3C558B9C}" destId="{185830FB-1168-4B3D-8EA7-56E814B1ACC7}" srcOrd="1" destOrd="0" presId="urn:microsoft.com/office/officeart/2008/layout/VerticalCurvedList"/>
    <dgm:cxn modelId="{8BF1D2D7-8822-46F6-B32A-F29FCF2413E8}" type="presParOf" srcId="{228ABCA2-0BFF-4073-AA7A-315C3C558B9C}" destId="{BDD7DDE6-3600-4AE3-B76A-D8671A3063A0}" srcOrd="2" destOrd="0" presId="urn:microsoft.com/office/officeart/2008/layout/VerticalCurvedList"/>
    <dgm:cxn modelId="{B25A9150-425D-4C88-8E61-C1287F4B7D69}" type="presParOf" srcId="{BDD7DDE6-3600-4AE3-B76A-D8671A3063A0}" destId="{3C214423-AD08-440D-A7FB-69ACF4E18524}" srcOrd="0" destOrd="0" presId="urn:microsoft.com/office/officeart/2008/layout/VerticalCurvedList"/>
    <dgm:cxn modelId="{3B8C9D66-F0F0-41F1-B32C-29F719498F8A}" type="presParOf" srcId="{228ABCA2-0BFF-4073-AA7A-315C3C558B9C}" destId="{F8C33423-3E36-413F-BC69-BC7BCBF1B543}" srcOrd="3" destOrd="0" presId="urn:microsoft.com/office/officeart/2008/layout/VerticalCurvedList"/>
    <dgm:cxn modelId="{E792471E-36A1-4572-B356-9FE590BACF40}" type="presParOf" srcId="{228ABCA2-0BFF-4073-AA7A-315C3C558B9C}" destId="{0E2A273B-5A42-49BC-BDB7-A8E9375016EB}" srcOrd="4" destOrd="0" presId="urn:microsoft.com/office/officeart/2008/layout/VerticalCurvedList"/>
    <dgm:cxn modelId="{CB06594D-B9B2-44E2-A790-B9CF3FAFE0D3}" type="presParOf" srcId="{0E2A273B-5A42-49BC-BDB7-A8E9375016EB}" destId="{068CA8E0-2ECF-4D68-A1FF-0ADBED0017C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130C894-16C3-4F8E-A734-890B05B01F88}"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zh-CN" altLang="en-US"/>
        </a:p>
      </dgm:t>
    </dgm:pt>
    <dgm:pt modelId="{069FED63-EC05-43A2-B8CF-11FEB324BEBE}">
      <dgm:prSet phldrT="[文本]" custT="1"/>
      <dgm:spPr/>
      <dgm:t>
        <a:bodyPr/>
        <a:lstStyle/>
        <a:p>
          <a:r>
            <a:rPr lang="zh-CN" sz="2000" b="1" dirty="0">
              <a:solidFill>
                <a:srgbClr val="FFFF00"/>
              </a:solidFill>
            </a:rPr>
            <a:t>进口</a:t>
          </a:r>
          <a:r>
            <a:rPr lang="zh-CN" sz="2000" b="1" dirty="0"/>
            <a:t>的</a:t>
          </a:r>
          <a:r>
            <a:rPr lang="en-US" altLang="zh-CN" sz="2000" b="1" dirty="0"/>
            <a:t>——</a:t>
          </a:r>
          <a:r>
            <a:rPr lang="zh-CN" sz="2000" b="1" dirty="0"/>
            <a:t>为</a:t>
          </a:r>
          <a:r>
            <a:rPr lang="zh-CN" sz="2000" b="1" dirty="0">
              <a:solidFill>
                <a:srgbClr val="FFFF00"/>
              </a:solidFill>
            </a:rPr>
            <a:t>海关核定</a:t>
          </a:r>
          <a:r>
            <a:rPr lang="zh-CN" sz="2000" b="1" dirty="0"/>
            <a:t>的进口数量</a:t>
          </a:r>
          <a:endParaRPr lang="zh-CN" altLang="en-US" sz="2000" b="1" dirty="0">
            <a:solidFill>
              <a:srgbClr val="FFFF00"/>
            </a:solidFill>
          </a:endParaRPr>
        </a:p>
      </dgm:t>
    </dgm:pt>
    <dgm:pt modelId="{833CEF1C-0B50-4060-B524-3CE46D66B2DD}" type="parTrans" cxnId="{4351A416-E025-41B4-A96E-164F350B76FE}">
      <dgm:prSet/>
      <dgm:spPr/>
      <dgm:t>
        <a:bodyPr/>
        <a:lstStyle/>
        <a:p>
          <a:endParaRPr lang="zh-CN" altLang="en-US" sz="2000" b="1"/>
        </a:p>
      </dgm:t>
    </dgm:pt>
    <dgm:pt modelId="{37D1731D-0D2D-4B1A-B5A0-03FBDB532C72}" type="sibTrans" cxnId="{4351A416-E025-41B4-A96E-164F350B76FE}">
      <dgm:prSet/>
      <dgm:spPr/>
      <dgm:t>
        <a:bodyPr/>
        <a:lstStyle/>
        <a:p>
          <a:endParaRPr lang="zh-CN" altLang="en-US" sz="2000" b="1"/>
        </a:p>
      </dgm:t>
    </dgm:pt>
    <dgm:pt modelId="{ED77A39D-AE00-4039-9B62-F8740AE08E00}">
      <dgm:prSet phldrT="[文本]" custT="1"/>
      <dgm:spPr/>
      <dgm:t>
        <a:bodyPr/>
        <a:lstStyle/>
        <a:p>
          <a:r>
            <a:rPr lang="zh-CN" sz="2000" b="1" dirty="0">
              <a:solidFill>
                <a:srgbClr val="FFFF00"/>
              </a:solidFill>
            </a:rPr>
            <a:t>委托加工</a:t>
          </a:r>
          <a:r>
            <a:rPr lang="zh-CN" sz="2000" b="1" dirty="0"/>
            <a:t>的</a:t>
          </a:r>
          <a:r>
            <a:rPr lang="en-US" altLang="zh-CN" sz="2000" b="1" dirty="0"/>
            <a:t>——</a:t>
          </a:r>
          <a:r>
            <a:rPr lang="zh-CN" sz="2000" b="1" dirty="0">
              <a:solidFill>
                <a:srgbClr val="FFFF00"/>
              </a:solidFill>
            </a:rPr>
            <a:t>收回</a:t>
          </a:r>
          <a:r>
            <a:rPr lang="zh-CN" sz="2000" b="1" dirty="0"/>
            <a:t>的应税消费品数量</a:t>
          </a:r>
          <a:endParaRPr lang="zh-CN" altLang="en-US" sz="2000" b="1" dirty="0">
            <a:solidFill>
              <a:srgbClr val="FFFF00"/>
            </a:solidFill>
          </a:endParaRPr>
        </a:p>
      </dgm:t>
    </dgm:pt>
    <dgm:pt modelId="{8EE67110-BF1D-4282-B1A6-1625643486CF}" type="parTrans" cxnId="{10B09B77-3AF7-4B0F-A4D3-8145D6699364}">
      <dgm:prSet/>
      <dgm:spPr/>
      <dgm:t>
        <a:bodyPr/>
        <a:lstStyle/>
        <a:p>
          <a:endParaRPr lang="zh-CN" altLang="en-US" sz="2000" b="1"/>
        </a:p>
      </dgm:t>
    </dgm:pt>
    <dgm:pt modelId="{FCAC5F6C-3AD8-42D4-B422-02AB3741826B}" type="sibTrans" cxnId="{10B09B77-3AF7-4B0F-A4D3-8145D6699364}">
      <dgm:prSet/>
      <dgm:spPr/>
      <dgm:t>
        <a:bodyPr/>
        <a:lstStyle/>
        <a:p>
          <a:endParaRPr lang="zh-CN" altLang="en-US" sz="2000" b="1"/>
        </a:p>
      </dgm:t>
    </dgm:pt>
    <dgm:pt modelId="{FB770B3F-AC5A-46C4-AAFA-82748F113DA0}">
      <dgm:prSet phldrT="[文本]" custT="1"/>
      <dgm:spPr/>
      <dgm:t>
        <a:bodyPr/>
        <a:lstStyle/>
        <a:p>
          <a:r>
            <a:rPr lang="zh-CN" altLang="en-US" sz="2000" b="1" dirty="0"/>
            <a:t>直接</a:t>
          </a:r>
          <a:r>
            <a:rPr lang="zh-CN" sz="2000" b="1" dirty="0">
              <a:solidFill>
                <a:srgbClr val="FFFF00"/>
              </a:solidFill>
            </a:rPr>
            <a:t>销售</a:t>
          </a:r>
          <a:r>
            <a:rPr lang="zh-CN" sz="2000" b="1" dirty="0"/>
            <a:t>的</a:t>
          </a:r>
          <a:r>
            <a:rPr lang="en-US" altLang="zh-CN" sz="2000" b="1" dirty="0"/>
            <a:t>——</a:t>
          </a:r>
          <a:r>
            <a:rPr lang="zh-CN" sz="2000" b="1" dirty="0">
              <a:solidFill>
                <a:srgbClr val="FFFF00"/>
              </a:solidFill>
            </a:rPr>
            <a:t>销售数量</a:t>
          </a:r>
          <a:endParaRPr lang="zh-CN" altLang="en-US" sz="2000" b="1" dirty="0">
            <a:solidFill>
              <a:srgbClr val="FFFF00"/>
            </a:solidFill>
          </a:endParaRPr>
        </a:p>
      </dgm:t>
    </dgm:pt>
    <dgm:pt modelId="{9BE3797F-0CB0-472C-AE55-1F84F6F3FADB}" type="parTrans" cxnId="{8D58B20E-D533-4471-9387-AEB52DF573A7}">
      <dgm:prSet/>
      <dgm:spPr/>
      <dgm:t>
        <a:bodyPr/>
        <a:lstStyle/>
        <a:p>
          <a:endParaRPr lang="zh-CN" altLang="en-US" sz="2000" b="1"/>
        </a:p>
      </dgm:t>
    </dgm:pt>
    <dgm:pt modelId="{6A1F6E71-F5A0-48E9-8E12-FB464216DAD3}" type="sibTrans" cxnId="{8D58B20E-D533-4471-9387-AEB52DF573A7}">
      <dgm:prSet/>
      <dgm:spPr/>
      <dgm:t>
        <a:bodyPr/>
        <a:lstStyle/>
        <a:p>
          <a:endParaRPr lang="zh-CN" altLang="en-US" sz="2000" b="1"/>
        </a:p>
      </dgm:t>
    </dgm:pt>
    <dgm:pt modelId="{A63A4F73-6B2A-4EE2-AFC9-7B0175E428B9}">
      <dgm:prSet phldrT="[文本]" custT="1"/>
      <dgm:spPr/>
      <dgm:t>
        <a:bodyPr/>
        <a:lstStyle/>
        <a:p>
          <a:r>
            <a:rPr lang="zh-CN" sz="2000" b="1" dirty="0">
              <a:solidFill>
                <a:srgbClr val="FFFF00"/>
              </a:solidFill>
            </a:rPr>
            <a:t>自产自用</a:t>
          </a:r>
          <a:r>
            <a:rPr lang="zh-CN" sz="2000" b="1" dirty="0"/>
            <a:t>的</a:t>
          </a:r>
          <a:r>
            <a:rPr lang="en-US" altLang="zh-CN" sz="2000" b="1" dirty="0"/>
            <a:t>——</a:t>
          </a:r>
          <a:r>
            <a:rPr lang="zh-CN" sz="2000" b="1" dirty="0">
              <a:solidFill>
                <a:srgbClr val="FFFF00"/>
              </a:solidFill>
            </a:rPr>
            <a:t>移送使用</a:t>
          </a:r>
          <a:r>
            <a:rPr lang="zh-CN" sz="2000" b="1" dirty="0"/>
            <a:t>数量</a:t>
          </a:r>
          <a:endParaRPr lang="zh-CN" altLang="en-US" sz="2000" b="1" dirty="0">
            <a:solidFill>
              <a:srgbClr val="FFFF00"/>
            </a:solidFill>
          </a:endParaRPr>
        </a:p>
      </dgm:t>
    </dgm:pt>
    <dgm:pt modelId="{CBE9FE7E-02E2-45D4-98FC-E962598B3767}" type="parTrans" cxnId="{7E5465E4-A632-4D07-BFC7-D716C0D9C160}">
      <dgm:prSet/>
      <dgm:spPr/>
      <dgm:t>
        <a:bodyPr/>
        <a:lstStyle/>
        <a:p>
          <a:endParaRPr lang="zh-CN" altLang="en-US" sz="2000" b="1"/>
        </a:p>
      </dgm:t>
    </dgm:pt>
    <dgm:pt modelId="{1E94CE8E-6D1A-45B9-98C4-90C30802FCDD}" type="sibTrans" cxnId="{7E5465E4-A632-4D07-BFC7-D716C0D9C160}">
      <dgm:prSet/>
      <dgm:spPr/>
      <dgm:t>
        <a:bodyPr/>
        <a:lstStyle/>
        <a:p>
          <a:endParaRPr lang="zh-CN" altLang="en-US" sz="2000" b="1"/>
        </a:p>
      </dgm:t>
    </dgm:pt>
    <dgm:pt modelId="{5F2CD51D-90E5-4A27-8CF7-D178BC604421}" type="pres">
      <dgm:prSet presAssocID="{E130C894-16C3-4F8E-A734-890B05B01F88}" presName="Name0" presStyleCnt="0">
        <dgm:presLayoutVars>
          <dgm:chMax val="7"/>
          <dgm:chPref val="7"/>
          <dgm:dir/>
        </dgm:presLayoutVars>
      </dgm:prSet>
      <dgm:spPr/>
    </dgm:pt>
    <dgm:pt modelId="{228ABCA2-0BFF-4073-AA7A-315C3C558B9C}" type="pres">
      <dgm:prSet presAssocID="{E130C894-16C3-4F8E-A734-890B05B01F88}" presName="Name1" presStyleCnt="0"/>
      <dgm:spPr/>
    </dgm:pt>
    <dgm:pt modelId="{446B0666-4EB1-44E2-90DE-8864112044D5}" type="pres">
      <dgm:prSet presAssocID="{E130C894-16C3-4F8E-A734-890B05B01F88}" presName="cycle" presStyleCnt="0"/>
      <dgm:spPr/>
    </dgm:pt>
    <dgm:pt modelId="{49CA0A30-F968-43E6-BD36-D7D6CB6D0693}" type="pres">
      <dgm:prSet presAssocID="{E130C894-16C3-4F8E-A734-890B05B01F88}" presName="srcNode" presStyleLbl="node1" presStyleIdx="0" presStyleCnt="4"/>
      <dgm:spPr/>
    </dgm:pt>
    <dgm:pt modelId="{6EDA7656-6549-4C1C-B4A6-A5B06ED45478}" type="pres">
      <dgm:prSet presAssocID="{E130C894-16C3-4F8E-A734-890B05B01F88}" presName="conn" presStyleLbl="parChTrans1D2" presStyleIdx="0" presStyleCnt="1"/>
      <dgm:spPr/>
    </dgm:pt>
    <dgm:pt modelId="{F402ED98-02BD-4E24-AC22-FEBEE01AD550}" type="pres">
      <dgm:prSet presAssocID="{E130C894-16C3-4F8E-A734-890B05B01F88}" presName="extraNode" presStyleLbl="node1" presStyleIdx="0" presStyleCnt="4"/>
      <dgm:spPr/>
    </dgm:pt>
    <dgm:pt modelId="{41091C93-B464-4C83-B8E3-089FB2A807B8}" type="pres">
      <dgm:prSet presAssocID="{E130C894-16C3-4F8E-A734-890B05B01F88}" presName="dstNode" presStyleLbl="node1" presStyleIdx="0" presStyleCnt="4"/>
      <dgm:spPr/>
    </dgm:pt>
    <dgm:pt modelId="{88D9EE64-3CBE-416D-98E5-BD057948182D}" type="pres">
      <dgm:prSet presAssocID="{FB770B3F-AC5A-46C4-AAFA-82748F113DA0}" presName="text_1" presStyleLbl="node1" presStyleIdx="0" presStyleCnt="4">
        <dgm:presLayoutVars>
          <dgm:bulletEnabled val="1"/>
        </dgm:presLayoutVars>
      </dgm:prSet>
      <dgm:spPr/>
    </dgm:pt>
    <dgm:pt modelId="{3F8C5196-5A0C-4DB4-B9FE-E10B9C98F310}" type="pres">
      <dgm:prSet presAssocID="{FB770B3F-AC5A-46C4-AAFA-82748F113DA0}" presName="accent_1" presStyleCnt="0"/>
      <dgm:spPr/>
    </dgm:pt>
    <dgm:pt modelId="{30794B6C-FDFD-488F-AF81-B5436AF4C3C5}" type="pres">
      <dgm:prSet presAssocID="{FB770B3F-AC5A-46C4-AAFA-82748F113DA0}" presName="accentRepeatNode" presStyleLbl="solidFgAcc1" presStyleIdx="0" presStyleCnt="4"/>
      <dgm:spPr/>
    </dgm:pt>
    <dgm:pt modelId="{2B51B375-EAE4-496C-82DA-314BA966687B}" type="pres">
      <dgm:prSet presAssocID="{A63A4F73-6B2A-4EE2-AFC9-7B0175E428B9}" presName="text_2" presStyleLbl="node1" presStyleIdx="1" presStyleCnt="4">
        <dgm:presLayoutVars>
          <dgm:bulletEnabled val="1"/>
        </dgm:presLayoutVars>
      </dgm:prSet>
      <dgm:spPr/>
    </dgm:pt>
    <dgm:pt modelId="{0006CD15-941F-4E85-84A8-24A65C8FA4FF}" type="pres">
      <dgm:prSet presAssocID="{A63A4F73-6B2A-4EE2-AFC9-7B0175E428B9}" presName="accent_2" presStyleCnt="0"/>
      <dgm:spPr/>
    </dgm:pt>
    <dgm:pt modelId="{C2C2BD42-1F0D-47EB-A21F-1751DBF8FD54}" type="pres">
      <dgm:prSet presAssocID="{A63A4F73-6B2A-4EE2-AFC9-7B0175E428B9}" presName="accentRepeatNode" presStyleLbl="solidFgAcc1" presStyleIdx="1" presStyleCnt="4"/>
      <dgm:spPr/>
    </dgm:pt>
    <dgm:pt modelId="{8DBC44CD-C741-4917-BD9C-9CA759CDE7A5}" type="pres">
      <dgm:prSet presAssocID="{ED77A39D-AE00-4039-9B62-F8740AE08E00}" presName="text_3" presStyleLbl="node1" presStyleIdx="2" presStyleCnt="4">
        <dgm:presLayoutVars>
          <dgm:bulletEnabled val="1"/>
        </dgm:presLayoutVars>
      </dgm:prSet>
      <dgm:spPr/>
    </dgm:pt>
    <dgm:pt modelId="{F7681EC6-A757-401B-84D4-D694490AB50D}" type="pres">
      <dgm:prSet presAssocID="{ED77A39D-AE00-4039-9B62-F8740AE08E00}" presName="accent_3" presStyleCnt="0"/>
      <dgm:spPr/>
    </dgm:pt>
    <dgm:pt modelId="{8439678A-1990-4D0B-818F-D6F53F04800C}" type="pres">
      <dgm:prSet presAssocID="{ED77A39D-AE00-4039-9B62-F8740AE08E00}" presName="accentRepeatNode" presStyleLbl="solidFgAcc1" presStyleIdx="2" presStyleCnt="4"/>
      <dgm:spPr/>
    </dgm:pt>
    <dgm:pt modelId="{BD443038-9121-45BC-AE1B-2F0E8F17DA18}" type="pres">
      <dgm:prSet presAssocID="{069FED63-EC05-43A2-B8CF-11FEB324BEBE}" presName="text_4" presStyleLbl="node1" presStyleIdx="3" presStyleCnt="4">
        <dgm:presLayoutVars>
          <dgm:bulletEnabled val="1"/>
        </dgm:presLayoutVars>
      </dgm:prSet>
      <dgm:spPr/>
    </dgm:pt>
    <dgm:pt modelId="{330C601E-8E4A-411E-B4DB-595AFA6D9932}" type="pres">
      <dgm:prSet presAssocID="{069FED63-EC05-43A2-B8CF-11FEB324BEBE}" presName="accent_4" presStyleCnt="0"/>
      <dgm:spPr/>
    </dgm:pt>
    <dgm:pt modelId="{78C46E19-5A99-416D-BE9A-74473CE1A517}" type="pres">
      <dgm:prSet presAssocID="{069FED63-EC05-43A2-B8CF-11FEB324BEBE}" presName="accentRepeatNode" presStyleLbl="solidFgAcc1" presStyleIdx="3" presStyleCnt="4"/>
      <dgm:spPr/>
    </dgm:pt>
  </dgm:ptLst>
  <dgm:cxnLst>
    <dgm:cxn modelId="{8D58B20E-D533-4471-9387-AEB52DF573A7}" srcId="{E130C894-16C3-4F8E-A734-890B05B01F88}" destId="{FB770B3F-AC5A-46C4-AAFA-82748F113DA0}" srcOrd="0" destOrd="0" parTransId="{9BE3797F-0CB0-472C-AE55-1F84F6F3FADB}" sibTransId="{6A1F6E71-F5A0-48E9-8E12-FB464216DAD3}"/>
    <dgm:cxn modelId="{4351A416-E025-41B4-A96E-164F350B76FE}" srcId="{E130C894-16C3-4F8E-A734-890B05B01F88}" destId="{069FED63-EC05-43A2-B8CF-11FEB324BEBE}" srcOrd="3" destOrd="0" parTransId="{833CEF1C-0B50-4060-B524-3CE46D66B2DD}" sibTransId="{37D1731D-0D2D-4B1A-B5A0-03FBDB532C72}"/>
    <dgm:cxn modelId="{E9320027-B1A2-4C18-88AB-BE8D155A19DF}" type="presOf" srcId="{069FED63-EC05-43A2-B8CF-11FEB324BEBE}" destId="{BD443038-9121-45BC-AE1B-2F0E8F17DA18}" srcOrd="0" destOrd="0" presId="urn:microsoft.com/office/officeart/2008/layout/VerticalCurvedList"/>
    <dgm:cxn modelId="{5476E24E-8779-480C-9C84-498065706B7E}" type="presOf" srcId="{FB770B3F-AC5A-46C4-AAFA-82748F113DA0}" destId="{88D9EE64-3CBE-416D-98E5-BD057948182D}" srcOrd="0" destOrd="0" presId="urn:microsoft.com/office/officeart/2008/layout/VerticalCurvedList"/>
    <dgm:cxn modelId="{10B09B77-3AF7-4B0F-A4D3-8145D6699364}" srcId="{E130C894-16C3-4F8E-A734-890B05B01F88}" destId="{ED77A39D-AE00-4039-9B62-F8740AE08E00}" srcOrd="2" destOrd="0" parTransId="{8EE67110-BF1D-4282-B1A6-1625643486CF}" sibTransId="{FCAC5F6C-3AD8-42D4-B422-02AB3741826B}"/>
    <dgm:cxn modelId="{2E4D219E-94DC-4EF5-8B0F-DF076FEEA589}" type="presOf" srcId="{E130C894-16C3-4F8E-A734-890B05B01F88}" destId="{5F2CD51D-90E5-4A27-8CF7-D178BC604421}" srcOrd="0" destOrd="0" presId="urn:microsoft.com/office/officeart/2008/layout/VerticalCurvedList"/>
    <dgm:cxn modelId="{1CD022AD-B0EF-422C-90E3-A20834361FE3}" type="presOf" srcId="{ED77A39D-AE00-4039-9B62-F8740AE08E00}" destId="{8DBC44CD-C741-4917-BD9C-9CA759CDE7A5}" srcOrd="0" destOrd="0" presId="urn:microsoft.com/office/officeart/2008/layout/VerticalCurvedList"/>
    <dgm:cxn modelId="{70FF5FBB-3010-46B0-B60E-F89E3E8212AF}" type="presOf" srcId="{6A1F6E71-F5A0-48E9-8E12-FB464216DAD3}" destId="{6EDA7656-6549-4C1C-B4A6-A5B06ED45478}" srcOrd="0" destOrd="0" presId="urn:microsoft.com/office/officeart/2008/layout/VerticalCurvedList"/>
    <dgm:cxn modelId="{61BAFAE0-CC59-49C0-9346-B4E1E66793C2}" type="presOf" srcId="{A63A4F73-6B2A-4EE2-AFC9-7B0175E428B9}" destId="{2B51B375-EAE4-496C-82DA-314BA966687B}" srcOrd="0" destOrd="0" presId="urn:microsoft.com/office/officeart/2008/layout/VerticalCurvedList"/>
    <dgm:cxn modelId="{7E5465E4-A632-4D07-BFC7-D716C0D9C160}" srcId="{E130C894-16C3-4F8E-A734-890B05B01F88}" destId="{A63A4F73-6B2A-4EE2-AFC9-7B0175E428B9}" srcOrd="1" destOrd="0" parTransId="{CBE9FE7E-02E2-45D4-98FC-E962598B3767}" sibTransId="{1E94CE8E-6D1A-45B9-98C4-90C30802FCDD}"/>
    <dgm:cxn modelId="{C7D604C8-702E-41BA-9CAE-409F4261148F}" type="presParOf" srcId="{5F2CD51D-90E5-4A27-8CF7-D178BC604421}" destId="{228ABCA2-0BFF-4073-AA7A-315C3C558B9C}" srcOrd="0" destOrd="0" presId="urn:microsoft.com/office/officeart/2008/layout/VerticalCurvedList"/>
    <dgm:cxn modelId="{690A3CFF-3F01-43DD-9C9C-9AB9C24CD7F5}" type="presParOf" srcId="{228ABCA2-0BFF-4073-AA7A-315C3C558B9C}" destId="{446B0666-4EB1-44E2-90DE-8864112044D5}" srcOrd="0" destOrd="0" presId="urn:microsoft.com/office/officeart/2008/layout/VerticalCurvedList"/>
    <dgm:cxn modelId="{91C5CD7D-FF2F-45F0-ADC5-ABAC669EC733}" type="presParOf" srcId="{446B0666-4EB1-44E2-90DE-8864112044D5}" destId="{49CA0A30-F968-43E6-BD36-D7D6CB6D0693}" srcOrd="0" destOrd="0" presId="urn:microsoft.com/office/officeart/2008/layout/VerticalCurvedList"/>
    <dgm:cxn modelId="{8DAA8D56-16F4-4B6D-B087-F59A8A8D98DE}" type="presParOf" srcId="{446B0666-4EB1-44E2-90DE-8864112044D5}" destId="{6EDA7656-6549-4C1C-B4A6-A5B06ED45478}" srcOrd="1" destOrd="0" presId="urn:microsoft.com/office/officeart/2008/layout/VerticalCurvedList"/>
    <dgm:cxn modelId="{83C186FB-9C0E-4B5D-AD3B-608FB41BDB37}" type="presParOf" srcId="{446B0666-4EB1-44E2-90DE-8864112044D5}" destId="{F402ED98-02BD-4E24-AC22-FEBEE01AD550}" srcOrd="2" destOrd="0" presId="urn:microsoft.com/office/officeart/2008/layout/VerticalCurvedList"/>
    <dgm:cxn modelId="{275E61A5-E468-41AA-85CA-2E424574ABD0}" type="presParOf" srcId="{446B0666-4EB1-44E2-90DE-8864112044D5}" destId="{41091C93-B464-4C83-B8E3-089FB2A807B8}" srcOrd="3" destOrd="0" presId="urn:microsoft.com/office/officeart/2008/layout/VerticalCurvedList"/>
    <dgm:cxn modelId="{FB9E0F6C-F012-42FF-A4ED-21D7316FEAED}" type="presParOf" srcId="{228ABCA2-0BFF-4073-AA7A-315C3C558B9C}" destId="{88D9EE64-3CBE-416D-98E5-BD057948182D}" srcOrd="1" destOrd="0" presId="urn:microsoft.com/office/officeart/2008/layout/VerticalCurvedList"/>
    <dgm:cxn modelId="{931E495F-8E42-49A7-A66A-D8D8A9E3B8D7}" type="presParOf" srcId="{228ABCA2-0BFF-4073-AA7A-315C3C558B9C}" destId="{3F8C5196-5A0C-4DB4-B9FE-E10B9C98F310}" srcOrd="2" destOrd="0" presId="urn:microsoft.com/office/officeart/2008/layout/VerticalCurvedList"/>
    <dgm:cxn modelId="{32CE75DA-364A-4581-8316-A53B36FF5AE9}" type="presParOf" srcId="{3F8C5196-5A0C-4DB4-B9FE-E10B9C98F310}" destId="{30794B6C-FDFD-488F-AF81-B5436AF4C3C5}" srcOrd="0" destOrd="0" presId="urn:microsoft.com/office/officeart/2008/layout/VerticalCurvedList"/>
    <dgm:cxn modelId="{B9D5FD3F-3884-445B-BAC8-1E4EA46F64ED}" type="presParOf" srcId="{228ABCA2-0BFF-4073-AA7A-315C3C558B9C}" destId="{2B51B375-EAE4-496C-82DA-314BA966687B}" srcOrd="3" destOrd="0" presId="urn:microsoft.com/office/officeart/2008/layout/VerticalCurvedList"/>
    <dgm:cxn modelId="{5703FF1C-E2F5-4ADA-B924-59D96B5B2F68}" type="presParOf" srcId="{228ABCA2-0BFF-4073-AA7A-315C3C558B9C}" destId="{0006CD15-941F-4E85-84A8-24A65C8FA4FF}" srcOrd="4" destOrd="0" presId="urn:microsoft.com/office/officeart/2008/layout/VerticalCurvedList"/>
    <dgm:cxn modelId="{CFEC9712-B8EA-48B0-B044-F916F9DBFBB7}" type="presParOf" srcId="{0006CD15-941F-4E85-84A8-24A65C8FA4FF}" destId="{C2C2BD42-1F0D-47EB-A21F-1751DBF8FD54}" srcOrd="0" destOrd="0" presId="urn:microsoft.com/office/officeart/2008/layout/VerticalCurvedList"/>
    <dgm:cxn modelId="{98CD9D49-3BD8-4583-A66E-B65F0DDF2E5F}" type="presParOf" srcId="{228ABCA2-0BFF-4073-AA7A-315C3C558B9C}" destId="{8DBC44CD-C741-4917-BD9C-9CA759CDE7A5}" srcOrd="5" destOrd="0" presId="urn:microsoft.com/office/officeart/2008/layout/VerticalCurvedList"/>
    <dgm:cxn modelId="{3C85F531-0D5E-44CA-B93A-60AAE09D6F7B}" type="presParOf" srcId="{228ABCA2-0BFF-4073-AA7A-315C3C558B9C}" destId="{F7681EC6-A757-401B-84D4-D694490AB50D}" srcOrd="6" destOrd="0" presId="urn:microsoft.com/office/officeart/2008/layout/VerticalCurvedList"/>
    <dgm:cxn modelId="{BA4633C1-5578-4833-986C-67E64CAA6572}" type="presParOf" srcId="{F7681EC6-A757-401B-84D4-D694490AB50D}" destId="{8439678A-1990-4D0B-818F-D6F53F04800C}" srcOrd="0" destOrd="0" presId="urn:microsoft.com/office/officeart/2008/layout/VerticalCurvedList"/>
    <dgm:cxn modelId="{31701659-9C3E-4779-8C70-8D3DA87E2E24}" type="presParOf" srcId="{228ABCA2-0BFF-4073-AA7A-315C3C558B9C}" destId="{BD443038-9121-45BC-AE1B-2F0E8F17DA18}" srcOrd="7" destOrd="0" presId="urn:microsoft.com/office/officeart/2008/layout/VerticalCurvedList"/>
    <dgm:cxn modelId="{66F4B8CD-BF79-492F-A7C4-751D36A79B77}" type="presParOf" srcId="{228ABCA2-0BFF-4073-AA7A-315C3C558B9C}" destId="{330C601E-8E4A-411E-B4DB-595AFA6D9932}" srcOrd="8" destOrd="0" presId="urn:microsoft.com/office/officeart/2008/layout/VerticalCurvedList"/>
    <dgm:cxn modelId="{CD7E4E28-985B-495B-B6C4-D9C2CEE5AC09}" type="presParOf" srcId="{330C601E-8E4A-411E-B4DB-595AFA6D9932}" destId="{78C46E19-5A99-416D-BE9A-74473CE1A51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18B05-B8E8-4F59-BE9E-CFE5E7EA2E1E}">
      <dsp:nvSpPr>
        <dsp:cNvPr id="0" name=""/>
        <dsp:cNvSpPr/>
      </dsp:nvSpPr>
      <dsp:spPr>
        <a:xfrm>
          <a:off x="1209672" y="-19713"/>
          <a:ext cx="3532276" cy="3532276"/>
        </a:xfrm>
        <a:prstGeom prst="circularArrow">
          <a:avLst>
            <a:gd name="adj1" fmla="val 5544"/>
            <a:gd name="adj2" fmla="val 330680"/>
            <a:gd name="adj3" fmla="val 13821254"/>
            <a:gd name="adj4" fmla="val 17358439"/>
            <a:gd name="adj5" fmla="val 5757"/>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1FCDAB-E716-486F-9841-A7E259902132}">
      <dsp:nvSpPr>
        <dsp:cNvPr id="0" name=""/>
        <dsp:cNvSpPr/>
      </dsp:nvSpPr>
      <dsp:spPr>
        <a:xfrm>
          <a:off x="2165018" y="616"/>
          <a:ext cx="1621584" cy="81079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mn-lt"/>
              <a:ea typeface="+mn-ea"/>
              <a:cs typeface="+mn-ea"/>
              <a:sym typeface="+mn-lt"/>
            </a:rPr>
            <a:t>征税项目选择性</a:t>
          </a:r>
        </a:p>
      </dsp:txBody>
      <dsp:txXfrm>
        <a:off x="2204598" y="40196"/>
        <a:ext cx="1542424" cy="731632"/>
      </dsp:txXfrm>
    </dsp:sp>
    <dsp:sp modelId="{149A6A48-997E-4FEC-8E54-F4B74BCEE225}">
      <dsp:nvSpPr>
        <dsp:cNvPr id="0" name=""/>
        <dsp:cNvSpPr/>
      </dsp:nvSpPr>
      <dsp:spPr>
        <a:xfrm>
          <a:off x="3597596" y="1041445"/>
          <a:ext cx="1621584" cy="810792"/>
        </a:xfrm>
        <a:prstGeom prst="roundRect">
          <a:avLst/>
        </a:prstGeom>
        <a:solidFill>
          <a:schemeClr val="accent4">
            <a:hueOff val="-1686617"/>
            <a:satOff val="16346"/>
            <a:lumOff val="-16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mn-lt"/>
              <a:ea typeface="+mn-ea"/>
              <a:cs typeface="+mn-ea"/>
              <a:sym typeface="+mn-lt"/>
            </a:rPr>
            <a:t>征税环节单一性</a:t>
          </a:r>
        </a:p>
      </dsp:txBody>
      <dsp:txXfrm>
        <a:off x="3637176" y="1081025"/>
        <a:ext cx="1542424" cy="731632"/>
      </dsp:txXfrm>
    </dsp:sp>
    <dsp:sp modelId="{3BADB79B-4F4F-44FA-B8EE-5EC8884C1A94}">
      <dsp:nvSpPr>
        <dsp:cNvPr id="0" name=""/>
        <dsp:cNvSpPr/>
      </dsp:nvSpPr>
      <dsp:spPr>
        <a:xfrm>
          <a:off x="3050400" y="2725541"/>
          <a:ext cx="1621584" cy="810792"/>
        </a:xfrm>
        <a:prstGeom prst="roundRect">
          <a:avLst/>
        </a:prstGeom>
        <a:solidFill>
          <a:schemeClr val="accent4">
            <a:hueOff val="-3373233"/>
            <a:satOff val="32693"/>
            <a:lumOff val="-32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mn-lt"/>
              <a:ea typeface="+mn-ea"/>
              <a:cs typeface="+mn-ea"/>
              <a:sym typeface="+mn-lt"/>
            </a:rPr>
            <a:t>征税方法多样性</a:t>
          </a:r>
        </a:p>
      </dsp:txBody>
      <dsp:txXfrm>
        <a:off x="3089980" y="2765121"/>
        <a:ext cx="1542424" cy="731632"/>
      </dsp:txXfrm>
    </dsp:sp>
    <dsp:sp modelId="{CDEF5B21-886B-4A9A-889C-05D78DB60333}">
      <dsp:nvSpPr>
        <dsp:cNvPr id="0" name=""/>
        <dsp:cNvSpPr/>
      </dsp:nvSpPr>
      <dsp:spPr>
        <a:xfrm>
          <a:off x="1279636" y="2725541"/>
          <a:ext cx="1621584" cy="810792"/>
        </a:xfrm>
        <a:prstGeom prst="roundRect">
          <a:avLst/>
        </a:prstGeom>
        <a:solidFill>
          <a:schemeClr val="accent4">
            <a:hueOff val="-5059850"/>
            <a:satOff val="49039"/>
            <a:lumOff val="-48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mn-lt"/>
              <a:ea typeface="+mn-ea"/>
              <a:cs typeface="+mn-ea"/>
              <a:sym typeface="+mn-lt"/>
            </a:rPr>
            <a:t>税收调节特殊性</a:t>
          </a:r>
        </a:p>
      </dsp:txBody>
      <dsp:txXfrm>
        <a:off x="1319216" y="2765121"/>
        <a:ext cx="1542424" cy="731632"/>
      </dsp:txXfrm>
    </dsp:sp>
    <dsp:sp modelId="{84DF773D-F609-4840-B2E3-62822655109E}">
      <dsp:nvSpPr>
        <dsp:cNvPr id="0" name=""/>
        <dsp:cNvSpPr/>
      </dsp:nvSpPr>
      <dsp:spPr>
        <a:xfrm>
          <a:off x="732440" y="1041445"/>
          <a:ext cx="1621584" cy="810792"/>
        </a:xfrm>
        <a:prstGeom prst="roundRect">
          <a:avLst/>
        </a:prstGeom>
        <a:solidFill>
          <a:schemeClr val="accent4">
            <a:hueOff val="-6746466"/>
            <a:satOff val="65386"/>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mn-lt"/>
              <a:ea typeface="+mn-ea"/>
              <a:cs typeface="+mn-ea"/>
              <a:sym typeface="+mn-lt"/>
            </a:rPr>
            <a:t>税负转嫁性</a:t>
          </a:r>
        </a:p>
      </dsp:txBody>
      <dsp:txXfrm>
        <a:off x="772020" y="1081025"/>
        <a:ext cx="1542424" cy="73163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A7656-6549-4C1C-B4A6-A5B06ED45478}">
      <dsp:nvSpPr>
        <dsp:cNvPr id="0" name=""/>
        <dsp:cNvSpPr/>
      </dsp:nvSpPr>
      <dsp:spPr>
        <a:xfrm>
          <a:off x="-3964771" y="-612978"/>
          <a:ext cx="4758388" cy="4758388"/>
        </a:xfrm>
        <a:prstGeom prst="blockArc">
          <a:avLst>
            <a:gd name="adj1" fmla="val 18900000"/>
            <a:gd name="adj2" fmla="val 2700000"/>
            <a:gd name="adj3" fmla="val 454"/>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5830FB-1168-4B3D-8EA7-56E814B1ACC7}">
      <dsp:nvSpPr>
        <dsp:cNvPr id="0" name=""/>
        <dsp:cNvSpPr/>
      </dsp:nvSpPr>
      <dsp:spPr>
        <a:xfrm>
          <a:off x="585435" y="531456"/>
          <a:ext cx="4878944" cy="100914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1009" tIns="50800" rIns="50800" bIns="50800" numCol="1" spcCol="1270" anchor="ctr" anchorCtr="0">
          <a:noAutofit/>
        </a:bodyPr>
        <a:lstStyle/>
        <a:p>
          <a:pPr marL="0" lvl="0" indent="0" algn="l" defTabSz="889000">
            <a:lnSpc>
              <a:spcPct val="90000"/>
            </a:lnSpc>
            <a:spcBef>
              <a:spcPct val="0"/>
            </a:spcBef>
            <a:spcAft>
              <a:spcPct val="35000"/>
            </a:spcAft>
            <a:buNone/>
          </a:pPr>
          <a:r>
            <a:rPr lang="zh-CN" altLang="en-US" sz="2000" b="1" kern="1200" dirty="0"/>
            <a:t>自产用于</a:t>
          </a:r>
          <a:r>
            <a:rPr lang="zh-CN" altLang="en-US" sz="2000" b="1" kern="1200" dirty="0">
              <a:solidFill>
                <a:srgbClr val="FFFF00"/>
              </a:solidFill>
            </a:rPr>
            <a:t>连续生产应税消费品</a:t>
          </a:r>
          <a:r>
            <a:rPr lang="zh-CN" altLang="en-US" sz="2000" b="1" kern="1200" dirty="0"/>
            <a:t>的，</a:t>
          </a:r>
          <a:r>
            <a:rPr lang="zh-CN" altLang="en-US" sz="2000" b="1" kern="1200" dirty="0">
              <a:solidFill>
                <a:srgbClr val="FF0000"/>
              </a:solidFill>
            </a:rPr>
            <a:t>不征税</a:t>
          </a:r>
          <a:r>
            <a:rPr lang="zh-CN" altLang="en-US" sz="2000" b="1" kern="1200" dirty="0"/>
            <a:t>；自产用于</a:t>
          </a:r>
          <a:r>
            <a:rPr lang="zh-CN" altLang="en-US" sz="2000" b="1" kern="1200" dirty="0">
              <a:solidFill>
                <a:srgbClr val="FFFF00"/>
              </a:solidFill>
            </a:rPr>
            <a:t>其他方面</a:t>
          </a:r>
          <a:r>
            <a:rPr lang="zh-CN" altLang="en-US" sz="2000" b="1" kern="1200" dirty="0"/>
            <a:t>的，在移送使用时</a:t>
          </a:r>
          <a:r>
            <a:rPr lang="zh-CN" altLang="en-US" sz="2000" b="1" kern="1200" dirty="0">
              <a:solidFill>
                <a:srgbClr val="FF0000"/>
              </a:solidFill>
            </a:rPr>
            <a:t>征税</a:t>
          </a:r>
          <a:endParaRPr lang="zh-CN" altLang="en-US" sz="2000" b="1" u="none" kern="1200" dirty="0">
            <a:solidFill>
              <a:srgbClr val="FFFF00"/>
            </a:solidFill>
          </a:endParaRPr>
        </a:p>
      </dsp:txBody>
      <dsp:txXfrm>
        <a:off x="585435" y="531456"/>
        <a:ext cx="4878944" cy="1009145"/>
      </dsp:txXfrm>
    </dsp:sp>
    <dsp:sp modelId="{3C214423-AD08-440D-A7FB-69ACF4E18524}">
      <dsp:nvSpPr>
        <dsp:cNvPr id="0" name=""/>
        <dsp:cNvSpPr/>
      </dsp:nvSpPr>
      <dsp:spPr>
        <a:xfrm>
          <a:off x="0" y="384012"/>
          <a:ext cx="1261431" cy="1261431"/>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C33423-3E36-413F-BC69-BC7BCBF1B543}">
      <dsp:nvSpPr>
        <dsp:cNvPr id="0" name=""/>
        <dsp:cNvSpPr/>
      </dsp:nvSpPr>
      <dsp:spPr>
        <a:xfrm>
          <a:off x="649349" y="2018643"/>
          <a:ext cx="5967690" cy="1009145"/>
        </a:xfrm>
        <a:prstGeom prst="rect">
          <a:avLst/>
        </a:prstGeom>
        <a:solidFill>
          <a:schemeClr val="accent4">
            <a:hueOff val="-6746466"/>
            <a:satOff val="65386"/>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1009" tIns="50800" rIns="50800" bIns="50800" numCol="1" spcCol="1270" anchor="ctr" anchorCtr="0">
          <a:noAutofit/>
        </a:bodyPr>
        <a:lstStyle/>
        <a:p>
          <a:pPr marL="0" lvl="0" indent="0" algn="l" defTabSz="889000">
            <a:lnSpc>
              <a:spcPct val="90000"/>
            </a:lnSpc>
            <a:spcBef>
              <a:spcPct val="0"/>
            </a:spcBef>
            <a:spcAft>
              <a:spcPct val="35000"/>
            </a:spcAft>
            <a:buNone/>
          </a:pPr>
          <a:r>
            <a:rPr lang="zh-CN" altLang="en-US" sz="2000" b="1" u="none" kern="1200" dirty="0"/>
            <a:t>自产自用应税消费品消费税计税依据为</a:t>
          </a:r>
          <a:r>
            <a:rPr lang="zh-CN" altLang="en-US" sz="2000" b="1" u="none" kern="1200" dirty="0">
              <a:solidFill>
                <a:srgbClr val="FFFF00"/>
              </a:solidFill>
            </a:rPr>
            <a:t>同类消费品的销售价格或组成计税价格</a:t>
          </a:r>
          <a:endParaRPr lang="zh-CN" altLang="en-US" sz="2000" b="1" kern="1200" dirty="0">
            <a:solidFill>
              <a:srgbClr val="FF0000"/>
            </a:solidFill>
          </a:endParaRPr>
        </a:p>
      </dsp:txBody>
      <dsp:txXfrm>
        <a:off x="649349" y="2018643"/>
        <a:ext cx="5967690" cy="1009145"/>
      </dsp:txXfrm>
    </dsp:sp>
    <dsp:sp modelId="{068CA8E0-2ECF-4D68-A1FF-0ADBED0017C2}">
      <dsp:nvSpPr>
        <dsp:cNvPr id="0" name=""/>
        <dsp:cNvSpPr/>
      </dsp:nvSpPr>
      <dsp:spPr>
        <a:xfrm>
          <a:off x="0" y="1860573"/>
          <a:ext cx="1261431" cy="1261431"/>
        </a:xfrm>
        <a:prstGeom prst="ellipse">
          <a:avLst/>
        </a:prstGeom>
        <a:solidFill>
          <a:schemeClr val="lt1">
            <a:hueOff val="0"/>
            <a:satOff val="0"/>
            <a:lumOff val="0"/>
            <a:alphaOff val="0"/>
          </a:schemeClr>
        </a:solidFill>
        <a:ln w="25400" cap="flat" cmpd="sng" algn="ctr">
          <a:solidFill>
            <a:schemeClr val="accent4">
              <a:hueOff val="-6746466"/>
              <a:satOff val="65386"/>
              <a:lumOff val="-647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A7656-6549-4C1C-B4A6-A5B06ED45478}">
      <dsp:nvSpPr>
        <dsp:cNvPr id="0" name=""/>
        <dsp:cNvSpPr/>
      </dsp:nvSpPr>
      <dsp:spPr>
        <a:xfrm>
          <a:off x="-4387781" y="-669097"/>
          <a:ext cx="5196898" cy="5196898"/>
        </a:xfrm>
        <a:prstGeom prst="blockArc">
          <a:avLst>
            <a:gd name="adj1" fmla="val 18900000"/>
            <a:gd name="adj2" fmla="val 2700000"/>
            <a:gd name="adj3" fmla="val 416"/>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5830FB-1168-4B3D-8EA7-56E814B1ACC7}">
      <dsp:nvSpPr>
        <dsp:cNvPr id="0" name=""/>
        <dsp:cNvSpPr/>
      </dsp:nvSpPr>
      <dsp:spPr>
        <a:xfrm>
          <a:off x="530415" y="556821"/>
          <a:ext cx="6770737" cy="110235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4994" tIns="50800" rIns="50800" bIns="50800" numCol="1" spcCol="1270" anchor="ctr" anchorCtr="0">
          <a:noAutofit/>
        </a:bodyPr>
        <a:lstStyle/>
        <a:p>
          <a:pPr marL="0" lvl="0" indent="0" algn="l" defTabSz="889000">
            <a:lnSpc>
              <a:spcPct val="90000"/>
            </a:lnSpc>
            <a:spcBef>
              <a:spcPct val="0"/>
            </a:spcBef>
            <a:spcAft>
              <a:spcPct val="35000"/>
            </a:spcAft>
            <a:buNone/>
          </a:pPr>
          <a:r>
            <a:rPr lang="zh-CN" sz="2000" b="1" kern="1200" dirty="0"/>
            <a:t>是指由</a:t>
          </a:r>
          <a:r>
            <a:rPr lang="zh-CN" sz="2000" b="1" kern="1200" dirty="0">
              <a:solidFill>
                <a:srgbClr val="FFFF00"/>
              </a:solidFill>
            </a:rPr>
            <a:t>委托方提供原料或主要材料，</a:t>
          </a:r>
          <a:r>
            <a:rPr lang="zh-CN" sz="2000" b="1" kern="1200" dirty="0"/>
            <a:t>受托方只收取加工费和代垫部分辅助材料加工的应税消费品</a:t>
          </a:r>
          <a:endParaRPr lang="zh-CN" altLang="en-US" sz="2000" b="1" u="none" kern="1200" dirty="0">
            <a:solidFill>
              <a:srgbClr val="FFFF00"/>
            </a:solidFill>
          </a:endParaRPr>
        </a:p>
      </dsp:txBody>
      <dsp:txXfrm>
        <a:off x="530415" y="556821"/>
        <a:ext cx="6770737" cy="1102354"/>
      </dsp:txXfrm>
    </dsp:sp>
    <dsp:sp modelId="{3C214423-AD08-440D-A7FB-69ACF4E18524}">
      <dsp:nvSpPr>
        <dsp:cNvPr id="0" name=""/>
        <dsp:cNvSpPr/>
      </dsp:nvSpPr>
      <dsp:spPr>
        <a:xfrm>
          <a:off x="-36949" y="413460"/>
          <a:ext cx="1377943" cy="1377943"/>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C33423-3E36-413F-BC69-BC7BCBF1B543}">
      <dsp:nvSpPr>
        <dsp:cNvPr id="0" name=""/>
        <dsp:cNvSpPr/>
      </dsp:nvSpPr>
      <dsp:spPr>
        <a:xfrm>
          <a:off x="652022" y="2020974"/>
          <a:ext cx="6541522" cy="1470596"/>
        </a:xfrm>
        <a:prstGeom prst="rect">
          <a:avLst/>
        </a:prstGeom>
        <a:solidFill>
          <a:schemeClr val="accent4">
            <a:hueOff val="-6746466"/>
            <a:satOff val="65386"/>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4994" tIns="50800" rIns="50800" bIns="50800" numCol="1" spcCol="1270" anchor="ctr" anchorCtr="0">
          <a:noAutofit/>
        </a:bodyPr>
        <a:lstStyle/>
        <a:p>
          <a:pPr marL="0" lvl="0" indent="0" algn="l" defTabSz="889000">
            <a:lnSpc>
              <a:spcPct val="90000"/>
            </a:lnSpc>
            <a:spcBef>
              <a:spcPct val="0"/>
            </a:spcBef>
            <a:spcAft>
              <a:spcPts val="0"/>
            </a:spcAft>
            <a:buNone/>
          </a:pPr>
          <a:r>
            <a:rPr lang="zh-CN" sz="2000" b="1" kern="1200" dirty="0">
              <a:solidFill>
                <a:srgbClr val="FFFF00"/>
              </a:solidFill>
            </a:rPr>
            <a:t>下列行为是否属于委托加工行为？</a:t>
          </a:r>
        </a:p>
        <a:p>
          <a:pPr marL="0" lvl="0" indent="0" algn="l" defTabSz="889000">
            <a:lnSpc>
              <a:spcPct val="90000"/>
            </a:lnSpc>
            <a:spcBef>
              <a:spcPct val="0"/>
            </a:spcBef>
            <a:spcAft>
              <a:spcPts val="0"/>
            </a:spcAft>
            <a:buNone/>
          </a:pPr>
          <a:r>
            <a:rPr lang="zh-CN" sz="2000" b="1" kern="1200" dirty="0"/>
            <a:t>①由受托方提供原材料生产的应税消费品；②受托方先将原材料卖给委托方，然后再接受加工的应税消费品；③由受托方以委托方名义购进原材料生产的应税消费品。</a:t>
          </a:r>
          <a:endParaRPr lang="zh-CN" altLang="en-US" sz="2000" b="1" kern="1200" dirty="0">
            <a:solidFill>
              <a:srgbClr val="FF0000"/>
            </a:solidFill>
          </a:endParaRPr>
        </a:p>
      </dsp:txBody>
      <dsp:txXfrm>
        <a:off x="652022" y="2020974"/>
        <a:ext cx="6541522" cy="1470596"/>
      </dsp:txXfrm>
    </dsp:sp>
    <dsp:sp modelId="{068CA8E0-2ECF-4D68-A1FF-0ADBED0017C2}">
      <dsp:nvSpPr>
        <dsp:cNvPr id="0" name=""/>
        <dsp:cNvSpPr/>
      </dsp:nvSpPr>
      <dsp:spPr>
        <a:xfrm>
          <a:off x="-36949" y="2020822"/>
          <a:ext cx="1377943" cy="1377943"/>
        </a:xfrm>
        <a:prstGeom prst="ellipse">
          <a:avLst/>
        </a:prstGeom>
        <a:solidFill>
          <a:schemeClr val="lt1">
            <a:hueOff val="0"/>
            <a:satOff val="0"/>
            <a:lumOff val="0"/>
            <a:alphaOff val="0"/>
          </a:schemeClr>
        </a:solidFill>
        <a:ln w="25400" cap="flat" cmpd="sng" algn="ctr">
          <a:solidFill>
            <a:schemeClr val="accent4">
              <a:hueOff val="-6746466"/>
              <a:satOff val="65386"/>
              <a:lumOff val="-647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EAF5E-B938-4E1B-BFD9-EC36C587774D}">
      <dsp:nvSpPr>
        <dsp:cNvPr id="0" name=""/>
        <dsp:cNvSpPr/>
      </dsp:nvSpPr>
      <dsp:spPr>
        <a:xfrm>
          <a:off x="-4280550" y="-656704"/>
          <a:ext cx="5100061" cy="5100061"/>
        </a:xfrm>
        <a:prstGeom prst="blockArc">
          <a:avLst>
            <a:gd name="adj1" fmla="val 18900000"/>
            <a:gd name="adj2" fmla="val 2700000"/>
            <a:gd name="adj3" fmla="val 424"/>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EDF3D6-977C-4C06-8E60-2FFA7689F6C8}">
      <dsp:nvSpPr>
        <dsp:cNvPr id="0" name=""/>
        <dsp:cNvSpPr/>
      </dsp:nvSpPr>
      <dsp:spPr>
        <a:xfrm>
          <a:off x="527037" y="378665"/>
          <a:ext cx="5231537" cy="75733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1131" tIns="50800" rIns="50800" bIns="50800" numCol="1" spcCol="1270" anchor="ctr" anchorCtr="0">
          <a:noAutofit/>
        </a:bodyPr>
        <a:lstStyle/>
        <a:p>
          <a:pPr marL="0" lvl="0" indent="0" algn="l" defTabSz="889000">
            <a:lnSpc>
              <a:spcPct val="90000"/>
            </a:lnSpc>
            <a:spcBef>
              <a:spcPct val="0"/>
            </a:spcBef>
            <a:spcAft>
              <a:spcPct val="35000"/>
            </a:spcAft>
            <a:buNone/>
          </a:pPr>
          <a:r>
            <a:rPr lang="zh-CN" altLang="en-US" sz="2000" b="1" u="none" kern="1200" dirty="0"/>
            <a:t>委托加工应税消费品消费税计税依据为</a:t>
          </a:r>
          <a:r>
            <a:rPr lang="zh-CN" altLang="en-US" sz="2000" b="1" u="none" kern="1200" dirty="0">
              <a:solidFill>
                <a:srgbClr val="FFFF00"/>
              </a:solidFill>
            </a:rPr>
            <a:t>同类消费品的销售价格或组成计税价格</a:t>
          </a:r>
        </a:p>
      </dsp:txBody>
      <dsp:txXfrm>
        <a:off x="527037" y="378665"/>
        <a:ext cx="5231537" cy="757330"/>
      </dsp:txXfrm>
    </dsp:sp>
    <dsp:sp modelId="{62372324-9BB9-45BE-A175-2501A92AD5B8}">
      <dsp:nvSpPr>
        <dsp:cNvPr id="0" name=""/>
        <dsp:cNvSpPr/>
      </dsp:nvSpPr>
      <dsp:spPr>
        <a:xfrm>
          <a:off x="53705" y="283998"/>
          <a:ext cx="946663" cy="946663"/>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849743-B6CF-4022-8ABD-BDE8915415CC}">
      <dsp:nvSpPr>
        <dsp:cNvPr id="0" name=""/>
        <dsp:cNvSpPr/>
      </dsp:nvSpPr>
      <dsp:spPr>
        <a:xfrm>
          <a:off x="802326" y="1422270"/>
          <a:ext cx="4956248" cy="942111"/>
        </a:xfrm>
        <a:prstGeom prst="rect">
          <a:avLst/>
        </a:prstGeom>
        <a:solidFill>
          <a:schemeClr val="accent4">
            <a:hueOff val="-3373233"/>
            <a:satOff val="32693"/>
            <a:lumOff val="-32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1131" tIns="50800" rIns="50800" bIns="50800" numCol="1" spcCol="1270" anchor="ctr" anchorCtr="0">
          <a:noAutofit/>
        </a:bodyPr>
        <a:lstStyle/>
        <a:p>
          <a:pPr marL="0" lvl="0" indent="0" algn="l" defTabSz="889000">
            <a:lnSpc>
              <a:spcPct val="90000"/>
            </a:lnSpc>
            <a:spcBef>
              <a:spcPct val="0"/>
            </a:spcBef>
            <a:spcAft>
              <a:spcPct val="35000"/>
            </a:spcAft>
            <a:buNone/>
          </a:pPr>
          <a:r>
            <a:rPr lang="zh-CN" altLang="en-US" sz="2000" b="1" kern="1200" dirty="0"/>
            <a:t>① 受托方有同类消费品销售价格的，以</a:t>
          </a:r>
          <a:r>
            <a:rPr lang="zh-CN" altLang="en-US" sz="2000" b="1" kern="1200" dirty="0">
              <a:solidFill>
                <a:srgbClr val="FFFF00"/>
              </a:solidFill>
            </a:rPr>
            <a:t>受托方当月销售的同类消费品</a:t>
          </a:r>
          <a:r>
            <a:rPr lang="zh-CN" altLang="en-US" sz="2000" b="1" kern="1200" dirty="0"/>
            <a:t>的销售价格为计税依据</a:t>
          </a:r>
        </a:p>
      </dsp:txBody>
      <dsp:txXfrm>
        <a:off x="802326" y="1422270"/>
        <a:ext cx="4956248" cy="942111"/>
      </dsp:txXfrm>
    </dsp:sp>
    <dsp:sp modelId="{78359FA7-0032-4A5D-A53C-8406213661B9}">
      <dsp:nvSpPr>
        <dsp:cNvPr id="0" name=""/>
        <dsp:cNvSpPr/>
      </dsp:nvSpPr>
      <dsp:spPr>
        <a:xfrm>
          <a:off x="328995" y="1419994"/>
          <a:ext cx="946663" cy="946663"/>
        </a:xfrm>
        <a:prstGeom prst="ellipse">
          <a:avLst/>
        </a:prstGeom>
        <a:solidFill>
          <a:schemeClr val="lt1">
            <a:hueOff val="0"/>
            <a:satOff val="0"/>
            <a:lumOff val="0"/>
            <a:alphaOff val="0"/>
          </a:schemeClr>
        </a:solidFill>
        <a:ln w="25400" cap="flat" cmpd="sng" algn="ctr">
          <a:solidFill>
            <a:schemeClr val="accent4">
              <a:hueOff val="-3373233"/>
              <a:satOff val="32693"/>
              <a:lumOff val="-3235"/>
              <a:alphaOff val="0"/>
            </a:schemeClr>
          </a:solidFill>
          <a:prstDash val="solid"/>
        </a:ln>
        <a:effectLst/>
      </dsp:spPr>
      <dsp:style>
        <a:lnRef idx="2">
          <a:scrgbClr r="0" g="0" b="0"/>
        </a:lnRef>
        <a:fillRef idx="1">
          <a:scrgbClr r="0" g="0" b="0"/>
        </a:fillRef>
        <a:effectRef idx="0">
          <a:scrgbClr r="0" g="0" b="0"/>
        </a:effectRef>
        <a:fontRef idx="minor"/>
      </dsp:style>
    </dsp:sp>
    <dsp:sp modelId="{FB2A50BC-D182-4956-929C-8074F46198C8}">
      <dsp:nvSpPr>
        <dsp:cNvPr id="0" name=""/>
        <dsp:cNvSpPr/>
      </dsp:nvSpPr>
      <dsp:spPr>
        <a:xfrm>
          <a:off x="527037" y="2650657"/>
          <a:ext cx="5231537" cy="757330"/>
        </a:xfrm>
        <a:prstGeom prst="rect">
          <a:avLst/>
        </a:prstGeom>
        <a:solidFill>
          <a:schemeClr val="accent4">
            <a:hueOff val="-6746466"/>
            <a:satOff val="65386"/>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1131" tIns="50800" rIns="50800" bIns="50800" numCol="1" spcCol="1270" anchor="ctr" anchorCtr="0">
          <a:noAutofit/>
        </a:bodyPr>
        <a:lstStyle/>
        <a:p>
          <a:pPr marL="0" lvl="0" indent="0" algn="l" defTabSz="889000">
            <a:lnSpc>
              <a:spcPct val="90000"/>
            </a:lnSpc>
            <a:spcBef>
              <a:spcPct val="0"/>
            </a:spcBef>
            <a:spcAft>
              <a:spcPct val="35000"/>
            </a:spcAft>
            <a:buNone/>
          </a:pPr>
          <a:r>
            <a:rPr lang="zh-CN" altLang="en-US" sz="2000" b="1" kern="1200" dirty="0"/>
            <a:t>② </a:t>
          </a:r>
          <a:r>
            <a:rPr lang="zh-CN" altLang="en-US" sz="2000" b="1" kern="1200" dirty="0">
              <a:solidFill>
                <a:srgbClr val="FFFF00"/>
              </a:solidFill>
            </a:rPr>
            <a:t>受托方没有</a:t>
          </a:r>
          <a:r>
            <a:rPr lang="zh-CN" altLang="en-US" sz="2000" b="1" kern="1200" dirty="0"/>
            <a:t>同类消费品销售价格的，以</a:t>
          </a:r>
          <a:r>
            <a:rPr lang="zh-CN" altLang="en-US" sz="2000" b="1" kern="1200" dirty="0">
              <a:solidFill>
                <a:srgbClr val="FFFF00"/>
              </a:solidFill>
            </a:rPr>
            <a:t>组成计税价格</a:t>
          </a:r>
          <a:r>
            <a:rPr lang="zh-CN" altLang="en-US" sz="2000" b="1" kern="1200" dirty="0"/>
            <a:t>为计税依据</a:t>
          </a:r>
        </a:p>
      </dsp:txBody>
      <dsp:txXfrm>
        <a:off x="527037" y="2650657"/>
        <a:ext cx="5231537" cy="757330"/>
      </dsp:txXfrm>
    </dsp:sp>
    <dsp:sp modelId="{3E630C29-FC6B-491B-A2B6-7917D46D4BFD}">
      <dsp:nvSpPr>
        <dsp:cNvPr id="0" name=""/>
        <dsp:cNvSpPr/>
      </dsp:nvSpPr>
      <dsp:spPr>
        <a:xfrm>
          <a:off x="60710" y="2608719"/>
          <a:ext cx="946663" cy="946663"/>
        </a:xfrm>
        <a:prstGeom prst="ellipse">
          <a:avLst/>
        </a:prstGeom>
        <a:solidFill>
          <a:schemeClr val="lt1">
            <a:hueOff val="0"/>
            <a:satOff val="0"/>
            <a:lumOff val="0"/>
            <a:alphaOff val="0"/>
          </a:schemeClr>
        </a:solidFill>
        <a:ln w="25400" cap="flat" cmpd="sng" algn="ctr">
          <a:solidFill>
            <a:schemeClr val="accent4">
              <a:hueOff val="-6746466"/>
              <a:satOff val="65386"/>
              <a:lumOff val="-647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AD0C1-3237-4E08-820B-731732ADA009}">
      <dsp:nvSpPr>
        <dsp:cNvPr id="0" name=""/>
        <dsp:cNvSpPr/>
      </dsp:nvSpPr>
      <dsp:spPr>
        <a:xfrm>
          <a:off x="0" y="823"/>
          <a:ext cx="7493903" cy="451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ts val="0"/>
            </a:spcAft>
            <a:buNone/>
          </a:pPr>
          <a:r>
            <a:rPr lang="zh-CN" altLang="en-US" sz="2000" b="1" kern="1200" dirty="0"/>
            <a:t>生产环节</a:t>
          </a:r>
        </a:p>
      </dsp:txBody>
      <dsp:txXfrm>
        <a:off x="22043" y="22866"/>
        <a:ext cx="7449817" cy="407476"/>
      </dsp:txXfrm>
    </dsp:sp>
    <dsp:sp modelId="{F5A1C83D-0DC4-4996-BC36-8945277E399D}">
      <dsp:nvSpPr>
        <dsp:cNvPr id="0" name=""/>
        <dsp:cNvSpPr/>
      </dsp:nvSpPr>
      <dsp:spPr>
        <a:xfrm>
          <a:off x="0" y="455197"/>
          <a:ext cx="7493903" cy="761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931" tIns="20320" rIns="113792" bIns="20320" numCol="1" spcCol="1270" anchor="t" anchorCtr="0">
          <a:noAutofit/>
        </a:bodyPr>
        <a:lstStyle/>
        <a:p>
          <a:pPr marL="171450" lvl="1" indent="-171450" algn="l" defTabSz="711200">
            <a:lnSpc>
              <a:spcPct val="100000"/>
            </a:lnSpc>
            <a:spcBef>
              <a:spcPct val="0"/>
            </a:spcBef>
            <a:spcAft>
              <a:spcPts val="0"/>
            </a:spcAft>
            <a:buChar char="•"/>
          </a:pPr>
          <a:r>
            <a:rPr lang="en-US" sz="1600" b="1" kern="1200" dirty="0"/>
            <a:t>1.</a:t>
          </a:r>
          <a:r>
            <a:rPr lang="zh-CN" sz="1600" b="1" kern="1200" dirty="0"/>
            <a:t>纳税人生产应税消费品直接对外销售的，在销售时纳税。</a:t>
          </a:r>
          <a:endParaRPr lang="zh-CN" altLang="en-US" sz="1600" b="1" kern="1200" dirty="0"/>
        </a:p>
        <a:p>
          <a:pPr marL="171450" lvl="1" indent="-171450" algn="l" defTabSz="711200">
            <a:lnSpc>
              <a:spcPct val="100000"/>
            </a:lnSpc>
            <a:spcBef>
              <a:spcPct val="0"/>
            </a:spcBef>
            <a:spcAft>
              <a:spcPts val="0"/>
            </a:spcAft>
            <a:buChar char="•"/>
          </a:pPr>
          <a:r>
            <a:rPr lang="en-US" sz="1600" b="1" kern="1200" dirty="0"/>
            <a:t>2.</a:t>
          </a:r>
          <a:r>
            <a:rPr lang="zh-CN" sz="1600" b="1" kern="1200" dirty="0"/>
            <a:t>纳税人自产自用的应税消费品，用于连续生产应税消费品的，不纳税；用于其他方面的，于移送使用时纳税。</a:t>
          </a:r>
          <a:endParaRPr lang="zh-CN" altLang="en-US" sz="1600" b="1" kern="1200" dirty="0"/>
        </a:p>
      </dsp:txBody>
      <dsp:txXfrm>
        <a:off x="0" y="455197"/>
        <a:ext cx="7493903" cy="761759"/>
      </dsp:txXfrm>
    </dsp:sp>
    <dsp:sp modelId="{48B499D1-C925-4498-B444-E4C4E1E06199}">
      <dsp:nvSpPr>
        <dsp:cNvPr id="0" name=""/>
        <dsp:cNvSpPr/>
      </dsp:nvSpPr>
      <dsp:spPr>
        <a:xfrm>
          <a:off x="0" y="1216956"/>
          <a:ext cx="7493903" cy="451562"/>
        </a:xfrm>
        <a:prstGeom prst="roundRect">
          <a:avLst/>
        </a:prstGeom>
        <a:solidFill>
          <a:schemeClr val="accent4">
            <a:hueOff val="-1686617"/>
            <a:satOff val="16346"/>
            <a:lumOff val="-16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ts val="0"/>
            </a:spcAft>
            <a:buNone/>
          </a:pPr>
          <a:r>
            <a:rPr lang="zh-CN" altLang="en-US" sz="2000" b="1" kern="1200" dirty="0"/>
            <a:t>委托加工环节</a:t>
          </a:r>
        </a:p>
      </dsp:txBody>
      <dsp:txXfrm>
        <a:off x="22043" y="1238999"/>
        <a:ext cx="7449817" cy="407476"/>
      </dsp:txXfrm>
    </dsp:sp>
    <dsp:sp modelId="{91A1FC37-085A-4E90-A518-CB6CAD4E0DCB}">
      <dsp:nvSpPr>
        <dsp:cNvPr id="0" name=""/>
        <dsp:cNvSpPr/>
      </dsp:nvSpPr>
      <dsp:spPr>
        <a:xfrm>
          <a:off x="0" y="1668518"/>
          <a:ext cx="7493903" cy="687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931" tIns="20320" rIns="113792" bIns="20320" numCol="1" spcCol="1270" anchor="t" anchorCtr="0">
          <a:noAutofit/>
        </a:bodyPr>
        <a:lstStyle/>
        <a:p>
          <a:pPr marL="171450" lvl="1" indent="-171450" algn="l" defTabSz="711200">
            <a:lnSpc>
              <a:spcPct val="90000"/>
            </a:lnSpc>
            <a:spcBef>
              <a:spcPct val="0"/>
            </a:spcBef>
            <a:spcAft>
              <a:spcPts val="0"/>
            </a:spcAft>
            <a:buChar char="•"/>
          </a:pPr>
          <a:r>
            <a:rPr lang="zh-CN" altLang="en-US" sz="1600" b="1" kern="1200" dirty="0"/>
            <a:t>纳税人委托加工应税消费品的，委托方是消费税的纳税义务人，由受托方（个人除外）在向委托方交货时代收代缴消费税税款；委托个人加工的应税消费品，由委托方收回后缴纳消费税</a:t>
          </a:r>
        </a:p>
      </dsp:txBody>
      <dsp:txXfrm>
        <a:off x="0" y="1668518"/>
        <a:ext cx="7493903" cy="687441"/>
      </dsp:txXfrm>
    </dsp:sp>
    <dsp:sp modelId="{F30D5037-EDBC-43F3-92EC-B3EAD0950E97}">
      <dsp:nvSpPr>
        <dsp:cNvPr id="0" name=""/>
        <dsp:cNvSpPr/>
      </dsp:nvSpPr>
      <dsp:spPr>
        <a:xfrm>
          <a:off x="0" y="2355960"/>
          <a:ext cx="7493903" cy="451562"/>
        </a:xfrm>
        <a:prstGeom prst="roundRect">
          <a:avLst/>
        </a:prstGeom>
        <a:solidFill>
          <a:schemeClr val="accent4">
            <a:hueOff val="-3373233"/>
            <a:satOff val="32693"/>
            <a:lumOff val="-32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ts val="0"/>
            </a:spcAft>
            <a:buNone/>
          </a:pPr>
          <a:r>
            <a:rPr lang="zh-CN" altLang="en-US" sz="2000" b="1" kern="1200" dirty="0"/>
            <a:t>进口环节</a:t>
          </a:r>
        </a:p>
      </dsp:txBody>
      <dsp:txXfrm>
        <a:off x="22043" y="2378003"/>
        <a:ext cx="7449817" cy="407476"/>
      </dsp:txXfrm>
    </dsp:sp>
    <dsp:sp modelId="{EC3A80AF-02A1-4A2C-A8F1-3098DEC76DF4}">
      <dsp:nvSpPr>
        <dsp:cNvPr id="0" name=""/>
        <dsp:cNvSpPr/>
      </dsp:nvSpPr>
      <dsp:spPr>
        <a:xfrm>
          <a:off x="0" y="2807522"/>
          <a:ext cx="7493903" cy="250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931" tIns="20320" rIns="113792" bIns="20320" numCol="1" spcCol="1270" anchor="t" anchorCtr="0">
          <a:noAutofit/>
        </a:bodyPr>
        <a:lstStyle/>
        <a:p>
          <a:pPr marL="171450" lvl="1" indent="-171450" algn="l" defTabSz="711200">
            <a:lnSpc>
              <a:spcPct val="90000"/>
            </a:lnSpc>
            <a:spcBef>
              <a:spcPct val="0"/>
            </a:spcBef>
            <a:spcAft>
              <a:spcPts val="0"/>
            </a:spcAft>
            <a:buChar char="•"/>
          </a:pPr>
          <a:r>
            <a:rPr lang="zh-CN" altLang="en-US" sz="1600" b="1" kern="1200" dirty="0"/>
            <a:t>进口应税消费品，在进口环节应缴纳消费税</a:t>
          </a:r>
        </a:p>
      </dsp:txBody>
      <dsp:txXfrm>
        <a:off x="0" y="2807522"/>
        <a:ext cx="7493903" cy="250823"/>
      </dsp:txXfrm>
    </dsp:sp>
    <dsp:sp modelId="{E51835DB-4869-46C2-97F4-82BA1863ADAC}">
      <dsp:nvSpPr>
        <dsp:cNvPr id="0" name=""/>
        <dsp:cNvSpPr/>
      </dsp:nvSpPr>
      <dsp:spPr>
        <a:xfrm>
          <a:off x="0" y="3058345"/>
          <a:ext cx="7493903" cy="451562"/>
        </a:xfrm>
        <a:prstGeom prst="roundRect">
          <a:avLst/>
        </a:prstGeom>
        <a:solidFill>
          <a:schemeClr val="accent4">
            <a:hueOff val="-5059850"/>
            <a:satOff val="49039"/>
            <a:lumOff val="-48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ts val="0"/>
            </a:spcAft>
            <a:buNone/>
          </a:pPr>
          <a:r>
            <a:rPr lang="zh-CN" altLang="en-US" sz="2000" b="1" kern="1200" dirty="0"/>
            <a:t>批发环节</a:t>
          </a:r>
        </a:p>
      </dsp:txBody>
      <dsp:txXfrm>
        <a:off x="22043" y="3080388"/>
        <a:ext cx="7449817" cy="407476"/>
      </dsp:txXfrm>
    </dsp:sp>
    <dsp:sp modelId="{17CC63AC-1B30-4FBE-B3AF-8307AD00FCAA}">
      <dsp:nvSpPr>
        <dsp:cNvPr id="0" name=""/>
        <dsp:cNvSpPr/>
      </dsp:nvSpPr>
      <dsp:spPr>
        <a:xfrm>
          <a:off x="0" y="3509908"/>
          <a:ext cx="7493903" cy="250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931" tIns="20320" rIns="113792" bIns="20320" numCol="1" spcCol="1270" anchor="t" anchorCtr="0">
          <a:noAutofit/>
        </a:bodyPr>
        <a:lstStyle/>
        <a:p>
          <a:pPr marL="171450" lvl="1" indent="-171450" algn="l" defTabSz="711200">
            <a:lnSpc>
              <a:spcPct val="90000"/>
            </a:lnSpc>
            <a:spcBef>
              <a:spcPct val="0"/>
            </a:spcBef>
            <a:spcAft>
              <a:spcPts val="0"/>
            </a:spcAft>
            <a:buChar char="•"/>
          </a:pPr>
          <a:r>
            <a:rPr lang="zh-CN" altLang="en-US" sz="1600" b="1" kern="1200" dirty="0"/>
            <a:t>特指卷烟</a:t>
          </a:r>
        </a:p>
      </dsp:txBody>
      <dsp:txXfrm>
        <a:off x="0" y="3509908"/>
        <a:ext cx="7493903" cy="250823"/>
      </dsp:txXfrm>
    </dsp:sp>
    <dsp:sp modelId="{A1367828-B0DF-403D-B97C-0D77052BAC1A}">
      <dsp:nvSpPr>
        <dsp:cNvPr id="0" name=""/>
        <dsp:cNvSpPr/>
      </dsp:nvSpPr>
      <dsp:spPr>
        <a:xfrm>
          <a:off x="0" y="3760731"/>
          <a:ext cx="7493903" cy="451562"/>
        </a:xfrm>
        <a:prstGeom prst="roundRect">
          <a:avLst/>
        </a:prstGeom>
        <a:solidFill>
          <a:schemeClr val="accent4">
            <a:hueOff val="-6746466"/>
            <a:satOff val="65386"/>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ts val="0"/>
            </a:spcAft>
            <a:buNone/>
          </a:pPr>
          <a:r>
            <a:rPr lang="zh-CN" altLang="en-US" sz="2000" b="1" kern="1200" dirty="0"/>
            <a:t>零售环节</a:t>
          </a:r>
        </a:p>
      </dsp:txBody>
      <dsp:txXfrm>
        <a:off x="22043" y="3782774"/>
        <a:ext cx="7449817" cy="407476"/>
      </dsp:txXfrm>
    </dsp:sp>
    <dsp:sp modelId="{7877B98C-BC78-4F28-8020-0B4530CCB104}">
      <dsp:nvSpPr>
        <dsp:cNvPr id="0" name=""/>
        <dsp:cNvSpPr/>
      </dsp:nvSpPr>
      <dsp:spPr>
        <a:xfrm>
          <a:off x="0" y="4212294"/>
          <a:ext cx="7493903" cy="250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931" tIns="20320" rIns="113792" bIns="20320" numCol="1" spcCol="1270" anchor="t" anchorCtr="0">
          <a:noAutofit/>
        </a:bodyPr>
        <a:lstStyle/>
        <a:p>
          <a:pPr marL="171450" lvl="1" indent="-171450" algn="l" defTabSz="711200">
            <a:lnSpc>
              <a:spcPct val="90000"/>
            </a:lnSpc>
            <a:spcBef>
              <a:spcPct val="0"/>
            </a:spcBef>
            <a:spcAft>
              <a:spcPts val="0"/>
            </a:spcAft>
            <a:buChar char="•"/>
          </a:pPr>
          <a:r>
            <a:rPr lang="zh-CN" altLang="en-US" sz="1600" b="1" kern="1200" dirty="0"/>
            <a:t>特指金银首饰、钻石及钻石饰品、超豪华小汽车</a:t>
          </a:r>
        </a:p>
      </dsp:txBody>
      <dsp:txXfrm>
        <a:off x="0" y="4212294"/>
        <a:ext cx="7493903" cy="25082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BFCC1-4F60-4536-9A99-AD59D3A56564}">
      <dsp:nvSpPr>
        <dsp:cNvPr id="0" name=""/>
        <dsp:cNvSpPr/>
      </dsp:nvSpPr>
      <dsp:spPr>
        <a:xfrm>
          <a:off x="-4583382" y="-702742"/>
          <a:ext cx="5459804" cy="5459804"/>
        </a:xfrm>
        <a:prstGeom prst="blockArc">
          <a:avLst>
            <a:gd name="adj1" fmla="val 18900000"/>
            <a:gd name="adj2" fmla="val 2700000"/>
            <a:gd name="adj3" fmla="val 396"/>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02C2D1-6F01-46F3-AF0F-1D98C6E60A9B}">
      <dsp:nvSpPr>
        <dsp:cNvPr id="0" name=""/>
        <dsp:cNvSpPr/>
      </dsp:nvSpPr>
      <dsp:spPr>
        <a:xfrm>
          <a:off x="459053" y="145010"/>
          <a:ext cx="6410097" cy="95708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075" tIns="50800" rIns="50800" bIns="50800" numCol="1" spcCol="1270" anchor="ctr" anchorCtr="0">
          <a:noAutofit/>
        </a:bodyPr>
        <a:lstStyle/>
        <a:p>
          <a:pPr marL="0" lvl="0" indent="0" algn="l" defTabSz="889000">
            <a:lnSpc>
              <a:spcPct val="90000"/>
            </a:lnSpc>
            <a:spcBef>
              <a:spcPct val="0"/>
            </a:spcBef>
            <a:spcAft>
              <a:spcPct val="35000"/>
            </a:spcAft>
            <a:buNone/>
          </a:pPr>
          <a:r>
            <a:rPr lang="zh-CN" altLang="en-US" sz="2000" b="1" kern="1200" dirty="0"/>
            <a:t>① 采取</a:t>
          </a:r>
          <a:r>
            <a:rPr lang="zh-CN" altLang="en-US" sz="2000" b="1" kern="1200" dirty="0">
              <a:solidFill>
                <a:srgbClr val="FFFF00"/>
              </a:solidFill>
            </a:rPr>
            <a:t>赊销和分期收款</a:t>
          </a:r>
          <a:r>
            <a:rPr lang="zh-CN" altLang="en-US" sz="2000" b="1" kern="1200" dirty="0"/>
            <a:t>结算方式的，为销售</a:t>
          </a:r>
          <a:r>
            <a:rPr lang="zh-CN" altLang="en-US" sz="2000" b="1" kern="1200" dirty="0">
              <a:solidFill>
                <a:srgbClr val="FFFF00"/>
              </a:solidFill>
            </a:rPr>
            <a:t>合同规定</a:t>
          </a:r>
          <a:r>
            <a:rPr lang="zh-CN" altLang="en-US" sz="2000" b="1" kern="1200" dirty="0"/>
            <a:t>的收款日期当天；书面合同没有约定收款日期或无书面合同的，为</a:t>
          </a:r>
          <a:r>
            <a:rPr lang="zh-CN" altLang="en-US" sz="2000" b="1" kern="1200" dirty="0">
              <a:solidFill>
                <a:srgbClr val="FFFF00"/>
              </a:solidFill>
            </a:rPr>
            <a:t>发出</a:t>
          </a:r>
          <a:r>
            <a:rPr lang="zh-CN" altLang="en-US" sz="2000" b="1" kern="1200" dirty="0"/>
            <a:t>应税消费品的当天。</a:t>
          </a:r>
        </a:p>
      </dsp:txBody>
      <dsp:txXfrm>
        <a:off x="459053" y="145010"/>
        <a:ext cx="6410097" cy="957086"/>
      </dsp:txXfrm>
    </dsp:sp>
    <dsp:sp modelId="{2085C210-E3E7-4ABD-AD86-F1B15317D4ED}">
      <dsp:nvSpPr>
        <dsp:cNvPr id="0" name=""/>
        <dsp:cNvSpPr/>
      </dsp:nvSpPr>
      <dsp:spPr>
        <a:xfrm>
          <a:off x="69231" y="166986"/>
          <a:ext cx="779645" cy="913136"/>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5C803E-99C4-4761-A10A-31F37FFBCB23}">
      <dsp:nvSpPr>
        <dsp:cNvPr id="0" name=""/>
        <dsp:cNvSpPr/>
      </dsp:nvSpPr>
      <dsp:spPr>
        <a:xfrm>
          <a:off x="816644" y="1247432"/>
          <a:ext cx="6052506" cy="623716"/>
        </a:xfrm>
        <a:prstGeom prst="rect">
          <a:avLst/>
        </a:prstGeom>
        <a:solidFill>
          <a:schemeClr val="accent4">
            <a:hueOff val="-2248822"/>
            <a:satOff val="21795"/>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075" tIns="50800" rIns="50800" bIns="50800" numCol="1" spcCol="1270" anchor="ctr" anchorCtr="0">
          <a:noAutofit/>
        </a:bodyPr>
        <a:lstStyle/>
        <a:p>
          <a:pPr marL="0" lvl="0" indent="0" algn="l" defTabSz="889000">
            <a:lnSpc>
              <a:spcPct val="90000"/>
            </a:lnSpc>
            <a:spcBef>
              <a:spcPct val="0"/>
            </a:spcBef>
            <a:spcAft>
              <a:spcPct val="35000"/>
            </a:spcAft>
            <a:buNone/>
          </a:pPr>
          <a:r>
            <a:rPr lang="zh-CN" altLang="en-US" sz="2000" b="1" kern="1200" dirty="0"/>
            <a:t>② 采取</a:t>
          </a:r>
          <a:r>
            <a:rPr lang="zh-CN" altLang="en-US" sz="2000" b="1" kern="1200" dirty="0">
              <a:solidFill>
                <a:srgbClr val="FFFF00"/>
              </a:solidFill>
            </a:rPr>
            <a:t>预收货款</a:t>
          </a:r>
          <a:r>
            <a:rPr lang="zh-CN" altLang="en-US" sz="2000" b="1" kern="1200" dirty="0"/>
            <a:t>结算方式的，为</a:t>
          </a:r>
          <a:r>
            <a:rPr lang="zh-CN" altLang="en-US" sz="2000" b="1" kern="1200" dirty="0">
              <a:solidFill>
                <a:srgbClr val="FFFF00"/>
              </a:solidFill>
            </a:rPr>
            <a:t>发出</a:t>
          </a:r>
          <a:r>
            <a:rPr lang="zh-CN" altLang="en-US" sz="2000" b="1" kern="1200" dirty="0"/>
            <a:t>应税消费品的当天。</a:t>
          </a:r>
        </a:p>
      </dsp:txBody>
      <dsp:txXfrm>
        <a:off x="816644" y="1247432"/>
        <a:ext cx="6052506" cy="623716"/>
      </dsp:txXfrm>
    </dsp:sp>
    <dsp:sp modelId="{6B65E8CB-1D66-41A7-A3FA-5220FDE90F4A}">
      <dsp:nvSpPr>
        <dsp:cNvPr id="0" name=""/>
        <dsp:cNvSpPr/>
      </dsp:nvSpPr>
      <dsp:spPr>
        <a:xfrm>
          <a:off x="426822" y="1169468"/>
          <a:ext cx="779645" cy="779645"/>
        </a:xfrm>
        <a:prstGeom prst="ellipse">
          <a:avLst/>
        </a:prstGeom>
        <a:solidFill>
          <a:schemeClr val="lt1">
            <a:hueOff val="0"/>
            <a:satOff val="0"/>
            <a:lumOff val="0"/>
            <a:alphaOff val="0"/>
          </a:schemeClr>
        </a:solidFill>
        <a:ln w="25400" cap="flat" cmpd="sng" algn="ctr">
          <a:solidFill>
            <a:schemeClr val="accent4">
              <a:hueOff val="-2248822"/>
              <a:satOff val="21795"/>
              <a:lumOff val="-2157"/>
              <a:alphaOff val="0"/>
            </a:schemeClr>
          </a:solidFill>
          <a:prstDash val="solid"/>
        </a:ln>
        <a:effectLst/>
      </dsp:spPr>
      <dsp:style>
        <a:lnRef idx="2">
          <a:scrgbClr r="0" g="0" b="0"/>
        </a:lnRef>
        <a:fillRef idx="1">
          <a:scrgbClr r="0" g="0" b="0"/>
        </a:fillRef>
        <a:effectRef idx="0">
          <a:scrgbClr r="0" g="0" b="0"/>
        </a:effectRef>
        <a:fontRef idx="minor"/>
      </dsp:style>
    </dsp:sp>
    <dsp:sp modelId="{0B2F7516-928A-4C8E-851E-F24E9D36543B}">
      <dsp:nvSpPr>
        <dsp:cNvPr id="0" name=""/>
        <dsp:cNvSpPr/>
      </dsp:nvSpPr>
      <dsp:spPr>
        <a:xfrm>
          <a:off x="816644" y="2059474"/>
          <a:ext cx="6052506" cy="871107"/>
        </a:xfrm>
        <a:prstGeom prst="rect">
          <a:avLst/>
        </a:prstGeom>
        <a:solidFill>
          <a:schemeClr val="accent4">
            <a:hueOff val="-4497644"/>
            <a:satOff val="43591"/>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075" tIns="50800" rIns="50800" bIns="50800" numCol="1" spcCol="1270" anchor="ctr" anchorCtr="0">
          <a:noAutofit/>
        </a:bodyPr>
        <a:lstStyle/>
        <a:p>
          <a:pPr marL="0" lvl="0" indent="0" algn="l" defTabSz="889000">
            <a:lnSpc>
              <a:spcPct val="90000"/>
            </a:lnSpc>
            <a:spcBef>
              <a:spcPct val="0"/>
            </a:spcBef>
            <a:spcAft>
              <a:spcPct val="35000"/>
            </a:spcAft>
            <a:buNone/>
          </a:pPr>
          <a:r>
            <a:rPr lang="zh-CN" altLang="en-US" sz="2000" b="1" kern="1200" dirty="0"/>
            <a:t>③ 采取</a:t>
          </a:r>
          <a:r>
            <a:rPr lang="zh-CN" altLang="en-US" sz="2000" b="1" kern="1200" dirty="0">
              <a:solidFill>
                <a:srgbClr val="FFFF00"/>
              </a:solidFill>
            </a:rPr>
            <a:t>托收承付或委托银行</a:t>
          </a:r>
          <a:r>
            <a:rPr lang="zh-CN" altLang="en-US" sz="2000" b="1" kern="1200" dirty="0"/>
            <a:t>收款方式结算的，为</a:t>
          </a:r>
          <a:r>
            <a:rPr lang="zh-CN" altLang="en-US" sz="2000" b="1" kern="1200" dirty="0">
              <a:solidFill>
                <a:srgbClr val="FFFF00"/>
              </a:solidFill>
            </a:rPr>
            <a:t>发出</a:t>
          </a:r>
          <a:r>
            <a:rPr lang="zh-CN" altLang="en-US" sz="2000" b="1" kern="1200" dirty="0"/>
            <a:t>应税消费品并办妥托收手续的当天。</a:t>
          </a:r>
        </a:p>
      </dsp:txBody>
      <dsp:txXfrm>
        <a:off x="816644" y="2059474"/>
        <a:ext cx="6052506" cy="871107"/>
      </dsp:txXfrm>
    </dsp:sp>
    <dsp:sp modelId="{8CADF72C-A179-442E-BB12-B3E8F3DA2454}">
      <dsp:nvSpPr>
        <dsp:cNvPr id="0" name=""/>
        <dsp:cNvSpPr/>
      </dsp:nvSpPr>
      <dsp:spPr>
        <a:xfrm>
          <a:off x="426822" y="2105205"/>
          <a:ext cx="779645" cy="779645"/>
        </a:xfrm>
        <a:prstGeom prst="ellipse">
          <a:avLst/>
        </a:prstGeom>
        <a:solidFill>
          <a:schemeClr val="lt1">
            <a:hueOff val="0"/>
            <a:satOff val="0"/>
            <a:lumOff val="0"/>
            <a:alphaOff val="0"/>
          </a:schemeClr>
        </a:solidFill>
        <a:ln w="25400" cap="flat" cmpd="sng" algn="ctr">
          <a:solidFill>
            <a:schemeClr val="accent4">
              <a:hueOff val="-4497644"/>
              <a:satOff val="43591"/>
              <a:lumOff val="-4314"/>
              <a:alphaOff val="0"/>
            </a:schemeClr>
          </a:solidFill>
          <a:prstDash val="solid"/>
        </a:ln>
        <a:effectLst/>
      </dsp:spPr>
      <dsp:style>
        <a:lnRef idx="2">
          <a:scrgbClr r="0" g="0" b="0"/>
        </a:lnRef>
        <a:fillRef idx="1">
          <a:scrgbClr r="0" g="0" b="0"/>
        </a:fillRef>
        <a:effectRef idx="0">
          <a:scrgbClr r="0" g="0" b="0"/>
        </a:effectRef>
        <a:fontRef idx="minor"/>
      </dsp:style>
    </dsp:sp>
    <dsp:sp modelId="{77E9FB85-AE6F-440F-9B6A-09273A98659D}">
      <dsp:nvSpPr>
        <dsp:cNvPr id="0" name=""/>
        <dsp:cNvSpPr/>
      </dsp:nvSpPr>
      <dsp:spPr>
        <a:xfrm>
          <a:off x="459053" y="3050247"/>
          <a:ext cx="6410097" cy="761033"/>
        </a:xfrm>
        <a:prstGeom prst="rect">
          <a:avLst/>
        </a:prstGeom>
        <a:solidFill>
          <a:schemeClr val="accent4">
            <a:hueOff val="-6746466"/>
            <a:satOff val="65386"/>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075" tIns="50800" rIns="50800" bIns="50800" numCol="1" spcCol="1270" anchor="ctr" anchorCtr="0">
          <a:noAutofit/>
        </a:bodyPr>
        <a:lstStyle/>
        <a:p>
          <a:pPr marL="0" lvl="0" indent="0" algn="l" defTabSz="889000">
            <a:lnSpc>
              <a:spcPct val="90000"/>
            </a:lnSpc>
            <a:spcBef>
              <a:spcPct val="0"/>
            </a:spcBef>
            <a:spcAft>
              <a:spcPct val="35000"/>
            </a:spcAft>
            <a:buNone/>
          </a:pPr>
          <a:r>
            <a:rPr lang="zh-CN" altLang="en-US" sz="2000" b="1" kern="1200" dirty="0"/>
            <a:t>④ 采取</a:t>
          </a:r>
          <a:r>
            <a:rPr lang="zh-CN" altLang="en-US" sz="2000" b="1" kern="1200" dirty="0">
              <a:solidFill>
                <a:srgbClr val="FFFF00"/>
              </a:solidFill>
            </a:rPr>
            <a:t>其他结算</a:t>
          </a:r>
          <a:r>
            <a:rPr lang="zh-CN" altLang="en-US" sz="2000" b="1" kern="1200" dirty="0"/>
            <a:t>方式的，为</a:t>
          </a:r>
          <a:r>
            <a:rPr lang="zh-CN" altLang="en-US" sz="2000" b="1" kern="1200" dirty="0">
              <a:solidFill>
                <a:srgbClr val="FFFF00"/>
              </a:solidFill>
            </a:rPr>
            <a:t>收讫</a:t>
          </a:r>
          <a:r>
            <a:rPr lang="zh-CN" altLang="en-US" sz="2000" b="1" kern="1200" dirty="0"/>
            <a:t>销售款或者取得索取销售款凭据的当天。</a:t>
          </a:r>
        </a:p>
      </dsp:txBody>
      <dsp:txXfrm>
        <a:off x="459053" y="3050247"/>
        <a:ext cx="6410097" cy="761033"/>
      </dsp:txXfrm>
    </dsp:sp>
    <dsp:sp modelId="{230CFACF-8DC0-4B09-A8D7-2B4F6D395DE8}">
      <dsp:nvSpPr>
        <dsp:cNvPr id="0" name=""/>
        <dsp:cNvSpPr/>
      </dsp:nvSpPr>
      <dsp:spPr>
        <a:xfrm>
          <a:off x="69231" y="2972321"/>
          <a:ext cx="779645" cy="916886"/>
        </a:xfrm>
        <a:prstGeom prst="ellipse">
          <a:avLst/>
        </a:prstGeom>
        <a:solidFill>
          <a:schemeClr val="lt1">
            <a:hueOff val="0"/>
            <a:satOff val="0"/>
            <a:lumOff val="0"/>
            <a:alphaOff val="0"/>
          </a:schemeClr>
        </a:solidFill>
        <a:ln w="25400" cap="flat" cmpd="sng" algn="ctr">
          <a:solidFill>
            <a:schemeClr val="accent4">
              <a:hueOff val="-6746466"/>
              <a:satOff val="65386"/>
              <a:lumOff val="-647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BFCC1-4F60-4536-9A99-AD59D3A56564}">
      <dsp:nvSpPr>
        <dsp:cNvPr id="0" name=""/>
        <dsp:cNvSpPr/>
      </dsp:nvSpPr>
      <dsp:spPr>
        <a:xfrm>
          <a:off x="-4091748" y="-628001"/>
          <a:ext cx="4875778" cy="4875778"/>
        </a:xfrm>
        <a:prstGeom prst="blockArc">
          <a:avLst>
            <a:gd name="adj1" fmla="val 18900000"/>
            <a:gd name="adj2" fmla="val 2700000"/>
            <a:gd name="adj3" fmla="val 443"/>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CE7950-907D-46AE-B543-5DC6CFB9782F}">
      <dsp:nvSpPr>
        <dsp:cNvPr id="0" name=""/>
        <dsp:cNvSpPr/>
      </dsp:nvSpPr>
      <dsp:spPr>
        <a:xfrm>
          <a:off x="504207" y="361977"/>
          <a:ext cx="5686083" cy="72395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4639" tIns="50800" rIns="50800" bIns="50800" numCol="1" spcCol="1270" anchor="ctr" anchorCtr="0">
          <a:noAutofit/>
        </a:bodyPr>
        <a:lstStyle/>
        <a:p>
          <a:pPr marL="0" lvl="0" indent="0" algn="l" defTabSz="889000">
            <a:lnSpc>
              <a:spcPct val="90000"/>
            </a:lnSpc>
            <a:spcBef>
              <a:spcPct val="0"/>
            </a:spcBef>
            <a:spcAft>
              <a:spcPct val="35000"/>
            </a:spcAft>
            <a:buNone/>
          </a:pPr>
          <a:r>
            <a:rPr lang="zh-CN" sz="2000" b="1" kern="1200" dirty="0"/>
            <a:t>（</a:t>
          </a:r>
          <a:r>
            <a:rPr lang="en-US" sz="2000" b="1" kern="1200" dirty="0"/>
            <a:t>2</a:t>
          </a:r>
          <a:r>
            <a:rPr lang="zh-CN" sz="2000" b="1" kern="1200" dirty="0"/>
            <a:t>）纳税人</a:t>
          </a:r>
          <a:r>
            <a:rPr lang="zh-CN" sz="2000" b="1" kern="1200" dirty="0">
              <a:solidFill>
                <a:srgbClr val="FFFF00"/>
              </a:solidFill>
            </a:rPr>
            <a:t>自产自用</a:t>
          </a:r>
          <a:r>
            <a:rPr lang="zh-CN" sz="2000" b="1" kern="1200" dirty="0"/>
            <a:t>的应税消费品，为</a:t>
          </a:r>
          <a:r>
            <a:rPr lang="zh-CN" sz="2000" b="1" kern="1200" dirty="0">
              <a:solidFill>
                <a:srgbClr val="FFFF00"/>
              </a:solidFill>
            </a:rPr>
            <a:t>移送使用</a:t>
          </a:r>
          <a:r>
            <a:rPr lang="zh-CN" sz="2000" b="1" kern="1200" dirty="0"/>
            <a:t>的当天</a:t>
          </a:r>
          <a:endParaRPr lang="zh-CN" altLang="en-US" sz="2000" b="1" kern="1200" dirty="0"/>
        </a:p>
      </dsp:txBody>
      <dsp:txXfrm>
        <a:off x="504207" y="361977"/>
        <a:ext cx="5686083" cy="723955"/>
      </dsp:txXfrm>
    </dsp:sp>
    <dsp:sp modelId="{68ECC472-94D8-489D-B243-1D2AB587E18E}">
      <dsp:nvSpPr>
        <dsp:cNvPr id="0" name=""/>
        <dsp:cNvSpPr/>
      </dsp:nvSpPr>
      <dsp:spPr>
        <a:xfrm>
          <a:off x="51735" y="271483"/>
          <a:ext cx="904944" cy="904944"/>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CF46C2-B4E6-483A-9137-A96ABCD00798}">
      <dsp:nvSpPr>
        <dsp:cNvPr id="0" name=""/>
        <dsp:cNvSpPr/>
      </dsp:nvSpPr>
      <dsp:spPr>
        <a:xfrm>
          <a:off x="767365" y="1447910"/>
          <a:ext cx="5422925" cy="723955"/>
        </a:xfrm>
        <a:prstGeom prst="rect">
          <a:avLst/>
        </a:prstGeom>
        <a:solidFill>
          <a:schemeClr val="accent4">
            <a:hueOff val="-3373233"/>
            <a:satOff val="32693"/>
            <a:lumOff val="-32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4639" tIns="50800" rIns="50800" bIns="50800" numCol="1" spcCol="1270" anchor="ctr" anchorCtr="0">
          <a:noAutofit/>
        </a:bodyPr>
        <a:lstStyle/>
        <a:p>
          <a:pPr marL="0" lvl="0" indent="0" algn="l" defTabSz="889000">
            <a:lnSpc>
              <a:spcPct val="90000"/>
            </a:lnSpc>
            <a:spcBef>
              <a:spcPct val="0"/>
            </a:spcBef>
            <a:spcAft>
              <a:spcPct val="35000"/>
            </a:spcAft>
            <a:buNone/>
          </a:pPr>
          <a:r>
            <a:rPr lang="zh-CN" sz="2000" b="1" kern="1200" dirty="0"/>
            <a:t>（</a:t>
          </a:r>
          <a:r>
            <a:rPr lang="en-US" sz="2000" b="1" kern="1200" dirty="0"/>
            <a:t>3</a:t>
          </a:r>
          <a:r>
            <a:rPr lang="zh-CN" sz="2000" b="1" kern="1200" dirty="0"/>
            <a:t>）纳税人</a:t>
          </a:r>
          <a:r>
            <a:rPr lang="zh-CN" sz="2000" b="1" kern="1200" dirty="0">
              <a:solidFill>
                <a:srgbClr val="FFFF00"/>
              </a:solidFill>
            </a:rPr>
            <a:t>委托加工</a:t>
          </a:r>
          <a:r>
            <a:rPr lang="zh-CN" sz="2000" b="1" kern="1200" dirty="0"/>
            <a:t>的应税消费品，为纳税人</a:t>
          </a:r>
          <a:r>
            <a:rPr lang="zh-CN" sz="2000" b="1" kern="1200" dirty="0">
              <a:solidFill>
                <a:srgbClr val="FFFF00"/>
              </a:solidFill>
            </a:rPr>
            <a:t>提货的当天</a:t>
          </a:r>
          <a:endParaRPr lang="zh-CN" altLang="en-US" sz="2000" b="1" kern="1200" dirty="0">
            <a:solidFill>
              <a:srgbClr val="FFFF00"/>
            </a:solidFill>
          </a:endParaRPr>
        </a:p>
      </dsp:txBody>
      <dsp:txXfrm>
        <a:off x="767365" y="1447910"/>
        <a:ext cx="5422925" cy="723955"/>
      </dsp:txXfrm>
    </dsp:sp>
    <dsp:sp modelId="{4CC45AA8-3016-41BA-8B27-EDC84EDDE91E}">
      <dsp:nvSpPr>
        <dsp:cNvPr id="0" name=""/>
        <dsp:cNvSpPr/>
      </dsp:nvSpPr>
      <dsp:spPr>
        <a:xfrm>
          <a:off x="314893" y="1357416"/>
          <a:ext cx="904944" cy="904944"/>
        </a:xfrm>
        <a:prstGeom prst="ellipse">
          <a:avLst/>
        </a:prstGeom>
        <a:solidFill>
          <a:schemeClr val="lt1">
            <a:hueOff val="0"/>
            <a:satOff val="0"/>
            <a:lumOff val="0"/>
            <a:alphaOff val="0"/>
          </a:schemeClr>
        </a:solidFill>
        <a:ln w="25400" cap="flat" cmpd="sng" algn="ctr">
          <a:solidFill>
            <a:schemeClr val="accent4">
              <a:hueOff val="-3373233"/>
              <a:satOff val="32693"/>
              <a:lumOff val="-3235"/>
              <a:alphaOff val="0"/>
            </a:schemeClr>
          </a:solidFill>
          <a:prstDash val="solid"/>
        </a:ln>
        <a:effectLst/>
      </dsp:spPr>
      <dsp:style>
        <a:lnRef idx="2">
          <a:scrgbClr r="0" g="0" b="0"/>
        </a:lnRef>
        <a:fillRef idx="1">
          <a:scrgbClr r="0" g="0" b="0"/>
        </a:fillRef>
        <a:effectRef idx="0">
          <a:scrgbClr r="0" g="0" b="0"/>
        </a:effectRef>
        <a:fontRef idx="minor"/>
      </dsp:style>
    </dsp:sp>
    <dsp:sp modelId="{E00C6518-1CD0-402E-86A3-B228F9ADD0D5}">
      <dsp:nvSpPr>
        <dsp:cNvPr id="0" name=""/>
        <dsp:cNvSpPr/>
      </dsp:nvSpPr>
      <dsp:spPr>
        <a:xfrm>
          <a:off x="504207" y="2533843"/>
          <a:ext cx="5686083" cy="723955"/>
        </a:xfrm>
        <a:prstGeom prst="rect">
          <a:avLst/>
        </a:prstGeom>
        <a:solidFill>
          <a:schemeClr val="accent4">
            <a:hueOff val="-6746466"/>
            <a:satOff val="65386"/>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4639" tIns="50800" rIns="50800" bIns="50800" numCol="1" spcCol="1270" anchor="ctr" anchorCtr="0">
          <a:noAutofit/>
        </a:bodyPr>
        <a:lstStyle/>
        <a:p>
          <a:pPr marL="0" lvl="0" indent="0" algn="l" defTabSz="889000">
            <a:lnSpc>
              <a:spcPct val="90000"/>
            </a:lnSpc>
            <a:spcBef>
              <a:spcPct val="0"/>
            </a:spcBef>
            <a:spcAft>
              <a:spcPct val="35000"/>
            </a:spcAft>
            <a:buNone/>
          </a:pPr>
          <a:r>
            <a:rPr lang="zh-CN" sz="2000" b="1" kern="1200" dirty="0"/>
            <a:t>（</a:t>
          </a:r>
          <a:r>
            <a:rPr lang="en-US" sz="2000" b="1" kern="1200" dirty="0"/>
            <a:t>4</a:t>
          </a:r>
          <a:r>
            <a:rPr lang="zh-CN" sz="2000" b="1" kern="1200" dirty="0"/>
            <a:t>）纳税人</a:t>
          </a:r>
          <a:r>
            <a:rPr lang="zh-CN" sz="2000" b="1" kern="1200" dirty="0">
              <a:solidFill>
                <a:srgbClr val="FFFF00"/>
              </a:solidFill>
            </a:rPr>
            <a:t>进口</a:t>
          </a:r>
          <a:r>
            <a:rPr lang="zh-CN" sz="2000" b="1" kern="1200" dirty="0"/>
            <a:t>的应税消费品，为</a:t>
          </a:r>
          <a:r>
            <a:rPr lang="zh-CN" sz="2000" b="1" kern="1200" dirty="0">
              <a:solidFill>
                <a:srgbClr val="FFFF00"/>
              </a:solidFill>
            </a:rPr>
            <a:t>报关进口的当天</a:t>
          </a:r>
          <a:endParaRPr lang="zh-CN" altLang="en-US" sz="2000" b="1" kern="1200" dirty="0">
            <a:solidFill>
              <a:srgbClr val="FFFF00"/>
            </a:solidFill>
          </a:endParaRPr>
        </a:p>
      </dsp:txBody>
      <dsp:txXfrm>
        <a:off x="504207" y="2533843"/>
        <a:ext cx="5686083" cy="723955"/>
      </dsp:txXfrm>
    </dsp:sp>
    <dsp:sp modelId="{EB54357A-0491-475A-9981-7C690AD5AAAD}">
      <dsp:nvSpPr>
        <dsp:cNvPr id="0" name=""/>
        <dsp:cNvSpPr/>
      </dsp:nvSpPr>
      <dsp:spPr>
        <a:xfrm>
          <a:off x="51735" y="2443348"/>
          <a:ext cx="904944" cy="904944"/>
        </a:xfrm>
        <a:prstGeom prst="ellipse">
          <a:avLst/>
        </a:prstGeom>
        <a:solidFill>
          <a:schemeClr val="lt1">
            <a:hueOff val="0"/>
            <a:satOff val="0"/>
            <a:lumOff val="0"/>
            <a:alphaOff val="0"/>
          </a:schemeClr>
        </a:solidFill>
        <a:ln w="25400" cap="flat" cmpd="sng" algn="ctr">
          <a:solidFill>
            <a:schemeClr val="accent4">
              <a:hueOff val="-6746466"/>
              <a:satOff val="65386"/>
              <a:lumOff val="-647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BFCC1-4F60-4536-9A99-AD59D3A56564}">
      <dsp:nvSpPr>
        <dsp:cNvPr id="0" name=""/>
        <dsp:cNvSpPr/>
      </dsp:nvSpPr>
      <dsp:spPr>
        <a:xfrm>
          <a:off x="-4892515" y="-755343"/>
          <a:ext cx="5870824" cy="5870824"/>
        </a:xfrm>
        <a:prstGeom prst="blockArc">
          <a:avLst>
            <a:gd name="adj1" fmla="val 18900000"/>
            <a:gd name="adj2" fmla="val 2700000"/>
            <a:gd name="adj3" fmla="val 368"/>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CE7950-907D-46AE-B543-5DC6CFB9782F}">
      <dsp:nvSpPr>
        <dsp:cNvPr id="0" name=""/>
        <dsp:cNvSpPr/>
      </dsp:nvSpPr>
      <dsp:spPr>
        <a:xfrm>
          <a:off x="801502" y="537029"/>
          <a:ext cx="5865765" cy="141732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88698" tIns="50800" rIns="50800" bIns="50800" numCol="1" spcCol="1270" anchor="ctr" anchorCtr="0">
          <a:noAutofit/>
        </a:bodyPr>
        <a:lstStyle/>
        <a:p>
          <a:pPr marL="0" lvl="0" indent="0" algn="l" defTabSz="889000">
            <a:lnSpc>
              <a:spcPct val="90000"/>
            </a:lnSpc>
            <a:spcBef>
              <a:spcPct val="0"/>
            </a:spcBef>
            <a:spcAft>
              <a:spcPct val="35000"/>
            </a:spcAft>
            <a:buNone/>
          </a:pPr>
          <a:r>
            <a:rPr lang="zh-CN" sz="2000" b="1" kern="1200" dirty="0"/>
            <a:t>分别为</a:t>
          </a:r>
          <a:r>
            <a:rPr lang="en-US" sz="2000" b="1" kern="1200" dirty="0">
              <a:solidFill>
                <a:srgbClr val="FFFF00"/>
              </a:solidFill>
            </a:rPr>
            <a:t>1</a:t>
          </a:r>
          <a:r>
            <a:rPr lang="zh-CN" sz="2000" b="1" kern="1200" dirty="0">
              <a:solidFill>
                <a:srgbClr val="FFFF00"/>
              </a:solidFill>
            </a:rPr>
            <a:t>日、</a:t>
          </a:r>
          <a:r>
            <a:rPr lang="en-US" sz="2000" b="1" kern="1200" dirty="0">
              <a:solidFill>
                <a:srgbClr val="FFFF00"/>
              </a:solidFill>
            </a:rPr>
            <a:t>3</a:t>
          </a:r>
          <a:r>
            <a:rPr lang="zh-CN" sz="2000" b="1" kern="1200" dirty="0">
              <a:solidFill>
                <a:srgbClr val="FFFF00"/>
              </a:solidFill>
            </a:rPr>
            <a:t>日、</a:t>
          </a:r>
          <a:r>
            <a:rPr lang="en-US" sz="2000" b="1" kern="1200" dirty="0">
              <a:solidFill>
                <a:srgbClr val="FFFF00"/>
              </a:solidFill>
            </a:rPr>
            <a:t>5</a:t>
          </a:r>
          <a:r>
            <a:rPr lang="zh-CN" sz="2000" b="1" kern="1200" dirty="0">
              <a:solidFill>
                <a:srgbClr val="FFFF00"/>
              </a:solidFill>
            </a:rPr>
            <a:t>日、</a:t>
          </a:r>
          <a:r>
            <a:rPr lang="en-US" sz="2000" b="1" kern="1200" dirty="0">
              <a:solidFill>
                <a:srgbClr val="FFFF00"/>
              </a:solidFill>
            </a:rPr>
            <a:t>10</a:t>
          </a:r>
          <a:r>
            <a:rPr lang="zh-CN" sz="2000" b="1" kern="1200" dirty="0">
              <a:solidFill>
                <a:srgbClr val="FFFF00"/>
              </a:solidFill>
            </a:rPr>
            <a:t>日、</a:t>
          </a:r>
          <a:r>
            <a:rPr lang="en-US" sz="2000" b="1" kern="1200" dirty="0">
              <a:solidFill>
                <a:srgbClr val="FFFF00"/>
              </a:solidFill>
            </a:rPr>
            <a:t>15</a:t>
          </a:r>
          <a:r>
            <a:rPr lang="zh-CN" sz="2000" b="1" kern="1200" dirty="0">
              <a:solidFill>
                <a:srgbClr val="FFFF00"/>
              </a:solidFill>
            </a:rPr>
            <a:t>日、</a:t>
          </a:r>
          <a:r>
            <a:rPr lang="en-US" sz="2000" b="1" kern="1200" dirty="0">
              <a:solidFill>
                <a:srgbClr val="FFFF00"/>
              </a:solidFill>
            </a:rPr>
            <a:t>1</a:t>
          </a:r>
          <a:r>
            <a:rPr lang="zh-CN" sz="2000" b="1" kern="1200" dirty="0">
              <a:solidFill>
                <a:srgbClr val="FFFF00"/>
              </a:solidFill>
            </a:rPr>
            <a:t>个月或</a:t>
          </a:r>
          <a:r>
            <a:rPr lang="en-US" sz="2000" b="1" kern="1200" dirty="0">
              <a:solidFill>
                <a:srgbClr val="FFFF00"/>
              </a:solidFill>
            </a:rPr>
            <a:t>1</a:t>
          </a:r>
          <a:r>
            <a:rPr lang="zh-CN" sz="2000" b="1" kern="1200" dirty="0">
              <a:solidFill>
                <a:srgbClr val="FFFF00"/>
              </a:solidFill>
            </a:rPr>
            <a:t>个季度</a:t>
          </a:r>
          <a:r>
            <a:rPr lang="zh-CN" sz="2000" b="1" kern="1200" dirty="0"/>
            <a:t>。具体纳税期限，由主管税务机关根据纳税人应纳税额的大小分别核定，不能按固定期限纳税的，可以按次纳税。</a:t>
          </a:r>
          <a:endParaRPr lang="zh-CN" altLang="en-US" sz="2000" b="1" kern="1200" dirty="0"/>
        </a:p>
      </dsp:txBody>
      <dsp:txXfrm>
        <a:off x="801502" y="537029"/>
        <a:ext cx="5865765" cy="1417322"/>
      </dsp:txXfrm>
    </dsp:sp>
    <dsp:sp modelId="{68ECC472-94D8-489D-B243-1D2AB587E18E}">
      <dsp:nvSpPr>
        <dsp:cNvPr id="0" name=""/>
        <dsp:cNvSpPr/>
      </dsp:nvSpPr>
      <dsp:spPr>
        <a:xfrm>
          <a:off x="22999" y="467188"/>
          <a:ext cx="1557004" cy="1557004"/>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CF46C2-B4E6-483A-9137-A96ABCD00798}">
      <dsp:nvSpPr>
        <dsp:cNvPr id="0" name=""/>
        <dsp:cNvSpPr/>
      </dsp:nvSpPr>
      <dsp:spPr>
        <a:xfrm>
          <a:off x="798862" y="2247891"/>
          <a:ext cx="5865765" cy="1700548"/>
        </a:xfrm>
        <a:prstGeom prst="rect">
          <a:avLst/>
        </a:prstGeom>
        <a:solidFill>
          <a:schemeClr val="accent4">
            <a:hueOff val="-6746466"/>
            <a:satOff val="65386"/>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88698" tIns="50800" rIns="50800" bIns="50800" numCol="1" spcCol="1270" anchor="ctr" anchorCtr="0">
          <a:noAutofit/>
        </a:bodyPr>
        <a:lstStyle/>
        <a:p>
          <a:pPr marL="0" lvl="0" indent="0" algn="l" defTabSz="889000">
            <a:lnSpc>
              <a:spcPct val="90000"/>
            </a:lnSpc>
            <a:spcBef>
              <a:spcPct val="0"/>
            </a:spcBef>
            <a:spcAft>
              <a:spcPct val="35000"/>
            </a:spcAft>
            <a:buNone/>
          </a:pPr>
          <a:r>
            <a:rPr lang="zh-CN" sz="2000" b="1" kern="1200" dirty="0"/>
            <a:t>纳税人以</a:t>
          </a:r>
          <a:r>
            <a:rPr lang="en-US" sz="2000" b="1" kern="1200" dirty="0">
              <a:solidFill>
                <a:srgbClr val="FFFF00"/>
              </a:solidFill>
            </a:rPr>
            <a:t>1</a:t>
          </a:r>
          <a:r>
            <a:rPr lang="zh-CN" sz="2000" b="1" kern="1200" dirty="0">
              <a:solidFill>
                <a:srgbClr val="FFFF00"/>
              </a:solidFill>
            </a:rPr>
            <a:t>个月或</a:t>
          </a:r>
          <a:r>
            <a:rPr lang="en-US" sz="2000" b="1" kern="1200" dirty="0">
              <a:solidFill>
                <a:srgbClr val="FFFF00"/>
              </a:solidFill>
            </a:rPr>
            <a:t>1</a:t>
          </a:r>
          <a:r>
            <a:rPr lang="zh-CN" sz="2000" b="1" kern="1200" dirty="0">
              <a:solidFill>
                <a:srgbClr val="FFFF00"/>
              </a:solidFill>
            </a:rPr>
            <a:t>个季度</a:t>
          </a:r>
          <a:r>
            <a:rPr lang="zh-CN" sz="2000" b="1" kern="1200" dirty="0"/>
            <a:t>为一期纳税的，自</a:t>
          </a:r>
          <a:r>
            <a:rPr lang="zh-CN" sz="2000" b="1" kern="1200" dirty="0">
              <a:solidFill>
                <a:srgbClr val="FFFF00"/>
              </a:solidFill>
            </a:rPr>
            <a:t>期满之日起</a:t>
          </a:r>
          <a:r>
            <a:rPr lang="en-US" sz="2000" b="1" kern="1200" dirty="0">
              <a:solidFill>
                <a:srgbClr val="FFFF00"/>
              </a:solidFill>
            </a:rPr>
            <a:t>15</a:t>
          </a:r>
          <a:r>
            <a:rPr lang="zh-CN" sz="2000" b="1" kern="1200" dirty="0">
              <a:solidFill>
                <a:srgbClr val="FFFF00"/>
              </a:solidFill>
            </a:rPr>
            <a:t>日内申报</a:t>
          </a:r>
          <a:r>
            <a:rPr lang="zh-CN" sz="2000" b="1" kern="1200" dirty="0"/>
            <a:t>纳税；</a:t>
          </a:r>
          <a:r>
            <a:rPr lang="zh-CN" sz="2000" b="1" kern="1200" dirty="0">
              <a:solidFill>
                <a:srgbClr val="FFFF00"/>
              </a:solidFill>
            </a:rPr>
            <a:t>以</a:t>
          </a:r>
          <a:r>
            <a:rPr lang="en-US" sz="2000" b="1" kern="1200" dirty="0">
              <a:solidFill>
                <a:srgbClr val="FFFF00"/>
              </a:solidFill>
            </a:rPr>
            <a:t>1</a:t>
          </a:r>
          <a:r>
            <a:rPr lang="zh-CN" sz="2000" b="1" kern="1200" dirty="0">
              <a:solidFill>
                <a:srgbClr val="FFFF00"/>
              </a:solidFill>
            </a:rPr>
            <a:t>日、</a:t>
          </a:r>
          <a:r>
            <a:rPr lang="en-US" sz="2000" b="1" kern="1200" dirty="0">
              <a:solidFill>
                <a:srgbClr val="FFFF00"/>
              </a:solidFill>
            </a:rPr>
            <a:t>3</a:t>
          </a:r>
          <a:r>
            <a:rPr lang="zh-CN" sz="2000" b="1" kern="1200" dirty="0">
              <a:solidFill>
                <a:srgbClr val="FFFF00"/>
              </a:solidFill>
            </a:rPr>
            <a:t>日、</a:t>
          </a:r>
          <a:r>
            <a:rPr lang="en-US" sz="2000" b="1" kern="1200" dirty="0">
              <a:solidFill>
                <a:srgbClr val="FFFF00"/>
              </a:solidFill>
            </a:rPr>
            <a:t>5</a:t>
          </a:r>
          <a:r>
            <a:rPr lang="zh-CN" sz="2000" b="1" kern="1200" dirty="0">
              <a:solidFill>
                <a:srgbClr val="FFFF00"/>
              </a:solidFill>
            </a:rPr>
            <a:t>日、</a:t>
          </a:r>
          <a:r>
            <a:rPr lang="en-US" sz="2000" b="1" kern="1200" dirty="0">
              <a:solidFill>
                <a:srgbClr val="FFFF00"/>
              </a:solidFill>
            </a:rPr>
            <a:t>10</a:t>
          </a:r>
          <a:r>
            <a:rPr lang="zh-CN" sz="2000" b="1" kern="1200" dirty="0">
              <a:solidFill>
                <a:srgbClr val="FFFF00"/>
              </a:solidFill>
            </a:rPr>
            <a:t>日或</a:t>
          </a:r>
          <a:r>
            <a:rPr lang="en-US" sz="2000" b="1" kern="1200" dirty="0">
              <a:solidFill>
                <a:srgbClr val="FFFF00"/>
              </a:solidFill>
            </a:rPr>
            <a:t>15</a:t>
          </a:r>
          <a:r>
            <a:rPr lang="zh-CN" sz="2000" b="1" kern="1200" dirty="0">
              <a:solidFill>
                <a:srgbClr val="FFFF00"/>
              </a:solidFill>
            </a:rPr>
            <a:t>日</a:t>
          </a:r>
          <a:r>
            <a:rPr lang="zh-CN" sz="2000" b="1" kern="1200" dirty="0"/>
            <a:t>为一期纳税的，自</a:t>
          </a:r>
          <a:r>
            <a:rPr lang="zh-CN" sz="2000" b="1" kern="1200" dirty="0">
              <a:solidFill>
                <a:srgbClr val="FFFF00"/>
              </a:solidFill>
            </a:rPr>
            <a:t>期满之日起</a:t>
          </a:r>
          <a:r>
            <a:rPr lang="en-US" sz="2000" b="1" kern="1200" dirty="0">
              <a:solidFill>
                <a:srgbClr val="FFFF00"/>
              </a:solidFill>
            </a:rPr>
            <a:t>5</a:t>
          </a:r>
          <a:r>
            <a:rPr lang="zh-CN" sz="2000" b="1" kern="1200" dirty="0">
              <a:solidFill>
                <a:srgbClr val="FFFF00"/>
              </a:solidFill>
            </a:rPr>
            <a:t>日内预缴税款</a:t>
          </a:r>
          <a:r>
            <a:rPr lang="zh-CN" sz="2000" b="1" kern="1200" dirty="0"/>
            <a:t>，</a:t>
          </a:r>
          <a:r>
            <a:rPr lang="zh-CN" sz="2000" b="1" kern="1200" dirty="0">
              <a:solidFill>
                <a:srgbClr val="FFFF00"/>
              </a:solidFill>
            </a:rPr>
            <a:t>于次月</a:t>
          </a:r>
          <a:r>
            <a:rPr lang="en-US" sz="2000" b="1" kern="1200" dirty="0">
              <a:solidFill>
                <a:srgbClr val="FFFF00"/>
              </a:solidFill>
            </a:rPr>
            <a:t>1</a:t>
          </a:r>
          <a:r>
            <a:rPr lang="zh-CN" sz="2000" b="1" kern="1200" dirty="0">
              <a:solidFill>
                <a:srgbClr val="FFFF00"/>
              </a:solidFill>
            </a:rPr>
            <a:t>日起</a:t>
          </a:r>
          <a:r>
            <a:rPr lang="en-US" sz="2000" b="1" kern="1200" dirty="0">
              <a:solidFill>
                <a:srgbClr val="FFFF00"/>
              </a:solidFill>
            </a:rPr>
            <a:t>15</a:t>
          </a:r>
          <a:r>
            <a:rPr lang="zh-CN" sz="2000" b="1" kern="1200" dirty="0">
              <a:solidFill>
                <a:srgbClr val="FFFF00"/>
              </a:solidFill>
            </a:rPr>
            <a:t>日内申报</a:t>
          </a:r>
          <a:r>
            <a:rPr lang="zh-CN" sz="2000" b="1" kern="1200" dirty="0"/>
            <a:t>纳税并结清上月应纳税款</a:t>
          </a:r>
          <a:endParaRPr lang="zh-CN" altLang="en-US" sz="2000" b="1" kern="1200" dirty="0"/>
        </a:p>
      </dsp:txBody>
      <dsp:txXfrm>
        <a:off x="798862" y="2247891"/>
        <a:ext cx="5865765" cy="1700548"/>
      </dsp:txXfrm>
    </dsp:sp>
    <dsp:sp modelId="{4CC45AA8-3016-41BA-8B27-EDC84EDDE91E}">
      <dsp:nvSpPr>
        <dsp:cNvPr id="0" name=""/>
        <dsp:cNvSpPr/>
      </dsp:nvSpPr>
      <dsp:spPr>
        <a:xfrm>
          <a:off x="22999" y="2335943"/>
          <a:ext cx="1557004" cy="1557004"/>
        </a:xfrm>
        <a:prstGeom prst="ellipse">
          <a:avLst/>
        </a:prstGeom>
        <a:solidFill>
          <a:schemeClr val="lt1">
            <a:hueOff val="0"/>
            <a:satOff val="0"/>
            <a:lumOff val="0"/>
            <a:alphaOff val="0"/>
          </a:schemeClr>
        </a:solidFill>
        <a:ln w="25400" cap="flat" cmpd="sng" algn="ctr">
          <a:solidFill>
            <a:schemeClr val="accent4">
              <a:hueOff val="-6746466"/>
              <a:satOff val="65386"/>
              <a:lumOff val="-647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BFCC1-4F60-4536-9A99-AD59D3A56564}">
      <dsp:nvSpPr>
        <dsp:cNvPr id="0" name=""/>
        <dsp:cNvSpPr/>
      </dsp:nvSpPr>
      <dsp:spPr>
        <a:xfrm>
          <a:off x="-4497288" y="-694694"/>
          <a:ext cx="5396916" cy="5396916"/>
        </a:xfrm>
        <a:prstGeom prst="blockArc">
          <a:avLst>
            <a:gd name="adj1" fmla="val 18900000"/>
            <a:gd name="adj2" fmla="val 2700000"/>
            <a:gd name="adj3" fmla="val 400"/>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CE7950-907D-46AE-B543-5DC6CFB9782F}">
      <dsp:nvSpPr>
        <dsp:cNvPr id="0" name=""/>
        <dsp:cNvSpPr/>
      </dsp:nvSpPr>
      <dsp:spPr>
        <a:xfrm>
          <a:off x="736683" y="572515"/>
          <a:ext cx="6599341" cy="114487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08741" tIns="50800" rIns="50800" bIns="50800" numCol="1" spcCol="1270" anchor="ctr" anchorCtr="0">
          <a:noAutofit/>
        </a:bodyPr>
        <a:lstStyle/>
        <a:p>
          <a:pPr marL="0" lvl="0" indent="0" algn="l" defTabSz="889000">
            <a:lnSpc>
              <a:spcPct val="90000"/>
            </a:lnSpc>
            <a:spcBef>
              <a:spcPct val="0"/>
            </a:spcBef>
            <a:spcAft>
              <a:spcPct val="35000"/>
            </a:spcAft>
            <a:buNone/>
          </a:pPr>
          <a:r>
            <a:rPr lang="zh-CN" altLang="en-US" sz="2000" b="1" kern="1200" dirty="0"/>
            <a:t>纳税人生产销售的应税消费品，以及自产自用的应税消费品，除国家另有规定外，应当向纳税人</a:t>
          </a:r>
          <a:r>
            <a:rPr lang="zh-CN" altLang="en-US" sz="2000" b="1" kern="1200" dirty="0">
              <a:solidFill>
                <a:srgbClr val="FFFF00"/>
              </a:solidFill>
            </a:rPr>
            <a:t>机构所在地或居住地</a:t>
          </a:r>
          <a:r>
            <a:rPr lang="zh-CN" altLang="en-US" sz="2000" b="1" kern="1200" dirty="0"/>
            <a:t>主管税务机关申报纳税</a:t>
          </a:r>
        </a:p>
      </dsp:txBody>
      <dsp:txXfrm>
        <a:off x="736683" y="572515"/>
        <a:ext cx="6599341" cy="1144870"/>
      </dsp:txXfrm>
    </dsp:sp>
    <dsp:sp modelId="{68ECC472-94D8-489D-B243-1D2AB587E18E}">
      <dsp:nvSpPr>
        <dsp:cNvPr id="0" name=""/>
        <dsp:cNvSpPr/>
      </dsp:nvSpPr>
      <dsp:spPr>
        <a:xfrm>
          <a:off x="21139" y="429406"/>
          <a:ext cx="1431087" cy="1431087"/>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CF46C2-B4E6-483A-9137-A96ABCD00798}">
      <dsp:nvSpPr>
        <dsp:cNvPr id="0" name=""/>
        <dsp:cNvSpPr/>
      </dsp:nvSpPr>
      <dsp:spPr>
        <a:xfrm>
          <a:off x="733713" y="2189759"/>
          <a:ext cx="6599341" cy="1315707"/>
        </a:xfrm>
        <a:prstGeom prst="rect">
          <a:avLst/>
        </a:prstGeom>
        <a:solidFill>
          <a:schemeClr val="accent4">
            <a:hueOff val="-6746466"/>
            <a:satOff val="65386"/>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08741" tIns="50800" rIns="50800" bIns="50800" numCol="1" spcCol="1270" anchor="ctr" anchorCtr="0">
          <a:noAutofit/>
        </a:bodyPr>
        <a:lstStyle/>
        <a:p>
          <a:pPr marL="0" lvl="0" indent="0" algn="l" defTabSz="889000">
            <a:lnSpc>
              <a:spcPct val="90000"/>
            </a:lnSpc>
            <a:spcBef>
              <a:spcPct val="0"/>
            </a:spcBef>
            <a:spcAft>
              <a:spcPct val="35000"/>
            </a:spcAft>
            <a:buNone/>
          </a:pPr>
          <a:r>
            <a:rPr lang="zh-CN" altLang="en-US" sz="2000" b="1" kern="1200" dirty="0"/>
            <a:t>委托加工的应税消费品，除受托方为个人外，由</a:t>
          </a:r>
          <a:r>
            <a:rPr lang="zh-CN" altLang="en-US" sz="2000" b="1" kern="1200" dirty="0">
              <a:solidFill>
                <a:srgbClr val="FFFF00"/>
              </a:solidFill>
            </a:rPr>
            <a:t>受托方向其机构所在地或居住地</a:t>
          </a:r>
          <a:r>
            <a:rPr lang="zh-CN" altLang="en-US" sz="2000" b="1" kern="1200" dirty="0"/>
            <a:t>主管税务机关解缴税款，但</a:t>
          </a:r>
          <a:r>
            <a:rPr lang="zh-CN" altLang="en-US" sz="2000" b="1" kern="1200" dirty="0">
              <a:solidFill>
                <a:srgbClr val="FFFF00"/>
              </a:solidFill>
            </a:rPr>
            <a:t>委托个人加工</a:t>
          </a:r>
          <a:r>
            <a:rPr lang="zh-CN" altLang="en-US" sz="2000" b="1" kern="1200" dirty="0"/>
            <a:t>的应税消费品，由</a:t>
          </a:r>
          <a:r>
            <a:rPr lang="zh-CN" altLang="en-US" sz="2000" b="1" kern="1200" dirty="0">
              <a:solidFill>
                <a:srgbClr val="FFFF00"/>
              </a:solidFill>
            </a:rPr>
            <a:t>委托方向其机构所在地或居住地</a:t>
          </a:r>
          <a:r>
            <a:rPr lang="zh-CN" altLang="en-US" sz="2000" b="1" kern="1200" dirty="0"/>
            <a:t>主管税务机关申报纳税</a:t>
          </a:r>
        </a:p>
      </dsp:txBody>
      <dsp:txXfrm>
        <a:off x="733713" y="2189759"/>
        <a:ext cx="6599341" cy="1315707"/>
      </dsp:txXfrm>
    </dsp:sp>
    <dsp:sp modelId="{4CC45AA8-3016-41BA-8B27-EDC84EDDE91E}">
      <dsp:nvSpPr>
        <dsp:cNvPr id="0" name=""/>
        <dsp:cNvSpPr/>
      </dsp:nvSpPr>
      <dsp:spPr>
        <a:xfrm>
          <a:off x="21139" y="2147032"/>
          <a:ext cx="1431087" cy="1431087"/>
        </a:xfrm>
        <a:prstGeom prst="ellipse">
          <a:avLst/>
        </a:prstGeom>
        <a:solidFill>
          <a:schemeClr val="lt1">
            <a:hueOff val="0"/>
            <a:satOff val="0"/>
            <a:lumOff val="0"/>
            <a:alphaOff val="0"/>
          </a:schemeClr>
        </a:solidFill>
        <a:ln w="25400" cap="flat" cmpd="sng" algn="ctr">
          <a:solidFill>
            <a:schemeClr val="accent4">
              <a:hueOff val="-6746466"/>
              <a:satOff val="65386"/>
              <a:lumOff val="-647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BFCC1-4F60-4536-9A99-AD59D3A56564}">
      <dsp:nvSpPr>
        <dsp:cNvPr id="0" name=""/>
        <dsp:cNvSpPr/>
      </dsp:nvSpPr>
      <dsp:spPr>
        <a:xfrm>
          <a:off x="-4724199" y="-733262"/>
          <a:ext cx="5698281" cy="5698281"/>
        </a:xfrm>
        <a:prstGeom prst="blockArc">
          <a:avLst>
            <a:gd name="adj1" fmla="val 18900000"/>
            <a:gd name="adj2" fmla="val 2700000"/>
            <a:gd name="adj3" fmla="val 379"/>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CE7950-907D-46AE-B543-5DC6CFB9782F}">
      <dsp:nvSpPr>
        <dsp:cNvPr id="0" name=""/>
        <dsp:cNvSpPr/>
      </dsp:nvSpPr>
      <dsp:spPr>
        <a:xfrm>
          <a:off x="647863" y="344841"/>
          <a:ext cx="6994343" cy="65444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1791" tIns="50800" rIns="50800" bIns="50800" numCol="1" spcCol="1270" anchor="ctr" anchorCtr="0">
          <a:noAutofit/>
        </a:bodyPr>
        <a:lstStyle/>
        <a:p>
          <a:pPr marL="0" lvl="0" indent="0" algn="l" defTabSz="889000">
            <a:lnSpc>
              <a:spcPct val="90000"/>
            </a:lnSpc>
            <a:spcBef>
              <a:spcPct val="0"/>
            </a:spcBef>
            <a:spcAft>
              <a:spcPct val="35000"/>
            </a:spcAft>
            <a:buNone/>
          </a:pPr>
          <a:r>
            <a:rPr lang="zh-CN" altLang="en-US" sz="2000" b="1" kern="1200" dirty="0"/>
            <a:t>进口应税消费品，由进口人或其代理人向</a:t>
          </a:r>
          <a:r>
            <a:rPr lang="zh-CN" altLang="en-US" sz="2000" b="1" kern="1200" dirty="0">
              <a:solidFill>
                <a:srgbClr val="FFFF00"/>
              </a:solidFill>
            </a:rPr>
            <a:t>报关地海关</a:t>
          </a:r>
          <a:r>
            <a:rPr lang="zh-CN" altLang="en-US" sz="2000" b="1" kern="1200" dirty="0"/>
            <a:t>申报纳税。</a:t>
          </a:r>
        </a:p>
      </dsp:txBody>
      <dsp:txXfrm>
        <a:off x="647863" y="344841"/>
        <a:ext cx="6994343" cy="654441"/>
      </dsp:txXfrm>
    </dsp:sp>
    <dsp:sp modelId="{68ECC472-94D8-489D-B243-1D2AB587E18E}">
      <dsp:nvSpPr>
        <dsp:cNvPr id="0" name=""/>
        <dsp:cNvSpPr/>
      </dsp:nvSpPr>
      <dsp:spPr>
        <a:xfrm>
          <a:off x="6614" y="110205"/>
          <a:ext cx="1057939" cy="1057939"/>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CF46C2-B4E6-483A-9137-A96ABCD00798}">
      <dsp:nvSpPr>
        <dsp:cNvPr id="0" name=""/>
        <dsp:cNvSpPr/>
      </dsp:nvSpPr>
      <dsp:spPr>
        <a:xfrm>
          <a:off x="955512" y="1336240"/>
          <a:ext cx="6686695" cy="1095610"/>
        </a:xfrm>
        <a:prstGeom prst="rect">
          <a:avLst/>
        </a:prstGeom>
        <a:solidFill>
          <a:schemeClr val="accent4">
            <a:hueOff val="-3373233"/>
            <a:satOff val="32693"/>
            <a:lumOff val="-32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1791" tIns="50800" rIns="50800" bIns="50800" numCol="1" spcCol="1270" anchor="ctr" anchorCtr="0">
          <a:noAutofit/>
        </a:bodyPr>
        <a:lstStyle/>
        <a:p>
          <a:pPr marL="0" lvl="0" indent="0" algn="l" defTabSz="889000">
            <a:lnSpc>
              <a:spcPct val="90000"/>
            </a:lnSpc>
            <a:spcBef>
              <a:spcPct val="0"/>
            </a:spcBef>
            <a:spcAft>
              <a:spcPct val="35000"/>
            </a:spcAft>
            <a:buNone/>
          </a:pPr>
          <a:r>
            <a:rPr lang="zh-CN" altLang="en-US" sz="2000" b="1" kern="1200" dirty="0"/>
            <a:t>纳税人到外县（市）销售或委托外县（市）代销自产应税消费品的，于应税消费品销售后，</a:t>
          </a:r>
          <a:r>
            <a:rPr lang="zh-CN" altLang="en-US" sz="2000" b="1" kern="1200" dirty="0">
              <a:solidFill>
                <a:srgbClr val="FFFF00"/>
              </a:solidFill>
            </a:rPr>
            <a:t>回纳税人机构所在地或居住地</a:t>
          </a:r>
          <a:r>
            <a:rPr lang="zh-CN" altLang="en-US" sz="2000" b="1" kern="1200" dirty="0"/>
            <a:t>主管税务机关申报纳税</a:t>
          </a:r>
        </a:p>
      </dsp:txBody>
      <dsp:txXfrm>
        <a:off x="955512" y="1336240"/>
        <a:ext cx="6686695" cy="1095610"/>
      </dsp:txXfrm>
    </dsp:sp>
    <dsp:sp modelId="{4CC45AA8-3016-41BA-8B27-EDC84EDDE91E}">
      <dsp:nvSpPr>
        <dsp:cNvPr id="0" name=""/>
        <dsp:cNvSpPr/>
      </dsp:nvSpPr>
      <dsp:spPr>
        <a:xfrm>
          <a:off x="344710" y="1280423"/>
          <a:ext cx="1105398" cy="1159670"/>
        </a:xfrm>
        <a:prstGeom prst="ellipse">
          <a:avLst/>
        </a:prstGeom>
        <a:solidFill>
          <a:schemeClr val="lt1">
            <a:hueOff val="0"/>
            <a:satOff val="0"/>
            <a:lumOff val="0"/>
            <a:alphaOff val="0"/>
          </a:schemeClr>
        </a:solidFill>
        <a:ln w="25400" cap="flat" cmpd="sng" algn="ctr">
          <a:solidFill>
            <a:schemeClr val="accent4">
              <a:hueOff val="-3373233"/>
              <a:satOff val="32693"/>
              <a:lumOff val="-3235"/>
              <a:alphaOff val="0"/>
            </a:schemeClr>
          </a:solidFill>
          <a:prstDash val="solid"/>
        </a:ln>
        <a:effectLst/>
      </dsp:spPr>
      <dsp:style>
        <a:lnRef idx="2">
          <a:scrgbClr r="0" g="0" b="0"/>
        </a:lnRef>
        <a:fillRef idx="1">
          <a:scrgbClr r="0" g="0" b="0"/>
        </a:fillRef>
        <a:effectRef idx="0">
          <a:scrgbClr r="0" g="0" b="0"/>
        </a:effectRef>
        <a:fontRef idx="minor"/>
      </dsp:style>
    </dsp:sp>
    <dsp:sp modelId="{C0FFD4BB-B095-41A4-835D-A4CEBFC550E2}">
      <dsp:nvSpPr>
        <dsp:cNvPr id="0" name=""/>
        <dsp:cNvSpPr/>
      </dsp:nvSpPr>
      <dsp:spPr>
        <a:xfrm>
          <a:off x="647863" y="2692366"/>
          <a:ext cx="6994343" cy="1386078"/>
        </a:xfrm>
        <a:prstGeom prst="rect">
          <a:avLst/>
        </a:prstGeom>
        <a:solidFill>
          <a:schemeClr val="accent4">
            <a:hueOff val="-6746466"/>
            <a:satOff val="65386"/>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1791" tIns="50800" rIns="50800" bIns="50800" numCol="1" spcCol="1270" anchor="ctr" anchorCtr="0">
          <a:noAutofit/>
        </a:bodyPr>
        <a:lstStyle/>
        <a:p>
          <a:pPr marL="0" lvl="0" indent="0" algn="l" defTabSz="889000">
            <a:lnSpc>
              <a:spcPct val="90000"/>
            </a:lnSpc>
            <a:spcBef>
              <a:spcPct val="0"/>
            </a:spcBef>
            <a:spcAft>
              <a:spcPct val="35000"/>
            </a:spcAft>
            <a:buNone/>
          </a:pPr>
          <a:r>
            <a:rPr lang="zh-CN" altLang="en-US" sz="2000" b="1" kern="1200" dirty="0"/>
            <a:t>纳税人的总机构与分支机构不在同一县（市）的，应分别向各自机构所在地主管税务机关申报纳税；经财政部、国家税务总局或其授权的财政、税务机关批准，也可以由总机构汇总向总机构所在地主管税务机关申报纳税</a:t>
          </a:r>
        </a:p>
      </dsp:txBody>
      <dsp:txXfrm>
        <a:off x="647863" y="2692366"/>
        <a:ext cx="6994343" cy="1386078"/>
      </dsp:txXfrm>
    </dsp:sp>
    <dsp:sp modelId="{D8A601E9-830D-41FA-9052-1D49122F26F8}">
      <dsp:nvSpPr>
        <dsp:cNvPr id="0" name=""/>
        <dsp:cNvSpPr/>
      </dsp:nvSpPr>
      <dsp:spPr>
        <a:xfrm>
          <a:off x="-2097" y="2695724"/>
          <a:ext cx="1299921" cy="1379362"/>
        </a:xfrm>
        <a:prstGeom prst="ellipse">
          <a:avLst/>
        </a:prstGeom>
        <a:solidFill>
          <a:schemeClr val="lt1">
            <a:hueOff val="0"/>
            <a:satOff val="0"/>
            <a:lumOff val="0"/>
            <a:alphaOff val="0"/>
          </a:schemeClr>
        </a:solidFill>
        <a:ln w="25400" cap="flat" cmpd="sng" algn="ctr">
          <a:solidFill>
            <a:schemeClr val="accent4">
              <a:hueOff val="-6746466"/>
              <a:satOff val="65386"/>
              <a:lumOff val="-647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50DDD-FBCC-46DE-B852-FCDDCC90F8FD}">
      <dsp:nvSpPr>
        <dsp:cNvPr id="0" name=""/>
        <dsp:cNvSpPr/>
      </dsp:nvSpPr>
      <dsp:spPr>
        <a:xfrm>
          <a:off x="1570948" y="647"/>
          <a:ext cx="1293791" cy="704549"/>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CN" sz="2800" b="1" kern="1200" dirty="0">
              <a:latin typeface="+mn-lt"/>
              <a:ea typeface="+mn-ea"/>
              <a:cs typeface="+mn-ea"/>
              <a:sym typeface="+mn-lt"/>
            </a:rPr>
            <a:t>1.</a:t>
          </a:r>
          <a:r>
            <a:rPr lang="zh-CN" sz="2800" b="1" kern="1200" dirty="0">
              <a:latin typeface="+mn-lt"/>
              <a:ea typeface="+mn-ea"/>
              <a:cs typeface="+mn-ea"/>
              <a:sym typeface="+mn-lt"/>
            </a:rPr>
            <a:t>烟</a:t>
          </a:r>
          <a:endParaRPr lang="zh-CN" altLang="en-US" sz="2800" b="1" kern="1200" dirty="0">
            <a:latin typeface="+mn-lt"/>
            <a:ea typeface="+mn-ea"/>
            <a:cs typeface="+mn-ea"/>
            <a:sym typeface="+mn-lt"/>
          </a:endParaRPr>
        </a:p>
      </dsp:txBody>
      <dsp:txXfrm>
        <a:off x="1605341" y="35040"/>
        <a:ext cx="1225005" cy="635763"/>
      </dsp:txXfrm>
    </dsp:sp>
    <dsp:sp modelId="{B6B47FF2-796C-408A-98C1-DFB3707B8C3E}">
      <dsp:nvSpPr>
        <dsp:cNvPr id="0" name=""/>
        <dsp:cNvSpPr/>
      </dsp:nvSpPr>
      <dsp:spPr>
        <a:xfrm>
          <a:off x="811289" y="352922"/>
          <a:ext cx="2813110" cy="2813110"/>
        </a:xfrm>
        <a:custGeom>
          <a:avLst/>
          <a:gdLst/>
          <a:ahLst/>
          <a:cxnLst/>
          <a:rect l="0" t="0" r="0" b="0"/>
          <a:pathLst>
            <a:path>
              <a:moveTo>
                <a:pt x="2059613" y="160797"/>
              </a:moveTo>
              <a:arcTo wR="1406555" hR="1406555" stAng="17859879" swAng="1681993"/>
            </a:path>
          </a:pathLst>
        </a:custGeom>
        <a:no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6943FE45-9B25-468D-A261-98CDB6A108D1}">
      <dsp:nvSpPr>
        <dsp:cNvPr id="0" name=""/>
        <dsp:cNvSpPr/>
      </dsp:nvSpPr>
      <dsp:spPr>
        <a:xfrm>
          <a:off x="2721111" y="972553"/>
          <a:ext cx="1668893" cy="704549"/>
        </a:xfrm>
        <a:prstGeom prst="roundRect">
          <a:avLst/>
        </a:prstGeom>
        <a:gradFill rotWithShape="0">
          <a:gsLst>
            <a:gs pos="0">
              <a:schemeClr val="accent4">
                <a:hueOff val="-1686617"/>
                <a:satOff val="16346"/>
                <a:lumOff val="-1618"/>
                <a:alphaOff val="0"/>
                <a:shade val="51000"/>
                <a:satMod val="130000"/>
              </a:schemeClr>
            </a:gs>
            <a:gs pos="80000">
              <a:schemeClr val="accent4">
                <a:hueOff val="-1686617"/>
                <a:satOff val="16346"/>
                <a:lumOff val="-1618"/>
                <a:alphaOff val="0"/>
                <a:shade val="93000"/>
                <a:satMod val="130000"/>
              </a:schemeClr>
            </a:gs>
            <a:gs pos="100000">
              <a:schemeClr val="accent4">
                <a:hueOff val="-1686617"/>
                <a:satOff val="16346"/>
                <a:lumOff val="-161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latin typeface="+mn-lt"/>
              <a:ea typeface="+mn-ea"/>
              <a:cs typeface="+mn-ea"/>
              <a:sym typeface="+mn-lt"/>
            </a:rPr>
            <a:t>批发环节</a:t>
          </a:r>
        </a:p>
      </dsp:txBody>
      <dsp:txXfrm>
        <a:off x="2755504" y="1006946"/>
        <a:ext cx="1600107" cy="635763"/>
      </dsp:txXfrm>
    </dsp:sp>
    <dsp:sp modelId="{83F0235D-CF5F-41C1-90AF-7AE59C102DF5}">
      <dsp:nvSpPr>
        <dsp:cNvPr id="0" name=""/>
        <dsp:cNvSpPr/>
      </dsp:nvSpPr>
      <dsp:spPr>
        <a:xfrm>
          <a:off x="811289" y="352922"/>
          <a:ext cx="2813110" cy="2813110"/>
        </a:xfrm>
        <a:custGeom>
          <a:avLst/>
          <a:gdLst/>
          <a:ahLst/>
          <a:cxnLst/>
          <a:rect l="0" t="0" r="0" b="0"/>
          <a:pathLst>
            <a:path>
              <a:moveTo>
                <a:pt x="2811195" y="1333166"/>
              </a:moveTo>
              <a:arcTo wR="1406555" hR="1406555" stAng="21420549" swAng="2194853"/>
            </a:path>
          </a:pathLst>
        </a:custGeom>
        <a:noFill/>
        <a:ln w="9525" cap="flat" cmpd="sng" algn="ctr">
          <a:solidFill>
            <a:schemeClr val="accent4">
              <a:hueOff val="-1686617"/>
              <a:satOff val="16346"/>
              <a:lumOff val="-1618"/>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E90A7CFB-595D-4696-8FB7-EFD65B3D4C50}">
      <dsp:nvSpPr>
        <dsp:cNvPr id="0" name=""/>
        <dsp:cNvSpPr/>
      </dsp:nvSpPr>
      <dsp:spPr>
        <a:xfrm>
          <a:off x="2305541" y="2545130"/>
          <a:ext cx="1478112" cy="704549"/>
        </a:xfrm>
        <a:prstGeom prst="roundRect">
          <a:avLst/>
        </a:prstGeom>
        <a:gradFill rotWithShape="0">
          <a:gsLst>
            <a:gs pos="0">
              <a:schemeClr val="accent4">
                <a:hueOff val="-3373233"/>
                <a:satOff val="32693"/>
                <a:lumOff val="-3235"/>
                <a:alphaOff val="0"/>
                <a:shade val="51000"/>
                <a:satMod val="130000"/>
              </a:schemeClr>
            </a:gs>
            <a:gs pos="80000">
              <a:schemeClr val="accent4">
                <a:hueOff val="-3373233"/>
                <a:satOff val="32693"/>
                <a:lumOff val="-3235"/>
                <a:alphaOff val="0"/>
                <a:shade val="93000"/>
                <a:satMod val="130000"/>
              </a:schemeClr>
            </a:gs>
            <a:gs pos="100000">
              <a:schemeClr val="accent4">
                <a:hueOff val="-3373233"/>
                <a:satOff val="32693"/>
                <a:lumOff val="-323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latin typeface="+mn-lt"/>
              <a:ea typeface="+mn-ea"/>
              <a:cs typeface="+mn-ea"/>
              <a:sym typeface="+mn-lt"/>
            </a:rPr>
            <a:t>烟丝</a:t>
          </a:r>
        </a:p>
      </dsp:txBody>
      <dsp:txXfrm>
        <a:off x="2339934" y="2579523"/>
        <a:ext cx="1409326" cy="635763"/>
      </dsp:txXfrm>
    </dsp:sp>
    <dsp:sp modelId="{7515532E-881E-41E1-90BE-AE64F7A52810}">
      <dsp:nvSpPr>
        <dsp:cNvPr id="0" name=""/>
        <dsp:cNvSpPr/>
      </dsp:nvSpPr>
      <dsp:spPr>
        <a:xfrm>
          <a:off x="811289" y="352922"/>
          <a:ext cx="2813110" cy="2813110"/>
        </a:xfrm>
        <a:custGeom>
          <a:avLst/>
          <a:gdLst/>
          <a:ahLst/>
          <a:cxnLst/>
          <a:rect l="0" t="0" r="0" b="0"/>
          <a:pathLst>
            <a:path>
              <a:moveTo>
                <a:pt x="1492501" y="2810482"/>
              </a:moveTo>
              <a:arcTo wR="1406555" hR="1406555" stAng="5189810" swAng="420379"/>
            </a:path>
          </a:pathLst>
        </a:custGeom>
        <a:noFill/>
        <a:ln w="9525" cap="flat" cmpd="sng" algn="ctr">
          <a:solidFill>
            <a:schemeClr val="accent4">
              <a:hueOff val="-3373233"/>
              <a:satOff val="32693"/>
              <a:lumOff val="-3235"/>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DAD02C11-56D3-4F40-994F-3EF5469E087D}">
      <dsp:nvSpPr>
        <dsp:cNvPr id="0" name=""/>
        <dsp:cNvSpPr/>
      </dsp:nvSpPr>
      <dsp:spPr>
        <a:xfrm>
          <a:off x="652035" y="2545130"/>
          <a:ext cx="1478112" cy="704549"/>
        </a:xfrm>
        <a:prstGeom prst="roundRect">
          <a:avLst/>
        </a:prstGeom>
        <a:gradFill rotWithShape="0">
          <a:gsLst>
            <a:gs pos="0">
              <a:schemeClr val="accent4">
                <a:hueOff val="-5059850"/>
                <a:satOff val="49039"/>
                <a:lumOff val="-4853"/>
                <a:alphaOff val="0"/>
                <a:shade val="51000"/>
                <a:satMod val="130000"/>
              </a:schemeClr>
            </a:gs>
            <a:gs pos="80000">
              <a:schemeClr val="accent4">
                <a:hueOff val="-5059850"/>
                <a:satOff val="49039"/>
                <a:lumOff val="-4853"/>
                <a:alphaOff val="0"/>
                <a:shade val="93000"/>
                <a:satMod val="130000"/>
              </a:schemeClr>
            </a:gs>
            <a:gs pos="100000">
              <a:schemeClr val="accent4">
                <a:hueOff val="-5059850"/>
                <a:satOff val="49039"/>
                <a:lumOff val="-485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zh-CN" altLang="en-US" sz="2400" b="1" kern="1200" dirty="0">
              <a:latin typeface="+mn-lt"/>
              <a:ea typeface="+mn-ea"/>
              <a:cs typeface="+mn-ea"/>
              <a:sym typeface="+mn-lt"/>
            </a:rPr>
            <a:t>雪茄烟</a:t>
          </a:r>
          <a:endParaRPr lang="en-US" altLang="zh-CN" sz="2400" b="1" kern="1200" dirty="0">
            <a:latin typeface="+mn-lt"/>
            <a:ea typeface="+mn-ea"/>
            <a:cs typeface="+mn-ea"/>
            <a:sym typeface="+mn-lt"/>
          </a:endParaRPr>
        </a:p>
        <a:p>
          <a:pPr marL="0" lvl="0" indent="0" algn="ctr" defTabSz="1066800">
            <a:lnSpc>
              <a:spcPct val="90000"/>
            </a:lnSpc>
            <a:spcBef>
              <a:spcPct val="0"/>
            </a:spcBef>
            <a:spcAft>
              <a:spcPts val="0"/>
            </a:spcAft>
            <a:buNone/>
          </a:pPr>
          <a:r>
            <a:rPr lang="zh-CN" altLang="en-US" sz="2400" b="1" kern="1200" dirty="0">
              <a:latin typeface="+mn-lt"/>
              <a:ea typeface="+mn-ea"/>
              <a:cs typeface="+mn-ea"/>
              <a:sym typeface="+mn-lt"/>
            </a:rPr>
            <a:t>电子烟</a:t>
          </a:r>
        </a:p>
      </dsp:txBody>
      <dsp:txXfrm>
        <a:off x="686428" y="2579523"/>
        <a:ext cx="1409326" cy="635763"/>
      </dsp:txXfrm>
    </dsp:sp>
    <dsp:sp modelId="{DCAB35CC-93A7-49AA-923D-4997233862EC}">
      <dsp:nvSpPr>
        <dsp:cNvPr id="0" name=""/>
        <dsp:cNvSpPr/>
      </dsp:nvSpPr>
      <dsp:spPr>
        <a:xfrm>
          <a:off x="811289" y="352922"/>
          <a:ext cx="2813110" cy="2813110"/>
        </a:xfrm>
        <a:custGeom>
          <a:avLst/>
          <a:gdLst/>
          <a:ahLst/>
          <a:cxnLst/>
          <a:rect l="0" t="0" r="0" b="0"/>
          <a:pathLst>
            <a:path>
              <a:moveTo>
                <a:pt x="234870" y="2184727"/>
              </a:moveTo>
              <a:arcTo wR="1406555" hR="1406555" stAng="8784599" swAng="2194853"/>
            </a:path>
          </a:pathLst>
        </a:custGeom>
        <a:noFill/>
        <a:ln w="9525" cap="flat" cmpd="sng" algn="ctr">
          <a:solidFill>
            <a:schemeClr val="accent4">
              <a:hueOff val="-5059850"/>
              <a:satOff val="49039"/>
              <a:lumOff val="-4853"/>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3C12A4DD-841C-40F8-A4AC-FCFAD30E13A3}">
      <dsp:nvSpPr>
        <dsp:cNvPr id="0" name=""/>
        <dsp:cNvSpPr/>
      </dsp:nvSpPr>
      <dsp:spPr>
        <a:xfrm>
          <a:off x="177635" y="972553"/>
          <a:ext cx="1404991" cy="704549"/>
        </a:xfrm>
        <a:prstGeom prst="roundRect">
          <a:avLst/>
        </a:prstGeom>
        <a:gradFill rotWithShape="0">
          <a:gsLst>
            <a:gs pos="0">
              <a:schemeClr val="accent4">
                <a:hueOff val="-6746466"/>
                <a:satOff val="65386"/>
                <a:lumOff val="-6471"/>
                <a:alphaOff val="0"/>
                <a:shade val="51000"/>
                <a:satMod val="130000"/>
              </a:schemeClr>
            </a:gs>
            <a:gs pos="80000">
              <a:schemeClr val="accent4">
                <a:hueOff val="-6746466"/>
                <a:satOff val="65386"/>
                <a:lumOff val="-6471"/>
                <a:alphaOff val="0"/>
                <a:shade val="93000"/>
                <a:satMod val="130000"/>
              </a:schemeClr>
            </a:gs>
            <a:gs pos="100000">
              <a:schemeClr val="accent4">
                <a:hueOff val="-6746466"/>
                <a:satOff val="65386"/>
                <a:lumOff val="-64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latin typeface="+mn-lt"/>
              <a:ea typeface="+mn-ea"/>
              <a:cs typeface="+mn-ea"/>
              <a:sym typeface="+mn-lt"/>
            </a:rPr>
            <a:t>卷烟</a:t>
          </a:r>
        </a:p>
      </dsp:txBody>
      <dsp:txXfrm>
        <a:off x="212028" y="1006946"/>
        <a:ext cx="1336205" cy="635763"/>
      </dsp:txXfrm>
    </dsp:sp>
    <dsp:sp modelId="{E1720478-7BF8-410F-9CD6-03613F216D84}">
      <dsp:nvSpPr>
        <dsp:cNvPr id="0" name=""/>
        <dsp:cNvSpPr/>
      </dsp:nvSpPr>
      <dsp:spPr>
        <a:xfrm>
          <a:off x="811289" y="352922"/>
          <a:ext cx="2813110" cy="2813110"/>
        </a:xfrm>
        <a:custGeom>
          <a:avLst/>
          <a:gdLst/>
          <a:ahLst/>
          <a:cxnLst/>
          <a:rect l="0" t="0" r="0" b="0"/>
          <a:pathLst>
            <a:path>
              <a:moveTo>
                <a:pt x="244631" y="613881"/>
              </a:moveTo>
              <a:arcTo wR="1406555" hR="1406555" stAng="12858128" swAng="1681993"/>
            </a:path>
          </a:pathLst>
        </a:custGeom>
        <a:noFill/>
        <a:ln w="9525" cap="flat" cmpd="sng" algn="ctr">
          <a:solidFill>
            <a:schemeClr val="accent4">
              <a:hueOff val="-6746466"/>
              <a:satOff val="65386"/>
              <a:lumOff val="-6471"/>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50DDD-FBCC-46DE-B852-FCDDCC90F8FD}">
      <dsp:nvSpPr>
        <dsp:cNvPr id="0" name=""/>
        <dsp:cNvSpPr/>
      </dsp:nvSpPr>
      <dsp:spPr>
        <a:xfrm>
          <a:off x="1570948" y="647"/>
          <a:ext cx="1293791" cy="704549"/>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CN" sz="2800" b="1" kern="1200" dirty="0">
              <a:latin typeface="+mn-lt"/>
              <a:ea typeface="+mn-ea"/>
              <a:cs typeface="+mn-ea"/>
              <a:sym typeface="+mn-lt"/>
            </a:rPr>
            <a:t>2.</a:t>
          </a:r>
          <a:r>
            <a:rPr lang="zh-CN" altLang="en-US" sz="2800" b="1" kern="1200" dirty="0">
              <a:latin typeface="+mn-lt"/>
              <a:ea typeface="+mn-ea"/>
              <a:cs typeface="+mn-ea"/>
              <a:sym typeface="+mn-lt"/>
            </a:rPr>
            <a:t>酒</a:t>
          </a:r>
        </a:p>
      </dsp:txBody>
      <dsp:txXfrm>
        <a:off x="1605341" y="35040"/>
        <a:ext cx="1225005" cy="635763"/>
      </dsp:txXfrm>
    </dsp:sp>
    <dsp:sp modelId="{B6B47FF2-796C-408A-98C1-DFB3707B8C3E}">
      <dsp:nvSpPr>
        <dsp:cNvPr id="0" name=""/>
        <dsp:cNvSpPr/>
      </dsp:nvSpPr>
      <dsp:spPr>
        <a:xfrm>
          <a:off x="811289" y="352922"/>
          <a:ext cx="2813110" cy="2813110"/>
        </a:xfrm>
        <a:custGeom>
          <a:avLst/>
          <a:gdLst/>
          <a:ahLst/>
          <a:cxnLst/>
          <a:rect l="0" t="0" r="0" b="0"/>
          <a:pathLst>
            <a:path>
              <a:moveTo>
                <a:pt x="2059613" y="160797"/>
              </a:moveTo>
              <a:arcTo wR="1406555" hR="1406555" stAng="17859879" swAng="1681993"/>
            </a:path>
          </a:pathLst>
        </a:custGeom>
        <a:no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6943FE45-9B25-468D-A261-98CDB6A108D1}">
      <dsp:nvSpPr>
        <dsp:cNvPr id="0" name=""/>
        <dsp:cNvSpPr/>
      </dsp:nvSpPr>
      <dsp:spPr>
        <a:xfrm>
          <a:off x="2721111" y="972553"/>
          <a:ext cx="1668893" cy="704549"/>
        </a:xfrm>
        <a:prstGeom prst="roundRect">
          <a:avLst/>
        </a:prstGeom>
        <a:gradFill rotWithShape="0">
          <a:gsLst>
            <a:gs pos="0">
              <a:schemeClr val="accent4">
                <a:hueOff val="-1686617"/>
                <a:satOff val="16346"/>
                <a:lumOff val="-1618"/>
                <a:alphaOff val="0"/>
                <a:shade val="51000"/>
                <a:satMod val="130000"/>
              </a:schemeClr>
            </a:gs>
            <a:gs pos="80000">
              <a:schemeClr val="accent4">
                <a:hueOff val="-1686617"/>
                <a:satOff val="16346"/>
                <a:lumOff val="-1618"/>
                <a:alphaOff val="0"/>
                <a:shade val="93000"/>
                <a:satMod val="130000"/>
              </a:schemeClr>
            </a:gs>
            <a:gs pos="100000">
              <a:schemeClr val="accent4">
                <a:hueOff val="-1686617"/>
                <a:satOff val="16346"/>
                <a:lumOff val="-161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latin typeface="+mn-lt"/>
              <a:ea typeface="+mn-ea"/>
              <a:cs typeface="+mn-ea"/>
              <a:sym typeface="+mn-lt"/>
            </a:rPr>
            <a:t>白酒</a:t>
          </a:r>
        </a:p>
      </dsp:txBody>
      <dsp:txXfrm>
        <a:off x="2755504" y="1006946"/>
        <a:ext cx="1600107" cy="635763"/>
      </dsp:txXfrm>
    </dsp:sp>
    <dsp:sp modelId="{83F0235D-CF5F-41C1-90AF-7AE59C102DF5}">
      <dsp:nvSpPr>
        <dsp:cNvPr id="0" name=""/>
        <dsp:cNvSpPr/>
      </dsp:nvSpPr>
      <dsp:spPr>
        <a:xfrm>
          <a:off x="811289" y="352922"/>
          <a:ext cx="2813110" cy="2813110"/>
        </a:xfrm>
        <a:custGeom>
          <a:avLst/>
          <a:gdLst/>
          <a:ahLst/>
          <a:cxnLst/>
          <a:rect l="0" t="0" r="0" b="0"/>
          <a:pathLst>
            <a:path>
              <a:moveTo>
                <a:pt x="2811195" y="1333166"/>
              </a:moveTo>
              <a:arcTo wR="1406555" hR="1406555" stAng="21420549" swAng="2194853"/>
            </a:path>
          </a:pathLst>
        </a:custGeom>
        <a:noFill/>
        <a:ln w="9525" cap="flat" cmpd="sng" algn="ctr">
          <a:solidFill>
            <a:schemeClr val="accent4">
              <a:hueOff val="-1686617"/>
              <a:satOff val="16346"/>
              <a:lumOff val="-1618"/>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E90A7CFB-595D-4696-8FB7-EFD65B3D4C50}">
      <dsp:nvSpPr>
        <dsp:cNvPr id="0" name=""/>
        <dsp:cNvSpPr/>
      </dsp:nvSpPr>
      <dsp:spPr>
        <a:xfrm>
          <a:off x="2305541" y="2545130"/>
          <a:ext cx="1478112" cy="704549"/>
        </a:xfrm>
        <a:prstGeom prst="roundRect">
          <a:avLst/>
        </a:prstGeom>
        <a:gradFill rotWithShape="0">
          <a:gsLst>
            <a:gs pos="0">
              <a:schemeClr val="accent4">
                <a:hueOff val="-3373233"/>
                <a:satOff val="32693"/>
                <a:lumOff val="-3235"/>
                <a:alphaOff val="0"/>
                <a:shade val="51000"/>
                <a:satMod val="130000"/>
              </a:schemeClr>
            </a:gs>
            <a:gs pos="80000">
              <a:schemeClr val="accent4">
                <a:hueOff val="-3373233"/>
                <a:satOff val="32693"/>
                <a:lumOff val="-3235"/>
                <a:alphaOff val="0"/>
                <a:shade val="93000"/>
                <a:satMod val="130000"/>
              </a:schemeClr>
            </a:gs>
            <a:gs pos="100000">
              <a:schemeClr val="accent4">
                <a:hueOff val="-3373233"/>
                <a:satOff val="32693"/>
                <a:lumOff val="-323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latin typeface="+mn-lt"/>
              <a:ea typeface="+mn-ea"/>
              <a:cs typeface="+mn-ea"/>
              <a:sym typeface="+mn-lt"/>
            </a:rPr>
            <a:t>其他酒</a:t>
          </a:r>
        </a:p>
      </dsp:txBody>
      <dsp:txXfrm>
        <a:off x="2339934" y="2579523"/>
        <a:ext cx="1409326" cy="635763"/>
      </dsp:txXfrm>
    </dsp:sp>
    <dsp:sp modelId="{7515532E-881E-41E1-90BE-AE64F7A52810}">
      <dsp:nvSpPr>
        <dsp:cNvPr id="0" name=""/>
        <dsp:cNvSpPr/>
      </dsp:nvSpPr>
      <dsp:spPr>
        <a:xfrm>
          <a:off x="811289" y="352922"/>
          <a:ext cx="2813110" cy="2813110"/>
        </a:xfrm>
        <a:custGeom>
          <a:avLst/>
          <a:gdLst/>
          <a:ahLst/>
          <a:cxnLst/>
          <a:rect l="0" t="0" r="0" b="0"/>
          <a:pathLst>
            <a:path>
              <a:moveTo>
                <a:pt x="1492501" y="2810482"/>
              </a:moveTo>
              <a:arcTo wR="1406555" hR="1406555" stAng="5189810" swAng="420379"/>
            </a:path>
          </a:pathLst>
        </a:custGeom>
        <a:noFill/>
        <a:ln w="9525" cap="flat" cmpd="sng" algn="ctr">
          <a:solidFill>
            <a:schemeClr val="accent4">
              <a:hueOff val="-3373233"/>
              <a:satOff val="32693"/>
              <a:lumOff val="-3235"/>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DAD02C11-56D3-4F40-994F-3EF5469E087D}">
      <dsp:nvSpPr>
        <dsp:cNvPr id="0" name=""/>
        <dsp:cNvSpPr/>
      </dsp:nvSpPr>
      <dsp:spPr>
        <a:xfrm>
          <a:off x="652035" y="2545130"/>
          <a:ext cx="1478112" cy="704549"/>
        </a:xfrm>
        <a:prstGeom prst="roundRect">
          <a:avLst/>
        </a:prstGeom>
        <a:gradFill rotWithShape="0">
          <a:gsLst>
            <a:gs pos="0">
              <a:schemeClr val="accent4">
                <a:hueOff val="-5059850"/>
                <a:satOff val="49039"/>
                <a:lumOff val="-4853"/>
                <a:alphaOff val="0"/>
                <a:shade val="51000"/>
                <a:satMod val="130000"/>
              </a:schemeClr>
            </a:gs>
            <a:gs pos="80000">
              <a:schemeClr val="accent4">
                <a:hueOff val="-5059850"/>
                <a:satOff val="49039"/>
                <a:lumOff val="-4853"/>
                <a:alphaOff val="0"/>
                <a:shade val="93000"/>
                <a:satMod val="130000"/>
              </a:schemeClr>
            </a:gs>
            <a:gs pos="100000">
              <a:schemeClr val="accent4">
                <a:hueOff val="-5059850"/>
                <a:satOff val="49039"/>
                <a:lumOff val="-485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latin typeface="+mn-lt"/>
              <a:ea typeface="+mn-ea"/>
              <a:cs typeface="+mn-ea"/>
              <a:sym typeface="+mn-lt"/>
            </a:rPr>
            <a:t>黄酒</a:t>
          </a:r>
        </a:p>
      </dsp:txBody>
      <dsp:txXfrm>
        <a:off x="686428" y="2579523"/>
        <a:ext cx="1409326" cy="635763"/>
      </dsp:txXfrm>
    </dsp:sp>
    <dsp:sp modelId="{DCAB35CC-93A7-49AA-923D-4997233862EC}">
      <dsp:nvSpPr>
        <dsp:cNvPr id="0" name=""/>
        <dsp:cNvSpPr/>
      </dsp:nvSpPr>
      <dsp:spPr>
        <a:xfrm>
          <a:off x="811289" y="352922"/>
          <a:ext cx="2813110" cy="2813110"/>
        </a:xfrm>
        <a:custGeom>
          <a:avLst/>
          <a:gdLst/>
          <a:ahLst/>
          <a:cxnLst/>
          <a:rect l="0" t="0" r="0" b="0"/>
          <a:pathLst>
            <a:path>
              <a:moveTo>
                <a:pt x="234870" y="2184727"/>
              </a:moveTo>
              <a:arcTo wR="1406555" hR="1406555" stAng="8784599" swAng="2194853"/>
            </a:path>
          </a:pathLst>
        </a:custGeom>
        <a:noFill/>
        <a:ln w="9525" cap="flat" cmpd="sng" algn="ctr">
          <a:solidFill>
            <a:schemeClr val="accent4">
              <a:hueOff val="-5059850"/>
              <a:satOff val="49039"/>
              <a:lumOff val="-4853"/>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3C12A4DD-841C-40F8-A4AC-FCFAD30E13A3}">
      <dsp:nvSpPr>
        <dsp:cNvPr id="0" name=""/>
        <dsp:cNvSpPr/>
      </dsp:nvSpPr>
      <dsp:spPr>
        <a:xfrm>
          <a:off x="177635" y="972553"/>
          <a:ext cx="1404991" cy="704549"/>
        </a:xfrm>
        <a:prstGeom prst="roundRect">
          <a:avLst/>
        </a:prstGeom>
        <a:gradFill rotWithShape="0">
          <a:gsLst>
            <a:gs pos="0">
              <a:schemeClr val="accent4">
                <a:hueOff val="-6746466"/>
                <a:satOff val="65386"/>
                <a:lumOff val="-6471"/>
                <a:alphaOff val="0"/>
                <a:shade val="51000"/>
                <a:satMod val="130000"/>
              </a:schemeClr>
            </a:gs>
            <a:gs pos="80000">
              <a:schemeClr val="accent4">
                <a:hueOff val="-6746466"/>
                <a:satOff val="65386"/>
                <a:lumOff val="-6471"/>
                <a:alphaOff val="0"/>
                <a:shade val="93000"/>
                <a:satMod val="130000"/>
              </a:schemeClr>
            </a:gs>
            <a:gs pos="100000">
              <a:schemeClr val="accent4">
                <a:hueOff val="-6746466"/>
                <a:satOff val="65386"/>
                <a:lumOff val="-64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latin typeface="+mn-lt"/>
              <a:ea typeface="+mn-ea"/>
              <a:cs typeface="+mn-ea"/>
              <a:sym typeface="+mn-lt"/>
            </a:rPr>
            <a:t>啤酒</a:t>
          </a:r>
        </a:p>
      </dsp:txBody>
      <dsp:txXfrm>
        <a:off x="212028" y="1006946"/>
        <a:ext cx="1336205" cy="635763"/>
      </dsp:txXfrm>
    </dsp:sp>
    <dsp:sp modelId="{E1720478-7BF8-410F-9CD6-03613F216D84}">
      <dsp:nvSpPr>
        <dsp:cNvPr id="0" name=""/>
        <dsp:cNvSpPr/>
      </dsp:nvSpPr>
      <dsp:spPr>
        <a:xfrm>
          <a:off x="811289" y="352922"/>
          <a:ext cx="2813110" cy="2813110"/>
        </a:xfrm>
        <a:custGeom>
          <a:avLst/>
          <a:gdLst/>
          <a:ahLst/>
          <a:cxnLst/>
          <a:rect l="0" t="0" r="0" b="0"/>
          <a:pathLst>
            <a:path>
              <a:moveTo>
                <a:pt x="244631" y="613881"/>
              </a:moveTo>
              <a:arcTo wR="1406555" hR="1406555" stAng="12858128" swAng="1681993"/>
            </a:path>
          </a:pathLst>
        </a:custGeom>
        <a:noFill/>
        <a:ln w="9525" cap="flat" cmpd="sng" algn="ctr">
          <a:solidFill>
            <a:schemeClr val="accent4">
              <a:hueOff val="-6746466"/>
              <a:satOff val="65386"/>
              <a:lumOff val="-6471"/>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50DDD-FBCC-46DE-B852-FCDDCC90F8FD}">
      <dsp:nvSpPr>
        <dsp:cNvPr id="0" name=""/>
        <dsp:cNvSpPr/>
      </dsp:nvSpPr>
      <dsp:spPr>
        <a:xfrm>
          <a:off x="1015073" y="351"/>
          <a:ext cx="2684645" cy="765436"/>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latin typeface="+mn-lt"/>
              <a:ea typeface="+mn-ea"/>
              <a:cs typeface="+mn-ea"/>
              <a:sym typeface="+mn-lt"/>
            </a:rPr>
            <a:t>3.</a:t>
          </a:r>
          <a:r>
            <a:rPr lang="zh-CN" altLang="en-US" sz="2400" b="1" kern="1200" dirty="0">
              <a:latin typeface="+mn-lt"/>
              <a:ea typeface="+mn-ea"/>
              <a:cs typeface="+mn-ea"/>
              <a:sym typeface="+mn-lt"/>
            </a:rPr>
            <a:t>高档化妆品</a:t>
          </a:r>
        </a:p>
      </dsp:txBody>
      <dsp:txXfrm>
        <a:off x="1052439" y="37717"/>
        <a:ext cx="2609913" cy="690704"/>
      </dsp:txXfrm>
    </dsp:sp>
    <dsp:sp modelId="{B6B47FF2-796C-408A-98C1-DFB3707B8C3E}">
      <dsp:nvSpPr>
        <dsp:cNvPr id="0" name=""/>
        <dsp:cNvSpPr/>
      </dsp:nvSpPr>
      <dsp:spPr>
        <a:xfrm>
          <a:off x="865655" y="609504"/>
          <a:ext cx="2530612" cy="2530612"/>
        </a:xfrm>
        <a:custGeom>
          <a:avLst/>
          <a:gdLst/>
          <a:ahLst/>
          <a:cxnLst/>
          <a:rect l="0" t="0" r="0" b="0"/>
          <a:pathLst>
            <a:path>
              <a:moveTo>
                <a:pt x="1880646" y="159703"/>
              </a:moveTo>
              <a:arcTo wR="1265306" hR="1265306" stAng="17945928" swAng="1908144"/>
            </a:path>
          </a:pathLst>
        </a:custGeom>
        <a:no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6943FE45-9B25-468D-A261-98CDB6A108D1}">
      <dsp:nvSpPr>
        <dsp:cNvPr id="0" name=""/>
        <dsp:cNvSpPr/>
      </dsp:nvSpPr>
      <dsp:spPr>
        <a:xfrm>
          <a:off x="2716143" y="1265657"/>
          <a:ext cx="1813119" cy="765436"/>
        </a:xfrm>
        <a:prstGeom prst="roundRect">
          <a:avLst/>
        </a:prstGeom>
        <a:gradFill rotWithShape="0">
          <a:gsLst>
            <a:gs pos="0">
              <a:schemeClr val="accent4">
                <a:hueOff val="-2248822"/>
                <a:satOff val="21795"/>
                <a:lumOff val="-2157"/>
                <a:alphaOff val="0"/>
                <a:shade val="51000"/>
                <a:satMod val="130000"/>
              </a:schemeClr>
            </a:gs>
            <a:gs pos="80000">
              <a:schemeClr val="accent4">
                <a:hueOff val="-2248822"/>
                <a:satOff val="21795"/>
                <a:lumOff val="-2157"/>
                <a:alphaOff val="0"/>
                <a:shade val="93000"/>
                <a:satMod val="130000"/>
              </a:schemeClr>
            </a:gs>
            <a:gs pos="100000">
              <a:schemeClr val="accent4">
                <a:hueOff val="-2248822"/>
                <a:satOff val="21795"/>
                <a:lumOff val="-21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latin typeface="+mn-lt"/>
              <a:ea typeface="+mn-ea"/>
              <a:cs typeface="+mn-ea"/>
              <a:sym typeface="+mn-lt"/>
            </a:rPr>
            <a:t>6.</a:t>
          </a:r>
          <a:r>
            <a:rPr lang="zh-CN" altLang="en-US" sz="2400" b="1" kern="1200" dirty="0">
              <a:latin typeface="+mn-lt"/>
              <a:ea typeface="+mn-ea"/>
              <a:cs typeface="+mn-ea"/>
              <a:sym typeface="+mn-lt"/>
            </a:rPr>
            <a:t>成品油</a:t>
          </a:r>
        </a:p>
      </dsp:txBody>
      <dsp:txXfrm>
        <a:off x="2753509" y="1303023"/>
        <a:ext cx="1738387" cy="690704"/>
      </dsp:txXfrm>
    </dsp:sp>
    <dsp:sp modelId="{83F0235D-CF5F-41C1-90AF-7AE59C102DF5}">
      <dsp:nvSpPr>
        <dsp:cNvPr id="0" name=""/>
        <dsp:cNvSpPr/>
      </dsp:nvSpPr>
      <dsp:spPr>
        <a:xfrm>
          <a:off x="1091711" y="384264"/>
          <a:ext cx="2530612" cy="2530612"/>
        </a:xfrm>
        <a:custGeom>
          <a:avLst/>
          <a:gdLst/>
          <a:ahLst/>
          <a:cxnLst/>
          <a:rect l="0" t="0" r="0" b="0"/>
          <a:pathLst>
            <a:path>
              <a:moveTo>
                <a:pt x="2469639" y="1653353"/>
              </a:moveTo>
              <a:arcTo wR="1265306" hR="1265306" stAng="1071565" swAng="1846893"/>
            </a:path>
          </a:pathLst>
        </a:custGeom>
        <a:noFill/>
        <a:ln w="9525" cap="flat" cmpd="sng" algn="ctr">
          <a:solidFill>
            <a:schemeClr val="accent4">
              <a:hueOff val="-2248822"/>
              <a:satOff val="21795"/>
              <a:lumOff val="-2157"/>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E90A7CFB-595D-4696-8FB7-EFD65B3D4C50}">
      <dsp:nvSpPr>
        <dsp:cNvPr id="0" name=""/>
        <dsp:cNvSpPr/>
      </dsp:nvSpPr>
      <dsp:spPr>
        <a:xfrm>
          <a:off x="1582097" y="2531315"/>
          <a:ext cx="1605850" cy="765436"/>
        </a:xfrm>
        <a:prstGeom prst="roundRect">
          <a:avLst/>
        </a:prstGeom>
        <a:gradFill rotWithShape="0">
          <a:gsLst>
            <a:gs pos="0">
              <a:schemeClr val="accent4">
                <a:hueOff val="-4497644"/>
                <a:satOff val="43591"/>
                <a:lumOff val="-4314"/>
                <a:alphaOff val="0"/>
                <a:shade val="51000"/>
                <a:satMod val="130000"/>
              </a:schemeClr>
            </a:gs>
            <a:gs pos="80000">
              <a:schemeClr val="accent4">
                <a:hueOff val="-4497644"/>
                <a:satOff val="43591"/>
                <a:lumOff val="-4314"/>
                <a:alphaOff val="0"/>
                <a:shade val="93000"/>
                <a:satMod val="130000"/>
              </a:schemeClr>
            </a:gs>
            <a:gs pos="100000">
              <a:schemeClr val="accent4">
                <a:hueOff val="-4497644"/>
                <a:satOff val="43591"/>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altLang="zh-CN" sz="2400" b="1" kern="1200" dirty="0">
              <a:latin typeface="+mn-lt"/>
              <a:ea typeface="+mn-ea"/>
              <a:cs typeface="+mn-ea"/>
              <a:sym typeface="+mn-lt"/>
            </a:rPr>
            <a:t>5.</a:t>
          </a:r>
          <a:r>
            <a:rPr lang="zh-CN" altLang="en-US" sz="2400" b="1" kern="1200" dirty="0">
              <a:latin typeface="+mn-lt"/>
              <a:ea typeface="+mn-ea"/>
              <a:cs typeface="+mn-ea"/>
              <a:sym typeface="+mn-lt"/>
            </a:rPr>
            <a:t>鞭炮</a:t>
          </a:r>
          <a:endParaRPr lang="en-US" altLang="zh-CN" sz="2400" b="1" kern="1200" dirty="0">
            <a:latin typeface="+mn-lt"/>
            <a:ea typeface="+mn-ea"/>
            <a:cs typeface="+mn-ea"/>
            <a:sym typeface="+mn-lt"/>
          </a:endParaRPr>
        </a:p>
        <a:p>
          <a:pPr marL="0" lvl="0" indent="0" algn="ctr" defTabSz="1066800">
            <a:lnSpc>
              <a:spcPct val="90000"/>
            </a:lnSpc>
            <a:spcBef>
              <a:spcPct val="0"/>
            </a:spcBef>
            <a:spcAft>
              <a:spcPts val="0"/>
            </a:spcAft>
            <a:buNone/>
          </a:pPr>
          <a:r>
            <a:rPr lang="zh-CN" altLang="en-US" sz="2400" b="1" kern="1200" dirty="0">
              <a:latin typeface="+mn-lt"/>
              <a:ea typeface="+mn-ea"/>
              <a:cs typeface="+mn-ea"/>
              <a:sym typeface="+mn-lt"/>
            </a:rPr>
            <a:t>焰火</a:t>
          </a:r>
        </a:p>
      </dsp:txBody>
      <dsp:txXfrm>
        <a:off x="1619463" y="2568681"/>
        <a:ext cx="1531118" cy="690704"/>
      </dsp:txXfrm>
    </dsp:sp>
    <dsp:sp modelId="{7515532E-881E-41E1-90BE-AE64F7A52810}">
      <dsp:nvSpPr>
        <dsp:cNvPr id="0" name=""/>
        <dsp:cNvSpPr/>
      </dsp:nvSpPr>
      <dsp:spPr>
        <a:xfrm>
          <a:off x="1092437" y="384165"/>
          <a:ext cx="2530612" cy="2530612"/>
        </a:xfrm>
        <a:custGeom>
          <a:avLst/>
          <a:gdLst/>
          <a:ahLst/>
          <a:cxnLst/>
          <a:rect l="0" t="0" r="0" b="0"/>
          <a:pathLst>
            <a:path>
              <a:moveTo>
                <a:pt x="483721" y="2260356"/>
              </a:moveTo>
              <a:arcTo wR="1265306" hR="1265306" stAng="7688918" swAng="2037371"/>
            </a:path>
          </a:pathLst>
        </a:custGeom>
        <a:noFill/>
        <a:ln w="9525" cap="flat" cmpd="sng" algn="ctr">
          <a:solidFill>
            <a:schemeClr val="accent4">
              <a:hueOff val="-4497644"/>
              <a:satOff val="43591"/>
              <a:lumOff val="-4314"/>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3C12A4DD-841C-40F8-A4AC-FCFAD30E13A3}">
      <dsp:nvSpPr>
        <dsp:cNvPr id="0" name=""/>
        <dsp:cNvSpPr/>
      </dsp:nvSpPr>
      <dsp:spPr>
        <a:xfrm>
          <a:off x="38378" y="1265657"/>
          <a:ext cx="2107423" cy="765436"/>
        </a:xfrm>
        <a:prstGeom prst="roundRect">
          <a:avLst/>
        </a:prstGeom>
        <a:gradFill rotWithShape="0">
          <a:gsLst>
            <a:gs pos="0">
              <a:schemeClr val="accent4">
                <a:hueOff val="-6746466"/>
                <a:satOff val="65386"/>
                <a:lumOff val="-6471"/>
                <a:alphaOff val="0"/>
                <a:shade val="51000"/>
                <a:satMod val="130000"/>
              </a:schemeClr>
            </a:gs>
            <a:gs pos="80000">
              <a:schemeClr val="accent4">
                <a:hueOff val="-6746466"/>
                <a:satOff val="65386"/>
                <a:lumOff val="-6471"/>
                <a:alphaOff val="0"/>
                <a:shade val="93000"/>
                <a:satMod val="130000"/>
              </a:schemeClr>
            </a:gs>
            <a:gs pos="100000">
              <a:schemeClr val="accent4">
                <a:hueOff val="-6746466"/>
                <a:satOff val="65386"/>
                <a:lumOff val="-64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latin typeface="+mn-lt"/>
              <a:ea typeface="+mn-ea"/>
              <a:cs typeface="+mn-ea"/>
              <a:sym typeface="+mn-lt"/>
            </a:rPr>
            <a:t>4.</a:t>
          </a:r>
          <a:r>
            <a:rPr lang="zh-CN" altLang="en-US" sz="2400" b="1" kern="1200" dirty="0">
              <a:latin typeface="+mn-lt"/>
              <a:ea typeface="+mn-ea"/>
              <a:cs typeface="+mn-ea"/>
              <a:sym typeface="+mn-lt"/>
            </a:rPr>
            <a:t>贵重首饰及珠宝玉石</a:t>
          </a:r>
        </a:p>
      </dsp:txBody>
      <dsp:txXfrm>
        <a:off x="75744" y="1303023"/>
        <a:ext cx="2032691" cy="690704"/>
      </dsp:txXfrm>
    </dsp:sp>
    <dsp:sp modelId="{E1720478-7BF8-410F-9CD6-03613F216D84}">
      <dsp:nvSpPr>
        <dsp:cNvPr id="0" name=""/>
        <dsp:cNvSpPr/>
      </dsp:nvSpPr>
      <dsp:spPr>
        <a:xfrm>
          <a:off x="1318525" y="609504"/>
          <a:ext cx="2530612" cy="2530612"/>
        </a:xfrm>
        <a:custGeom>
          <a:avLst/>
          <a:gdLst/>
          <a:ahLst/>
          <a:cxnLst/>
          <a:rect l="0" t="0" r="0" b="0"/>
          <a:pathLst>
            <a:path>
              <a:moveTo>
                <a:pt x="159703" y="649966"/>
              </a:moveTo>
              <a:arcTo wR="1265306" hR="1265306" stAng="12545928" swAng="1908144"/>
            </a:path>
          </a:pathLst>
        </a:custGeom>
        <a:noFill/>
        <a:ln w="9525" cap="flat" cmpd="sng" algn="ctr">
          <a:solidFill>
            <a:schemeClr val="accent4">
              <a:hueOff val="-6746466"/>
              <a:satOff val="65386"/>
              <a:lumOff val="-6471"/>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50DDD-FBCC-46DE-B852-FCDDCC90F8FD}">
      <dsp:nvSpPr>
        <dsp:cNvPr id="0" name=""/>
        <dsp:cNvSpPr/>
      </dsp:nvSpPr>
      <dsp:spPr>
        <a:xfrm>
          <a:off x="1015073" y="351"/>
          <a:ext cx="2684645" cy="765436"/>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latin typeface="+mn-lt"/>
              <a:ea typeface="+mn-ea"/>
              <a:cs typeface="+mn-ea"/>
              <a:sym typeface="+mn-lt"/>
            </a:rPr>
            <a:t>8.</a:t>
          </a:r>
          <a:r>
            <a:rPr lang="zh-CN" altLang="en-US" sz="2400" b="1" kern="1200" dirty="0">
              <a:latin typeface="+mn-lt"/>
              <a:ea typeface="+mn-ea"/>
              <a:cs typeface="+mn-ea"/>
              <a:sym typeface="+mn-lt"/>
            </a:rPr>
            <a:t>小汽车</a:t>
          </a:r>
        </a:p>
      </dsp:txBody>
      <dsp:txXfrm>
        <a:off x="1052439" y="37717"/>
        <a:ext cx="2609913" cy="690704"/>
      </dsp:txXfrm>
    </dsp:sp>
    <dsp:sp modelId="{B6B47FF2-796C-408A-98C1-DFB3707B8C3E}">
      <dsp:nvSpPr>
        <dsp:cNvPr id="0" name=""/>
        <dsp:cNvSpPr/>
      </dsp:nvSpPr>
      <dsp:spPr>
        <a:xfrm>
          <a:off x="865655" y="609504"/>
          <a:ext cx="2530612" cy="2530612"/>
        </a:xfrm>
        <a:custGeom>
          <a:avLst/>
          <a:gdLst/>
          <a:ahLst/>
          <a:cxnLst/>
          <a:rect l="0" t="0" r="0" b="0"/>
          <a:pathLst>
            <a:path>
              <a:moveTo>
                <a:pt x="1880646" y="159703"/>
              </a:moveTo>
              <a:arcTo wR="1265306" hR="1265306" stAng="17945928" swAng="1908144"/>
            </a:path>
          </a:pathLst>
        </a:custGeom>
        <a:no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6943FE45-9B25-468D-A261-98CDB6A108D1}">
      <dsp:nvSpPr>
        <dsp:cNvPr id="0" name=""/>
        <dsp:cNvSpPr/>
      </dsp:nvSpPr>
      <dsp:spPr>
        <a:xfrm>
          <a:off x="2716143" y="1265657"/>
          <a:ext cx="1813119" cy="765436"/>
        </a:xfrm>
        <a:prstGeom prst="roundRect">
          <a:avLst/>
        </a:prstGeom>
        <a:gradFill rotWithShape="0">
          <a:gsLst>
            <a:gs pos="0">
              <a:schemeClr val="accent4">
                <a:hueOff val="-2248822"/>
                <a:satOff val="21795"/>
                <a:lumOff val="-2157"/>
                <a:alphaOff val="0"/>
                <a:shade val="51000"/>
                <a:satMod val="130000"/>
              </a:schemeClr>
            </a:gs>
            <a:gs pos="80000">
              <a:schemeClr val="accent4">
                <a:hueOff val="-2248822"/>
                <a:satOff val="21795"/>
                <a:lumOff val="-2157"/>
                <a:alphaOff val="0"/>
                <a:shade val="93000"/>
                <a:satMod val="130000"/>
              </a:schemeClr>
            </a:gs>
            <a:gs pos="100000">
              <a:schemeClr val="accent4">
                <a:hueOff val="-2248822"/>
                <a:satOff val="21795"/>
                <a:lumOff val="-21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latin typeface="+mn-lt"/>
              <a:ea typeface="+mn-ea"/>
              <a:cs typeface="+mn-ea"/>
              <a:sym typeface="+mn-lt"/>
            </a:rPr>
            <a:t>中轻型商用客车</a:t>
          </a:r>
        </a:p>
      </dsp:txBody>
      <dsp:txXfrm>
        <a:off x="2753509" y="1303023"/>
        <a:ext cx="1738387" cy="690704"/>
      </dsp:txXfrm>
    </dsp:sp>
    <dsp:sp modelId="{83F0235D-CF5F-41C1-90AF-7AE59C102DF5}">
      <dsp:nvSpPr>
        <dsp:cNvPr id="0" name=""/>
        <dsp:cNvSpPr/>
      </dsp:nvSpPr>
      <dsp:spPr>
        <a:xfrm>
          <a:off x="1091711" y="384264"/>
          <a:ext cx="2530612" cy="2530612"/>
        </a:xfrm>
        <a:custGeom>
          <a:avLst/>
          <a:gdLst/>
          <a:ahLst/>
          <a:cxnLst/>
          <a:rect l="0" t="0" r="0" b="0"/>
          <a:pathLst>
            <a:path>
              <a:moveTo>
                <a:pt x="2469639" y="1653353"/>
              </a:moveTo>
              <a:arcTo wR="1265306" hR="1265306" stAng="1071565" swAng="1846893"/>
            </a:path>
          </a:pathLst>
        </a:custGeom>
        <a:noFill/>
        <a:ln w="9525" cap="flat" cmpd="sng" algn="ctr">
          <a:solidFill>
            <a:schemeClr val="accent4">
              <a:hueOff val="-2248822"/>
              <a:satOff val="21795"/>
              <a:lumOff val="-2157"/>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E90A7CFB-595D-4696-8FB7-EFD65B3D4C50}">
      <dsp:nvSpPr>
        <dsp:cNvPr id="0" name=""/>
        <dsp:cNvSpPr/>
      </dsp:nvSpPr>
      <dsp:spPr>
        <a:xfrm>
          <a:off x="1582097" y="2531315"/>
          <a:ext cx="1605850" cy="765436"/>
        </a:xfrm>
        <a:prstGeom prst="roundRect">
          <a:avLst/>
        </a:prstGeom>
        <a:gradFill rotWithShape="0">
          <a:gsLst>
            <a:gs pos="0">
              <a:schemeClr val="accent4">
                <a:hueOff val="-4497644"/>
                <a:satOff val="43591"/>
                <a:lumOff val="-4314"/>
                <a:alphaOff val="0"/>
                <a:shade val="51000"/>
                <a:satMod val="130000"/>
              </a:schemeClr>
            </a:gs>
            <a:gs pos="80000">
              <a:schemeClr val="accent4">
                <a:hueOff val="-4497644"/>
                <a:satOff val="43591"/>
                <a:lumOff val="-4314"/>
                <a:alphaOff val="0"/>
                <a:shade val="93000"/>
                <a:satMod val="130000"/>
              </a:schemeClr>
            </a:gs>
            <a:gs pos="100000">
              <a:schemeClr val="accent4">
                <a:hueOff val="-4497644"/>
                <a:satOff val="43591"/>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zh-CN" altLang="en-US" sz="2400" b="1" kern="1200" dirty="0">
              <a:latin typeface="+mn-lt"/>
              <a:ea typeface="+mn-ea"/>
              <a:cs typeface="+mn-ea"/>
              <a:sym typeface="+mn-lt"/>
            </a:rPr>
            <a:t>超豪华小汽车</a:t>
          </a:r>
        </a:p>
      </dsp:txBody>
      <dsp:txXfrm>
        <a:off x="1619463" y="2568681"/>
        <a:ext cx="1531118" cy="690704"/>
      </dsp:txXfrm>
    </dsp:sp>
    <dsp:sp modelId="{7515532E-881E-41E1-90BE-AE64F7A52810}">
      <dsp:nvSpPr>
        <dsp:cNvPr id="0" name=""/>
        <dsp:cNvSpPr/>
      </dsp:nvSpPr>
      <dsp:spPr>
        <a:xfrm>
          <a:off x="1092437" y="384165"/>
          <a:ext cx="2530612" cy="2530612"/>
        </a:xfrm>
        <a:custGeom>
          <a:avLst/>
          <a:gdLst/>
          <a:ahLst/>
          <a:cxnLst/>
          <a:rect l="0" t="0" r="0" b="0"/>
          <a:pathLst>
            <a:path>
              <a:moveTo>
                <a:pt x="483721" y="2260356"/>
              </a:moveTo>
              <a:arcTo wR="1265306" hR="1265306" stAng="7688918" swAng="2037371"/>
            </a:path>
          </a:pathLst>
        </a:custGeom>
        <a:noFill/>
        <a:ln w="9525" cap="flat" cmpd="sng" algn="ctr">
          <a:solidFill>
            <a:schemeClr val="accent4">
              <a:hueOff val="-4497644"/>
              <a:satOff val="43591"/>
              <a:lumOff val="-4314"/>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3C12A4DD-841C-40F8-A4AC-FCFAD30E13A3}">
      <dsp:nvSpPr>
        <dsp:cNvPr id="0" name=""/>
        <dsp:cNvSpPr/>
      </dsp:nvSpPr>
      <dsp:spPr>
        <a:xfrm>
          <a:off x="38378" y="1265657"/>
          <a:ext cx="2107423" cy="765436"/>
        </a:xfrm>
        <a:prstGeom prst="roundRect">
          <a:avLst/>
        </a:prstGeom>
        <a:gradFill rotWithShape="0">
          <a:gsLst>
            <a:gs pos="0">
              <a:schemeClr val="accent4">
                <a:hueOff val="-6746466"/>
                <a:satOff val="65386"/>
                <a:lumOff val="-6471"/>
                <a:alphaOff val="0"/>
                <a:shade val="51000"/>
                <a:satMod val="130000"/>
              </a:schemeClr>
            </a:gs>
            <a:gs pos="80000">
              <a:schemeClr val="accent4">
                <a:hueOff val="-6746466"/>
                <a:satOff val="65386"/>
                <a:lumOff val="-6471"/>
                <a:alphaOff val="0"/>
                <a:shade val="93000"/>
                <a:satMod val="130000"/>
              </a:schemeClr>
            </a:gs>
            <a:gs pos="100000">
              <a:schemeClr val="accent4">
                <a:hueOff val="-6746466"/>
                <a:satOff val="65386"/>
                <a:lumOff val="-64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latin typeface="+mn-lt"/>
              <a:ea typeface="+mn-ea"/>
              <a:cs typeface="+mn-ea"/>
              <a:sym typeface="+mn-lt"/>
            </a:rPr>
            <a:t>7.</a:t>
          </a:r>
          <a:r>
            <a:rPr lang="zh-CN" altLang="en-US" sz="2400" b="1" kern="1200" dirty="0">
              <a:latin typeface="+mn-lt"/>
              <a:ea typeface="+mn-ea"/>
              <a:cs typeface="+mn-ea"/>
              <a:sym typeface="+mn-lt"/>
            </a:rPr>
            <a:t>摩托车</a:t>
          </a:r>
        </a:p>
      </dsp:txBody>
      <dsp:txXfrm>
        <a:off x="75744" y="1303023"/>
        <a:ext cx="2032691" cy="690704"/>
      </dsp:txXfrm>
    </dsp:sp>
    <dsp:sp modelId="{E1720478-7BF8-410F-9CD6-03613F216D84}">
      <dsp:nvSpPr>
        <dsp:cNvPr id="0" name=""/>
        <dsp:cNvSpPr/>
      </dsp:nvSpPr>
      <dsp:spPr>
        <a:xfrm>
          <a:off x="1318525" y="609504"/>
          <a:ext cx="2530612" cy="2530612"/>
        </a:xfrm>
        <a:custGeom>
          <a:avLst/>
          <a:gdLst/>
          <a:ahLst/>
          <a:cxnLst/>
          <a:rect l="0" t="0" r="0" b="0"/>
          <a:pathLst>
            <a:path>
              <a:moveTo>
                <a:pt x="159703" y="649966"/>
              </a:moveTo>
              <a:arcTo wR="1265306" hR="1265306" stAng="12545928" swAng="1908144"/>
            </a:path>
          </a:pathLst>
        </a:custGeom>
        <a:noFill/>
        <a:ln w="9525" cap="flat" cmpd="sng" algn="ctr">
          <a:solidFill>
            <a:schemeClr val="accent4">
              <a:hueOff val="-6746466"/>
              <a:satOff val="65386"/>
              <a:lumOff val="-6471"/>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BF8A5-17A4-40C3-9D19-6E70B2988743}">
      <dsp:nvSpPr>
        <dsp:cNvPr id="0" name=""/>
        <dsp:cNvSpPr/>
      </dsp:nvSpPr>
      <dsp:spPr>
        <a:xfrm>
          <a:off x="2112636" y="174"/>
          <a:ext cx="1870726" cy="94416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t>9.</a:t>
          </a:r>
          <a:r>
            <a:rPr lang="zh-CN" altLang="en-US" sz="2400" b="1" kern="1200" dirty="0"/>
            <a:t>高尔夫球及球具</a:t>
          </a:r>
        </a:p>
      </dsp:txBody>
      <dsp:txXfrm>
        <a:off x="2158726" y="46264"/>
        <a:ext cx="1778546" cy="851985"/>
      </dsp:txXfrm>
    </dsp:sp>
    <dsp:sp modelId="{F485EA2B-F5E1-4E08-B07D-716A82B1DA35}">
      <dsp:nvSpPr>
        <dsp:cNvPr id="0" name=""/>
        <dsp:cNvSpPr/>
      </dsp:nvSpPr>
      <dsp:spPr>
        <a:xfrm>
          <a:off x="1488257" y="472257"/>
          <a:ext cx="3119485" cy="3119485"/>
        </a:xfrm>
        <a:custGeom>
          <a:avLst/>
          <a:gdLst/>
          <a:ahLst/>
          <a:cxnLst/>
          <a:rect l="0" t="0" r="0" b="0"/>
          <a:pathLst>
            <a:path>
              <a:moveTo>
                <a:pt x="2502705" y="317318"/>
              </a:moveTo>
              <a:arcTo wR="1559742" hR="1559742" stAng="18431845" swAng="2090102"/>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A4F8131-5C85-4A0F-9F16-89F84DD9FB29}">
      <dsp:nvSpPr>
        <dsp:cNvPr id="0" name=""/>
        <dsp:cNvSpPr/>
      </dsp:nvSpPr>
      <dsp:spPr>
        <a:xfrm>
          <a:off x="3672379" y="1559917"/>
          <a:ext cx="1870726" cy="944165"/>
        </a:xfrm>
        <a:prstGeom prst="roundRect">
          <a:avLst/>
        </a:prstGeom>
        <a:solidFill>
          <a:schemeClr val="accent5">
            <a:hueOff val="3307957"/>
            <a:satOff val="-16964"/>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t>10.</a:t>
          </a:r>
          <a:r>
            <a:rPr lang="zh-CN" altLang="en-US" sz="2400" b="1" kern="1200" dirty="0"/>
            <a:t>高档</a:t>
          </a:r>
          <a:endParaRPr lang="en-US" altLang="zh-CN" sz="2400" b="1" kern="1200" dirty="0"/>
        </a:p>
        <a:p>
          <a:pPr marL="0" lvl="0" indent="0" algn="ctr" defTabSz="1066800">
            <a:lnSpc>
              <a:spcPct val="90000"/>
            </a:lnSpc>
            <a:spcBef>
              <a:spcPct val="0"/>
            </a:spcBef>
            <a:spcAft>
              <a:spcPct val="35000"/>
            </a:spcAft>
            <a:buNone/>
          </a:pPr>
          <a:r>
            <a:rPr lang="zh-CN" altLang="en-US" sz="2400" b="1" kern="1200" dirty="0"/>
            <a:t>手表</a:t>
          </a:r>
        </a:p>
      </dsp:txBody>
      <dsp:txXfrm>
        <a:off x="3718469" y="1606007"/>
        <a:ext cx="1778546" cy="851985"/>
      </dsp:txXfrm>
    </dsp:sp>
    <dsp:sp modelId="{D158E760-24DF-4C75-89B7-75E3114F15BE}">
      <dsp:nvSpPr>
        <dsp:cNvPr id="0" name=""/>
        <dsp:cNvSpPr/>
      </dsp:nvSpPr>
      <dsp:spPr>
        <a:xfrm>
          <a:off x="1488257" y="472257"/>
          <a:ext cx="3119485" cy="3119485"/>
        </a:xfrm>
        <a:custGeom>
          <a:avLst/>
          <a:gdLst/>
          <a:ahLst/>
          <a:cxnLst/>
          <a:rect l="0" t="0" r="0" b="0"/>
          <a:pathLst>
            <a:path>
              <a:moveTo>
                <a:pt x="3043419" y="2040889"/>
              </a:moveTo>
              <a:arcTo wR="1559742" hR="1559742" stAng="1078052" swAng="2090102"/>
            </a:path>
          </a:pathLst>
        </a:custGeom>
        <a:noFill/>
        <a:ln w="9525" cap="flat" cmpd="sng" algn="ctr">
          <a:solidFill>
            <a:schemeClr val="accent5">
              <a:hueOff val="3307957"/>
              <a:satOff val="-16964"/>
              <a:lumOff val="7255"/>
              <a:alphaOff val="0"/>
            </a:schemeClr>
          </a:solidFill>
          <a:prstDash val="solid"/>
        </a:ln>
        <a:effectLst/>
      </dsp:spPr>
      <dsp:style>
        <a:lnRef idx="1">
          <a:scrgbClr r="0" g="0" b="0"/>
        </a:lnRef>
        <a:fillRef idx="0">
          <a:scrgbClr r="0" g="0" b="0"/>
        </a:fillRef>
        <a:effectRef idx="0">
          <a:scrgbClr r="0" g="0" b="0"/>
        </a:effectRef>
        <a:fontRef idx="minor"/>
      </dsp:style>
    </dsp:sp>
    <dsp:sp modelId="{3061A63E-003E-49D4-A0D9-ABCBE5980676}">
      <dsp:nvSpPr>
        <dsp:cNvPr id="0" name=""/>
        <dsp:cNvSpPr/>
      </dsp:nvSpPr>
      <dsp:spPr>
        <a:xfrm>
          <a:off x="2112636" y="3119659"/>
          <a:ext cx="1870726" cy="944165"/>
        </a:xfrm>
        <a:prstGeom prst="roundRect">
          <a:avLst/>
        </a:prstGeom>
        <a:solidFill>
          <a:schemeClr val="accent5">
            <a:hueOff val="6615915"/>
            <a:satOff val="-33929"/>
            <a:lumOff val="145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t>11.</a:t>
          </a:r>
          <a:r>
            <a:rPr lang="zh-CN" altLang="en-US" sz="2400" b="1" kern="1200" dirty="0"/>
            <a:t>游艇</a:t>
          </a:r>
        </a:p>
      </dsp:txBody>
      <dsp:txXfrm>
        <a:off x="2158726" y="3165749"/>
        <a:ext cx="1778546" cy="851985"/>
      </dsp:txXfrm>
    </dsp:sp>
    <dsp:sp modelId="{C4EB9B9F-4DFF-4862-8724-6AD16BCE239D}">
      <dsp:nvSpPr>
        <dsp:cNvPr id="0" name=""/>
        <dsp:cNvSpPr/>
      </dsp:nvSpPr>
      <dsp:spPr>
        <a:xfrm>
          <a:off x="1488257" y="472257"/>
          <a:ext cx="3119485" cy="3119485"/>
        </a:xfrm>
        <a:custGeom>
          <a:avLst/>
          <a:gdLst/>
          <a:ahLst/>
          <a:cxnLst/>
          <a:rect l="0" t="0" r="0" b="0"/>
          <a:pathLst>
            <a:path>
              <a:moveTo>
                <a:pt x="616779" y="2802167"/>
              </a:moveTo>
              <a:arcTo wR="1559742" hR="1559742" stAng="7631845" swAng="2090102"/>
            </a:path>
          </a:pathLst>
        </a:custGeom>
        <a:noFill/>
        <a:ln w="9525" cap="flat" cmpd="sng" algn="ctr">
          <a:solidFill>
            <a:schemeClr val="accent5">
              <a:hueOff val="6615915"/>
              <a:satOff val="-33929"/>
              <a:lumOff val="14510"/>
              <a:alphaOff val="0"/>
            </a:schemeClr>
          </a:solidFill>
          <a:prstDash val="solid"/>
        </a:ln>
        <a:effectLst/>
      </dsp:spPr>
      <dsp:style>
        <a:lnRef idx="1">
          <a:scrgbClr r="0" g="0" b="0"/>
        </a:lnRef>
        <a:fillRef idx="0">
          <a:scrgbClr r="0" g="0" b="0"/>
        </a:fillRef>
        <a:effectRef idx="0">
          <a:scrgbClr r="0" g="0" b="0"/>
        </a:effectRef>
        <a:fontRef idx="minor"/>
      </dsp:style>
    </dsp:sp>
    <dsp:sp modelId="{005D1DDE-7681-4F54-9755-75F340852CA3}">
      <dsp:nvSpPr>
        <dsp:cNvPr id="0" name=""/>
        <dsp:cNvSpPr/>
      </dsp:nvSpPr>
      <dsp:spPr>
        <a:xfrm>
          <a:off x="552894" y="1559917"/>
          <a:ext cx="1870726" cy="944165"/>
        </a:xfrm>
        <a:prstGeom prst="roundRect">
          <a:avLst/>
        </a:prstGeom>
        <a:solidFill>
          <a:schemeClr val="accent5">
            <a:hueOff val="9923871"/>
            <a:satOff val="-50893"/>
            <a:lumOff val="2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t>12.</a:t>
          </a:r>
          <a:r>
            <a:rPr lang="zh-CN" altLang="en-US" sz="2400" b="1" kern="1200" dirty="0"/>
            <a:t>木质一次性筷子</a:t>
          </a:r>
        </a:p>
      </dsp:txBody>
      <dsp:txXfrm>
        <a:off x="598984" y="1606007"/>
        <a:ext cx="1778546" cy="851985"/>
      </dsp:txXfrm>
    </dsp:sp>
    <dsp:sp modelId="{A72773E5-4B26-4679-8237-7A7AB5AA1160}">
      <dsp:nvSpPr>
        <dsp:cNvPr id="0" name=""/>
        <dsp:cNvSpPr/>
      </dsp:nvSpPr>
      <dsp:spPr>
        <a:xfrm>
          <a:off x="1488257" y="472257"/>
          <a:ext cx="3119485" cy="3119485"/>
        </a:xfrm>
        <a:custGeom>
          <a:avLst/>
          <a:gdLst/>
          <a:ahLst/>
          <a:cxnLst/>
          <a:rect l="0" t="0" r="0" b="0"/>
          <a:pathLst>
            <a:path>
              <a:moveTo>
                <a:pt x="76066" y="1078596"/>
              </a:moveTo>
              <a:arcTo wR="1559742" hR="1559742" stAng="11878052" swAng="2090102"/>
            </a:path>
          </a:pathLst>
        </a:custGeom>
        <a:noFill/>
        <a:ln w="9525" cap="flat" cmpd="sng" algn="ctr">
          <a:solidFill>
            <a:schemeClr val="accent5">
              <a:hueOff val="9923871"/>
              <a:satOff val="-50893"/>
              <a:lumOff val="21765"/>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033EBA-ED95-4AFD-8106-0E2EFD2872DF}">
      <dsp:nvSpPr>
        <dsp:cNvPr id="0" name=""/>
        <dsp:cNvSpPr/>
      </dsp:nvSpPr>
      <dsp:spPr>
        <a:xfrm>
          <a:off x="1346404" y="525"/>
          <a:ext cx="3439713" cy="1523999"/>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altLang="zh-CN" sz="3300" b="1" kern="1200" dirty="0"/>
            <a:t>13.</a:t>
          </a:r>
          <a:r>
            <a:rPr lang="zh-CN" altLang="en-US" sz="3300" b="1" kern="1200" dirty="0"/>
            <a:t>实木地板</a:t>
          </a:r>
        </a:p>
      </dsp:txBody>
      <dsp:txXfrm>
        <a:off x="1850138" y="223709"/>
        <a:ext cx="2432245" cy="1077631"/>
      </dsp:txXfrm>
    </dsp:sp>
    <dsp:sp modelId="{49356A00-5196-49C4-91C8-2563C8B8FFDB}">
      <dsp:nvSpPr>
        <dsp:cNvPr id="0" name=""/>
        <dsp:cNvSpPr/>
      </dsp:nvSpPr>
      <dsp:spPr>
        <a:xfrm rot="3576638">
          <a:off x="3485880" y="1517326"/>
          <a:ext cx="347702" cy="51434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zh-CN" altLang="en-US" sz="2300" b="1" kern="1200"/>
        </a:p>
      </dsp:txBody>
      <dsp:txXfrm>
        <a:off x="3511651" y="1575206"/>
        <a:ext cx="243391" cy="308609"/>
      </dsp:txXfrm>
    </dsp:sp>
    <dsp:sp modelId="{F03C6288-01C0-40E6-8FB1-C9A954F15EE2}">
      <dsp:nvSpPr>
        <dsp:cNvPr id="0" name=""/>
        <dsp:cNvSpPr/>
      </dsp:nvSpPr>
      <dsp:spPr>
        <a:xfrm>
          <a:off x="3337599" y="1985329"/>
          <a:ext cx="1785289" cy="1523999"/>
        </a:xfrm>
        <a:prstGeom prst="ellipse">
          <a:avLst/>
        </a:prstGeom>
        <a:solidFill>
          <a:schemeClr val="accent5">
            <a:hueOff val="4961936"/>
            <a:satOff val="-25446"/>
            <a:lumOff val="10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altLang="zh-CN" sz="3300" b="1" kern="1200" dirty="0"/>
            <a:t>14.</a:t>
          </a:r>
          <a:r>
            <a:rPr lang="zh-CN" altLang="en-US" sz="3300" b="1" kern="1200" dirty="0"/>
            <a:t>电池</a:t>
          </a:r>
        </a:p>
      </dsp:txBody>
      <dsp:txXfrm>
        <a:off x="3599049" y="2208513"/>
        <a:ext cx="1262389" cy="1077631"/>
      </dsp:txXfrm>
    </dsp:sp>
    <dsp:sp modelId="{CFC33B62-8747-43E9-84C7-742A5481A95E}">
      <dsp:nvSpPr>
        <dsp:cNvPr id="0" name=""/>
        <dsp:cNvSpPr/>
      </dsp:nvSpPr>
      <dsp:spPr>
        <a:xfrm rot="10800782">
          <a:off x="2971753" y="2489897"/>
          <a:ext cx="258530" cy="514349"/>
        </a:xfrm>
        <a:prstGeom prst="rightArrow">
          <a:avLst>
            <a:gd name="adj1" fmla="val 60000"/>
            <a:gd name="adj2" fmla="val 50000"/>
          </a:avLst>
        </a:prstGeom>
        <a:solidFill>
          <a:schemeClr val="accent5">
            <a:hueOff val="4961936"/>
            <a:satOff val="-25446"/>
            <a:lumOff val="1088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zh-CN" altLang="en-US" sz="2300" b="1" kern="1200"/>
        </a:p>
      </dsp:txBody>
      <dsp:txXfrm rot="10800000">
        <a:off x="3049312" y="2592776"/>
        <a:ext cx="180971" cy="308609"/>
      </dsp:txXfrm>
    </dsp:sp>
    <dsp:sp modelId="{B56D15A6-D767-4DDB-A9DA-6711C002BA49}">
      <dsp:nvSpPr>
        <dsp:cNvPr id="0" name=""/>
        <dsp:cNvSpPr/>
      </dsp:nvSpPr>
      <dsp:spPr>
        <a:xfrm>
          <a:off x="991469" y="1984803"/>
          <a:ext cx="1858335" cy="1523999"/>
        </a:xfrm>
        <a:prstGeom prst="ellipse">
          <a:avLst/>
        </a:prstGeom>
        <a:solidFill>
          <a:schemeClr val="accent5">
            <a:hueOff val="9923871"/>
            <a:satOff val="-50893"/>
            <a:lumOff val="2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altLang="zh-CN" sz="3300" b="1" kern="1200" dirty="0"/>
            <a:t>15.</a:t>
          </a:r>
          <a:r>
            <a:rPr lang="zh-CN" altLang="en-US" sz="3300" b="1" kern="1200" dirty="0"/>
            <a:t>涂料</a:t>
          </a:r>
        </a:p>
      </dsp:txBody>
      <dsp:txXfrm>
        <a:off x="1263616" y="2207987"/>
        <a:ext cx="1314041" cy="1077631"/>
      </dsp:txXfrm>
    </dsp:sp>
    <dsp:sp modelId="{EC98834E-1221-44C3-BD27-0921CCC51A85}">
      <dsp:nvSpPr>
        <dsp:cNvPr id="0" name=""/>
        <dsp:cNvSpPr/>
      </dsp:nvSpPr>
      <dsp:spPr>
        <a:xfrm rot="18000000">
          <a:off x="2303780" y="1530613"/>
          <a:ext cx="341090" cy="514349"/>
        </a:xfrm>
        <a:prstGeom prst="rightArrow">
          <a:avLst>
            <a:gd name="adj1" fmla="val 60000"/>
            <a:gd name="adj2" fmla="val 50000"/>
          </a:avLst>
        </a:prstGeom>
        <a:solidFill>
          <a:schemeClr val="accent5">
            <a:hueOff val="9923871"/>
            <a:satOff val="-50893"/>
            <a:lumOff val="2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zh-CN" altLang="en-US" sz="2300" b="1" kern="1200"/>
        </a:p>
      </dsp:txBody>
      <dsp:txXfrm>
        <a:off x="2329362" y="1677792"/>
        <a:ext cx="238763" cy="30860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A7656-6549-4C1C-B4A6-A5B06ED45478}">
      <dsp:nvSpPr>
        <dsp:cNvPr id="0" name=""/>
        <dsp:cNvSpPr/>
      </dsp:nvSpPr>
      <dsp:spPr>
        <a:xfrm>
          <a:off x="-4286106" y="-662288"/>
          <a:ext cx="5143693" cy="5143693"/>
        </a:xfrm>
        <a:prstGeom prst="blockArc">
          <a:avLst>
            <a:gd name="adj1" fmla="val 18900000"/>
            <a:gd name="adj2" fmla="val 2700000"/>
            <a:gd name="adj3" fmla="val 420"/>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5830FB-1168-4B3D-8EA7-56E814B1ACC7}">
      <dsp:nvSpPr>
        <dsp:cNvPr id="0" name=""/>
        <dsp:cNvSpPr/>
      </dsp:nvSpPr>
      <dsp:spPr>
        <a:xfrm>
          <a:off x="702049" y="545599"/>
          <a:ext cx="5929482" cy="109104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6017" tIns="50800" rIns="50800" bIns="50800" numCol="1" spcCol="1270" anchor="ctr" anchorCtr="0">
          <a:noAutofit/>
        </a:bodyPr>
        <a:lstStyle/>
        <a:p>
          <a:pPr marL="0" lvl="0" indent="0" algn="l" defTabSz="889000">
            <a:lnSpc>
              <a:spcPct val="90000"/>
            </a:lnSpc>
            <a:spcBef>
              <a:spcPct val="0"/>
            </a:spcBef>
            <a:spcAft>
              <a:spcPct val="35000"/>
            </a:spcAft>
            <a:buNone/>
          </a:pPr>
          <a:r>
            <a:rPr lang="zh-CN" altLang="en-US" sz="2000" b="1" kern="1200" dirty="0"/>
            <a:t>实行从价定率办法征税的应税消费品计税依据为应税消费品的销售额，包括销售应税消费品从购买方收取的</a:t>
          </a:r>
          <a:r>
            <a:rPr lang="zh-CN" altLang="en-US" sz="2000" b="1" kern="1200" dirty="0">
              <a:solidFill>
                <a:srgbClr val="FFFF00"/>
              </a:solidFill>
            </a:rPr>
            <a:t>全部价款和价外费用</a:t>
          </a:r>
          <a:endParaRPr lang="zh-CN" altLang="en-US" sz="2000" b="1" u="none" kern="1200" dirty="0">
            <a:solidFill>
              <a:srgbClr val="FFFF00"/>
            </a:solidFill>
          </a:endParaRPr>
        </a:p>
      </dsp:txBody>
      <dsp:txXfrm>
        <a:off x="702049" y="545599"/>
        <a:ext cx="5929482" cy="1091045"/>
      </dsp:txXfrm>
    </dsp:sp>
    <dsp:sp modelId="{3C214423-AD08-440D-A7FB-69ACF4E18524}">
      <dsp:nvSpPr>
        <dsp:cNvPr id="0" name=""/>
        <dsp:cNvSpPr/>
      </dsp:nvSpPr>
      <dsp:spPr>
        <a:xfrm>
          <a:off x="20145" y="409218"/>
          <a:ext cx="1363806" cy="1363806"/>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C33423-3E36-413F-BC69-BC7BCBF1B543}">
      <dsp:nvSpPr>
        <dsp:cNvPr id="0" name=""/>
        <dsp:cNvSpPr/>
      </dsp:nvSpPr>
      <dsp:spPr>
        <a:xfrm>
          <a:off x="702049" y="2182472"/>
          <a:ext cx="5929482" cy="1091045"/>
        </a:xfrm>
        <a:prstGeom prst="rect">
          <a:avLst/>
        </a:prstGeom>
        <a:solidFill>
          <a:schemeClr val="accent4">
            <a:hueOff val="-6746466"/>
            <a:satOff val="65386"/>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6017" tIns="50800" rIns="50800" bIns="50800" numCol="1" spcCol="1270" anchor="ctr" anchorCtr="0">
          <a:noAutofit/>
        </a:bodyPr>
        <a:lstStyle/>
        <a:p>
          <a:pPr marL="0" lvl="0" indent="0" algn="l" defTabSz="889000">
            <a:lnSpc>
              <a:spcPct val="90000"/>
            </a:lnSpc>
            <a:spcBef>
              <a:spcPct val="0"/>
            </a:spcBef>
            <a:spcAft>
              <a:spcPct val="35000"/>
            </a:spcAft>
            <a:buNone/>
          </a:pPr>
          <a:r>
            <a:rPr lang="zh-CN" altLang="en-US" sz="2000" b="1" kern="1200" dirty="0">
              <a:solidFill>
                <a:srgbClr val="FFFF00"/>
              </a:solidFill>
            </a:rPr>
            <a:t>卷烟最低计税价格确定</a:t>
          </a:r>
          <a:endParaRPr lang="en-US" altLang="zh-CN" sz="2000" b="1" kern="1200" dirty="0">
            <a:solidFill>
              <a:srgbClr val="FFFF00"/>
            </a:solidFill>
          </a:endParaRPr>
        </a:p>
        <a:p>
          <a:pPr marL="0" lvl="0" indent="0" algn="l" defTabSz="889000">
            <a:lnSpc>
              <a:spcPct val="90000"/>
            </a:lnSpc>
            <a:spcBef>
              <a:spcPct val="0"/>
            </a:spcBef>
            <a:spcAft>
              <a:spcPct val="35000"/>
            </a:spcAft>
            <a:buNone/>
          </a:pPr>
          <a:r>
            <a:rPr lang="zh-CN" altLang="en-US" sz="2000" b="1" kern="1200" dirty="0">
              <a:solidFill>
                <a:srgbClr val="FFFF00"/>
              </a:solidFill>
            </a:rPr>
            <a:t>白酒消费税最低计税价格核定</a:t>
          </a:r>
        </a:p>
      </dsp:txBody>
      <dsp:txXfrm>
        <a:off x="702049" y="2182472"/>
        <a:ext cx="5929482" cy="1091045"/>
      </dsp:txXfrm>
    </dsp:sp>
    <dsp:sp modelId="{068CA8E0-2ECF-4D68-A1FF-0ADBED0017C2}">
      <dsp:nvSpPr>
        <dsp:cNvPr id="0" name=""/>
        <dsp:cNvSpPr/>
      </dsp:nvSpPr>
      <dsp:spPr>
        <a:xfrm>
          <a:off x="20145" y="2046091"/>
          <a:ext cx="1363806" cy="1363806"/>
        </a:xfrm>
        <a:prstGeom prst="ellipse">
          <a:avLst/>
        </a:prstGeom>
        <a:solidFill>
          <a:schemeClr val="lt1">
            <a:hueOff val="0"/>
            <a:satOff val="0"/>
            <a:lumOff val="0"/>
            <a:alphaOff val="0"/>
          </a:schemeClr>
        </a:solidFill>
        <a:ln w="25400" cap="flat" cmpd="sng" algn="ctr">
          <a:solidFill>
            <a:schemeClr val="accent4">
              <a:hueOff val="-6746466"/>
              <a:satOff val="65386"/>
              <a:lumOff val="-647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A7656-6549-4C1C-B4A6-A5B06ED45478}">
      <dsp:nvSpPr>
        <dsp:cNvPr id="0" name=""/>
        <dsp:cNvSpPr/>
      </dsp:nvSpPr>
      <dsp:spPr>
        <a:xfrm>
          <a:off x="-2991108" y="-460675"/>
          <a:ext cx="3568298" cy="3568298"/>
        </a:xfrm>
        <a:prstGeom prst="blockArc">
          <a:avLst>
            <a:gd name="adj1" fmla="val 18900000"/>
            <a:gd name="adj2" fmla="val 2700000"/>
            <a:gd name="adj3" fmla="val 605"/>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D9EE64-3CBE-416D-98E5-BD057948182D}">
      <dsp:nvSpPr>
        <dsp:cNvPr id="0" name=""/>
        <dsp:cNvSpPr/>
      </dsp:nvSpPr>
      <dsp:spPr>
        <a:xfrm>
          <a:off x="302827" y="203497"/>
          <a:ext cx="5178211" cy="40720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220" tIns="50800" rIns="50800" bIns="50800" numCol="1" spcCol="1270" anchor="ctr" anchorCtr="0">
          <a:noAutofit/>
        </a:bodyPr>
        <a:lstStyle/>
        <a:p>
          <a:pPr marL="0" lvl="0" indent="0" algn="l" defTabSz="889000">
            <a:lnSpc>
              <a:spcPct val="90000"/>
            </a:lnSpc>
            <a:spcBef>
              <a:spcPct val="0"/>
            </a:spcBef>
            <a:spcAft>
              <a:spcPct val="35000"/>
            </a:spcAft>
            <a:buNone/>
          </a:pPr>
          <a:r>
            <a:rPr lang="zh-CN" altLang="en-US" sz="2000" b="1" kern="1200" dirty="0"/>
            <a:t>直接</a:t>
          </a:r>
          <a:r>
            <a:rPr lang="zh-CN" sz="2000" b="1" kern="1200" dirty="0">
              <a:solidFill>
                <a:srgbClr val="FFFF00"/>
              </a:solidFill>
            </a:rPr>
            <a:t>销售</a:t>
          </a:r>
          <a:r>
            <a:rPr lang="zh-CN" sz="2000" b="1" kern="1200" dirty="0"/>
            <a:t>的</a:t>
          </a:r>
          <a:r>
            <a:rPr lang="en-US" altLang="zh-CN" sz="2000" b="1" kern="1200" dirty="0"/>
            <a:t>——</a:t>
          </a:r>
          <a:r>
            <a:rPr lang="zh-CN" sz="2000" b="1" kern="1200" dirty="0">
              <a:solidFill>
                <a:srgbClr val="FFFF00"/>
              </a:solidFill>
            </a:rPr>
            <a:t>销售数量</a:t>
          </a:r>
          <a:endParaRPr lang="zh-CN" altLang="en-US" sz="2000" b="1" kern="1200" dirty="0">
            <a:solidFill>
              <a:srgbClr val="FFFF00"/>
            </a:solidFill>
          </a:endParaRPr>
        </a:p>
      </dsp:txBody>
      <dsp:txXfrm>
        <a:off x="302827" y="203497"/>
        <a:ext cx="5178211" cy="407206"/>
      </dsp:txXfrm>
    </dsp:sp>
    <dsp:sp modelId="{30794B6C-FDFD-488F-AF81-B5436AF4C3C5}">
      <dsp:nvSpPr>
        <dsp:cNvPr id="0" name=""/>
        <dsp:cNvSpPr/>
      </dsp:nvSpPr>
      <dsp:spPr>
        <a:xfrm>
          <a:off x="48323" y="152596"/>
          <a:ext cx="509008" cy="509008"/>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51B375-EAE4-496C-82DA-314BA966687B}">
      <dsp:nvSpPr>
        <dsp:cNvPr id="0" name=""/>
        <dsp:cNvSpPr/>
      </dsp:nvSpPr>
      <dsp:spPr>
        <a:xfrm>
          <a:off x="536288" y="814412"/>
          <a:ext cx="4944751" cy="407206"/>
        </a:xfrm>
        <a:prstGeom prst="rect">
          <a:avLst/>
        </a:prstGeom>
        <a:solidFill>
          <a:schemeClr val="accent4">
            <a:hueOff val="-2248822"/>
            <a:satOff val="21795"/>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220" tIns="50800" rIns="50800" bIns="50800" numCol="1" spcCol="1270" anchor="ctr" anchorCtr="0">
          <a:noAutofit/>
        </a:bodyPr>
        <a:lstStyle/>
        <a:p>
          <a:pPr marL="0" lvl="0" indent="0" algn="l" defTabSz="889000">
            <a:lnSpc>
              <a:spcPct val="90000"/>
            </a:lnSpc>
            <a:spcBef>
              <a:spcPct val="0"/>
            </a:spcBef>
            <a:spcAft>
              <a:spcPct val="35000"/>
            </a:spcAft>
            <a:buNone/>
          </a:pPr>
          <a:r>
            <a:rPr lang="zh-CN" sz="2000" b="1" kern="1200" dirty="0">
              <a:solidFill>
                <a:srgbClr val="FFFF00"/>
              </a:solidFill>
            </a:rPr>
            <a:t>自产自用</a:t>
          </a:r>
          <a:r>
            <a:rPr lang="zh-CN" sz="2000" b="1" kern="1200" dirty="0"/>
            <a:t>的</a:t>
          </a:r>
          <a:r>
            <a:rPr lang="en-US" altLang="zh-CN" sz="2000" b="1" kern="1200" dirty="0"/>
            <a:t>——</a:t>
          </a:r>
          <a:r>
            <a:rPr lang="zh-CN" sz="2000" b="1" kern="1200" dirty="0">
              <a:solidFill>
                <a:srgbClr val="FFFF00"/>
              </a:solidFill>
            </a:rPr>
            <a:t>移送使用</a:t>
          </a:r>
          <a:r>
            <a:rPr lang="zh-CN" sz="2000" b="1" kern="1200" dirty="0"/>
            <a:t>数量</a:t>
          </a:r>
          <a:endParaRPr lang="zh-CN" altLang="en-US" sz="2000" b="1" kern="1200" dirty="0">
            <a:solidFill>
              <a:srgbClr val="FFFF00"/>
            </a:solidFill>
          </a:endParaRPr>
        </a:p>
      </dsp:txBody>
      <dsp:txXfrm>
        <a:off x="536288" y="814412"/>
        <a:ext cx="4944751" cy="407206"/>
      </dsp:txXfrm>
    </dsp:sp>
    <dsp:sp modelId="{C2C2BD42-1F0D-47EB-A21F-1751DBF8FD54}">
      <dsp:nvSpPr>
        <dsp:cNvPr id="0" name=""/>
        <dsp:cNvSpPr/>
      </dsp:nvSpPr>
      <dsp:spPr>
        <a:xfrm>
          <a:off x="281784" y="763512"/>
          <a:ext cx="509008" cy="509008"/>
        </a:xfrm>
        <a:prstGeom prst="ellipse">
          <a:avLst/>
        </a:prstGeom>
        <a:solidFill>
          <a:schemeClr val="lt1">
            <a:hueOff val="0"/>
            <a:satOff val="0"/>
            <a:lumOff val="0"/>
            <a:alphaOff val="0"/>
          </a:schemeClr>
        </a:solidFill>
        <a:ln w="25400" cap="flat" cmpd="sng" algn="ctr">
          <a:solidFill>
            <a:schemeClr val="accent4">
              <a:hueOff val="-2248822"/>
              <a:satOff val="21795"/>
              <a:lumOff val="-2157"/>
              <a:alphaOff val="0"/>
            </a:schemeClr>
          </a:solidFill>
          <a:prstDash val="solid"/>
        </a:ln>
        <a:effectLst/>
      </dsp:spPr>
      <dsp:style>
        <a:lnRef idx="2">
          <a:scrgbClr r="0" g="0" b="0"/>
        </a:lnRef>
        <a:fillRef idx="1">
          <a:scrgbClr r="0" g="0" b="0"/>
        </a:fillRef>
        <a:effectRef idx="0">
          <a:scrgbClr r="0" g="0" b="0"/>
        </a:effectRef>
        <a:fontRef idx="minor"/>
      </dsp:style>
    </dsp:sp>
    <dsp:sp modelId="{8DBC44CD-C741-4917-BD9C-9CA759CDE7A5}">
      <dsp:nvSpPr>
        <dsp:cNvPr id="0" name=""/>
        <dsp:cNvSpPr/>
      </dsp:nvSpPr>
      <dsp:spPr>
        <a:xfrm>
          <a:off x="536288" y="1425328"/>
          <a:ext cx="4944751" cy="407206"/>
        </a:xfrm>
        <a:prstGeom prst="rect">
          <a:avLst/>
        </a:prstGeom>
        <a:solidFill>
          <a:schemeClr val="accent4">
            <a:hueOff val="-4497644"/>
            <a:satOff val="43591"/>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220" tIns="50800" rIns="50800" bIns="50800" numCol="1" spcCol="1270" anchor="ctr" anchorCtr="0">
          <a:noAutofit/>
        </a:bodyPr>
        <a:lstStyle/>
        <a:p>
          <a:pPr marL="0" lvl="0" indent="0" algn="l" defTabSz="889000">
            <a:lnSpc>
              <a:spcPct val="90000"/>
            </a:lnSpc>
            <a:spcBef>
              <a:spcPct val="0"/>
            </a:spcBef>
            <a:spcAft>
              <a:spcPct val="35000"/>
            </a:spcAft>
            <a:buNone/>
          </a:pPr>
          <a:r>
            <a:rPr lang="zh-CN" sz="2000" b="1" kern="1200" dirty="0">
              <a:solidFill>
                <a:srgbClr val="FFFF00"/>
              </a:solidFill>
            </a:rPr>
            <a:t>委托加工</a:t>
          </a:r>
          <a:r>
            <a:rPr lang="zh-CN" sz="2000" b="1" kern="1200" dirty="0"/>
            <a:t>的</a:t>
          </a:r>
          <a:r>
            <a:rPr lang="en-US" altLang="zh-CN" sz="2000" b="1" kern="1200" dirty="0"/>
            <a:t>——</a:t>
          </a:r>
          <a:r>
            <a:rPr lang="zh-CN" sz="2000" b="1" kern="1200" dirty="0">
              <a:solidFill>
                <a:srgbClr val="FFFF00"/>
              </a:solidFill>
            </a:rPr>
            <a:t>收回</a:t>
          </a:r>
          <a:r>
            <a:rPr lang="zh-CN" sz="2000" b="1" kern="1200" dirty="0"/>
            <a:t>的应税消费品数量</a:t>
          </a:r>
          <a:endParaRPr lang="zh-CN" altLang="en-US" sz="2000" b="1" kern="1200" dirty="0">
            <a:solidFill>
              <a:srgbClr val="FFFF00"/>
            </a:solidFill>
          </a:endParaRPr>
        </a:p>
      </dsp:txBody>
      <dsp:txXfrm>
        <a:off x="536288" y="1425328"/>
        <a:ext cx="4944751" cy="407206"/>
      </dsp:txXfrm>
    </dsp:sp>
    <dsp:sp modelId="{8439678A-1990-4D0B-818F-D6F53F04800C}">
      <dsp:nvSpPr>
        <dsp:cNvPr id="0" name=""/>
        <dsp:cNvSpPr/>
      </dsp:nvSpPr>
      <dsp:spPr>
        <a:xfrm>
          <a:off x="281784" y="1374427"/>
          <a:ext cx="509008" cy="509008"/>
        </a:xfrm>
        <a:prstGeom prst="ellipse">
          <a:avLst/>
        </a:prstGeom>
        <a:solidFill>
          <a:schemeClr val="lt1">
            <a:hueOff val="0"/>
            <a:satOff val="0"/>
            <a:lumOff val="0"/>
            <a:alphaOff val="0"/>
          </a:schemeClr>
        </a:solidFill>
        <a:ln w="25400" cap="flat" cmpd="sng" algn="ctr">
          <a:solidFill>
            <a:schemeClr val="accent4">
              <a:hueOff val="-4497644"/>
              <a:satOff val="43591"/>
              <a:lumOff val="-4314"/>
              <a:alphaOff val="0"/>
            </a:schemeClr>
          </a:solidFill>
          <a:prstDash val="solid"/>
        </a:ln>
        <a:effectLst/>
      </dsp:spPr>
      <dsp:style>
        <a:lnRef idx="2">
          <a:scrgbClr r="0" g="0" b="0"/>
        </a:lnRef>
        <a:fillRef idx="1">
          <a:scrgbClr r="0" g="0" b="0"/>
        </a:fillRef>
        <a:effectRef idx="0">
          <a:scrgbClr r="0" g="0" b="0"/>
        </a:effectRef>
        <a:fontRef idx="minor"/>
      </dsp:style>
    </dsp:sp>
    <dsp:sp modelId="{BD443038-9121-45BC-AE1B-2F0E8F17DA18}">
      <dsp:nvSpPr>
        <dsp:cNvPr id="0" name=""/>
        <dsp:cNvSpPr/>
      </dsp:nvSpPr>
      <dsp:spPr>
        <a:xfrm>
          <a:off x="302827" y="2036244"/>
          <a:ext cx="5178211" cy="407206"/>
        </a:xfrm>
        <a:prstGeom prst="rect">
          <a:avLst/>
        </a:prstGeom>
        <a:solidFill>
          <a:schemeClr val="accent4">
            <a:hueOff val="-6746466"/>
            <a:satOff val="65386"/>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220" tIns="50800" rIns="50800" bIns="50800" numCol="1" spcCol="1270" anchor="ctr" anchorCtr="0">
          <a:noAutofit/>
        </a:bodyPr>
        <a:lstStyle/>
        <a:p>
          <a:pPr marL="0" lvl="0" indent="0" algn="l" defTabSz="889000">
            <a:lnSpc>
              <a:spcPct val="90000"/>
            </a:lnSpc>
            <a:spcBef>
              <a:spcPct val="0"/>
            </a:spcBef>
            <a:spcAft>
              <a:spcPct val="35000"/>
            </a:spcAft>
            <a:buNone/>
          </a:pPr>
          <a:r>
            <a:rPr lang="zh-CN" sz="2000" b="1" kern="1200" dirty="0">
              <a:solidFill>
                <a:srgbClr val="FFFF00"/>
              </a:solidFill>
            </a:rPr>
            <a:t>进口</a:t>
          </a:r>
          <a:r>
            <a:rPr lang="zh-CN" sz="2000" b="1" kern="1200" dirty="0"/>
            <a:t>的</a:t>
          </a:r>
          <a:r>
            <a:rPr lang="en-US" altLang="zh-CN" sz="2000" b="1" kern="1200" dirty="0"/>
            <a:t>——</a:t>
          </a:r>
          <a:r>
            <a:rPr lang="zh-CN" sz="2000" b="1" kern="1200" dirty="0"/>
            <a:t>为</a:t>
          </a:r>
          <a:r>
            <a:rPr lang="zh-CN" sz="2000" b="1" kern="1200" dirty="0">
              <a:solidFill>
                <a:srgbClr val="FFFF00"/>
              </a:solidFill>
            </a:rPr>
            <a:t>海关核定</a:t>
          </a:r>
          <a:r>
            <a:rPr lang="zh-CN" sz="2000" b="1" kern="1200" dirty="0"/>
            <a:t>的进口数量</a:t>
          </a:r>
          <a:endParaRPr lang="zh-CN" altLang="en-US" sz="2000" b="1" kern="1200" dirty="0">
            <a:solidFill>
              <a:srgbClr val="FFFF00"/>
            </a:solidFill>
          </a:endParaRPr>
        </a:p>
      </dsp:txBody>
      <dsp:txXfrm>
        <a:off x="302827" y="2036244"/>
        <a:ext cx="5178211" cy="407206"/>
      </dsp:txXfrm>
    </dsp:sp>
    <dsp:sp modelId="{78C46E19-5A99-416D-BE9A-74473CE1A517}">
      <dsp:nvSpPr>
        <dsp:cNvPr id="0" name=""/>
        <dsp:cNvSpPr/>
      </dsp:nvSpPr>
      <dsp:spPr>
        <a:xfrm>
          <a:off x="48323" y="1985343"/>
          <a:ext cx="509008" cy="509008"/>
        </a:xfrm>
        <a:prstGeom prst="ellipse">
          <a:avLst/>
        </a:prstGeom>
        <a:solidFill>
          <a:schemeClr val="lt1">
            <a:hueOff val="0"/>
            <a:satOff val="0"/>
            <a:lumOff val="0"/>
            <a:alphaOff val="0"/>
          </a:schemeClr>
        </a:solidFill>
        <a:ln w="25400" cap="flat" cmpd="sng" algn="ctr">
          <a:solidFill>
            <a:schemeClr val="accent4">
              <a:hueOff val="-6746466"/>
              <a:satOff val="65386"/>
              <a:lumOff val="-647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F28D13-26FC-4530-9D3A-9D0CA85A8CBA}" type="datetimeFigureOut">
              <a:rPr lang="zh-CN" altLang="en-US" smtClean="0"/>
              <a:t>2024-4-28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9B631-81E8-4019-838E-748D95B68351}" type="slidenum">
              <a:rPr lang="zh-CN" altLang="en-US" smtClean="0"/>
              <a:t>‹#›</a:t>
            </a:fld>
            <a:endParaRPr lang="zh-CN" altLang="en-US"/>
          </a:p>
        </p:txBody>
      </p:sp>
    </p:spTree>
    <p:extLst>
      <p:ext uri="{BB962C8B-B14F-4D97-AF65-F5344CB8AC3E}">
        <p14:creationId xmlns:p14="http://schemas.microsoft.com/office/powerpoint/2010/main" val="390179327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333333"/>
                </a:solidFill>
                <a:effectLst/>
                <a:latin typeface="Arial" panose="020B0604020202020204" pitchFamily="34" charset="0"/>
              </a:rPr>
              <a:t>10000</a:t>
            </a:r>
            <a:r>
              <a:rPr lang="zh-CN" altLang="en-US" b="0" i="0" dirty="0">
                <a:solidFill>
                  <a:srgbClr val="333333"/>
                </a:solidFill>
                <a:effectLst/>
                <a:latin typeface="Arial" panose="020B0604020202020204" pitchFamily="34" charset="0"/>
              </a:rPr>
              <a:t>澳元</a:t>
            </a:r>
            <a:r>
              <a:rPr lang="en-US" altLang="zh-CN" b="0" i="0" dirty="0">
                <a:solidFill>
                  <a:srgbClr val="333333"/>
                </a:solidFill>
                <a:effectLst/>
                <a:latin typeface="Arial" panose="020B0604020202020204" pitchFamily="34" charset="0"/>
              </a:rPr>
              <a:t>=45847</a:t>
            </a:r>
            <a:r>
              <a:rPr lang="zh-CN" altLang="en-US" b="0" i="0" dirty="0">
                <a:solidFill>
                  <a:srgbClr val="333333"/>
                </a:solidFill>
                <a:effectLst/>
                <a:latin typeface="Arial" panose="020B0604020202020204" pitchFamily="34" charset="0"/>
              </a:rPr>
              <a:t>人民币元</a:t>
            </a:r>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5</a:t>
            </a:fld>
            <a:endParaRPr lang="zh-CN" altLang="en-US"/>
          </a:p>
        </p:txBody>
      </p:sp>
    </p:spTree>
    <p:extLst>
      <p:ext uri="{BB962C8B-B14F-4D97-AF65-F5344CB8AC3E}">
        <p14:creationId xmlns:p14="http://schemas.microsoft.com/office/powerpoint/2010/main" val="1169512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34</a:t>
            </a:fld>
            <a:endParaRPr lang="zh-CN" altLang="en-US"/>
          </a:p>
        </p:txBody>
      </p:sp>
    </p:spTree>
    <p:extLst>
      <p:ext uri="{BB962C8B-B14F-4D97-AF65-F5344CB8AC3E}">
        <p14:creationId xmlns:p14="http://schemas.microsoft.com/office/powerpoint/2010/main" val="29539508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175</a:t>
            </a:fld>
            <a:endParaRPr lang="zh-CN" altLang="en-US"/>
          </a:p>
        </p:txBody>
      </p:sp>
    </p:spTree>
    <p:extLst>
      <p:ext uri="{BB962C8B-B14F-4D97-AF65-F5344CB8AC3E}">
        <p14:creationId xmlns:p14="http://schemas.microsoft.com/office/powerpoint/2010/main" val="116708717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176</a:t>
            </a:fld>
            <a:endParaRPr lang="zh-CN" altLang="en-US"/>
          </a:p>
        </p:txBody>
      </p:sp>
    </p:spTree>
    <p:extLst>
      <p:ext uri="{BB962C8B-B14F-4D97-AF65-F5344CB8AC3E}">
        <p14:creationId xmlns:p14="http://schemas.microsoft.com/office/powerpoint/2010/main" val="42620851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177</a:t>
            </a:fld>
            <a:endParaRPr lang="zh-CN" altLang="en-US"/>
          </a:p>
        </p:txBody>
      </p:sp>
    </p:spTree>
    <p:extLst>
      <p:ext uri="{BB962C8B-B14F-4D97-AF65-F5344CB8AC3E}">
        <p14:creationId xmlns:p14="http://schemas.microsoft.com/office/powerpoint/2010/main" val="246935926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178</a:t>
            </a:fld>
            <a:endParaRPr lang="zh-CN" altLang="en-US"/>
          </a:p>
        </p:txBody>
      </p:sp>
    </p:spTree>
    <p:extLst>
      <p:ext uri="{BB962C8B-B14F-4D97-AF65-F5344CB8AC3E}">
        <p14:creationId xmlns:p14="http://schemas.microsoft.com/office/powerpoint/2010/main" val="9100743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179</a:t>
            </a:fld>
            <a:endParaRPr lang="zh-CN" altLang="en-US"/>
          </a:p>
        </p:txBody>
      </p:sp>
    </p:spTree>
    <p:extLst>
      <p:ext uri="{BB962C8B-B14F-4D97-AF65-F5344CB8AC3E}">
        <p14:creationId xmlns:p14="http://schemas.microsoft.com/office/powerpoint/2010/main" val="329653977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180</a:t>
            </a:fld>
            <a:endParaRPr lang="zh-CN" altLang="en-US"/>
          </a:p>
        </p:txBody>
      </p:sp>
    </p:spTree>
    <p:extLst>
      <p:ext uri="{BB962C8B-B14F-4D97-AF65-F5344CB8AC3E}">
        <p14:creationId xmlns:p14="http://schemas.microsoft.com/office/powerpoint/2010/main" val="66072866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181</a:t>
            </a:fld>
            <a:endParaRPr lang="zh-CN" altLang="en-US"/>
          </a:p>
        </p:txBody>
      </p:sp>
    </p:spTree>
    <p:extLst>
      <p:ext uri="{BB962C8B-B14F-4D97-AF65-F5344CB8AC3E}">
        <p14:creationId xmlns:p14="http://schemas.microsoft.com/office/powerpoint/2010/main" val="3468867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35</a:t>
            </a:fld>
            <a:endParaRPr lang="zh-CN" altLang="en-US"/>
          </a:p>
        </p:txBody>
      </p:sp>
    </p:spTree>
    <p:extLst>
      <p:ext uri="{BB962C8B-B14F-4D97-AF65-F5344CB8AC3E}">
        <p14:creationId xmlns:p14="http://schemas.microsoft.com/office/powerpoint/2010/main" val="983195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36</a:t>
            </a:fld>
            <a:endParaRPr lang="zh-CN" altLang="en-US"/>
          </a:p>
        </p:txBody>
      </p:sp>
    </p:spTree>
    <p:extLst>
      <p:ext uri="{BB962C8B-B14F-4D97-AF65-F5344CB8AC3E}">
        <p14:creationId xmlns:p14="http://schemas.microsoft.com/office/powerpoint/2010/main" val="2879347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37</a:t>
            </a:fld>
            <a:endParaRPr lang="zh-CN" altLang="en-US"/>
          </a:p>
        </p:txBody>
      </p:sp>
    </p:spTree>
    <p:extLst>
      <p:ext uri="{BB962C8B-B14F-4D97-AF65-F5344CB8AC3E}">
        <p14:creationId xmlns:p14="http://schemas.microsoft.com/office/powerpoint/2010/main" val="3856462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38</a:t>
            </a:fld>
            <a:endParaRPr lang="zh-CN" altLang="en-US"/>
          </a:p>
        </p:txBody>
      </p:sp>
    </p:spTree>
    <p:extLst>
      <p:ext uri="{BB962C8B-B14F-4D97-AF65-F5344CB8AC3E}">
        <p14:creationId xmlns:p14="http://schemas.microsoft.com/office/powerpoint/2010/main" val="1956959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39</a:t>
            </a:fld>
            <a:endParaRPr lang="zh-CN" altLang="en-US"/>
          </a:p>
        </p:txBody>
      </p:sp>
    </p:spTree>
    <p:extLst>
      <p:ext uri="{BB962C8B-B14F-4D97-AF65-F5344CB8AC3E}">
        <p14:creationId xmlns:p14="http://schemas.microsoft.com/office/powerpoint/2010/main" val="1807029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40</a:t>
            </a:fld>
            <a:endParaRPr lang="zh-CN" altLang="en-US"/>
          </a:p>
        </p:txBody>
      </p:sp>
    </p:spTree>
    <p:extLst>
      <p:ext uri="{BB962C8B-B14F-4D97-AF65-F5344CB8AC3E}">
        <p14:creationId xmlns:p14="http://schemas.microsoft.com/office/powerpoint/2010/main" val="229470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41</a:t>
            </a:fld>
            <a:endParaRPr lang="zh-CN" altLang="en-US"/>
          </a:p>
        </p:txBody>
      </p:sp>
    </p:spTree>
    <p:extLst>
      <p:ext uri="{BB962C8B-B14F-4D97-AF65-F5344CB8AC3E}">
        <p14:creationId xmlns:p14="http://schemas.microsoft.com/office/powerpoint/2010/main" val="1385127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42</a:t>
            </a:fld>
            <a:endParaRPr lang="zh-CN" altLang="en-US"/>
          </a:p>
        </p:txBody>
      </p:sp>
    </p:spTree>
    <p:extLst>
      <p:ext uri="{BB962C8B-B14F-4D97-AF65-F5344CB8AC3E}">
        <p14:creationId xmlns:p14="http://schemas.microsoft.com/office/powerpoint/2010/main" val="945023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60</a:t>
            </a:fld>
            <a:endParaRPr lang="zh-CN" altLang="en-US"/>
          </a:p>
        </p:txBody>
      </p:sp>
    </p:spTree>
    <p:extLst>
      <p:ext uri="{BB962C8B-B14F-4D97-AF65-F5344CB8AC3E}">
        <p14:creationId xmlns:p14="http://schemas.microsoft.com/office/powerpoint/2010/main" val="1655882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333333"/>
                </a:solidFill>
                <a:effectLst/>
                <a:latin typeface="Arial" panose="020B0604020202020204" pitchFamily="34" charset="0"/>
              </a:rPr>
              <a:t>10000</a:t>
            </a:r>
            <a:r>
              <a:rPr lang="zh-CN" altLang="en-US" b="0" i="0" dirty="0">
                <a:solidFill>
                  <a:srgbClr val="333333"/>
                </a:solidFill>
                <a:effectLst/>
                <a:latin typeface="Arial" panose="020B0604020202020204" pitchFamily="34" charset="0"/>
              </a:rPr>
              <a:t>澳元</a:t>
            </a:r>
            <a:r>
              <a:rPr lang="en-US" altLang="zh-CN" b="0" i="0" dirty="0">
                <a:solidFill>
                  <a:srgbClr val="333333"/>
                </a:solidFill>
                <a:effectLst/>
                <a:latin typeface="Arial" panose="020B0604020202020204" pitchFamily="34" charset="0"/>
              </a:rPr>
              <a:t>=45847</a:t>
            </a:r>
            <a:r>
              <a:rPr lang="zh-CN" altLang="en-US" b="0" i="0" dirty="0">
                <a:solidFill>
                  <a:srgbClr val="333333"/>
                </a:solidFill>
                <a:effectLst/>
                <a:latin typeface="Arial" panose="020B0604020202020204" pitchFamily="34" charset="0"/>
              </a:rPr>
              <a:t>人民币元</a:t>
            </a:r>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6</a:t>
            </a:fld>
            <a:endParaRPr lang="zh-CN" altLang="en-US"/>
          </a:p>
        </p:txBody>
      </p:sp>
    </p:spTree>
    <p:extLst>
      <p:ext uri="{BB962C8B-B14F-4D97-AF65-F5344CB8AC3E}">
        <p14:creationId xmlns:p14="http://schemas.microsoft.com/office/powerpoint/2010/main" val="3710349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答案解析</a:t>
            </a:r>
            <a:r>
              <a:rPr lang="en-US" altLang="zh-CN" dirty="0"/>
              <a:t>』</a:t>
            </a:r>
            <a:r>
              <a:rPr lang="zh-CN" altLang="en-US" dirty="0"/>
              <a:t>选项</a:t>
            </a:r>
            <a:r>
              <a:rPr lang="en-US" altLang="zh-CN" dirty="0"/>
              <a:t>A</a:t>
            </a:r>
            <a:r>
              <a:rPr lang="zh-CN" altLang="en-US" dirty="0"/>
              <a:t>，高档化妆品在生产销售、委托加工和进口环节缴纳消费税，零售环节不缴纳消费税；选项</a:t>
            </a:r>
            <a:r>
              <a:rPr lang="en-US" altLang="zh-CN" dirty="0"/>
              <a:t>B</a:t>
            </a:r>
            <a:r>
              <a:rPr lang="zh-CN" altLang="en-US" dirty="0"/>
              <a:t>，白酒在零 售环节不征收消费税；选项</a:t>
            </a:r>
            <a:r>
              <a:rPr lang="en-US" altLang="zh-CN" dirty="0"/>
              <a:t>D</a:t>
            </a:r>
            <a:r>
              <a:rPr lang="zh-CN" altLang="en-US" dirty="0"/>
              <a:t>，金银首饰在零售环节征收消费税。</a:t>
            </a:r>
          </a:p>
        </p:txBody>
      </p:sp>
      <p:sp>
        <p:nvSpPr>
          <p:cNvPr id="4" name="灯片编号占位符 3"/>
          <p:cNvSpPr>
            <a:spLocks noGrp="1"/>
          </p:cNvSpPr>
          <p:nvPr>
            <p:ph type="sldNum" sz="quarter" idx="5"/>
          </p:nvPr>
        </p:nvSpPr>
        <p:spPr/>
        <p:txBody>
          <a:bodyPr/>
          <a:lstStyle/>
          <a:p>
            <a:fld id="{82C9B631-81E8-4019-838E-748D95B68351}" type="slidenum">
              <a:rPr lang="zh-CN" altLang="en-US" smtClean="0"/>
              <a:t>61</a:t>
            </a:fld>
            <a:endParaRPr lang="zh-CN" altLang="en-US"/>
          </a:p>
        </p:txBody>
      </p:sp>
    </p:spTree>
    <p:extLst>
      <p:ext uri="{BB962C8B-B14F-4D97-AF65-F5344CB8AC3E}">
        <p14:creationId xmlns:p14="http://schemas.microsoft.com/office/powerpoint/2010/main" val="1210695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62</a:t>
            </a:fld>
            <a:endParaRPr lang="zh-CN" altLang="en-US"/>
          </a:p>
        </p:txBody>
      </p:sp>
    </p:spTree>
    <p:extLst>
      <p:ext uri="{BB962C8B-B14F-4D97-AF65-F5344CB8AC3E}">
        <p14:creationId xmlns:p14="http://schemas.microsoft.com/office/powerpoint/2010/main" val="409394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a:t>
            </a:r>
            <a:r>
              <a:rPr lang="en-US" altLang="zh-CN" dirty="0"/>
              <a:t>2022</a:t>
            </a:r>
            <a:r>
              <a:rPr lang="zh-CN" altLang="en-US" dirty="0"/>
              <a:t>年）根据消费税法律制度的规定，下列行为中，应当缴纳消费税的有（　）。 　　</a:t>
            </a:r>
            <a:r>
              <a:rPr lang="en-US" altLang="zh-CN" dirty="0"/>
              <a:t>A.</a:t>
            </a:r>
            <a:r>
              <a:rPr lang="zh-CN" altLang="en-US" dirty="0"/>
              <a:t>汽车厂将自产的小汽车赞助给某综艺节目 　　</a:t>
            </a:r>
            <a:r>
              <a:rPr lang="en-US" altLang="zh-CN" dirty="0"/>
              <a:t>B.</a:t>
            </a:r>
            <a:r>
              <a:rPr lang="zh-CN" altLang="en-US" dirty="0"/>
              <a:t>酒厂将自产的白酒赠送给合作单位 　　</a:t>
            </a:r>
            <a:r>
              <a:rPr lang="en-US" altLang="zh-CN" dirty="0"/>
              <a:t>C.</a:t>
            </a:r>
            <a:r>
              <a:rPr lang="zh-CN" altLang="en-US" dirty="0"/>
              <a:t>卷烟厂将自产的烟丝用于连续生产卷烟 　　</a:t>
            </a:r>
            <a:r>
              <a:rPr lang="en-US" altLang="zh-CN" dirty="0"/>
              <a:t>D.</a:t>
            </a:r>
            <a:r>
              <a:rPr lang="zh-CN" altLang="en-US" dirty="0"/>
              <a:t>地板厂将自产的实木地板用于办公楼装修</a:t>
            </a:r>
          </a:p>
        </p:txBody>
      </p:sp>
      <p:sp>
        <p:nvSpPr>
          <p:cNvPr id="4" name="灯片编号占位符 3"/>
          <p:cNvSpPr>
            <a:spLocks noGrp="1"/>
          </p:cNvSpPr>
          <p:nvPr>
            <p:ph type="sldNum" sz="quarter" idx="5"/>
          </p:nvPr>
        </p:nvSpPr>
        <p:spPr/>
        <p:txBody>
          <a:bodyPr/>
          <a:lstStyle/>
          <a:p>
            <a:fld id="{82C9B631-81E8-4019-838E-748D95B68351}" type="slidenum">
              <a:rPr lang="zh-CN" altLang="en-US" smtClean="0"/>
              <a:t>63</a:t>
            </a:fld>
            <a:endParaRPr lang="zh-CN" altLang="en-US"/>
          </a:p>
        </p:txBody>
      </p:sp>
    </p:spTree>
    <p:extLst>
      <p:ext uri="{BB962C8B-B14F-4D97-AF65-F5344CB8AC3E}">
        <p14:creationId xmlns:p14="http://schemas.microsoft.com/office/powerpoint/2010/main" val="3716308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64</a:t>
            </a:fld>
            <a:endParaRPr lang="zh-CN" altLang="en-US"/>
          </a:p>
        </p:txBody>
      </p:sp>
    </p:spTree>
    <p:extLst>
      <p:ext uri="{BB962C8B-B14F-4D97-AF65-F5344CB8AC3E}">
        <p14:creationId xmlns:p14="http://schemas.microsoft.com/office/powerpoint/2010/main" val="2140123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65</a:t>
            </a:fld>
            <a:endParaRPr lang="zh-CN" altLang="en-US"/>
          </a:p>
        </p:txBody>
      </p:sp>
    </p:spTree>
    <p:extLst>
      <p:ext uri="{BB962C8B-B14F-4D97-AF65-F5344CB8AC3E}">
        <p14:creationId xmlns:p14="http://schemas.microsoft.com/office/powerpoint/2010/main" val="1414901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66</a:t>
            </a:fld>
            <a:endParaRPr lang="zh-CN" altLang="en-US"/>
          </a:p>
        </p:txBody>
      </p:sp>
    </p:spTree>
    <p:extLst>
      <p:ext uri="{BB962C8B-B14F-4D97-AF65-F5344CB8AC3E}">
        <p14:creationId xmlns:p14="http://schemas.microsoft.com/office/powerpoint/2010/main" val="4085621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选项</a:t>
            </a:r>
            <a:r>
              <a:rPr lang="en-US" altLang="zh-CN" dirty="0"/>
              <a:t>AB</a:t>
            </a:r>
            <a:r>
              <a:rPr lang="zh-CN" altLang="en-US" dirty="0"/>
              <a:t>，在生产销售、委托加工和进口环节征收消费税。</a:t>
            </a:r>
          </a:p>
        </p:txBody>
      </p:sp>
      <p:sp>
        <p:nvSpPr>
          <p:cNvPr id="4" name="灯片编号占位符 3"/>
          <p:cNvSpPr>
            <a:spLocks noGrp="1"/>
          </p:cNvSpPr>
          <p:nvPr>
            <p:ph type="sldNum" sz="quarter" idx="5"/>
          </p:nvPr>
        </p:nvSpPr>
        <p:spPr/>
        <p:txBody>
          <a:bodyPr/>
          <a:lstStyle/>
          <a:p>
            <a:fld id="{82C9B631-81E8-4019-838E-748D95B68351}" type="slidenum">
              <a:rPr lang="zh-CN" altLang="en-US" smtClean="0"/>
              <a:t>67</a:t>
            </a:fld>
            <a:endParaRPr lang="zh-CN" altLang="en-US"/>
          </a:p>
        </p:txBody>
      </p:sp>
    </p:spTree>
    <p:extLst>
      <p:ext uri="{BB962C8B-B14F-4D97-AF65-F5344CB8AC3E}">
        <p14:creationId xmlns:p14="http://schemas.microsoft.com/office/powerpoint/2010/main" val="117695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68</a:t>
            </a:fld>
            <a:endParaRPr lang="zh-CN" altLang="en-US"/>
          </a:p>
        </p:txBody>
      </p:sp>
    </p:spTree>
    <p:extLst>
      <p:ext uri="{BB962C8B-B14F-4D97-AF65-F5344CB8AC3E}">
        <p14:creationId xmlns:p14="http://schemas.microsoft.com/office/powerpoint/2010/main" val="1863793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69</a:t>
            </a:fld>
            <a:endParaRPr lang="zh-CN" altLang="en-US"/>
          </a:p>
        </p:txBody>
      </p:sp>
    </p:spTree>
    <p:extLst>
      <p:ext uri="{BB962C8B-B14F-4D97-AF65-F5344CB8AC3E}">
        <p14:creationId xmlns:p14="http://schemas.microsoft.com/office/powerpoint/2010/main" val="3109280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70</a:t>
            </a:fld>
            <a:endParaRPr lang="zh-CN" altLang="en-US"/>
          </a:p>
        </p:txBody>
      </p:sp>
    </p:spTree>
    <p:extLst>
      <p:ext uri="{BB962C8B-B14F-4D97-AF65-F5344CB8AC3E}">
        <p14:creationId xmlns:p14="http://schemas.microsoft.com/office/powerpoint/2010/main" val="665568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征税目的：调整产业结构，限制不良消费，缓解社会分配不公，保证国家财政收入。</a:t>
            </a:r>
          </a:p>
        </p:txBody>
      </p:sp>
      <p:sp>
        <p:nvSpPr>
          <p:cNvPr id="4" name="灯片编号占位符 3"/>
          <p:cNvSpPr>
            <a:spLocks noGrp="1"/>
          </p:cNvSpPr>
          <p:nvPr>
            <p:ph type="sldNum" sz="quarter" idx="5"/>
          </p:nvPr>
        </p:nvSpPr>
        <p:spPr/>
        <p:txBody>
          <a:bodyPr/>
          <a:lstStyle/>
          <a:p>
            <a:fld id="{82C9B631-81E8-4019-838E-748D95B68351}" type="slidenum">
              <a:rPr lang="zh-CN" altLang="en-US" smtClean="0"/>
              <a:t>7</a:t>
            </a:fld>
            <a:endParaRPr lang="zh-CN" altLang="en-US"/>
          </a:p>
        </p:txBody>
      </p:sp>
    </p:spTree>
    <p:extLst>
      <p:ext uri="{BB962C8B-B14F-4D97-AF65-F5344CB8AC3E}">
        <p14:creationId xmlns:p14="http://schemas.microsoft.com/office/powerpoint/2010/main" val="817325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71</a:t>
            </a:fld>
            <a:endParaRPr lang="zh-CN" altLang="en-US"/>
          </a:p>
        </p:txBody>
      </p:sp>
    </p:spTree>
    <p:extLst>
      <p:ext uri="{BB962C8B-B14F-4D97-AF65-F5344CB8AC3E}">
        <p14:creationId xmlns:p14="http://schemas.microsoft.com/office/powerpoint/2010/main" val="3413209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72</a:t>
            </a:fld>
            <a:endParaRPr lang="zh-CN" altLang="en-US"/>
          </a:p>
        </p:txBody>
      </p:sp>
    </p:spTree>
    <p:extLst>
      <p:ext uri="{BB962C8B-B14F-4D97-AF65-F5344CB8AC3E}">
        <p14:creationId xmlns:p14="http://schemas.microsoft.com/office/powerpoint/2010/main" val="37557665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73</a:t>
            </a:fld>
            <a:endParaRPr lang="zh-CN" altLang="en-US"/>
          </a:p>
        </p:txBody>
      </p:sp>
    </p:spTree>
    <p:extLst>
      <p:ext uri="{BB962C8B-B14F-4D97-AF65-F5344CB8AC3E}">
        <p14:creationId xmlns:p14="http://schemas.microsoft.com/office/powerpoint/2010/main" val="12371686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79</a:t>
            </a:fld>
            <a:endParaRPr lang="zh-CN" altLang="en-US"/>
          </a:p>
        </p:txBody>
      </p:sp>
    </p:spTree>
    <p:extLst>
      <p:ext uri="{BB962C8B-B14F-4D97-AF65-F5344CB8AC3E}">
        <p14:creationId xmlns:p14="http://schemas.microsoft.com/office/powerpoint/2010/main" val="2539157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80</a:t>
            </a:fld>
            <a:endParaRPr lang="zh-CN" altLang="en-US"/>
          </a:p>
        </p:txBody>
      </p:sp>
    </p:spTree>
    <p:extLst>
      <p:ext uri="{BB962C8B-B14F-4D97-AF65-F5344CB8AC3E}">
        <p14:creationId xmlns:p14="http://schemas.microsoft.com/office/powerpoint/2010/main" val="1998722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81</a:t>
            </a:fld>
            <a:endParaRPr lang="zh-CN" altLang="en-US"/>
          </a:p>
        </p:txBody>
      </p:sp>
    </p:spTree>
    <p:extLst>
      <p:ext uri="{BB962C8B-B14F-4D97-AF65-F5344CB8AC3E}">
        <p14:creationId xmlns:p14="http://schemas.microsoft.com/office/powerpoint/2010/main" val="626186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82</a:t>
            </a:fld>
            <a:endParaRPr lang="zh-CN" altLang="en-US"/>
          </a:p>
        </p:txBody>
      </p:sp>
    </p:spTree>
    <p:extLst>
      <p:ext uri="{BB962C8B-B14F-4D97-AF65-F5344CB8AC3E}">
        <p14:creationId xmlns:p14="http://schemas.microsoft.com/office/powerpoint/2010/main" val="32107532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a:t>
            </a:r>
            <a:r>
              <a:rPr lang="en-US" altLang="zh-CN" dirty="0"/>
              <a:t>1</a:t>
            </a:r>
            <a:r>
              <a:rPr lang="zh-CN" altLang="en-US" dirty="0"/>
              <a:t>）应税消费品连同包装销售的，无论包装物是否单独计价以及在会计上如何核算，均应并入应税消费品的销 售额中缴纳消费税；（</a:t>
            </a:r>
            <a:r>
              <a:rPr lang="en-US" altLang="zh-CN" dirty="0"/>
              <a:t>2</a:t>
            </a:r>
            <a:r>
              <a:rPr lang="zh-CN" altLang="en-US" dirty="0"/>
              <a:t>）消费税的计税依据为不含增值税的销售额，题目中的销售额含增值税，应当换算为不含税的销售 额。 </a:t>
            </a:r>
          </a:p>
        </p:txBody>
      </p:sp>
      <p:sp>
        <p:nvSpPr>
          <p:cNvPr id="4" name="灯片编号占位符 3"/>
          <p:cNvSpPr>
            <a:spLocks noGrp="1"/>
          </p:cNvSpPr>
          <p:nvPr>
            <p:ph type="sldNum" sz="quarter" idx="5"/>
          </p:nvPr>
        </p:nvSpPr>
        <p:spPr/>
        <p:txBody>
          <a:bodyPr/>
          <a:lstStyle/>
          <a:p>
            <a:fld id="{82C9B631-81E8-4019-838E-748D95B68351}" type="slidenum">
              <a:rPr lang="zh-CN" altLang="en-US" smtClean="0"/>
              <a:t>83</a:t>
            </a:fld>
            <a:endParaRPr lang="zh-CN" altLang="en-US"/>
          </a:p>
        </p:txBody>
      </p:sp>
    </p:spTree>
    <p:extLst>
      <p:ext uri="{BB962C8B-B14F-4D97-AF65-F5344CB8AC3E}">
        <p14:creationId xmlns:p14="http://schemas.microsoft.com/office/powerpoint/2010/main" val="2760490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84</a:t>
            </a:fld>
            <a:endParaRPr lang="zh-CN" altLang="en-US"/>
          </a:p>
        </p:txBody>
      </p:sp>
    </p:spTree>
    <p:extLst>
      <p:ext uri="{BB962C8B-B14F-4D97-AF65-F5344CB8AC3E}">
        <p14:creationId xmlns:p14="http://schemas.microsoft.com/office/powerpoint/2010/main" val="39632428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85</a:t>
            </a:fld>
            <a:endParaRPr lang="zh-CN" altLang="en-US"/>
          </a:p>
        </p:txBody>
      </p:sp>
    </p:spTree>
    <p:extLst>
      <p:ext uri="{BB962C8B-B14F-4D97-AF65-F5344CB8AC3E}">
        <p14:creationId xmlns:p14="http://schemas.microsoft.com/office/powerpoint/2010/main" val="3706160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消费税、增值税、范围的比较</a:t>
            </a:r>
          </a:p>
        </p:txBody>
      </p:sp>
      <p:sp>
        <p:nvSpPr>
          <p:cNvPr id="4" name="灯片编号占位符 3"/>
          <p:cNvSpPr>
            <a:spLocks noGrp="1"/>
          </p:cNvSpPr>
          <p:nvPr>
            <p:ph type="sldNum" sz="quarter" idx="5"/>
          </p:nvPr>
        </p:nvSpPr>
        <p:spPr/>
        <p:txBody>
          <a:bodyPr/>
          <a:lstStyle/>
          <a:p>
            <a:fld id="{82C9B631-81E8-4019-838E-748D95B68351}" type="slidenum">
              <a:rPr lang="zh-CN" altLang="en-US" smtClean="0"/>
              <a:t>12</a:t>
            </a:fld>
            <a:endParaRPr lang="zh-CN" altLang="en-US"/>
          </a:p>
        </p:txBody>
      </p:sp>
    </p:spTree>
    <p:extLst>
      <p:ext uri="{BB962C8B-B14F-4D97-AF65-F5344CB8AC3E}">
        <p14:creationId xmlns:p14="http://schemas.microsoft.com/office/powerpoint/2010/main" val="27584127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87</a:t>
            </a:fld>
            <a:endParaRPr lang="zh-CN" altLang="en-US"/>
          </a:p>
        </p:txBody>
      </p:sp>
    </p:spTree>
    <p:extLst>
      <p:ext uri="{BB962C8B-B14F-4D97-AF65-F5344CB8AC3E}">
        <p14:creationId xmlns:p14="http://schemas.microsoft.com/office/powerpoint/2010/main" val="8318261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88</a:t>
            </a:fld>
            <a:endParaRPr lang="zh-CN" altLang="en-US"/>
          </a:p>
        </p:txBody>
      </p:sp>
    </p:spTree>
    <p:extLst>
      <p:ext uri="{BB962C8B-B14F-4D97-AF65-F5344CB8AC3E}">
        <p14:creationId xmlns:p14="http://schemas.microsoft.com/office/powerpoint/2010/main" val="41026741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89</a:t>
            </a:fld>
            <a:endParaRPr lang="zh-CN" altLang="en-US"/>
          </a:p>
        </p:txBody>
      </p:sp>
    </p:spTree>
    <p:extLst>
      <p:ext uri="{BB962C8B-B14F-4D97-AF65-F5344CB8AC3E}">
        <p14:creationId xmlns:p14="http://schemas.microsoft.com/office/powerpoint/2010/main" val="116381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答案解析</a:t>
            </a:r>
            <a:r>
              <a:rPr lang="en-US" altLang="zh-CN" dirty="0"/>
              <a:t>』</a:t>
            </a:r>
            <a:r>
              <a:rPr lang="zh-CN" altLang="en-US" dirty="0"/>
              <a:t>自产应税消费品除用于连续生产应税消费品外，用于其他方面均应视同销售，计算缴纳消费税。本题中，本单位 车辆使用和赞助其他单位的汽油都应缴纳消费税。</a:t>
            </a:r>
          </a:p>
        </p:txBody>
      </p:sp>
      <p:sp>
        <p:nvSpPr>
          <p:cNvPr id="4" name="灯片编号占位符 3"/>
          <p:cNvSpPr>
            <a:spLocks noGrp="1"/>
          </p:cNvSpPr>
          <p:nvPr>
            <p:ph type="sldNum" sz="quarter" idx="5"/>
          </p:nvPr>
        </p:nvSpPr>
        <p:spPr/>
        <p:txBody>
          <a:bodyPr/>
          <a:lstStyle/>
          <a:p>
            <a:fld id="{82C9B631-81E8-4019-838E-748D95B68351}" type="slidenum">
              <a:rPr lang="zh-CN" altLang="en-US" smtClean="0"/>
              <a:t>90</a:t>
            </a:fld>
            <a:endParaRPr lang="zh-CN" altLang="en-US"/>
          </a:p>
        </p:txBody>
      </p:sp>
    </p:spTree>
    <p:extLst>
      <p:ext uri="{BB962C8B-B14F-4D97-AF65-F5344CB8AC3E}">
        <p14:creationId xmlns:p14="http://schemas.microsoft.com/office/powerpoint/2010/main" val="32472320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92</a:t>
            </a:fld>
            <a:endParaRPr lang="zh-CN" altLang="en-US"/>
          </a:p>
        </p:txBody>
      </p:sp>
    </p:spTree>
    <p:extLst>
      <p:ext uri="{BB962C8B-B14F-4D97-AF65-F5344CB8AC3E}">
        <p14:creationId xmlns:p14="http://schemas.microsoft.com/office/powerpoint/2010/main" val="13645865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93</a:t>
            </a:fld>
            <a:endParaRPr lang="zh-CN" altLang="en-US"/>
          </a:p>
        </p:txBody>
      </p:sp>
    </p:spTree>
    <p:extLst>
      <p:ext uri="{BB962C8B-B14F-4D97-AF65-F5344CB8AC3E}">
        <p14:creationId xmlns:p14="http://schemas.microsoft.com/office/powerpoint/2010/main" val="16211623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94</a:t>
            </a:fld>
            <a:endParaRPr lang="zh-CN" altLang="en-US"/>
          </a:p>
        </p:txBody>
      </p:sp>
    </p:spTree>
    <p:extLst>
      <p:ext uri="{BB962C8B-B14F-4D97-AF65-F5344CB8AC3E}">
        <p14:creationId xmlns:p14="http://schemas.microsoft.com/office/powerpoint/2010/main" val="21619957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95</a:t>
            </a:fld>
            <a:endParaRPr lang="zh-CN" altLang="en-US"/>
          </a:p>
        </p:txBody>
      </p:sp>
    </p:spTree>
    <p:extLst>
      <p:ext uri="{BB962C8B-B14F-4D97-AF65-F5344CB8AC3E}">
        <p14:creationId xmlns:p14="http://schemas.microsoft.com/office/powerpoint/2010/main" val="41167405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96</a:t>
            </a:fld>
            <a:endParaRPr lang="zh-CN" altLang="en-US"/>
          </a:p>
        </p:txBody>
      </p:sp>
    </p:spTree>
    <p:extLst>
      <p:ext uri="{BB962C8B-B14F-4D97-AF65-F5344CB8AC3E}">
        <p14:creationId xmlns:p14="http://schemas.microsoft.com/office/powerpoint/2010/main" val="2554796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99</a:t>
            </a:fld>
            <a:endParaRPr lang="zh-CN" altLang="en-US"/>
          </a:p>
        </p:txBody>
      </p:sp>
    </p:spTree>
    <p:extLst>
      <p:ext uri="{BB962C8B-B14F-4D97-AF65-F5344CB8AC3E}">
        <p14:creationId xmlns:p14="http://schemas.microsoft.com/office/powerpoint/2010/main" val="4008776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吸烟有害健康，酒后禁止驾车，禁止私自燃放鞭炮焰火</a:t>
            </a:r>
          </a:p>
        </p:txBody>
      </p:sp>
      <p:sp>
        <p:nvSpPr>
          <p:cNvPr id="4" name="灯片编号占位符 3"/>
          <p:cNvSpPr>
            <a:spLocks noGrp="1"/>
          </p:cNvSpPr>
          <p:nvPr>
            <p:ph type="sldNum" sz="quarter" idx="5"/>
          </p:nvPr>
        </p:nvSpPr>
        <p:spPr/>
        <p:txBody>
          <a:bodyPr/>
          <a:lstStyle/>
          <a:p>
            <a:fld id="{82C9B631-81E8-4019-838E-748D95B68351}" type="slidenum">
              <a:rPr lang="zh-CN" altLang="en-US" smtClean="0"/>
              <a:t>13</a:t>
            </a:fld>
            <a:endParaRPr lang="zh-CN" altLang="en-US"/>
          </a:p>
        </p:txBody>
      </p:sp>
    </p:spTree>
    <p:extLst>
      <p:ext uri="{BB962C8B-B14F-4D97-AF65-F5344CB8AC3E}">
        <p14:creationId xmlns:p14="http://schemas.microsoft.com/office/powerpoint/2010/main" val="4695575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100</a:t>
            </a:fld>
            <a:endParaRPr lang="zh-CN" altLang="en-US"/>
          </a:p>
        </p:txBody>
      </p:sp>
    </p:spTree>
    <p:extLst>
      <p:ext uri="{BB962C8B-B14F-4D97-AF65-F5344CB8AC3E}">
        <p14:creationId xmlns:p14="http://schemas.microsoft.com/office/powerpoint/2010/main" val="27939593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101</a:t>
            </a:fld>
            <a:endParaRPr lang="zh-CN" altLang="en-US"/>
          </a:p>
        </p:txBody>
      </p:sp>
    </p:spTree>
    <p:extLst>
      <p:ext uri="{BB962C8B-B14F-4D97-AF65-F5344CB8AC3E}">
        <p14:creationId xmlns:p14="http://schemas.microsoft.com/office/powerpoint/2010/main" val="31339945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103</a:t>
            </a:fld>
            <a:endParaRPr lang="zh-CN" altLang="en-US"/>
          </a:p>
        </p:txBody>
      </p:sp>
    </p:spTree>
    <p:extLst>
      <p:ext uri="{BB962C8B-B14F-4D97-AF65-F5344CB8AC3E}">
        <p14:creationId xmlns:p14="http://schemas.microsoft.com/office/powerpoint/2010/main" val="8846354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104</a:t>
            </a:fld>
            <a:endParaRPr lang="zh-CN" altLang="en-US"/>
          </a:p>
        </p:txBody>
      </p:sp>
    </p:spTree>
    <p:extLst>
      <p:ext uri="{BB962C8B-B14F-4D97-AF65-F5344CB8AC3E}">
        <p14:creationId xmlns:p14="http://schemas.microsoft.com/office/powerpoint/2010/main" val="7895703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105</a:t>
            </a:fld>
            <a:endParaRPr lang="zh-CN" altLang="en-US"/>
          </a:p>
        </p:txBody>
      </p:sp>
    </p:spTree>
    <p:extLst>
      <p:ext uri="{BB962C8B-B14F-4D97-AF65-F5344CB8AC3E}">
        <p14:creationId xmlns:p14="http://schemas.microsoft.com/office/powerpoint/2010/main" val="28774892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106</a:t>
            </a:fld>
            <a:endParaRPr lang="zh-CN" altLang="en-US"/>
          </a:p>
        </p:txBody>
      </p:sp>
    </p:spTree>
    <p:extLst>
      <p:ext uri="{BB962C8B-B14F-4D97-AF65-F5344CB8AC3E}">
        <p14:creationId xmlns:p14="http://schemas.microsoft.com/office/powerpoint/2010/main" val="33648577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107</a:t>
            </a:fld>
            <a:endParaRPr lang="zh-CN" altLang="en-US"/>
          </a:p>
        </p:txBody>
      </p:sp>
    </p:spTree>
    <p:extLst>
      <p:ext uri="{BB962C8B-B14F-4D97-AF65-F5344CB8AC3E}">
        <p14:creationId xmlns:p14="http://schemas.microsoft.com/office/powerpoint/2010/main" val="9809880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108</a:t>
            </a:fld>
            <a:endParaRPr lang="zh-CN" altLang="en-US"/>
          </a:p>
        </p:txBody>
      </p:sp>
    </p:spTree>
    <p:extLst>
      <p:ext uri="{BB962C8B-B14F-4D97-AF65-F5344CB8AC3E}">
        <p14:creationId xmlns:p14="http://schemas.microsoft.com/office/powerpoint/2010/main" val="10754690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a:t>
            </a:r>
            <a:r>
              <a:rPr lang="en-US" altLang="zh-CN" dirty="0"/>
              <a:t>2022</a:t>
            </a:r>
            <a:r>
              <a:rPr lang="zh-CN" altLang="en-US" dirty="0"/>
              <a:t>年）根据消费税法律制度的规定，白酒生产企业销售自产白酒收取的下列款项中，应并入白酒销 售额缴纳消费税的有（　）。 　　</a:t>
            </a:r>
            <a:r>
              <a:rPr lang="en-US" altLang="zh-CN" dirty="0"/>
              <a:t>A.</a:t>
            </a:r>
            <a:r>
              <a:rPr lang="zh-CN" altLang="en-US" dirty="0"/>
              <a:t>包装物租金 　　</a:t>
            </a:r>
            <a:r>
              <a:rPr lang="en-US" altLang="zh-CN" dirty="0"/>
              <a:t>B.</a:t>
            </a:r>
            <a:r>
              <a:rPr lang="zh-CN" altLang="en-US" dirty="0"/>
              <a:t>增值税税款 　　</a:t>
            </a:r>
            <a:r>
              <a:rPr lang="en-US" altLang="zh-CN" dirty="0"/>
              <a:t>C.</a:t>
            </a:r>
            <a:r>
              <a:rPr lang="zh-CN" altLang="en-US" dirty="0"/>
              <a:t>品牌使用费 　　</a:t>
            </a:r>
            <a:r>
              <a:rPr lang="en-US" altLang="zh-CN" dirty="0"/>
              <a:t>D.</a:t>
            </a:r>
            <a:r>
              <a:rPr lang="zh-CN" altLang="en-US" dirty="0"/>
              <a:t>包装物押金</a:t>
            </a:r>
          </a:p>
        </p:txBody>
      </p:sp>
      <p:sp>
        <p:nvSpPr>
          <p:cNvPr id="4" name="灯片编号占位符 3"/>
          <p:cNvSpPr>
            <a:spLocks noGrp="1"/>
          </p:cNvSpPr>
          <p:nvPr>
            <p:ph type="sldNum" sz="quarter" idx="5"/>
          </p:nvPr>
        </p:nvSpPr>
        <p:spPr/>
        <p:txBody>
          <a:bodyPr/>
          <a:lstStyle/>
          <a:p>
            <a:fld id="{82C9B631-81E8-4019-838E-748D95B68351}" type="slidenum">
              <a:rPr lang="zh-CN" altLang="en-US" smtClean="0"/>
              <a:t>111</a:t>
            </a:fld>
            <a:endParaRPr lang="zh-CN" altLang="en-US"/>
          </a:p>
        </p:txBody>
      </p:sp>
    </p:spTree>
    <p:extLst>
      <p:ext uri="{BB962C8B-B14F-4D97-AF65-F5344CB8AC3E}">
        <p14:creationId xmlns:p14="http://schemas.microsoft.com/office/powerpoint/2010/main" val="23625617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112</a:t>
            </a:fld>
            <a:endParaRPr lang="zh-CN" altLang="en-US"/>
          </a:p>
        </p:txBody>
      </p:sp>
    </p:spTree>
    <p:extLst>
      <p:ext uri="{BB962C8B-B14F-4D97-AF65-F5344CB8AC3E}">
        <p14:creationId xmlns:p14="http://schemas.microsoft.com/office/powerpoint/2010/main" val="345243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不含烟叶</a:t>
            </a:r>
          </a:p>
        </p:txBody>
      </p:sp>
      <p:sp>
        <p:nvSpPr>
          <p:cNvPr id="4" name="灯片编号占位符 3"/>
          <p:cNvSpPr>
            <a:spLocks noGrp="1"/>
          </p:cNvSpPr>
          <p:nvPr>
            <p:ph type="sldNum" sz="quarter" idx="5"/>
          </p:nvPr>
        </p:nvSpPr>
        <p:spPr/>
        <p:txBody>
          <a:bodyPr/>
          <a:lstStyle/>
          <a:p>
            <a:fld id="{82C9B631-81E8-4019-838E-748D95B68351}" type="slidenum">
              <a:rPr lang="zh-CN" altLang="en-US" smtClean="0"/>
              <a:t>18</a:t>
            </a:fld>
            <a:endParaRPr lang="zh-CN" altLang="en-US"/>
          </a:p>
        </p:txBody>
      </p:sp>
    </p:spTree>
    <p:extLst>
      <p:ext uri="{BB962C8B-B14F-4D97-AF65-F5344CB8AC3E}">
        <p14:creationId xmlns:p14="http://schemas.microsoft.com/office/powerpoint/2010/main" val="7277793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答案解析</a:t>
            </a:r>
            <a:r>
              <a:rPr lang="en-US" altLang="zh-CN" dirty="0"/>
              <a:t>』“</a:t>
            </a:r>
            <a:r>
              <a:rPr lang="zh-CN" altLang="en-US" dirty="0"/>
              <a:t>换（换取生产资料或消费资料）、抵（抵偿债务）、投（投资入股）”按最高销售价格计征消费税。 </a:t>
            </a:r>
          </a:p>
        </p:txBody>
      </p:sp>
      <p:sp>
        <p:nvSpPr>
          <p:cNvPr id="4" name="灯片编号占位符 3"/>
          <p:cNvSpPr>
            <a:spLocks noGrp="1"/>
          </p:cNvSpPr>
          <p:nvPr>
            <p:ph type="sldNum" sz="quarter" idx="5"/>
          </p:nvPr>
        </p:nvSpPr>
        <p:spPr/>
        <p:txBody>
          <a:bodyPr/>
          <a:lstStyle/>
          <a:p>
            <a:fld id="{82C9B631-81E8-4019-838E-748D95B68351}" type="slidenum">
              <a:rPr lang="zh-CN" altLang="en-US" smtClean="0"/>
              <a:t>113</a:t>
            </a:fld>
            <a:endParaRPr lang="zh-CN" altLang="en-US"/>
          </a:p>
        </p:txBody>
      </p:sp>
    </p:spTree>
    <p:extLst>
      <p:ext uri="{BB962C8B-B14F-4D97-AF65-F5344CB8AC3E}">
        <p14:creationId xmlns:p14="http://schemas.microsoft.com/office/powerpoint/2010/main" val="35088981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答案解析</a:t>
            </a:r>
            <a:r>
              <a:rPr lang="en-US" altLang="zh-CN" dirty="0"/>
              <a:t>』</a:t>
            </a:r>
            <a:r>
              <a:rPr lang="zh-CN" altLang="en-US" dirty="0"/>
              <a:t>纳税人采取以旧换新方式销售金银首饰，按销售方“实际收取”的不含增值税的全部价款确定销售额征收消费税。 题目中的销售额含增值税，应当换算为不含税销售额。</a:t>
            </a:r>
          </a:p>
        </p:txBody>
      </p:sp>
      <p:sp>
        <p:nvSpPr>
          <p:cNvPr id="4" name="灯片编号占位符 3"/>
          <p:cNvSpPr>
            <a:spLocks noGrp="1"/>
          </p:cNvSpPr>
          <p:nvPr>
            <p:ph type="sldNum" sz="quarter" idx="5"/>
          </p:nvPr>
        </p:nvSpPr>
        <p:spPr/>
        <p:txBody>
          <a:bodyPr/>
          <a:lstStyle/>
          <a:p>
            <a:fld id="{82C9B631-81E8-4019-838E-748D95B68351}" type="slidenum">
              <a:rPr lang="zh-CN" altLang="en-US" smtClean="0"/>
              <a:t>114</a:t>
            </a:fld>
            <a:endParaRPr lang="zh-CN" altLang="en-US"/>
          </a:p>
        </p:txBody>
      </p:sp>
    </p:spTree>
    <p:extLst>
      <p:ext uri="{BB962C8B-B14F-4D97-AF65-F5344CB8AC3E}">
        <p14:creationId xmlns:p14="http://schemas.microsoft.com/office/powerpoint/2010/main" val="35519231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115</a:t>
            </a:fld>
            <a:endParaRPr lang="zh-CN" altLang="en-US"/>
          </a:p>
        </p:txBody>
      </p:sp>
    </p:spTree>
    <p:extLst>
      <p:ext uri="{BB962C8B-B14F-4D97-AF65-F5344CB8AC3E}">
        <p14:creationId xmlns:p14="http://schemas.microsoft.com/office/powerpoint/2010/main" val="25293010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120</a:t>
            </a:fld>
            <a:endParaRPr lang="zh-CN" altLang="en-US"/>
          </a:p>
        </p:txBody>
      </p:sp>
    </p:spTree>
    <p:extLst>
      <p:ext uri="{BB962C8B-B14F-4D97-AF65-F5344CB8AC3E}">
        <p14:creationId xmlns:p14="http://schemas.microsoft.com/office/powerpoint/2010/main" val="1373564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121</a:t>
            </a:fld>
            <a:endParaRPr lang="zh-CN" altLang="en-US"/>
          </a:p>
        </p:txBody>
      </p:sp>
    </p:spTree>
    <p:extLst>
      <p:ext uri="{BB962C8B-B14F-4D97-AF65-F5344CB8AC3E}">
        <p14:creationId xmlns:p14="http://schemas.microsoft.com/office/powerpoint/2010/main" val="834404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122</a:t>
            </a:fld>
            <a:endParaRPr lang="zh-CN" altLang="en-US"/>
          </a:p>
        </p:txBody>
      </p:sp>
    </p:spTree>
    <p:extLst>
      <p:ext uri="{BB962C8B-B14F-4D97-AF65-F5344CB8AC3E}">
        <p14:creationId xmlns:p14="http://schemas.microsoft.com/office/powerpoint/2010/main" val="11507989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123</a:t>
            </a:fld>
            <a:endParaRPr lang="zh-CN" altLang="en-US"/>
          </a:p>
        </p:txBody>
      </p:sp>
    </p:spTree>
    <p:extLst>
      <p:ext uri="{BB962C8B-B14F-4D97-AF65-F5344CB8AC3E}">
        <p14:creationId xmlns:p14="http://schemas.microsoft.com/office/powerpoint/2010/main" val="35961676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124</a:t>
            </a:fld>
            <a:endParaRPr lang="zh-CN" altLang="en-US"/>
          </a:p>
        </p:txBody>
      </p:sp>
    </p:spTree>
    <p:extLst>
      <p:ext uri="{BB962C8B-B14F-4D97-AF65-F5344CB8AC3E}">
        <p14:creationId xmlns:p14="http://schemas.microsoft.com/office/powerpoint/2010/main" val="27815633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125</a:t>
            </a:fld>
            <a:endParaRPr lang="zh-CN" altLang="en-US"/>
          </a:p>
        </p:txBody>
      </p:sp>
    </p:spTree>
    <p:extLst>
      <p:ext uri="{BB962C8B-B14F-4D97-AF65-F5344CB8AC3E}">
        <p14:creationId xmlns:p14="http://schemas.microsoft.com/office/powerpoint/2010/main" val="5881321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答案解析</a:t>
            </a:r>
            <a:r>
              <a:rPr lang="en-US" altLang="zh-CN" dirty="0"/>
              <a:t>』</a:t>
            </a:r>
            <a:r>
              <a:rPr lang="zh-CN" altLang="en-US" dirty="0"/>
              <a:t>纳税人将自产自用的应税消费品，用于生产非应税消费品、在建工程、管理部门、非生产机 构、提供劳务、馈赠、赞助、集资、广告、样品、职工福利、奖励等方面，于移送使用时缴纳消费税。本 题中，办公用小汽车领用的汽油和向子公司无偿赠送的汽油都应缴纳消费税。甲石化公司当月上述业务应 缴纳消费税税额＝（</a:t>
            </a:r>
            <a:r>
              <a:rPr lang="en-US" altLang="zh-CN" dirty="0"/>
              <a:t>800</a:t>
            </a:r>
            <a:r>
              <a:rPr lang="zh-CN" altLang="en-US" dirty="0"/>
              <a:t>＋</a:t>
            </a:r>
            <a:r>
              <a:rPr lang="en-US" altLang="zh-CN" dirty="0"/>
              <a:t>1</a:t>
            </a:r>
            <a:r>
              <a:rPr lang="zh-CN" altLang="en-US" dirty="0"/>
              <a:t>＋</a:t>
            </a:r>
            <a:r>
              <a:rPr lang="en-US" altLang="zh-CN" dirty="0"/>
              <a:t>0.5</a:t>
            </a:r>
            <a:r>
              <a:rPr lang="zh-CN" altLang="en-US" dirty="0"/>
              <a:t>）</a:t>
            </a:r>
            <a:r>
              <a:rPr lang="en-US" altLang="zh-CN" dirty="0"/>
              <a:t>×1 388×1.52</a:t>
            </a:r>
            <a:r>
              <a:rPr lang="zh-CN" altLang="en-US" dirty="0"/>
              <a:t>＝</a:t>
            </a:r>
            <a:r>
              <a:rPr lang="en-US" altLang="zh-CN" dirty="0"/>
              <a:t>1 690 972.64</a:t>
            </a:r>
            <a:r>
              <a:rPr lang="zh-CN" altLang="en-US" dirty="0"/>
              <a:t>（元）。 </a:t>
            </a:r>
          </a:p>
        </p:txBody>
      </p:sp>
      <p:sp>
        <p:nvSpPr>
          <p:cNvPr id="4" name="灯片编号占位符 3"/>
          <p:cNvSpPr>
            <a:spLocks noGrp="1"/>
          </p:cNvSpPr>
          <p:nvPr>
            <p:ph type="sldNum" sz="quarter" idx="5"/>
          </p:nvPr>
        </p:nvSpPr>
        <p:spPr/>
        <p:txBody>
          <a:bodyPr/>
          <a:lstStyle/>
          <a:p>
            <a:fld id="{82C9B631-81E8-4019-838E-748D95B68351}" type="slidenum">
              <a:rPr lang="zh-CN" altLang="en-US" smtClean="0"/>
              <a:t>126</a:t>
            </a:fld>
            <a:endParaRPr lang="zh-CN" altLang="en-US"/>
          </a:p>
        </p:txBody>
      </p:sp>
    </p:spTree>
    <p:extLst>
      <p:ext uri="{BB962C8B-B14F-4D97-AF65-F5344CB8AC3E}">
        <p14:creationId xmlns:p14="http://schemas.microsoft.com/office/powerpoint/2010/main" val="2218059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31</a:t>
            </a:fld>
            <a:endParaRPr lang="zh-CN" altLang="en-US"/>
          </a:p>
        </p:txBody>
      </p:sp>
    </p:spTree>
    <p:extLst>
      <p:ext uri="{BB962C8B-B14F-4D97-AF65-F5344CB8AC3E}">
        <p14:creationId xmlns:p14="http://schemas.microsoft.com/office/powerpoint/2010/main" val="1704865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答案解析</a:t>
            </a:r>
            <a:r>
              <a:rPr lang="en-US" altLang="zh-CN" dirty="0"/>
              <a:t>』</a:t>
            </a:r>
            <a:r>
              <a:rPr lang="zh-CN" altLang="en-US" dirty="0"/>
              <a:t>纳税人将自产自用的应税消费品，用于生产非应税消费品、在建工程、管理部门、非生产机 构、提供劳务、馈赠、赞助、集资、广告、样品、职工福利、奖励等方面，于移送使用时缴纳消费税。本 题中，办公用小汽车领用的汽油和向子公司无偿赠送的汽油都应缴纳消费税。甲石化公司当月上述业务应 缴纳消费税税额＝（</a:t>
            </a:r>
            <a:r>
              <a:rPr lang="en-US" altLang="zh-CN" dirty="0"/>
              <a:t>800</a:t>
            </a:r>
            <a:r>
              <a:rPr lang="zh-CN" altLang="en-US" dirty="0"/>
              <a:t>＋</a:t>
            </a:r>
            <a:r>
              <a:rPr lang="en-US" altLang="zh-CN" dirty="0"/>
              <a:t>1</a:t>
            </a:r>
            <a:r>
              <a:rPr lang="zh-CN" altLang="en-US" dirty="0"/>
              <a:t>＋</a:t>
            </a:r>
            <a:r>
              <a:rPr lang="en-US" altLang="zh-CN" dirty="0"/>
              <a:t>0.5</a:t>
            </a:r>
            <a:r>
              <a:rPr lang="zh-CN" altLang="en-US" dirty="0"/>
              <a:t>）</a:t>
            </a:r>
            <a:r>
              <a:rPr lang="en-US" altLang="zh-CN" dirty="0"/>
              <a:t>×1 388×1.52</a:t>
            </a:r>
            <a:r>
              <a:rPr lang="zh-CN" altLang="en-US" dirty="0"/>
              <a:t>＝</a:t>
            </a:r>
            <a:r>
              <a:rPr lang="en-US" altLang="zh-CN" dirty="0"/>
              <a:t>1 690 972.64</a:t>
            </a:r>
            <a:r>
              <a:rPr lang="zh-CN" altLang="en-US" dirty="0"/>
              <a:t>（元）。 </a:t>
            </a:r>
          </a:p>
        </p:txBody>
      </p:sp>
      <p:sp>
        <p:nvSpPr>
          <p:cNvPr id="4" name="灯片编号占位符 3"/>
          <p:cNvSpPr>
            <a:spLocks noGrp="1"/>
          </p:cNvSpPr>
          <p:nvPr>
            <p:ph type="sldNum" sz="quarter" idx="5"/>
          </p:nvPr>
        </p:nvSpPr>
        <p:spPr/>
        <p:txBody>
          <a:bodyPr/>
          <a:lstStyle/>
          <a:p>
            <a:fld id="{82C9B631-81E8-4019-838E-748D95B68351}" type="slidenum">
              <a:rPr lang="zh-CN" altLang="en-US" smtClean="0"/>
              <a:t>127</a:t>
            </a:fld>
            <a:endParaRPr lang="zh-CN" altLang="en-US"/>
          </a:p>
        </p:txBody>
      </p:sp>
    </p:spTree>
    <p:extLst>
      <p:ext uri="{BB962C8B-B14F-4D97-AF65-F5344CB8AC3E}">
        <p14:creationId xmlns:p14="http://schemas.microsoft.com/office/powerpoint/2010/main" val="5139073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132</a:t>
            </a:fld>
            <a:endParaRPr lang="zh-CN" altLang="en-US"/>
          </a:p>
        </p:txBody>
      </p:sp>
    </p:spTree>
    <p:extLst>
      <p:ext uri="{BB962C8B-B14F-4D97-AF65-F5344CB8AC3E}">
        <p14:creationId xmlns:p14="http://schemas.microsoft.com/office/powerpoint/2010/main" val="16428040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133</a:t>
            </a:fld>
            <a:endParaRPr lang="zh-CN" altLang="en-US"/>
          </a:p>
        </p:txBody>
      </p:sp>
    </p:spTree>
    <p:extLst>
      <p:ext uri="{BB962C8B-B14F-4D97-AF65-F5344CB8AC3E}">
        <p14:creationId xmlns:p14="http://schemas.microsoft.com/office/powerpoint/2010/main" val="30786870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134</a:t>
            </a:fld>
            <a:endParaRPr lang="zh-CN" altLang="en-US"/>
          </a:p>
        </p:txBody>
      </p:sp>
    </p:spTree>
    <p:extLst>
      <p:ext uri="{BB962C8B-B14F-4D97-AF65-F5344CB8AC3E}">
        <p14:creationId xmlns:p14="http://schemas.microsoft.com/office/powerpoint/2010/main" val="42422101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135</a:t>
            </a:fld>
            <a:endParaRPr lang="zh-CN" altLang="en-US"/>
          </a:p>
        </p:txBody>
      </p:sp>
    </p:spTree>
    <p:extLst>
      <p:ext uri="{BB962C8B-B14F-4D97-AF65-F5344CB8AC3E}">
        <p14:creationId xmlns:p14="http://schemas.microsoft.com/office/powerpoint/2010/main" val="23479249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136</a:t>
            </a:fld>
            <a:endParaRPr lang="zh-CN" altLang="en-US"/>
          </a:p>
        </p:txBody>
      </p:sp>
    </p:spTree>
    <p:extLst>
      <p:ext uri="{BB962C8B-B14F-4D97-AF65-F5344CB8AC3E}">
        <p14:creationId xmlns:p14="http://schemas.microsoft.com/office/powerpoint/2010/main" val="18961246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137</a:t>
            </a:fld>
            <a:endParaRPr lang="zh-CN" altLang="en-US"/>
          </a:p>
        </p:txBody>
      </p:sp>
    </p:spTree>
    <p:extLst>
      <p:ext uri="{BB962C8B-B14F-4D97-AF65-F5344CB8AC3E}">
        <p14:creationId xmlns:p14="http://schemas.microsoft.com/office/powerpoint/2010/main" val="11868338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138</a:t>
            </a:fld>
            <a:endParaRPr lang="zh-CN" altLang="en-US"/>
          </a:p>
        </p:txBody>
      </p:sp>
    </p:spTree>
    <p:extLst>
      <p:ext uri="{BB962C8B-B14F-4D97-AF65-F5344CB8AC3E}">
        <p14:creationId xmlns:p14="http://schemas.microsoft.com/office/powerpoint/2010/main" val="34194005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139</a:t>
            </a:fld>
            <a:endParaRPr lang="zh-CN" altLang="en-US"/>
          </a:p>
        </p:txBody>
      </p:sp>
    </p:spTree>
    <p:extLst>
      <p:ext uri="{BB962C8B-B14F-4D97-AF65-F5344CB8AC3E}">
        <p14:creationId xmlns:p14="http://schemas.microsoft.com/office/powerpoint/2010/main" val="10849198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142</a:t>
            </a:fld>
            <a:endParaRPr lang="zh-CN" altLang="en-US"/>
          </a:p>
        </p:txBody>
      </p:sp>
    </p:spTree>
    <p:extLst>
      <p:ext uri="{BB962C8B-B14F-4D97-AF65-F5344CB8AC3E}">
        <p14:creationId xmlns:p14="http://schemas.microsoft.com/office/powerpoint/2010/main" val="3545695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32</a:t>
            </a:fld>
            <a:endParaRPr lang="zh-CN" altLang="en-US"/>
          </a:p>
        </p:txBody>
      </p:sp>
    </p:spTree>
    <p:extLst>
      <p:ext uri="{BB962C8B-B14F-4D97-AF65-F5344CB8AC3E}">
        <p14:creationId xmlns:p14="http://schemas.microsoft.com/office/powerpoint/2010/main" val="2637922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143</a:t>
            </a:fld>
            <a:endParaRPr lang="zh-CN" altLang="en-US"/>
          </a:p>
        </p:txBody>
      </p:sp>
    </p:spTree>
    <p:extLst>
      <p:ext uri="{BB962C8B-B14F-4D97-AF65-F5344CB8AC3E}">
        <p14:creationId xmlns:p14="http://schemas.microsoft.com/office/powerpoint/2010/main" val="6920932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144</a:t>
            </a:fld>
            <a:endParaRPr lang="zh-CN" altLang="en-US"/>
          </a:p>
        </p:txBody>
      </p:sp>
    </p:spTree>
    <p:extLst>
      <p:ext uri="{BB962C8B-B14F-4D97-AF65-F5344CB8AC3E}">
        <p14:creationId xmlns:p14="http://schemas.microsoft.com/office/powerpoint/2010/main" val="25159763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145</a:t>
            </a:fld>
            <a:endParaRPr lang="zh-CN" altLang="en-US"/>
          </a:p>
        </p:txBody>
      </p:sp>
    </p:spTree>
    <p:extLst>
      <p:ext uri="{BB962C8B-B14F-4D97-AF65-F5344CB8AC3E}">
        <p14:creationId xmlns:p14="http://schemas.microsoft.com/office/powerpoint/2010/main" val="33288974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146</a:t>
            </a:fld>
            <a:endParaRPr lang="zh-CN" altLang="en-US"/>
          </a:p>
        </p:txBody>
      </p:sp>
    </p:spTree>
    <p:extLst>
      <p:ext uri="{BB962C8B-B14F-4D97-AF65-F5344CB8AC3E}">
        <p14:creationId xmlns:p14="http://schemas.microsoft.com/office/powerpoint/2010/main" val="41377674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154</a:t>
            </a:fld>
            <a:endParaRPr lang="zh-CN" altLang="en-US"/>
          </a:p>
        </p:txBody>
      </p:sp>
    </p:spTree>
    <p:extLst>
      <p:ext uri="{BB962C8B-B14F-4D97-AF65-F5344CB8AC3E}">
        <p14:creationId xmlns:p14="http://schemas.microsoft.com/office/powerpoint/2010/main" val="40889409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155</a:t>
            </a:fld>
            <a:endParaRPr lang="zh-CN" altLang="en-US"/>
          </a:p>
        </p:txBody>
      </p:sp>
    </p:spTree>
    <p:extLst>
      <p:ext uri="{BB962C8B-B14F-4D97-AF65-F5344CB8AC3E}">
        <p14:creationId xmlns:p14="http://schemas.microsoft.com/office/powerpoint/2010/main" val="1832868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156</a:t>
            </a:fld>
            <a:endParaRPr lang="zh-CN" altLang="en-US"/>
          </a:p>
        </p:txBody>
      </p:sp>
    </p:spTree>
    <p:extLst>
      <p:ext uri="{BB962C8B-B14F-4D97-AF65-F5344CB8AC3E}">
        <p14:creationId xmlns:p14="http://schemas.microsoft.com/office/powerpoint/2010/main" val="229477664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答案解析</a:t>
            </a:r>
            <a:r>
              <a:rPr lang="en-US" altLang="zh-CN" dirty="0"/>
              <a:t>』</a:t>
            </a:r>
            <a:r>
              <a:rPr lang="zh-CN" altLang="en-US" dirty="0"/>
              <a:t>卷烟在批发环节加征消费税不得扣除已含的生产环节的消费税税款。</a:t>
            </a:r>
          </a:p>
        </p:txBody>
      </p:sp>
      <p:sp>
        <p:nvSpPr>
          <p:cNvPr id="4" name="灯片编号占位符 3"/>
          <p:cNvSpPr>
            <a:spLocks noGrp="1"/>
          </p:cNvSpPr>
          <p:nvPr>
            <p:ph type="sldNum" sz="quarter" idx="5"/>
          </p:nvPr>
        </p:nvSpPr>
        <p:spPr/>
        <p:txBody>
          <a:bodyPr/>
          <a:lstStyle/>
          <a:p>
            <a:fld id="{82C9B631-81E8-4019-838E-748D95B68351}" type="slidenum">
              <a:rPr lang="zh-CN" altLang="en-US" smtClean="0"/>
              <a:t>157</a:t>
            </a:fld>
            <a:endParaRPr lang="zh-CN" altLang="en-US"/>
          </a:p>
        </p:txBody>
      </p:sp>
    </p:spTree>
    <p:extLst>
      <p:ext uri="{BB962C8B-B14F-4D97-AF65-F5344CB8AC3E}">
        <p14:creationId xmlns:p14="http://schemas.microsoft.com/office/powerpoint/2010/main" val="41472086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158</a:t>
            </a:fld>
            <a:endParaRPr lang="zh-CN" altLang="en-US"/>
          </a:p>
        </p:txBody>
      </p:sp>
    </p:spTree>
    <p:extLst>
      <p:ext uri="{BB962C8B-B14F-4D97-AF65-F5344CB8AC3E}">
        <p14:creationId xmlns:p14="http://schemas.microsoft.com/office/powerpoint/2010/main" val="18720807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a:t>
            </a:r>
            <a:r>
              <a:rPr lang="en-US" altLang="zh-CN" dirty="0"/>
              <a:t>2022</a:t>
            </a:r>
            <a:r>
              <a:rPr lang="zh-CN" altLang="en-US" dirty="0"/>
              <a:t>年）甲烟厂为增值税一般纳税人，</a:t>
            </a:r>
            <a:r>
              <a:rPr lang="en-US" altLang="zh-CN" dirty="0"/>
              <a:t>2022</a:t>
            </a:r>
            <a:r>
              <a:rPr lang="zh-CN" altLang="en-US" dirty="0"/>
              <a:t>年</a:t>
            </a:r>
            <a:r>
              <a:rPr lang="en-US" altLang="zh-CN" dirty="0"/>
              <a:t>12</a:t>
            </a:r>
            <a:r>
              <a:rPr lang="zh-CN" altLang="en-US" dirty="0"/>
              <a:t>月初库存的外购烟丝不含增值税买价</a:t>
            </a:r>
            <a:r>
              <a:rPr lang="en-US" altLang="zh-CN" dirty="0"/>
              <a:t>5</a:t>
            </a:r>
            <a:r>
              <a:rPr lang="zh-CN" altLang="en-US" dirty="0"/>
              <a:t>万元，当月外 购烟丝不含增值税买价</a:t>
            </a:r>
            <a:r>
              <a:rPr lang="en-US" altLang="zh-CN" dirty="0"/>
              <a:t>40</a:t>
            </a:r>
            <a:r>
              <a:rPr lang="zh-CN" altLang="en-US" dirty="0"/>
              <a:t>万元，月末库存的外购烟丝不含增值税买价</a:t>
            </a:r>
            <a:r>
              <a:rPr lang="en-US" altLang="zh-CN" dirty="0"/>
              <a:t>10</a:t>
            </a:r>
            <a:r>
              <a:rPr lang="zh-CN" altLang="en-US" dirty="0"/>
              <a:t>万元，领用的烟丝当月全部用于连续生产卷烟。已知烟 丝消费税税率为</a:t>
            </a:r>
            <a:r>
              <a:rPr lang="en-US" altLang="zh-CN" dirty="0"/>
              <a:t>30</a:t>
            </a:r>
            <a:r>
              <a:rPr lang="zh-CN" altLang="en-US" dirty="0"/>
              <a:t>％。计算甲烟厂当月准予扣除的外购烟丝已缴纳消费税税额的下列算式中，正确的是（　）。 　　</a:t>
            </a:r>
            <a:r>
              <a:rPr lang="en-US" altLang="zh-CN" dirty="0"/>
              <a:t>A.40×30</a:t>
            </a:r>
            <a:r>
              <a:rPr lang="zh-CN" altLang="en-US" dirty="0"/>
              <a:t>％＝</a:t>
            </a:r>
            <a:r>
              <a:rPr lang="en-US" altLang="zh-CN" dirty="0"/>
              <a:t>12</a:t>
            </a:r>
            <a:r>
              <a:rPr lang="zh-CN" altLang="en-US" dirty="0"/>
              <a:t>（万元） 　　</a:t>
            </a:r>
            <a:r>
              <a:rPr lang="en-US" altLang="zh-CN" dirty="0"/>
              <a:t>B.</a:t>
            </a:r>
            <a:r>
              <a:rPr lang="zh-CN" altLang="en-US" dirty="0"/>
              <a:t>（</a:t>
            </a:r>
            <a:r>
              <a:rPr lang="en-US" altLang="zh-CN" dirty="0"/>
              <a:t>40</a:t>
            </a:r>
            <a:r>
              <a:rPr lang="zh-CN" altLang="en-US" dirty="0"/>
              <a:t>－</a:t>
            </a:r>
            <a:r>
              <a:rPr lang="en-US" altLang="zh-CN" dirty="0"/>
              <a:t>10</a:t>
            </a:r>
            <a:r>
              <a:rPr lang="zh-CN" altLang="en-US" dirty="0"/>
              <a:t>）</a:t>
            </a:r>
            <a:r>
              <a:rPr lang="en-US" altLang="zh-CN" dirty="0"/>
              <a:t>×30</a:t>
            </a:r>
            <a:r>
              <a:rPr lang="zh-CN" altLang="en-US" dirty="0"/>
              <a:t>％＝</a:t>
            </a:r>
            <a:r>
              <a:rPr lang="en-US" altLang="zh-CN" dirty="0"/>
              <a:t>9</a:t>
            </a:r>
            <a:r>
              <a:rPr lang="zh-CN" altLang="en-US" dirty="0"/>
              <a:t>（万元） 　　</a:t>
            </a:r>
            <a:r>
              <a:rPr lang="en-US" altLang="zh-CN" dirty="0"/>
              <a:t>C.</a:t>
            </a:r>
            <a:r>
              <a:rPr lang="zh-CN" altLang="en-US" dirty="0"/>
              <a:t>（</a:t>
            </a:r>
            <a:r>
              <a:rPr lang="en-US" altLang="zh-CN" dirty="0"/>
              <a:t>5</a:t>
            </a:r>
            <a:r>
              <a:rPr lang="zh-CN" altLang="en-US" dirty="0"/>
              <a:t>＋</a:t>
            </a:r>
            <a:r>
              <a:rPr lang="en-US" altLang="zh-CN" dirty="0"/>
              <a:t>40</a:t>
            </a:r>
            <a:r>
              <a:rPr lang="zh-CN" altLang="en-US" dirty="0"/>
              <a:t>－</a:t>
            </a:r>
            <a:r>
              <a:rPr lang="en-US" altLang="zh-CN" dirty="0"/>
              <a:t>10</a:t>
            </a:r>
            <a:r>
              <a:rPr lang="zh-CN" altLang="en-US" dirty="0"/>
              <a:t>）</a:t>
            </a:r>
            <a:r>
              <a:rPr lang="en-US" altLang="zh-CN" dirty="0"/>
              <a:t>×30</a:t>
            </a:r>
            <a:r>
              <a:rPr lang="zh-CN" altLang="en-US" dirty="0"/>
              <a:t>％＝</a:t>
            </a:r>
            <a:r>
              <a:rPr lang="en-US" altLang="zh-CN" dirty="0"/>
              <a:t>10.5</a:t>
            </a:r>
            <a:r>
              <a:rPr lang="zh-CN" altLang="en-US" dirty="0"/>
              <a:t>（万元） 　　</a:t>
            </a:r>
            <a:r>
              <a:rPr lang="en-US" altLang="zh-CN" dirty="0"/>
              <a:t>D.</a:t>
            </a:r>
            <a:r>
              <a:rPr lang="zh-CN" altLang="en-US" dirty="0"/>
              <a:t>（</a:t>
            </a:r>
            <a:r>
              <a:rPr lang="en-US" altLang="zh-CN" dirty="0"/>
              <a:t>5</a:t>
            </a:r>
            <a:r>
              <a:rPr lang="zh-CN" altLang="en-US" dirty="0"/>
              <a:t>＋</a:t>
            </a:r>
            <a:r>
              <a:rPr lang="en-US" altLang="zh-CN" dirty="0"/>
              <a:t>40</a:t>
            </a:r>
            <a:r>
              <a:rPr lang="zh-CN" altLang="en-US" dirty="0"/>
              <a:t>）</a:t>
            </a:r>
            <a:r>
              <a:rPr lang="en-US" altLang="zh-CN" dirty="0"/>
              <a:t>×30</a:t>
            </a:r>
            <a:r>
              <a:rPr lang="zh-CN" altLang="en-US" dirty="0"/>
              <a:t>％＝</a:t>
            </a:r>
            <a:r>
              <a:rPr lang="en-US" altLang="zh-CN" dirty="0"/>
              <a:t>13.5</a:t>
            </a:r>
            <a:r>
              <a:rPr lang="zh-CN" altLang="en-US" dirty="0"/>
              <a:t>（万元） </a:t>
            </a:r>
          </a:p>
        </p:txBody>
      </p:sp>
      <p:sp>
        <p:nvSpPr>
          <p:cNvPr id="4" name="灯片编号占位符 3"/>
          <p:cNvSpPr>
            <a:spLocks noGrp="1"/>
          </p:cNvSpPr>
          <p:nvPr>
            <p:ph type="sldNum" sz="quarter" idx="5"/>
          </p:nvPr>
        </p:nvSpPr>
        <p:spPr/>
        <p:txBody>
          <a:bodyPr/>
          <a:lstStyle/>
          <a:p>
            <a:fld id="{82C9B631-81E8-4019-838E-748D95B68351}" type="slidenum">
              <a:rPr lang="zh-CN" altLang="en-US" smtClean="0"/>
              <a:t>159</a:t>
            </a:fld>
            <a:endParaRPr lang="zh-CN" altLang="en-US"/>
          </a:p>
        </p:txBody>
      </p:sp>
    </p:spTree>
    <p:extLst>
      <p:ext uri="{BB962C8B-B14F-4D97-AF65-F5344CB8AC3E}">
        <p14:creationId xmlns:p14="http://schemas.microsoft.com/office/powerpoint/2010/main" val="3160984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33</a:t>
            </a:fld>
            <a:endParaRPr lang="zh-CN" altLang="en-US"/>
          </a:p>
        </p:txBody>
      </p:sp>
    </p:spTree>
    <p:extLst>
      <p:ext uri="{BB962C8B-B14F-4D97-AF65-F5344CB8AC3E}">
        <p14:creationId xmlns:p14="http://schemas.microsoft.com/office/powerpoint/2010/main" val="22193315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160</a:t>
            </a:fld>
            <a:endParaRPr lang="zh-CN" altLang="en-US"/>
          </a:p>
        </p:txBody>
      </p:sp>
    </p:spTree>
    <p:extLst>
      <p:ext uri="{BB962C8B-B14F-4D97-AF65-F5344CB8AC3E}">
        <p14:creationId xmlns:p14="http://schemas.microsoft.com/office/powerpoint/2010/main" val="5515324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161</a:t>
            </a:fld>
            <a:endParaRPr lang="zh-CN" altLang="en-US"/>
          </a:p>
        </p:txBody>
      </p:sp>
    </p:spTree>
    <p:extLst>
      <p:ext uri="{BB962C8B-B14F-4D97-AF65-F5344CB8AC3E}">
        <p14:creationId xmlns:p14="http://schemas.microsoft.com/office/powerpoint/2010/main" val="13973089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上述情形按 </a:t>
            </a:r>
            <a:r>
              <a:rPr lang="en-US" altLang="zh-CN" dirty="0"/>
              <a:t>5</a:t>
            </a:r>
            <a:r>
              <a:rPr lang="zh-CN" altLang="en-US" dirty="0"/>
              <a:t>％的征收率征收增值税。 </a:t>
            </a:r>
            <a:endParaRPr lang="zh-CN" altLang="en-US" b="1" dirty="0">
              <a:latin typeface="+mn-lt"/>
              <a:ea typeface="+mn-ea"/>
              <a:cs typeface="+mn-ea"/>
              <a:sym typeface="+mn-lt"/>
            </a:endParaRPr>
          </a:p>
        </p:txBody>
      </p:sp>
      <p:sp>
        <p:nvSpPr>
          <p:cNvPr id="4" name="灯片编号占位符 3"/>
          <p:cNvSpPr>
            <a:spLocks noGrp="1"/>
          </p:cNvSpPr>
          <p:nvPr>
            <p:ph type="sldNum" sz="quarter" idx="5"/>
          </p:nvPr>
        </p:nvSpPr>
        <p:spPr/>
        <p:txBody>
          <a:bodyPr/>
          <a:lstStyle/>
          <a:p>
            <a:fld id="{82C9B631-81E8-4019-838E-748D95B68351}" type="slidenum">
              <a:rPr lang="zh-CN" altLang="en-US" smtClean="0"/>
              <a:t>162</a:t>
            </a:fld>
            <a:endParaRPr lang="zh-CN" altLang="en-US"/>
          </a:p>
        </p:txBody>
      </p:sp>
    </p:spTree>
    <p:extLst>
      <p:ext uri="{BB962C8B-B14F-4D97-AF65-F5344CB8AC3E}">
        <p14:creationId xmlns:p14="http://schemas.microsoft.com/office/powerpoint/2010/main" val="5212808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165</a:t>
            </a:fld>
            <a:endParaRPr lang="zh-CN" altLang="en-US"/>
          </a:p>
        </p:txBody>
      </p:sp>
    </p:spTree>
    <p:extLst>
      <p:ext uri="{BB962C8B-B14F-4D97-AF65-F5344CB8AC3E}">
        <p14:creationId xmlns:p14="http://schemas.microsoft.com/office/powerpoint/2010/main" val="220729084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消费税的纳税地点一般情况下与增值税相同，考生只需注意上述两点与增值税不同的规定即可。</a:t>
            </a:r>
          </a:p>
        </p:txBody>
      </p:sp>
      <p:sp>
        <p:nvSpPr>
          <p:cNvPr id="4" name="灯片编号占位符 3"/>
          <p:cNvSpPr>
            <a:spLocks noGrp="1"/>
          </p:cNvSpPr>
          <p:nvPr>
            <p:ph type="sldNum" sz="quarter" idx="5"/>
          </p:nvPr>
        </p:nvSpPr>
        <p:spPr/>
        <p:txBody>
          <a:bodyPr/>
          <a:lstStyle/>
          <a:p>
            <a:fld id="{82C9B631-81E8-4019-838E-748D95B68351}" type="slidenum">
              <a:rPr lang="zh-CN" altLang="en-US" smtClean="0"/>
              <a:t>169</a:t>
            </a:fld>
            <a:endParaRPr lang="zh-CN" altLang="en-US"/>
          </a:p>
        </p:txBody>
      </p:sp>
    </p:spTree>
    <p:extLst>
      <p:ext uri="{BB962C8B-B14F-4D97-AF65-F5344CB8AC3E}">
        <p14:creationId xmlns:p14="http://schemas.microsoft.com/office/powerpoint/2010/main" val="256370329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170</a:t>
            </a:fld>
            <a:endParaRPr lang="zh-CN" altLang="en-US"/>
          </a:p>
        </p:txBody>
      </p:sp>
    </p:spTree>
    <p:extLst>
      <p:ext uri="{BB962C8B-B14F-4D97-AF65-F5344CB8AC3E}">
        <p14:creationId xmlns:p14="http://schemas.microsoft.com/office/powerpoint/2010/main" val="425555719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171</a:t>
            </a:fld>
            <a:endParaRPr lang="zh-CN" altLang="en-US"/>
          </a:p>
        </p:txBody>
      </p:sp>
    </p:spTree>
    <p:extLst>
      <p:ext uri="{BB962C8B-B14F-4D97-AF65-F5344CB8AC3E}">
        <p14:creationId xmlns:p14="http://schemas.microsoft.com/office/powerpoint/2010/main" val="11240627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172</a:t>
            </a:fld>
            <a:endParaRPr lang="zh-CN" altLang="en-US"/>
          </a:p>
        </p:txBody>
      </p:sp>
    </p:spTree>
    <p:extLst>
      <p:ext uri="{BB962C8B-B14F-4D97-AF65-F5344CB8AC3E}">
        <p14:creationId xmlns:p14="http://schemas.microsoft.com/office/powerpoint/2010/main" val="400173118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173</a:t>
            </a:fld>
            <a:endParaRPr lang="zh-CN" altLang="en-US"/>
          </a:p>
        </p:txBody>
      </p:sp>
    </p:spTree>
    <p:extLst>
      <p:ext uri="{BB962C8B-B14F-4D97-AF65-F5344CB8AC3E}">
        <p14:creationId xmlns:p14="http://schemas.microsoft.com/office/powerpoint/2010/main" val="15867098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C9B631-81E8-4019-838E-748D95B68351}" type="slidenum">
              <a:rPr lang="zh-CN" altLang="en-US" smtClean="0"/>
              <a:t>174</a:t>
            </a:fld>
            <a:endParaRPr lang="zh-CN" altLang="en-US"/>
          </a:p>
        </p:txBody>
      </p:sp>
    </p:spTree>
    <p:extLst>
      <p:ext uri="{BB962C8B-B14F-4D97-AF65-F5344CB8AC3E}">
        <p14:creationId xmlns:p14="http://schemas.microsoft.com/office/powerpoint/2010/main" val="2539921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4/28/2024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56885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4/28/2024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2335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4/28/2024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08528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4/28/2024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16248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810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矩形 37"/>
          <p:cNvSpPr/>
          <p:nvPr userDrawn="1"/>
        </p:nvSpPr>
        <p:spPr>
          <a:xfrm>
            <a:off x="0" y="2733675"/>
            <a:ext cx="9141620" cy="2268141"/>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50">
              <a:solidFill>
                <a:prstClr val="white"/>
              </a:solidFill>
            </a:endParaRPr>
          </a:p>
        </p:txBody>
      </p:sp>
      <p:sp>
        <p:nvSpPr>
          <p:cNvPr id="3" name="矩形 38"/>
          <p:cNvSpPr/>
          <p:nvPr userDrawn="1"/>
        </p:nvSpPr>
        <p:spPr>
          <a:xfrm>
            <a:off x="0" y="5001816"/>
            <a:ext cx="9141620" cy="141684"/>
          </a:xfrm>
          <a:prstGeom prst="rect">
            <a:avLst/>
          </a:prstGeom>
          <a:gradFill>
            <a:gsLst>
              <a:gs pos="0">
                <a:srgbClr val="333134"/>
              </a:gs>
              <a:gs pos="74000">
                <a:srgbClr val="39373A"/>
              </a:gs>
              <a:gs pos="83000">
                <a:srgbClr val="373538"/>
              </a:gs>
              <a:gs pos="100000">
                <a:srgbClr val="36343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50">
              <a:solidFill>
                <a:prstClr val="white"/>
              </a:solidFill>
            </a:endParaRPr>
          </a:p>
        </p:txBody>
      </p:sp>
      <p:sp>
        <p:nvSpPr>
          <p:cNvPr id="4" name="矩形 39"/>
          <p:cNvSpPr/>
          <p:nvPr userDrawn="1"/>
        </p:nvSpPr>
        <p:spPr>
          <a:xfrm>
            <a:off x="0" y="0"/>
            <a:ext cx="9141620" cy="273367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50">
              <a:solidFill>
                <a:srgbClr val="0066FF"/>
              </a:solidFill>
            </a:endParaRPr>
          </a:p>
        </p:txBody>
      </p:sp>
      <p:sp>
        <p:nvSpPr>
          <p:cNvPr id="5" name="标题 1"/>
          <p:cNvSpPr txBox="1">
            <a:spLocks noChangeArrowheads="1"/>
          </p:cNvSpPr>
          <p:nvPr userDrawn="1"/>
        </p:nvSpPr>
        <p:spPr>
          <a:xfrm>
            <a:off x="3167386" y="1415226"/>
            <a:ext cx="5667677" cy="1102519"/>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5395" dirty="0">
                <a:solidFill>
                  <a:prstClr val="white"/>
                </a:solidFill>
                <a:effectLst>
                  <a:reflection blurRad="6350" stA="55000" endA="300" endPos="45500" dir="5400000" sy="-100000" algn="bl" rotWithShape="0"/>
                </a:effectLst>
                <a:latin typeface="Broadway" panose="04040905080B02020502" pitchFamily="82" charset="0"/>
                <a:sym typeface="Impact" panose="020B0806030902050204" pitchFamily="34" charset="0"/>
              </a:rPr>
              <a:t>Thank </a:t>
            </a:r>
            <a:r>
              <a:rPr lang="en-US" altLang="zh-CN" sz="5395" dirty="0">
                <a:solidFill>
                  <a:prstClr val="white"/>
                </a:solidFill>
                <a:effectLst>
                  <a:reflection blurRad="6350" stA="55000" endA="300" endPos="45500" dir="5400000" sy="-100000" algn="bl" rotWithShape="0"/>
                </a:effectLst>
                <a:latin typeface="Broadway" panose="04040905080B02020502" pitchFamily="82" charset="0"/>
                <a:sym typeface="Impact" panose="020B0806030902050204" pitchFamily="34" charset="0"/>
              </a:rPr>
              <a:t>You</a:t>
            </a:r>
            <a:endParaRPr lang="zh-CN" altLang="en-US" sz="2400" dirty="0">
              <a:solidFill>
                <a:prstClr val="white"/>
              </a:solidFill>
              <a:effectLst>
                <a:reflection blurRad="6350" stA="55000" endA="300" endPos="45500" dir="5400000" sy="-100000" algn="bl" rotWithShape="0"/>
              </a:effectLst>
              <a:latin typeface="Broadway" panose="04040905080B02020502" pitchFamily="82" charset="0"/>
            </a:endParaRPr>
          </a:p>
        </p:txBody>
      </p:sp>
      <p:pic>
        <p:nvPicPr>
          <p:cNvPr id="9" name="图片 8" descr="u=3444155789,1559709120&amp;fm=26&amp;gp=0"/>
          <p:cNvPicPr>
            <a:picLocks noChangeAspect="1"/>
          </p:cNvPicPr>
          <p:nvPr userDrawn="1"/>
        </p:nvPicPr>
        <p:blipFill>
          <a:blip r:embed="rId2"/>
          <a:srcRect l="7740" t="2128" r="5590"/>
          <a:stretch>
            <a:fillRect/>
          </a:stretch>
        </p:blipFill>
        <p:spPr>
          <a:xfrm>
            <a:off x="1091473" y="1247775"/>
            <a:ext cx="2469023" cy="2477453"/>
          </a:xfrm>
          <a:prstGeom prst="ellipse">
            <a:avLst/>
          </a:prstGeom>
          <a:ln>
            <a:solidFill>
              <a:schemeClr val="accent1"/>
            </a:solidFill>
          </a:ln>
          <a:effectLst>
            <a:glow rad="1397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417461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3.30643E-7 -1.19861 L 3.30643E-7 2.59259E-6 L 0.00039 -0.12153 L 3.30643E-7 2.59259E-6 " pathEditMode="relative" rAng="0" ptsTypes="AAAA">
                                      <p:cBhvr>
                                        <p:cTn id="8" dur="600" fill="hold"/>
                                        <p:tgtEl>
                                          <p:spTgt spid="5"/>
                                        </p:tgtEl>
                                        <p:attrNameLst>
                                          <p:attrName>ppt_x</p:attrName>
                                          <p:attrName>ppt_y</p:attrName>
                                        </p:attrNameLst>
                                      </p:cBhvr>
                                      <p:rCtr x="13" y="59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4/28/2024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66227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4/28/2024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3996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4/28/2024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99171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4/28/2024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9021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4/28/2024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1233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5"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4425042" y="4838923"/>
            <a:ext cx="293917" cy="1650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4/28/2024</a:t>
            </a:fld>
            <a:endParaRPr lang="en-US">
              <a:solidFill>
                <a:prstClr val="black">
                  <a:tint val="75000"/>
                </a:prstClr>
              </a:solidFill>
            </a:endParaRPr>
          </a:p>
        </p:txBody>
      </p:sp>
      <p:sp>
        <p:nvSpPr>
          <p:cNvPr id="9" name="灯片编号占位符 8"/>
          <p:cNvSpPr>
            <a:spLocks noGrp="1"/>
          </p:cNvSpPr>
          <p:nvPr>
            <p:ph type="sldNum" sz="quarter" idx="12"/>
          </p:nvPr>
        </p:nvSpPr>
        <p:spPr>
          <a:xfrm>
            <a:off x="3505200" y="4797170"/>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22153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637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4/28/2024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25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68580" tIns="34290" rIns="68580" bIns="3429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68580" tIns="34290" rIns="68580" bIns="34290" rtlCol="0" anchor="ctr"/>
          <a:lstStyle>
            <a:lvl1pPr algn="l">
              <a:defRPr sz="12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4/28/2024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580" tIns="34290" rIns="68580" bIns="3429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8580" tIns="34290" rIns="68580" bIns="34290" rtlCol="0" anchor="ctr"/>
          <a:lstStyle>
            <a:lvl1pPr algn="r">
              <a:defRPr sz="12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a:solidFill>
                <a:prstClr val="black">
                  <a:tint val="75000"/>
                </a:prstClr>
              </a:solidFill>
            </a:endParaRPr>
          </a:p>
        </p:txBody>
      </p:sp>
      <p:grpSp>
        <p:nvGrpSpPr>
          <p:cNvPr id="7" name="组合 6">
            <a:extLst>
              <a:ext uri="{FF2B5EF4-FFF2-40B4-BE49-F238E27FC236}">
                <a16:creationId xmlns:a16="http://schemas.microsoft.com/office/drawing/2014/main" id="{191760E6-104C-4FAD-8464-3E4DCC50C2D3}"/>
              </a:ext>
            </a:extLst>
          </p:cNvPr>
          <p:cNvGrpSpPr/>
          <p:nvPr userDrawn="1"/>
        </p:nvGrpSpPr>
        <p:grpSpPr>
          <a:xfrm>
            <a:off x="6520180" y="4688286"/>
            <a:ext cx="2623820" cy="431800"/>
            <a:chOff x="9550400" y="123825"/>
            <a:chExt cx="2623820" cy="431800"/>
          </a:xfrm>
        </p:grpSpPr>
        <p:pic>
          <p:nvPicPr>
            <p:cNvPr id="8" name="图片 21" descr="电信学院logo改">
              <a:extLst>
                <a:ext uri="{FF2B5EF4-FFF2-40B4-BE49-F238E27FC236}">
                  <a16:creationId xmlns:a16="http://schemas.microsoft.com/office/drawing/2014/main" id="{88EDC9EE-B9FD-4EF4-A4D0-85F3628F06B4}"/>
                </a:ext>
              </a:extLst>
            </p:cNvPr>
            <p:cNvPicPr>
              <a:picLocks noChangeAspect="1"/>
            </p:cNvPicPr>
            <p:nvPr userDrawn="1"/>
          </p:nvPicPr>
          <p:blipFill>
            <a:blip r:embed="rId17"/>
            <a:stretch>
              <a:fillRect/>
            </a:stretch>
          </p:blipFill>
          <p:spPr>
            <a:xfrm>
              <a:off x="9976485" y="123825"/>
              <a:ext cx="2197735" cy="431800"/>
            </a:xfrm>
            <a:prstGeom prst="rect">
              <a:avLst/>
            </a:prstGeom>
            <a:noFill/>
            <a:ln w="9525">
              <a:noFill/>
            </a:ln>
          </p:spPr>
        </p:pic>
        <p:pic>
          <p:nvPicPr>
            <p:cNvPr id="9" name="图片 8">
              <a:extLst>
                <a:ext uri="{FF2B5EF4-FFF2-40B4-BE49-F238E27FC236}">
                  <a16:creationId xmlns:a16="http://schemas.microsoft.com/office/drawing/2014/main" id="{888B0EFD-C04B-4CCA-B67D-D19306DF4D8D}"/>
                </a:ext>
              </a:extLst>
            </p:cNvPr>
            <p:cNvPicPr>
              <a:picLocks noChangeAspect="1"/>
            </p:cNvPicPr>
            <p:nvPr userDrawn="1"/>
          </p:nvPicPr>
          <p:blipFill>
            <a:blip r:embed="rId18" cstate="print"/>
            <a:stretch>
              <a:fillRect/>
            </a:stretch>
          </p:blipFill>
          <p:spPr>
            <a:xfrm>
              <a:off x="9550400" y="123825"/>
              <a:ext cx="426085" cy="431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13501332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3" r:id="rId8"/>
    <p:sldLayoutId id="2147483668" r:id="rId9"/>
    <p:sldLayoutId id="2147483669" r:id="rId10"/>
    <p:sldLayoutId id="2147483670" r:id="rId11"/>
    <p:sldLayoutId id="2147483671" r:id="rId12"/>
    <p:sldLayoutId id="2147483672" r:id="rId13"/>
    <p:sldLayoutId id="2147483674" r:id="rId14"/>
  </p:sldLayoutIdLst>
  <p:hf hdr="0" ftr="0" dt="0"/>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6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6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6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6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69.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33.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3" name="矩形 2"/>
          <p:cNvSpPr/>
          <p:nvPr/>
        </p:nvSpPr>
        <p:spPr>
          <a:xfrm>
            <a:off x="2130496" y="0"/>
            <a:ext cx="7021124" cy="515874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1821819 w 2736219"/>
              <a:gd name="connsiteY0" fmla="*/ 0 h 5172293"/>
              <a:gd name="connsiteX1" fmla="*/ 2736219 w 2736219"/>
              <a:gd name="connsiteY1" fmla="*/ 0 h 5172293"/>
              <a:gd name="connsiteX2" fmla="*/ 2736219 w 2736219"/>
              <a:gd name="connsiteY2" fmla="*/ 914400 h 5172293"/>
              <a:gd name="connsiteX3" fmla="*/ 0 w 2736219"/>
              <a:gd name="connsiteY3" fmla="*/ 5172293 h 5172293"/>
              <a:gd name="connsiteX4" fmla="*/ 1821819 w 2736219"/>
              <a:gd name="connsiteY4" fmla="*/ 0 h 5172293"/>
              <a:gd name="connsiteX0" fmla="*/ 1821819 w 7273318"/>
              <a:gd name="connsiteY0" fmla="*/ 0 h 5172293"/>
              <a:gd name="connsiteX1" fmla="*/ 2736219 w 7273318"/>
              <a:gd name="connsiteY1" fmla="*/ 0 h 5172293"/>
              <a:gd name="connsiteX2" fmla="*/ 7273318 w 7273318"/>
              <a:gd name="connsiteY2" fmla="*/ 5151353 h 5172293"/>
              <a:gd name="connsiteX3" fmla="*/ 0 w 7273318"/>
              <a:gd name="connsiteY3" fmla="*/ 5172293 h 5172293"/>
              <a:gd name="connsiteX4" fmla="*/ 1821819 w 7273318"/>
              <a:gd name="connsiteY4" fmla="*/ 0 h 5172293"/>
              <a:gd name="connsiteX0" fmla="*/ 1821819 w 7273318"/>
              <a:gd name="connsiteY0" fmla="*/ 0 h 5172293"/>
              <a:gd name="connsiteX1" fmla="*/ 7266338 w 7273318"/>
              <a:gd name="connsiteY1" fmla="*/ 0 h 5172293"/>
              <a:gd name="connsiteX2" fmla="*/ 7273318 w 7273318"/>
              <a:gd name="connsiteY2" fmla="*/ 5151353 h 5172293"/>
              <a:gd name="connsiteX3" fmla="*/ 0 w 7273318"/>
              <a:gd name="connsiteY3" fmla="*/ 5172293 h 5172293"/>
              <a:gd name="connsiteX4" fmla="*/ 1821819 w 7273318"/>
              <a:gd name="connsiteY4" fmla="*/ 0 h 5172293"/>
              <a:gd name="connsiteX0" fmla="*/ 2606758 w 7273318"/>
              <a:gd name="connsiteY0" fmla="*/ 7640 h 5172293"/>
              <a:gd name="connsiteX1" fmla="*/ 7266338 w 7273318"/>
              <a:gd name="connsiteY1" fmla="*/ 0 h 5172293"/>
              <a:gd name="connsiteX2" fmla="*/ 7273318 w 7273318"/>
              <a:gd name="connsiteY2" fmla="*/ 5151353 h 5172293"/>
              <a:gd name="connsiteX3" fmla="*/ 0 w 7273318"/>
              <a:gd name="connsiteY3" fmla="*/ 5172293 h 5172293"/>
              <a:gd name="connsiteX4" fmla="*/ 2606758 w 7273318"/>
              <a:gd name="connsiteY4" fmla="*/ 7640 h 5172293"/>
              <a:gd name="connsiteX0" fmla="*/ 2355273 w 7021833"/>
              <a:gd name="connsiteY0" fmla="*/ 7640 h 5172293"/>
              <a:gd name="connsiteX1" fmla="*/ 7014853 w 7021833"/>
              <a:gd name="connsiteY1" fmla="*/ 0 h 5172293"/>
              <a:gd name="connsiteX2" fmla="*/ 7021833 w 7021833"/>
              <a:gd name="connsiteY2" fmla="*/ 5151353 h 5172293"/>
              <a:gd name="connsiteX3" fmla="*/ 0 w 7021833"/>
              <a:gd name="connsiteY3" fmla="*/ 5172293 h 5172293"/>
              <a:gd name="connsiteX4" fmla="*/ 2355273 w 7021833"/>
              <a:gd name="connsiteY4" fmla="*/ 7640 h 5172293"/>
              <a:gd name="connsiteX0" fmla="*/ 2370514 w 7021833"/>
              <a:gd name="connsiteY0" fmla="*/ 7640 h 5172293"/>
              <a:gd name="connsiteX1" fmla="*/ 7014853 w 7021833"/>
              <a:gd name="connsiteY1" fmla="*/ 0 h 5172293"/>
              <a:gd name="connsiteX2" fmla="*/ 7021833 w 7021833"/>
              <a:gd name="connsiteY2" fmla="*/ 5151353 h 5172293"/>
              <a:gd name="connsiteX3" fmla="*/ 0 w 7021833"/>
              <a:gd name="connsiteY3" fmla="*/ 5172293 h 5172293"/>
              <a:gd name="connsiteX4" fmla="*/ 2370514 w 7021833"/>
              <a:gd name="connsiteY4" fmla="*/ 7640 h 517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1833" h="5172293">
                <a:moveTo>
                  <a:pt x="2370514" y="7640"/>
                </a:moveTo>
                <a:lnTo>
                  <a:pt x="7014853" y="0"/>
                </a:lnTo>
                <a:cubicBezTo>
                  <a:pt x="7017180" y="1717118"/>
                  <a:pt x="7019506" y="3434235"/>
                  <a:pt x="7021833" y="5151353"/>
                </a:cubicBezTo>
                <a:lnTo>
                  <a:pt x="0" y="5172293"/>
                </a:lnTo>
                <a:lnTo>
                  <a:pt x="2370514" y="7640"/>
                </a:lnTo>
                <a:close/>
              </a:path>
            </a:pathLst>
          </a:custGeom>
          <a:blipFill>
            <a:blip r:embed="rId5"/>
            <a:srcRect/>
            <a:stretch>
              <a:fillRect t="-364" r="-566" b="-12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矩形 5"/>
          <p:cNvSpPr/>
          <p:nvPr/>
        </p:nvSpPr>
        <p:spPr>
          <a:xfrm>
            <a:off x="3346495" y="1219200"/>
            <a:ext cx="5804339" cy="1360169"/>
          </a:xfrm>
          <a:custGeom>
            <a:avLst/>
            <a:gdLst>
              <a:gd name="connsiteX0" fmla="*/ 0 w 6490139"/>
              <a:gd name="connsiteY0" fmla="*/ 0 h 1769281"/>
              <a:gd name="connsiteX1" fmla="*/ 6490139 w 6490139"/>
              <a:gd name="connsiteY1" fmla="*/ 0 h 1769281"/>
              <a:gd name="connsiteX2" fmla="*/ 6490139 w 6490139"/>
              <a:gd name="connsiteY2" fmla="*/ 1769281 h 1769281"/>
              <a:gd name="connsiteX3" fmla="*/ 0 w 6490139"/>
              <a:gd name="connsiteY3" fmla="*/ 1769281 h 1769281"/>
              <a:gd name="connsiteX4" fmla="*/ 0 w 6490139"/>
              <a:gd name="connsiteY4" fmla="*/ 0 h 1769281"/>
              <a:gd name="connsiteX0" fmla="*/ 784860 w 6490139"/>
              <a:gd name="connsiteY0" fmla="*/ 15240 h 1769281"/>
              <a:gd name="connsiteX1" fmla="*/ 6490139 w 6490139"/>
              <a:gd name="connsiteY1" fmla="*/ 0 h 1769281"/>
              <a:gd name="connsiteX2" fmla="*/ 6490139 w 6490139"/>
              <a:gd name="connsiteY2" fmla="*/ 1769281 h 1769281"/>
              <a:gd name="connsiteX3" fmla="*/ 0 w 6490139"/>
              <a:gd name="connsiteY3" fmla="*/ 1769281 h 1769281"/>
              <a:gd name="connsiteX4" fmla="*/ 784860 w 6490139"/>
              <a:gd name="connsiteY4" fmla="*/ 15240 h 1769281"/>
              <a:gd name="connsiteX0" fmla="*/ 792480 w 6490139"/>
              <a:gd name="connsiteY0" fmla="*/ 15240 h 1769281"/>
              <a:gd name="connsiteX1" fmla="*/ 6490139 w 6490139"/>
              <a:gd name="connsiteY1" fmla="*/ 0 h 1769281"/>
              <a:gd name="connsiteX2" fmla="*/ 6490139 w 6490139"/>
              <a:gd name="connsiteY2" fmla="*/ 1769281 h 1769281"/>
              <a:gd name="connsiteX3" fmla="*/ 0 w 6490139"/>
              <a:gd name="connsiteY3" fmla="*/ 1769281 h 1769281"/>
              <a:gd name="connsiteX4" fmla="*/ 792480 w 6490139"/>
              <a:gd name="connsiteY4" fmla="*/ 15240 h 1769281"/>
              <a:gd name="connsiteX0" fmla="*/ 744785 w 6442444"/>
              <a:gd name="connsiteY0" fmla="*/ 15240 h 1779584"/>
              <a:gd name="connsiteX1" fmla="*/ 6442444 w 6442444"/>
              <a:gd name="connsiteY1" fmla="*/ 0 h 1779584"/>
              <a:gd name="connsiteX2" fmla="*/ 6442444 w 6442444"/>
              <a:gd name="connsiteY2" fmla="*/ 1769281 h 1779584"/>
              <a:gd name="connsiteX3" fmla="*/ 0 w 6442444"/>
              <a:gd name="connsiteY3" fmla="*/ 1779584 h 1779584"/>
              <a:gd name="connsiteX4" fmla="*/ 744785 w 6442444"/>
              <a:gd name="connsiteY4" fmla="*/ 15240 h 1779584"/>
              <a:gd name="connsiteX0" fmla="*/ 1221735 w 6442444"/>
              <a:gd name="connsiteY0" fmla="*/ 53429 h 1779584"/>
              <a:gd name="connsiteX1" fmla="*/ 6442444 w 6442444"/>
              <a:gd name="connsiteY1" fmla="*/ 0 h 1779584"/>
              <a:gd name="connsiteX2" fmla="*/ 6442444 w 6442444"/>
              <a:gd name="connsiteY2" fmla="*/ 1769281 h 1779584"/>
              <a:gd name="connsiteX3" fmla="*/ 0 w 6442444"/>
              <a:gd name="connsiteY3" fmla="*/ 1779584 h 1779584"/>
              <a:gd name="connsiteX4" fmla="*/ 1221735 w 6442444"/>
              <a:gd name="connsiteY4" fmla="*/ 53429 h 1779584"/>
              <a:gd name="connsiteX0" fmla="*/ 592161 w 5812870"/>
              <a:gd name="connsiteY0" fmla="*/ 53429 h 1779584"/>
              <a:gd name="connsiteX1" fmla="*/ 5812870 w 5812870"/>
              <a:gd name="connsiteY1" fmla="*/ 0 h 1779584"/>
              <a:gd name="connsiteX2" fmla="*/ 5812870 w 5812870"/>
              <a:gd name="connsiteY2" fmla="*/ 1769281 h 1779584"/>
              <a:gd name="connsiteX3" fmla="*/ 0 w 5812870"/>
              <a:gd name="connsiteY3" fmla="*/ 1779584 h 1779584"/>
              <a:gd name="connsiteX4" fmla="*/ 592161 w 5812870"/>
              <a:gd name="connsiteY4" fmla="*/ 53429 h 1779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870" h="1779584">
                <a:moveTo>
                  <a:pt x="592161" y="53429"/>
                </a:moveTo>
                <a:lnTo>
                  <a:pt x="5812870" y="0"/>
                </a:lnTo>
                <a:lnTo>
                  <a:pt x="5812870" y="1769281"/>
                </a:lnTo>
                <a:lnTo>
                  <a:pt x="0" y="1779584"/>
                </a:lnTo>
                <a:lnTo>
                  <a:pt x="592161" y="53429"/>
                </a:lnTo>
                <a:close/>
              </a:path>
            </a:pathLst>
          </a:cu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TextBox 42"/>
          <p:cNvSpPr txBox="1"/>
          <p:nvPr/>
        </p:nvSpPr>
        <p:spPr>
          <a:xfrm>
            <a:off x="3286220" y="1572121"/>
            <a:ext cx="6218057" cy="684803"/>
          </a:xfrm>
          <a:prstGeom prst="rect">
            <a:avLst/>
          </a:prstGeom>
          <a:noFill/>
        </p:spPr>
        <p:txBody>
          <a:bodyPr wrap="square" lIns="68580" tIns="34290" rIns="68580" bIns="34290" rtlCol="0">
            <a:spAutoFit/>
          </a:bodyPr>
          <a:lstStyle/>
          <a:p>
            <a:pPr algn="ctr">
              <a:defRPr/>
            </a:pPr>
            <a:r>
              <a:rPr lang="zh-CN" altLang="en-US" sz="4000" b="1" dirty="0">
                <a:solidFill>
                  <a:schemeClr val="bg1"/>
                </a:solidFill>
                <a:effectLst>
                  <a:outerShdw blurRad="38100" dist="38100" dir="2700000" algn="tl">
                    <a:srgbClr val="000000">
                      <a:alpha val="43137"/>
                    </a:srgbClr>
                  </a:outerShdw>
                </a:effectLst>
                <a:cs typeface="+mn-ea"/>
                <a:sym typeface="+mn-lt"/>
              </a:rPr>
              <a:t>项目三 消费税</a:t>
            </a:r>
          </a:p>
        </p:txBody>
      </p:sp>
      <p:sp>
        <p:nvSpPr>
          <p:cNvPr id="4" name="TextBox 42">
            <a:extLst>
              <a:ext uri="{FF2B5EF4-FFF2-40B4-BE49-F238E27FC236}">
                <a16:creationId xmlns:a16="http://schemas.microsoft.com/office/drawing/2014/main" id="{43A604CA-581E-9BE0-BB8D-71CF4771418E}"/>
              </a:ext>
            </a:extLst>
          </p:cNvPr>
          <p:cNvSpPr txBox="1"/>
          <p:nvPr/>
        </p:nvSpPr>
        <p:spPr>
          <a:xfrm>
            <a:off x="4572000" y="4220731"/>
            <a:ext cx="6218057" cy="438582"/>
          </a:xfrm>
          <a:prstGeom prst="rect">
            <a:avLst/>
          </a:prstGeom>
          <a:noFill/>
        </p:spPr>
        <p:txBody>
          <a:bodyPr wrap="square" lIns="68580" tIns="34290" rIns="68580" bIns="34290" rtlCol="0">
            <a:spAutoFit/>
          </a:bodyPr>
          <a:lstStyle/>
          <a:p>
            <a:pPr algn="ctr">
              <a:defRPr/>
            </a:pPr>
            <a:r>
              <a:rPr lang="zh-CN" altLang="en-US" sz="2400" b="1" dirty="0">
                <a:effectLst>
                  <a:outerShdw blurRad="38100" dist="38100" dir="2700000" algn="tl">
                    <a:srgbClr val="000000">
                      <a:alpha val="43137"/>
                    </a:srgbClr>
                  </a:outerShdw>
                </a:effectLst>
                <a:cs typeface="+mn-ea"/>
                <a:sym typeface="+mn-lt"/>
              </a:rPr>
              <a:t>主讲教师：赵琴</a:t>
            </a:r>
          </a:p>
        </p:txBody>
      </p:sp>
    </p:spTree>
    <p:custDataLst>
      <p:tags r:id="rId1"/>
    </p:custDataLst>
    <p:extLst>
      <p:ext uri="{BB962C8B-B14F-4D97-AF65-F5344CB8AC3E}">
        <p14:creationId xmlns:p14="http://schemas.microsoft.com/office/powerpoint/2010/main" val="3648607869"/>
      </p:ext>
    </p:extLst>
  </p:cSld>
  <p:clrMapOvr>
    <a:masterClrMapping/>
  </p:clrMapOvr>
  <p:transition spd="slow" advClick="0" advTm="802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3"/>
                                        </p:tgtEl>
                                        <p:attrNameLst>
                                          <p:attrName>ppt_y</p:attrName>
                                        </p:attrNameLst>
                                      </p:cBhvr>
                                      <p:tavLst>
                                        <p:tav tm="0">
                                          <p:val>
                                            <p:strVal val="#ppt_y"/>
                                          </p:val>
                                        </p:tav>
                                        <p:tav tm="100000">
                                          <p:val>
                                            <p:strVal val="#ppt_y"/>
                                          </p:val>
                                        </p:tav>
                                      </p:tavLst>
                                    </p:anim>
                                    <p:anim calcmode="lin" valueType="num">
                                      <p:cBhvr>
                                        <p:cTn id="14"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4"/>
                                        </p:tgtEl>
                                        <p:attrNameLst>
                                          <p:attrName>ppt_y</p:attrName>
                                        </p:attrNameLst>
                                      </p:cBhvr>
                                      <p:tavLst>
                                        <p:tav tm="0">
                                          <p:val>
                                            <p:strVal val="#ppt_y"/>
                                          </p:val>
                                        </p:tav>
                                        <p:tav tm="100000">
                                          <p:val>
                                            <p:strVal val="#ppt_y"/>
                                          </p:val>
                                        </p:tav>
                                      </p:tavLst>
                                    </p:anim>
                                    <p:anim calcmode="lin" valueType="num">
                                      <p:cBhvr>
                                        <p:cTn id="2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4" grpId="0"/>
    </p:bldLst>
  </p:timing>
  <p:extLst>
    <p:ext uri="{E180D4A7-C9FB-4DFB-919C-405C955672EB}">
      <p14:showEvtLst xmlns:p14="http://schemas.microsoft.com/office/powerpoint/2010/main">
        <p14:playEvt time="0"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5002" y="1249593"/>
            <a:ext cx="1788430" cy="1788430"/>
            <a:chOff x="4240335" y="3008435"/>
            <a:chExt cx="3711332" cy="3711332"/>
          </a:xfrm>
        </p:grpSpPr>
        <p:sp>
          <p:nvSpPr>
            <p:cNvPr id="3" name="椭圆 2"/>
            <p:cNvSpPr/>
            <p:nvPr/>
          </p:nvSpPr>
          <p:spPr>
            <a:xfrm>
              <a:off x="4240335" y="3008435"/>
              <a:ext cx="3711332" cy="3711332"/>
            </a:xfrm>
            <a:prstGeom prst="ellipse">
              <a:avLst/>
            </a:prstGeom>
            <a:gradFill>
              <a:gsLst>
                <a:gs pos="100000">
                  <a:schemeClr val="bg1">
                    <a:lumMod val="75000"/>
                  </a:schemeClr>
                </a:gs>
                <a:gs pos="0">
                  <a:schemeClr val="bg1"/>
                </a:gs>
              </a:gsLst>
              <a:lin ang="5400000" scaled="0"/>
            </a:gradFill>
            <a:ln w="9525">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grpSp>
          <p:nvGrpSpPr>
            <p:cNvPr id="4" name="组合 3"/>
            <p:cNvGrpSpPr/>
            <p:nvPr/>
          </p:nvGrpSpPr>
          <p:grpSpPr>
            <a:xfrm>
              <a:off x="4710169" y="3478269"/>
              <a:ext cx="2771663" cy="2771663"/>
              <a:chOff x="2193191" y="1899415"/>
              <a:chExt cx="2421376" cy="2421376"/>
            </a:xfrm>
            <a:effectLst/>
          </p:grpSpPr>
          <p:sp>
            <p:nvSpPr>
              <p:cNvPr id="5" name="椭圆 4"/>
              <p:cNvSpPr/>
              <p:nvPr/>
            </p:nvSpPr>
            <p:spPr>
              <a:xfrm>
                <a:off x="2193191" y="1899415"/>
                <a:ext cx="2421376" cy="2421376"/>
              </a:xfrm>
              <a:prstGeom prst="ellipse">
                <a:avLst/>
              </a:prstGeom>
              <a:solidFill>
                <a:srgbClr val="0070C0"/>
              </a:solid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3">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sp>
            <p:nvSpPr>
              <p:cNvPr id="6" name="椭圆 5"/>
              <p:cNvSpPr/>
              <p:nvPr/>
            </p:nvSpPr>
            <p:spPr>
              <a:xfrm>
                <a:off x="2345502" y="2051726"/>
                <a:ext cx="2116756" cy="2116756"/>
              </a:xfrm>
              <a:prstGeom prst="ellipse">
                <a:avLst/>
              </a:prstGeom>
              <a:solidFill>
                <a:schemeClr val="bg1">
                  <a:lumMod val="95000"/>
                </a:schemeClr>
              </a:solidFill>
              <a:ln w="50800">
                <a:noFill/>
              </a:ln>
              <a:effectLst>
                <a:outerShdw blurRad="152400" dist="63500" dir="2700000" algn="tl" rotWithShape="0">
                  <a:schemeClr val="accent3">
                    <a:lumMod val="50000"/>
                    <a:alpha val="64000"/>
                  </a:schemeClr>
                </a:outerShdw>
              </a:effectLst>
              <a:scene3d>
                <a:camera prst="orthographicFront"/>
                <a:lightRig rig="threePt" dir="t"/>
              </a:scene3d>
              <a:sp3d prstMaterial="softEdge">
                <a:bevelT w="825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grpSp>
      </p:grpSp>
      <p:sp>
        <p:nvSpPr>
          <p:cNvPr id="24" name="任意多边形 23"/>
          <p:cNvSpPr/>
          <p:nvPr/>
        </p:nvSpPr>
        <p:spPr>
          <a:xfrm>
            <a:off x="-1" y="0"/>
            <a:ext cx="2039217" cy="5143500"/>
          </a:xfrm>
          <a:custGeom>
            <a:avLst/>
            <a:gdLst>
              <a:gd name="connsiteX0" fmla="*/ 0 w 2837789"/>
              <a:gd name="connsiteY0" fmla="*/ 0 h 8001905"/>
              <a:gd name="connsiteX1" fmla="*/ 2837788 w 2837789"/>
              <a:gd name="connsiteY1" fmla="*/ 0 h 8001905"/>
              <a:gd name="connsiteX2" fmla="*/ 2837788 w 2837789"/>
              <a:gd name="connsiteY2" fmla="*/ 1968500 h 8001905"/>
              <a:gd name="connsiteX3" fmla="*/ 2837789 w 2837789"/>
              <a:gd name="connsiteY3" fmla="*/ 1968500 h 8001905"/>
              <a:gd name="connsiteX4" fmla="*/ 2837789 w 2837789"/>
              <a:gd name="connsiteY4" fmla="*/ 2363879 h 8001905"/>
              <a:gd name="connsiteX5" fmla="*/ 2618085 w 2837789"/>
              <a:gd name="connsiteY5" fmla="*/ 2386026 h 8001905"/>
              <a:gd name="connsiteX6" fmla="*/ 1747634 w 2837789"/>
              <a:gd name="connsiteY6" fmla="*/ 3454034 h 8001905"/>
              <a:gd name="connsiteX7" fmla="*/ 2618085 w 2837789"/>
              <a:gd name="connsiteY7" fmla="*/ 4522042 h 8001905"/>
              <a:gd name="connsiteX8" fmla="*/ 2837789 w 2837789"/>
              <a:gd name="connsiteY8" fmla="*/ 4544190 h 8001905"/>
              <a:gd name="connsiteX9" fmla="*/ 2837789 w 2837789"/>
              <a:gd name="connsiteY9" fmla="*/ 6858000 h 8001905"/>
              <a:gd name="connsiteX10" fmla="*/ 2837788 w 2837789"/>
              <a:gd name="connsiteY10" fmla="*/ 6858000 h 8001905"/>
              <a:gd name="connsiteX11" fmla="*/ 2837788 w 2837789"/>
              <a:gd name="connsiteY11" fmla="*/ 8001905 h 8001905"/>
              <a:gd name="connsiteX12" fmla="*/ 0 w 2837789"/>
              <a:gd name="connsiteY12" fmla="*/ 8001905 h 8001905"/>
              <a:gd name="connsiteX13" fmla="*/ 0 w 2837789"/>
              <a:gd name="connsiteY13" fmla="*/ 6858000 h 8001905"/>
              <a:gd name="connsiteX14" fmla="*/ 0 w 2837789"/>
              <a:gd name="connsiteY14" fmla="*/ 6376305 h 8001905"/>
              <a:gd name="connsiteX15" fmla="*/ 0 w 2837789"/>
              <a:gd name="connsiteY15" fmla="*/ 2133600 h 8001905"/>
              <a:gd name="connsiteX16" fmla="*/ 0 w 2837789"/>
              <a:gd name="connsiteY16" fmla="*/ 1968500 h 800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7789" h="8001905">
                <a:moveTo>
                  <a:pt x="0" y="0"/>
                </a:moveTo>
                <a:lnTo>
                  <a:pt x="2837788" y="0"/>
                </a:lnTo>
                <a:lnTo>
                  <a:pt x="2837788" y="1968500"/>
                </a:lnTo>
                <a:lnTo>
                  <a:pt x="2837789" y="1968500"/>
                </a:lnTo>
                <a:lnTo>
                  <a:pt x="2837789" y="2363879"/>
                </a:lnTo>
                <a:lnTo>
                  <a:pt x="2618085" y="2386026"/>
                </a:lnTo>
                <a:cubicBezTo>
                  <a:pt x="2121320" y="2487680"/>
                  <a:pt x="1747634" y="2927218"/>
                  <a:pt x="1747634" y="3454034"/>
                </a:cubicBezTo>
                <a:cubicBezTo>
                  <a:pt x="1747634" y="3980852"/>
                  <a:pt x="2121320" y="4420389"/>
                  <a:pt x="2618085" y="4522042"/>
                </a:cubicBezTo>
                <a:lnTo>
                  <a:pt x="2837789" y="4544190"/>
                </a:lnTo>
                <a:lnTo>
                  <a:pt x="2837789" y="6858000"/>
                </a:lnTo>
                <a:lnTo>
                  <a:pt x="2837788" y="6858000"/>
                </a:lnTo>
                <a:lnTo>
                  <a:pt x="2837788" y="8001905"/>
                </a:lnTo>
                <a:lnTo>
                  <a:pt x="0" y="8001905"/>
                </a:lnTo>
                <a:lnTo>
                  <a:pt x="0" y="6858000"/>
                </a:lnTo>
                <a:lnTo>
                  <a:pt x="0" y="6376305"/>
                </a:lnTo>
                <a:lnTo>
                  <a:pt x="0" y="2133600"/>
                </a:lnTo>
                <a:lnTo>
                  <a:pt x="0" y="1968500"/>
                </a:lnTo>
                <a:close/>
              </a:path>
            </a:pathLst>
          </a:cu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7030A0"/>
              </a:solidFill>
              <a:cs typeface="+mn-ea"/>
              <a:sym typeface="+mn-lt"/>
            </a:endParaRPr>
          </a:p>
        </p:txBody>
      </p:sp>
      <p:sp>
        <p:nvSpPr>
          <p:cNvPr id="14" name="圆角矩形 13"/>
          <p:cNvSpPr/>
          <p:nvPr/>
        </p:nvSpPr>
        <p:spPr>
          <a:xfrm>
            <a:off x="3001095" y="3284307"/>
            <a:ext cx="5128673"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CN" altLang="en-US">
              <a:solidFill>
                <a:srgbClr val="FFFFFF"/>
              </a:solidFill>
              <a:cs typeface="+mn-ea"/>
              <a:sym typeface="+mn-lt"/>
            </a:endParaRPr>
          </a:p>
        </p:txBody>
      </p:sp>
      <p:sp>
        <p:nvSpPr>
          <p:cNvPr id="16" name="文本框 15"/>
          <p:cNvSpPr txBox="1"/>
          <p:nvPr/>
        </p:nvSpPr>
        <p:spPr>
          <a:xfrm>
            <a:off x="2791040" y="1713503"/>
            <a:ext cx="6329670" cy="684803"/>
          </a:xfrm>
          <a:prstGeom prst="rect">
            <a:avLst/>
          </a:prstGeom>
          <a:noFill/>
        </p:spPr>
        <p:txBody>
          <a:bodyPr wrap="square" lIns="68580" tIns="34290" rIns="68580" bIns="34290" rtlCol="0">
            <a:spAutoFit/>
          </a:bodyPr>
          <a:lstStyle/>
          <a:p>
            <a:r>
              <a:rPr lang="zh-CN" altLang="en-US" sz="4000" b="1" dirty="0">
                <a:solidFill>
                  <a:srgbClr val="0070C0"/>
                </a:solidFill>
                <a:cs typeface="+mn-ea"/>
                <a:sym typeface="+mn-lt"/>
              </a:rPr>
              <a:t>任务二   纳税人和征税范围</a:t>
            </a:r>
          </a:p>
        </p:txBody>
      </p:sp>
      <p:grpSp>
        <p:nvGrpSpPr>
          <p:cNvPr id="25" name="组合 24"/>
          <p:cNvGrpSpPr/>
          <p:nvPr/>
        </p:nvGrpSpPr>
        <p:grpSpPr>
          <a:xfrm>
            <a:off x="1787045" y="1867537"/>
            <a:ext cx="527203" cy="530769"/>
            <a:chOff x="5042691" y="2273920"/>
            <a:chExt cx="702937" cy="707692"/>
          </a:xfrm>
          <a:solidFill>
            <a:srgbClr val="0070C0"/>
          </a:solidFill>
        </p:grpSpPr>
        <p:sp>
          <p:nvSpPr>
            <p:cNvPr id="26"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5" name="文本框 14"/>
          <p:cNvSpPr txBox="1"/>
          <p:nvPr/>
        </p:nvSpPr>
        <p:spPr>
          <a:xfrm>
            <a:off x="2933432" y="2833300"/>
            <a:ext cx="2486156" cy="461665"/>
          </a:xfrm>
          <a:prstGeom prst="rect">
            <a:avLst/>
          </a:prstGeom>
          <a:noFill/>
        </p:spPr>
        <p:txBody>
          <a:bodyPr wrap="square" rtlCol="0">
            <a:spAutoFit/>
          </a:bodyPr>
          <a:lstStyle/>
          <a:p>
            <a:r>
              <a:rPr lang="zh-CN" altLang="en-US" sz="2400" b="1" dirty="0">
                <a:cs typeface="+mn-ea"/>
                <a:sym typeface="+mn-lt"/>
              </a:rPr>
              <a:t>知识点 </a:t>
            </a:r>
            <a:endParaRPr lang="en-US" altLang="zh-CN" sz="2400" b="1" dirty="0">
              <a:cs typeface="+mn-ea"/>
              <a:sym typeface="+mn-lt"/>
            </a:endParaRPr>
          </a:p>
        </p:txBody>
      </p:sp>
      <p:sp>
        <p:nvSpPr>
          <p:cNvPr id="17" name="文本框 16"/>
          <p:cNvSpPr txBox="1"/>
          <p:nvPr/>
        </p:nvSpPr>
        <p:spPr bwMode="auto">
          <a:xfrm>
            <a:off x="2933432" y="3374758"/>
            <a:ext cx="5203480" cy="1512658"/>
          </a:xfrm>
          <a:prstGeom prst="rect">
            <a:avLst/>
          </a:prstGeom>
          <a:noFill/>
        </p:spPr>
        <p:txBody>
          <a:bodyPr wrap="square" lIns="68580" tIns="34290" rIns="68580" bIns="34290">
            <a:spAutoFit/>
          </a:bodyPr>
          <a:lstStyle/>
          <a:p>
            <a:pPr>
              <a:lnSpc>
                <a:spcPct val="120000"/>
              </a:lnSpc>
            </a:pPr>
            <a:r>
              <a:rPr lang="en-US" altLang="zh-CN" sz="2000" b="1" dirty="0">
                <a:cs typeface="+mn-ea"/>
                <a:sym typeface="+mn-lt"/>
              </a:rPr>
              <a:t>1.</a:t>
            </a:r>
            <a:r>
              <a:rPr lang="zh-CN" altLang="en-US" sz="2000" b="1" dirty="0">
                <a:cs typeface="+mn-ea"/>
                <a:sym typeface="+mn-lt"/>
              </a:rPr>
              <a:t>纳税人</a:t>
            </a:r>
            <a:endParaRPr lang="en-US" altLang="zh-CN" sz="2000" b="1" dirty="0">
              <a:cs typeface="+mn-ea"/>
              <a:sym typeface="+mn-lt"/>
            </a:endParaRPr>
          </a:p>
          <a:p>
            <a:pPr>
              <a:lnSpc>
                <a:spcPct val="120000"/>
              </a:lnSpc>
            </a:pPr>
            <a:r>
              <a:rPr lang="en-US" altLang="zh-CN" sz="2000" b="1" dirty="0">
                <a:cs typeface="+mn-ea"/>
                <a:sym typeface="+mn-lt"/>
              </a:rPr>
              <a:t>2.</a:t>
            </a:r>
            <a:r>
              <a:rPr lang="zh-CN" altLang="en-US" sz="2000" b="1" dirty="0">
                <a:cs typeface="+mn-ea"/>
                <a:sym typeface="+mn-lt"/>
              </a:rPr>
              <a:t>税目及税率</a:t>
            </a:r>
            <a:endParaRPr lang="en-US" altLang="zh-CN" sz="2000" b="1" dirty="0">
              <a:cs typeface="+mn-ea"/>
              <a:sym typeface="+mn-lt"/>
            </a:endParaRPr>
          </a:p>
          <a:p>
            <a:pPr>
              <a:lnSpc>
                <a:spcPct val="120000"/>
              </a:lnSpc>
            </a:pPr>
            <a:r>
              <a:rPr lang="en-US" altLang="zh-CN" sz="2000" b="1" dirty="0">
                <a:cs typeface="+mn-ea"/>
                <a:sym typeface="+mn-lt"/>
              </a:rPr>
              <a:t>3.</a:t>
            </a:r>
            <a:r>
              <a:rPr lang="zh-CN" altLang="en-US" sz="2000" b="1" dirty="0">
                <a:cs typeface="+mn-ea"/>
                <a:sym typeface="+mn-lt"/>
              </a:rPr>
              <a:t>征税范围</a:t>
            </a:r>
            <a:endParaRPr lang="zh-CN" sz="2000" b="1" dirty="0">
              <a:cs typeface="+mn-ea"/>
              <a:sym typeface="+mn-lt"/>
            </a:endParaRPr>
          </a:p>
          <a:p>
            <a:pPr>
              <a:lnSpc>
                <a:spcPct val="120000"/>
              </a:lnSpc>
            </a:pPr>
            <a:endParaRPr lang="en-US" altLang="zh-CN" sz="2000" b="1" dirty="0">
              <a:cs typeface="+mn-ea"/>
              <a:sym typeface="+mn-lt"/>
            </a:endParaRPr>
          </a:p>
        </p:txBody>
      </p:sp>
    </p:spTree>
    <p:extLst>
      <p:ext uri="{BB962C8B-B14F-4D97-AF65-F5344CB8AC3E}">
        <p14:creationId xmlns:p14="http://schemas.microsoft.com/office/powerpoint/2010/main" val="2976478364"/>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2000"/>
                            </p:stCondLst>
                            <p:childTnLst>
                              <p:par>
                                <p:cTn id="19" presetID="22" presetClass="entr" presetSubtype="2" fill="hold" grpId="0" nodeType="afterEffect">
                                  <p:stCondLst>
                                    <p:cond delay="0"/>
                                  </p:stCondLst>
                                  <p:iterate type="lt">
                                    <p:tmPct val="4878"/>
                                  </p:iterate>
                                  <p:childTnLst>
                                    <p:set>
                                      <p:cBhvr>
                                        <p:cTn id="20" dur="1" fill="hold">
                                          <p:stCondLst>
                                            <p:cond delay="0"/>
                                          </p:stCondLst>
                                        </p:cTn>
                                        <p:tgtEl>
                                          <p:spTgt spid="17"/>
                                        </p:tgtEl>
                                        <p:attrNameLst>
                                          <p:attrName>style.visibility</p:attrName>
                                        </p:attrNameLst>
                                      </p:cBhvr>
                                      <p:to>
                                        <p:strVal val="visible"/>
                                      </p:to>
                                    </p:set>
                                    <p:animEffect transition="in" filter="wipe(righ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5" grpId="0"/>
      <p:bldP spid="1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100</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55168"/>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多选题</a:t>
            </a:r>
            <a:r>
              <a:rPr lang="en-US" altLang="zh-CN" dirty="0">
                <a:latin typeface="+mn-lt"/>
                <a:ea typeface="+mn-ea"/>
                <a:cs typeface="+mn-ea"/>
                <a:sym typeface="+mn-lt"/>
              </a:rPr>
              <a:t>】</a:t>
            </a:r>
            <a:r>
              <a:rPr lang="zh-CN" altLang="en-US" dirty="0">
                <a:latin typeface="+mn-lt"/>
                <a:ea typeface="+mn-ea"/>
                <a:cs typeface="+mn-ea"/>
                <a:sym typeface="+mn-lt"/>
              </a:rPr>
              <a:t>根据消费税法律制度的规定，下列各项中，应当以纳税人同类应税消费品的最高销售价格作为计税依据计缴消费税的有（  ）。</a:t>
            </a:r>
          </a:p>
          <a:p>
            <a:r>
              <a:rPr lang="en-US" altLang="zh-CN" dirty="0">
                <a:latin typeface="+mn-lt"/>
                <a:ea typeface="+mn-ea"/>
                <a:cs typeface="+mn-ea"/>
                <a:sym typeface="+mn-lt"/>
              </a:rPr>
              <a:t>A.</a:t>
            </a:r>
            <a:r>
              <a:rPr lang="zh-CN" altLang="en-US" dirty="0">
                <a:latin typeface="+mn-lt"/>
                <a:ea typeface="+mn-ea"/>
                <a:cs typeface="+mn-ea"/>
                <a:sym typeface="+mn-lt"/>
              </a:rPr>
              <a:t>乙化妆品厂将自产的高档化妆品赠送客户</a:t>
            </a:r>
          </a:p>
          <a:p>
            <a:r>
              <a:rPr lang="en-US" altLang="zh-CN" dirty="0">
                <a:latin typeface="+mn-lt"/>
                <a:ea typeface="+mn-ea"/>
                <a:cs typeface="+mn-ea"/>
                <a:sym typeface="+mn-lt"/>
              </a:rPr>
              <a:t>B.</a:t>
            </a:r>
            <a:r>
              <a:rPr lang="zh-CN" altLang="en-US" dirty="0">
                <a:latin typeface="+mn-lt"/>
                <a:ea typeface="+mn-ea"/>
                <a:cs typeface="+mn-ea"/>
                <a:sym typeface="+mn-lt"/>
              </a:rPr>
              <a:t>丙首饰店将购进的金项链奖励优秀员工</a:t>
            </a:r>
          </a:p>
          <a:p>
            <a:r>
              <a:rPr lang="en-US" altLang="zh-CN" dirty="0">
                <a:latin typeface="+mn-lt"/>
                <a:ea typeface="+mn-ea"/>
                <a:cs typeface="+mn-ea"/>
                <a:sym typeface="+mn-lt"/>
              </a:rPr>
              <a:t>C.</a:t>
            </a:r>
            <a:r>
              <a:rPr lang="zh-CN" altLang="en-US" dirty="0">
                <a:latin typeface="+mn-lt"/>
                <a:ea typeface="+mn-ea"/>
                <a:cs typeface="+mn-ea"/>
                <a:sym typeface="+mn-lt"/>
              </a:rPr>
              <a:t>丁汽车厂将自产的小汽车用于投资入股</a:t>
            </a:r>
          </a:p>
          <a:p>
            <a:r>
              <a:rPr lang="en-US" altLang="zh-CN" dirty="0">
                <a:latin typeface="+mn-lt"/>
                <a:ea typeface="+mn-ea"/>
                <a:cs typeface="+mn-ea"/>
                <a:sym typeface="+mn-lt"/>
              </a:rPr>
              <a:t>D.</a:t>
            </a:r>
            <a:r>
              <a:rPr lang="zh-CN" altLang="en-US" dirty="0">
                <a:latin typeface="+mn-lt"/>
                <a:ea typeface="+mn-ea"/>
                <a:cs typeface="+mn-ea"/>
                <a:sym typeface="+mn-lt"/>
              </a:rPr>
              <a:t>甲酒厂将自产的白酒用于抵偿债务</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3"/>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520916"/>
              <a:ext cx="902810" cy="670271"/>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CD</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262927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101</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55168"/>
            <a:ext cx="8018557" cy="3887763"/>
          </a:xfrm>
          <a:prstGeom prst="rect">
            <a:avLst/>
          </a:prstGeom>
        </p:spPr>
        <p:txBody>
          <a:bodyPr vert="horz" lIns="91440" tIns="45720" rIns="91440" bIns="45720" rtlCol="0">
            <a:normAutofit fontScale="92500" lnSpcReduction="200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甲公司为增值税一般纳税人，</a:t>
            </a:r>
            <a:r>
              <a:rPr lang="en-US" altLang="zh-CN" dirty="0">
                <a:latin typeface="+mn-lt"/>
                <a:ea typeface="+mn-ea"/>
                <a:cs typeface="+mn-ea"/>
                <a:sym typeface="+mn-lt"/>
              </a:rPr>
              <a:t>2019</a:t>
            </a:r>
            <a:r>
              <a:rPr lang="zh-CN" altLang="en-US" dirty="0">
                <a:latin typeface="+mn-lt"/>
                <a:ea typeface="+mn-ea"/>
                <a:cs typeface="+mn-ea"/>
                <a:sym typeface="+mn-lt"/>
              </a:rPr>
              <a:t>年</a:t>
            </a:r>
            <a:r>
              <a:rPr lang="en-US" altLang="zh-CN" dirty="0">
                <a:latin typeface="+mn-lt"/>
                <a:ea typeface="+mn-ea"/>
                <a:cs typeface="+mn-ea"/>
                <a:sym typeface="+mn-lt"/>
              </a:rPr>
              <a:t>10</a:t>
            </a:r>
            <a:r>
              <a:rPr lang="zh-CN" altLang="en-US" dirty="0">
                <a:latin typeface="+mn-lt"/>
                <a:ea typeface="+mn-ea"/>
                <a:cs typeface="+mn-ea"/>
                <a:sym typeface="+mn-lt"/>
              </a:rPr>
              <a:t>月将</a:t>
            </a:r>
            <a:r>
              <a:rPr lang="en-US" altLang="zh-CN" dirty="0">
                <a:latin typeface="+mn-lt"/>
                <a:ea typeface="+mn-ea"/>
                <a:cs typeface="+mn-ea"/>
                <a:sym typeface="+mn-lt"/>
              </a:rPr>
              <a:t>1</a:t>
            </a:r>
            <a:r>
              <a:rPr lang="zh-CN" altLang="en-US" dirty="0">
                <a:latin typeface="+mn-lt"/>
                <a:ea typeface="+mn-ea"/>
                <a:cs typeface="+mn-ea"/>
                <a:sym typeface="+mn-lt"/>
              </a:rPr>
              <a:t>辆生产成本</a:t>
            </a:r>
            <a:r>
              <a:rPr lang="en-US" altLang="zh-CN" dirty="0">
                <a:latin typeface="+mn-lt"/>
                <a:ea typeface="+mn-ea"/>
                <a:cs typeface="+mn-ea"/>
                <a:sym typeface="+mn-lt"/>
              </a:rPr>
              <a:t>5</a:t>
            </a:r>
            <a:r>
              <a:rPr lang="zh-CN" altLang="en-US" dirty="0">
                <a:latin typeface="+mn-lt"/>
                <a:ea typeface="+mn-ea"/>
                <a:cs typeface="+mn-ea"/>
                <a:sym typeface="+mn-lt"/>
              </a:rPr>
              <a:t>万元的自产小汽车用于抵偿债务，同型号小汽车含增值税平均售价</a:t>
            </a:r>
            <a:r>
              <a:rPr lang="en-US" altLang="zh-CN" dirty="0">
                <a:latin typeface="+mn-lt"/>
                <a:ea typeface="+mn-ea"/>
                <a:cs typeface="+mn-ea"/>
                <a:sym typeface="+mn-lt"/>
              </a:rPr>
              <a:t>11.3</a:t>
            </a:r>
            <a:r>
              <a:rPr lang="zh-CN" altLang="en-US" dirty="0">
                <a:latin typeface="+mn-lt"/>
                <a:ea typeface="+mn-ea"/>
                <a:cs typeface="+mn-ea"/>
                <a:sym typeface="+mn-lt"/>
              </a:rPr>
              <a:t>万元</a:t>
            </a:r>
            <a:r>
              <a:rPr lang="en-US" altLang="zh-CN" dirty="0">
                <a:latin typeface="+mn-lt"/>
                <a:ea typeface="+mn-ea"/>
                <a:cs typeface="+mn-ea"/>
                <a:sym typeface="+mn-lt"/>
              </a:rPr>
              <a:t>/</a:t>
            </a:r>
            <a:r>
              <a:rPr lang="zh-CN" altLang="en-US" dirty="0">
                <a:latin typeface="+mn-lt"/>
                <a:ea typeface="+mn-ea"/>
                <a:cs typeface="+mn-ea"/>
                <a:sym typeface="+mn-lt"/>
              </a:rPr>
              <a:t>辆，含增值税最高售价</a:t>
            </a:r>
            <a:r>
              <a:rPr lang="en-US" altLang="zh-CN" dirty="0">
                <a:latin typeface="+mn-lt"/>
                <a:ea typeface="+mn-ea"/>
                <a:cs typeface="+mn-ea"/>
                <a:sym typeface="+mn-lt"/>
              </a:rPr>
              <a:t>13.56</a:t>
            </a:r>
            <a:r>
              <a:rPr lang="zh-CN" altLang="en-US" dirty="0">
                <a:latin typeface="+mn-lt"/>
                <a:ea typeface="+mn-ea"/>
                <a:cs typeface="+mn-ea"/>
                <a:sym typeface="+mn-lt"/>
              </a:rPr>
              <a:t>万元</a:t>
            </a:r>
            <a:r>
              <a:rPr lang="en-US" altLang="zh-CN" dirty="0">
                <a:latin typeface="+mn-lt"/>
                <a:ea typeface="+mn-ea"/>
                <a:cs typeface="+mn-ea"/>
                <a:sym typeface="+mn-lt"/>
              </a:rPr>
              <a:t>/</a:t>
            </a:r>
            <a:r>
              <a:rPr lang="zh-CN" altLang="en-US" dirty="0">
                <a:latin typeface="+mn-lt"/>
                <a:ea typeface="+mn-ea"/>
                <a:cs typeface="+mn-ea"/>
                <a:sym typeface="+mn-lt"/>
              </a:rPr>
              <a:t>辆。已知增值税税率为</a:t>
            </a:r>
            <a:r>
              <a:rPr lang="en-US" altLang="zh-CN" dirty="0">
                <a:latin typeface="+mn-lt"/>
                <a:ea typeface="+mn-ea"/>
                <a:cs typeface="+mn-ea"/>
                <a:sym typeface="+mn-lt"/>
              </a:rPr>
              <a:t>13</a:t>
            </a:r>
            <a:r>
              <a:rPr lang="zh-CN" altLang="en-US" dirty="0">
                <a:latin typeface="+mn-lt"/>
                <a:ea typeface="+mn-ea"/>
                <a:cs typeface="+mn-ea"/>
                <a:sym typeface="+mn-lt"/>
              </a:rPr>
              <a:t>％；消费税税率为</a:t>
            </a:r>
            <a:r>
              <a:rPr lang="en-US" altLang="zh-CN" dirty="0">
                <a:latin typeface="+mn-lt"/>
                <a:ea typeface="+mn-ea"/>
                <a:cs typeface="+mn-ea"/>
                <a:sym typeface="+mn-lt"/>
              </a:rPr>
              <a:t>5</a:t>
            </a:r>
            <a:r>
              <a:rPr lang="zh-CN" altLang="en-US" dirty="0">
                <a:latin typeface="+mn-lt"/>
                <a:ea typeface="+mn-ea"/>
                <a:cs typeface="+mn-ea"/>
                <a:sym typeface="+mn-lt"/>
              </a:rPr>
              <a:t>％。计算甲公司当月该笔业务应缴纳消费税税额的下列算式中，正确的是（　）。</a:t>
            </a:r>
          </a:p>
          <a:p>
            <a:r>
              <a:rPr lang="en-US" altLang="zh-CN" dirty="0">
                <a:latin typeface="+mn-lt"/>
                <a:ea typeface="+mn-ea"/>
                <a:cs typeface="+mn-ea"/>
                <a:sym typeface="+mn-lt"/>
              </a:rPr>
              <a:t>A.5×5</a:t>
            </a:r>
            <a:r>
              <a:rPr lang="zh-CN" altLang="en-US" dirty="0">
                <a:latin typeface="+mn-lt"/>
                <a:ea typeface="+mn-ea"/>
                <a:cs typeface="+mn-ea"/>
                <a:sym typeface="+mn-lt"/>
              </a:rPr>
              <a:t>％＝</a:t>
            </a:r>
            <a:r>
              <a:rPr lang="en-US" altLang="zh-CN" dirty="0">
                <a:latin typeface="+mn-lt"/>
                <a:ea typeface="+mn-ea"/>
                <a:cs typeface="+mn-ea"/>
                <a:sym typeface="+mn-lt"/>
              </a:rPr>
              <a:t>0.25</a:t>
            </a:r>
            <a:r>
              <a:rPr lang="zh-CN" altLang="en-US" dirty="0">
                <a:latin typeface="+mn-lt"/>
                <a:ea typeface="+mn-ea"/>
                <a:cs typeface="+mn-ea"/>
                <a:sym typeface="+mn-lt"/>
              </a:rPr>
              <a:t>（万元）</a:t>
            </a:r>
          </a:p>
          <a:p>
            <a:r>
              <a:rPr lang="en-US" altLang="zh-CN" dirty="0">
                <a:latin typeface="+mn-lt"/>
                <a:ea typeface="+mn-ea"/>
                <a:cs typeface="+mn-ea"/>
                <a:sym typeface="+mn-lt"/>
              </a:rPr>
              <a:t>B.11.3÷</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13</a:t>
            </a:r>
            <a:r>
              <a:rPr lang="zh-CN" altLang="en-US" dirty="0">
                <a:latin typeface="+mn-lt"/>
                <a:ea typeface="+mn-ea"/>
                <a:cs typeface="+mn-ea"/>
                <a:sym typeface="+mn-lt"/>
              </a:rPr>
              <a:t>％）</a:t>
            </a:r>
            <a:r>
              <a:rPr lang="en-US" altLang="zh-CN" dirty="0">
                <a:latin typeface="+mn-lt"/>
                <a:ea typeface="+mn-ea"/>
                <a:cs typeface="+mn-ea"/>
                <a:sym typeface="+mn-lt"/>
              </a:rPr>
              <a:t>×5</a:t>
            </a:r>
            <a:r>
              <a:rPr lang="zh-CN" altLang="en-US" dirty="0">
                <a:latin typeface="+mn-lt"/>
                <a:ea typeface="+mn-ea"/>
                <a:cs typeface="+mn-ea"/>
                <a:sym typeface="+mn-lt"/>
              </a:rPr>
              <a:t>％＝</a:t>
            </a:r>
            <a:r>
              <a:rPr lang="en-US" altLang="zh-CN" dirty="0">
                <a:latin typeface="+mn-lt"/>
                <a:ea typeface="+mn-ea"/>
                <a:cs typeface="+mn-ea"/>
                <a:sym typeface="+mn-lt"/>
              </a:rPr>
              <a:t>0.5</a:t>
            </a:r>
            <a:r>
              <a:rPr lang="zh-CN" altLang="en-US" dirty="0">
                <a:latin typeface="+mn-lt"/>
                <a:ea typeface="+mn-ea"/>
                <a:cs typeface="+mn-ea"/>
                <a:sym typeface="+mn-lt"/>
              </a:rPr>
              <a:t>（万元）</a:t>
            </a:r>
          </a:p>
          <a:p>
            <a:r>
              <a:rPr lang="en-US" altLang="zh-CN" dirty="0">
                <a:latin typeface="+mn-lt"/>
                <a:ea typeface="+mn-ea"/>
                <a:cs typeface="+mn-ea"/>
                <a:sym typeface="+mn-lt"/>
              </a:rPr>
              <a:t>C.5×</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5</a:t>
            </a:r>
            <a:r>
              <a:rPr lang="zh-CN" altLang="en-US" dirty="0">
                <a:latin typeface="+mn-lt"/>
                <a:ea typeface="+mn-ea"/>
                <a:cs typeface="+mn-ea"/>
                <a:sym typeface="+mn-lt"/>
              </a:rPr>
              <a:t>％）</a:t>
            </a:r>
            <a:r>
              <a:rPr lang="en-US" altLang="zh-CN" dirty="0">
                <a:latin typeface="+mn-lt"/>
                <a:ea typeface="+mn-ea"/>
                <a:cs typeface="+mn-ea"/>
                <a:sym typeface="+mn-lt"/>
              </a:rPr>
              <a:t>×5</a:t>
            </a:r>
            <a:r>
              <a:rPr lang="zh-CN" altLang="en-US" dirty="0">
                <a:latin typeface="+mn-lt"/>
                <a:ea typeface="+mn-ea"/>
                <a:cs typeface="+mn-ea"/>
                <a:sym typeface="+mn-lt"/>
              </a:rPr>
              <a:t>％＝</a:t>
            </a:r>
            <a:r>
              <a:rPr lang="en-US" altLang="zh-CN" dirty="0">
                <a:latin typeface="+mn-lt"/>
                <a:ea typeface="+mn-ea"/>
                <a:cs typeface="+mn-ea"/>
                <a:sym typeface="+mn-lt"/>
              </a:rPr>
              <a:t>0.26</a:t>
            </a:r>
            <a:r>
              <a:rPr lang="zh-CN" altLang="en-US" dirty="0">
                <a:latin typeface="+mn-lt"/>
                <a:ea typeface="+mn-ea"/>
                <a:cs typeface="+mn-ea"/>
                <a:sym typeface="+mn-lt"/>
              </a:rPr>
              <a:t>（万元）</a:t>
            </a:r>
          </a:p>
          <a:p>
            <a:r>
              <a:rPr lang="en-US" altLang="zh-CN" dirty="0">
                <a:latin typeface="+mn-lt"/>
                <a:ea typeface="+mn-ea"/>
                <a:cs typeface="+mn-ea"/>
                <a:sym typeface="+mn-lt"/>
              </a:rPr>
              <a:t>D.13.56÷</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13</a:t>
            </a:r>
            <a:r>
              <a:rPr lang="zh-CN" altLang="en-US" dirty="0">
                <a:latin typeface="+mn-lt"/>
                <a:ea typeface="+mn-ea"/>
                <a:cs typeface="+mn-ea"/>
                <a:sym typeface="+mn-lt"/>
              </a:rPr>
              <a:t>％）</a:t>
            </a:r>
            <a:r>
              <a:rPr lang="en-US" altLang="zh-CN" dirty="0">
                <a:latin typeface="+mn-lt"/>
                <a:ea typeface="+mn-ea"/>
                <a:cs typeface="+mn-ea"/>
                <a:sym typeface="+mn-lt"/>
              </a:rPr>
              <a:t>×5</a:t>
            </a:r>
            <a:r>
              <a:rPr lang="zh-CN" altLang="en-US" dirty="0">
                <a:latin typeface="+mn-lt"/>
                <a:ea typeface="+mn-ea"/>
                <a:cs typeface="+mn-ea"/>
                <a:sym typeface="+mn-lt"/>
              </a:rPr>
              <a:t>％＝</a:t>
            </a:r>
            <a:r>
              <a:rPr lang="en-US" altLang="zh-CN" dirty="0">
                <a:latin typeface="+mn-lt"/>
                <a:ea typeface="+mn-ea"/>
                <a:cs typeface="+mn-ea"/>
                <a:sym typeface="+mn-lt"/>
              </a:rPr>
              <a:t>0.6</a:t>
            </a:r>
            <a:r>
              <a:rPr lang="zh-CN" altLang="en-US" dirty="0">
                <a:latin typeface="+mn-lt"/>
                <a:ea typeface="+mn-ea"/>
                <a:cs typeface="+mn-ea"/>
                <a:sym typeface="+mn-lt"/>
              </a:rPr>
              <a:t>（万元）</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3"/>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D</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187883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EFA2BFFA-9147-45ED-BE70-C3B67AC1DE71}"/>
              </a:ext>
            </a:extLst>
          </p:cNvPr>
          <p:cNvSpPr/>
          <p:nvPr/>
        </p:nvSpPr>
        <p:spPr>
          <a:xfrm>
            <a:off x="857839" y="296854"/>
            <a:ext cx="7381187" cy="523220"/>
          </a:xfrm>
          <a:prstGeom prst="rect">
            <a:avLst/>
          </a:prstGeom>
        </p:spPr>
        <p:txBody>
          <a:bodyPr wrap="square">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二、特殊情况下销售额的确定</a:t>
            </a:r>
            <a:endParaRPr lang="zh-CN" altLang="zh-CN" sz="2000" b="1" dirty="0"/>
          </a:p>
        </p:txBody>
      </p:sp>
      <p:sp>
        <p:nvSpPr>
          <p:cNvPr id="6" name="文本框 5">
            <a:extLst>
              <a:ext uri="{FF2B5EF4-FFF2-40B4-BE49-F238E27FC236}">
                <a16:creationId xmlns:a16="http://schemas.microsoft.com/office/drawing/2014/main" id="{6CCE18DD-8D9E-4197-ABBB-9505B116A6E9}"/>
              </a:ext>
            </a:extLst>
          </p:cNvPr>
          <p:cNvSpPr txBox="1"/>
          <p:nvPr/>
        </p:nvSpPr>
        <p:spPr>
          <a:xfrm>
            <a:off x="650450" y="1035239"/>
            <a:ext cx="7654564" cy="520848"/>
          </a:xfrm>
          <a:prstGeom prst="rect">
            <a:avLst/>
          </a:prstGeom>
          <a:noFill/>
        </p:spPr>
        <p:txBody>
          <a:bodyPr wrap="square">
            <a:spAutoFit/>
          </a:bodyPr>
          <a:lstStyle/>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altLang="zh-CN" sz="2200" b="1" i="0" u="none" strike="noStrike" kern="1200" cap="none" spc="0" normalizeH="0" baseline="0" noProof="0" dirty="0">
                <a:ln>
                  <a:noFill/>
                </a:ln>
                <a:solidFill>
                  <a:srgbClr val="0070C0"/>
                </a:solidFill>
                <a:effectLst/>
                <a:uLnTx/>
                <a:uFillTx/>
                <a:latin typeface="楷体" panose="02010609060101010101" pitchFamily="49" charset="-122"/>
                <a:ea typeface="楷体" panose="02010609060101010101" pitchFamily="49" charset="-122"/>
                <a:cs typeface="+mn-cs"/>
              </a:rPr>
              <a:t>3.</a:t>
            </a:r>
            <a:r>
              <a:rPr kumimoji="0" lang="zh-CN" altLang="en-US" sz="2200" b="1" i="0" u="none" strike="noStrike" kern="1200" cap="none" spc="0" normalizeH="0" baseline="0" noProof="0" dirty="0">
                <a:ln>
                  <a:noFill/>
                </a:ln>
                <a:solidFill>
                  <a:srgbClr val="0070C0"/>
                </a:solidFill>
                <a:effectLst/>
                <a:uLnTx/>
                <a:uFillTx/>
                <a:latin typeface="楷体" panose="02010609060101010101" pitchFamily="49" charset="-122"/>
                <a:ea typeface="楷体" panose="02010609060101010101" pitchFamily="49" charset="-122"/>
                <a:cs typeface="+mn-cs"/>
              </a:rPr>
              <a:t>包装物押金</a:t>
            </a:r>
            <a:endParaRPr kumimoji="0" lang="zh-CN" altLang="zh-CN" sz="2200" b="1" i="0" u="none" strike="noStrike" kern="1200" cap="none" spc="0" normalizeH="0" baseline="0" noProof="0" dirty="0">
              <a:ln>
                <a:noFill/>
              </a:ln>
              <a:solidFill>
                <a:srgbClr val="0070C0"/>
              </a:solidFill>
              <a:effectLst/>
              <a:uLnTx/>
              <a:uFillTx/>
              <a:latin typeface="楷体" panose="02010609060101010101" pitchFamily="49" charset="-122"/>
              <a:ea typeface="楷体" panose="02010609060101010101" pitchFamily="49" charset="-122"/>
              <a:cs typeface="+mn-cs"/>
            </a:endParaRPr>
          </a:p>
        </p:txBody>
      </p:sp>
      <p:graphicFrame>
        <p:nvGraphicFramePr>
          <p:cNvPr id="4" name="表格 3">
            <a:extLst>
              <a:ext uri="{FF2B5EF4-FFF2-40B4-BE49-F238E27FC236}">
                <a16:creationId xmlns:a16="http://schemas.microsoft.com/office/drawing/2014/main" id="{215B7CD0-C751-4F7A-9895-857CF523A0B4}"/>
              </a:ext>
            </a:extLst>
          </p:cNvPr>
          <p:cNvGraphicFramePr>
            <a:graphicFrameLocks noGrp="1"/>
          </p:cNvGraphicFramePr>
          <p:nvPr>
            <p:extLst>
              <p:ext uri="{D42A27DB-BD31-4B8C-83A1-F6EECF244321}">
                <p14:modId xmlns:p14="http://schemas.microsoft.com/office/powerpoint/2010/main" val="2697946884"/>
              </p:ext>
            </p:extLst>
          </p:nvPr>
        </p:nvGraphicFramePr>
        <p:xfrm>
          <a:off x="536595" y="1754993"/>
          <a:ext cx="7910920" cy="2693220"/>
        </p:xfrm>
        <a:graphic>
          <a:graphicData uri="http://schemas.openxmlformats.org/drawingml/2006/table">
            <a:tbl>
              <a:tblPr firstRow="1" firstCol="1" bandRow="1">
                <a:tableStyleId>{7DF18680-E054-41AD-8BC1-D1AEF772440D}</a:tableStyleId>
              </a:tblPr>
              <a:tblGrid>
                <a:gridCol w="2635736">
                  <a:extLst>
                    <a:ext uri="{9D8B030D-6E8A-4147-A177-3AD203B41FA5}">
                      <a16:colId xmlns:a16="http://schemas.microsoft.com/office/drawing/2014/main" val="3391720839"/>
                    </a:ext>
                  </a:extLst>
                </a:gridCol>
                <a:gridCol w="1318796">
                  <a:extLst>
                    <a:ext uri="{9D8B030D-6E8A-4147-A177-3AD203B41FA5}">
                      <a16:colId xmlns:a16="http://schemas.microsoft.com/office/drawing/2014/main" val="3459885840"/>
                    </a:ext>
                  </a:extLst>
                </a:gridCol>
                <a:gridCol w="1318796">
                  <a:extLst>
                    <a:ext uri="{9D8B030D-6E8A-4147-A177-3AD203B41FA5}">
                      <a16:colId xmlns:a16="http://schemas.microsoft.com/office/drawing/2014/main" val="1500722209"/>
                    </a:ext>
                  </a:extLst>
                </a:gridCol>
                <a:gridCol w="1318796">
                  <a:extLst>
                    <a:ext uri="{9D8B030D-6E8A-4147-A177-3AD203B41FA5}">
                      <a16:colId xmlns:a16="http://schemas.microsoft.com/office/drawing/2014/main" val="2601703881"/>
                    </a:ext>
                  </a:extLst>
                </a:gridCol>
                <a:gridCol w="1318796">
                  <a:extLst>
                    <a:ext uri="{9D8B030D-6E8A-4147-A177-3AD203B41FA5}">
                      <a16:colId xmlns:a16="http://schemas.microsoft.com/office/drawing/2014/main" val="1970640575"/>
                    </a:ext>
                  </a:extLst>
                </a:gridCol>
              </a:tblGrid>
              <a:tr h="538644">
                <a:tc>
                  <a:txBody>
                    <a:bodyPr/>
                    <a:lstStyle/>
                    <a:p>
                      <a:pPr algn="ctr">
                        <a:spcAft>
                          <a:spcPts val="0"/>
                        </a:spcAft>
                      </a:pPr>
                      <a:r>
                        <a:rPr lang="zh-CN" sz="2000" b="1" kern="100" dirty="0">
                          <a:effectLst/>
                        </a:rPr>
                        <a:t>包装物押金</a:t>
                      </a:r>
                      <a:endParaRPr lang="zh-CN" sz="2000" b="1"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gridSpan="2">
                  <a:txBody>
                    <a:bodyPr/>
                    <a:lstStyle/>
                    <a:p>
                      <a:pPr algn="ctr">
                        <a:spcAft>
                          <a:spcPts val="0"/>
                        </a:spcAft>
                      </a:pPr>
                      <a:r>
                        <a:rPr lang="zh-CN" sz="2000" b="1" kern="100" dirty="0">
                          <a:effectLst/>
                        </a:rPr>
                        <a:t>增值税</a:t>
                      </a:r>
                      <a:endParaRPr lang="zh-CN" sz="2000" b="1"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spcAft>
                          <a:spcPts val="0"/>
                        </a:spcAft>
                      </a:pPr>
                      <a:r>
                        <a:rPr lang="zh-CN" sz="2000" b="1" kern="100">
                          <a:effectLst/>
                        </a:rPr>
                        <a:t>消费税</a:t>
                      </a:r>
                      <a:endParaRPr lang="zh-CN" sz="2000" b="1" kern="10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3973001076"/>
                  </a:ext>
                </a:extLst>
              </a:tr>
              <a:tr h="538644">
                <a:tc>
                  <a:txBody>
                    <a:bodyPr/>
                    <a:lstStyle/>
                    <a:p>
                      <a:endParaRPr lang="zh-CN" altLang="en-US"/>
                    </a:p>
                  </a:txBody>
                  <a:tcPr/>
                </a:tc>
                <a:tc>
                  <a:txBody>
                    <a:bodyPr/>
                    <a:lstStyle/>
                    <a:p>
                      <a:pPr algn="ctr">
                        <a:spcAft>
                          <a:spcPts val="0"/>
                        </a:spcAft>
                      </a:pPr>
                      <a:r>
                        <a:rPr lang="zh-CN" sz="2000" b="1" kern="100" dirty="0">
                          <a:solidFill>
                            <a:srgbClr val="C00000"/>
                          </a:solidFill>
                          <a:effectLst/>
                        </a:rPr>
                        <a:t>取得时</a:t>
                      </a:r>
                      <a:endParaRPr lang="zh-CN" sz="2000" b="1" kern="100" dirty="0">
                        <a:solidFill>
                          <a:srgbClr val="C00000"/>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p>
                      <a:pPr algn="ctr">
                        <a:spcAft>
                          <a:spcPts val="0"/>
                        </a:spcAft>
                      </a:pPr>
                      <a:r>
                        <a:rPr lang="zh-CN" sz="2000" b="1" kern="100" dirty="0">
                          <a:solidFill>
                            <a:srgbClr val="C00000"/>
                          </a:solidFill>
                          <a:effectLst/>
                        </a:rPr>
                        <a:t>逾期时</a:t>
                      </a:r>
                      <a:endParaRPr lang="zh-CN" sz="2000" b="1" kern="100" dirty="0">
                        <a:solidFill>
                          <a:srgbClr val="C00000"/>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p>
                      <a:pPr algn="ctr">
                        <a:spcAft>
                          <a:spcPts val="0"/>
                        </a:spcAft>
                      </a:pPr>
                      <a:r>
                        <a:rPr lang="zh-CN" sz="2000" b="1" kern="100" dirty="0">
                          <a:solidFill>
                            <a:srgbClr val="C00000"/>
                          </a:solidFill>
                          <a:effectLst/>
                        </a:rPr>
                        <a:t>取得时</a:t>
                      </a:r>
                      <a:endParaRPr lang="zh-CN" sz="2000" b="1" kern="100" dirty="0">
                        <a:solidFill>
                          <a:srgbClr val="C00000"/>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p>
                      <a:pPr algn="ctr">
                        <a:spcAft>
                          <a:spcPts val="0"/>
                        </a:spcAft>
                      </a:pPr>
                      <a:r>
                        <a:rPr lang="zh-CN" sz="2000" b="1" kern="100" dirty="0">
                          <a:solidFill>
                            <a:srgbClr val="C00000"/>
                          </a:solidFill>
                          <a:effectLst/>
                        </a:rPr>
                        <a:t>逾期时</a:t>
                      </a:r>
                      <a:endParaRPr lang="zh-CN" sz="2000" b="1" kern="100" dirty="0">
                        <a:solidFill>
                          <a:srgbClr val="C00000"/>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404682702"/>
                  </a:ext>
                </a:extLst>
              </a:tr>
              <a:tr h="538644">
                <a:tc>
                  <a:txBody>
                    <a:bodyPr/>
                    <a:lstStyle/>
                    <a:p>
                      <a:pPr algn="ctr">
                        <a:spcAft>
                          <a:spcPts val="0"/>
                        </a:spcAft>
                      </a:pPr>
                      <a:r>
                        <a:rPr lang="zh-CN" sz="2000" b="1" kern="100">
                          <a:effectLst/>
                        </a:rPr>
                        <a:t>一般货物</a:t>
                      </a:r>
                      <a:endParaRPr lang="zh-CN" sz="2000" b="1" kern="10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p>
                      <a:pPr algn="ctr">
                        <a:spcAft>
                          <a:spcPts val="0"/>
                        </a:spcAft>
                      </a:pPr>
                      <a:r>
                        <a:rPr lang="zh-CN" sz="2000" b="1" kern="100" dirty="0">
                          <a:solidFill>
                            <a:srgbClr val="004DA1"/>
                          </a:solidFill>
                          <a:effectLst/>
                        </a:rPr>
                        <a:t>×</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p>
                      <a:pPr algn="ctr">
                        <a:spcAft>
                          <a:spcPts val="0"/>
                        </a:spcAft>
                      </a:pPr>
                      <a:r>
                        <a:rPr lang="zh-CN" sz="2000" b="1" kern="100" dirty="0">
                          <a:solidFill>
                            <a:srgbClr val="004DA1"/>
                          </a:solidFill>
                          <a:effectLst/>
                        </a:rPr>
                        <a:t>√</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p>
                      <a:pPr algn="ctr">
                        <a:spcAft>
                          <a:spcPts val="0"/>
                        </a:spcAft>
                      </a:pPr>
                      <a:r>
                        <a:rPr lang="zh-CN" sz="2000" b="1" kern="100">
                          <a:solidFill>
                            <a:srgbClr val="004DA1"/>
                          </a:solidFill>
                          <a:effectLst/>
                        </a:rPr>
                        <a:t>×</a:t>
                      </a:r>
                      <a:endParaRPr lang="zh-CN" sz="2000" b="1" kern="10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p>
                      <a:pPr algn="ctr">
                        <a:spcAft>
                          <a:spcPts val="0"/>
                        </a:spcAft>
                      </a:pPr>
                      <a:r>
                        <a:rPr lang="zh-CN" sz="2000" b="1" kern="100">
                          <a:solidFill>
                            <a:srgbClr val="004DA1"/>
                          </a:solidFill>
                          <a:effectLst/>
                        </a:rPr>
                        <a:t>√</a:t>
                      </a:r>
                      <a:endParaRPr lang="zh-CN" sz="2000" b="1" kern="10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62284519"/>
                  </a:ext>
                </a:extLst>
              </a:tr>
              <a:tr h="538644">
                <a:tc>
                  <a:txBody>
                    <a:bodyPr/>
                    <a:lstStyle/>
                    <a:p>
                      <a:pPr algn="ctr">
                        <a:spcAft>
                          <a:spcPts val="0"/>
                        </a:spcAft>
                      </a:pPr>
                      <a:r>
                        <a:rPr lang="zh-CN" sz="2000" b="1" kern="100">
                          <a:effectLst/>
                        </a:rPr>
                        <a:t>白酒、其他酒</a:t>
                      </a:r>
                      <a:endParaRPr lang="zh-CN" sz="2000" b="1" kern="10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p>
                      <a:pPr algn="ctr">
                        <a:spcAft>
                          <a:spcPts val="0"/>
                        </a:spcAft>
                      </a:pPr>
                      <a:r>
                        <a:rPr lang="zh-CN" sz="2000" b="1" kern="100">
                          <a:solidFill>
                            <a:srgbClr val="004DA1"/>
                          </a:solidFill>
                          <a:effectLst/>
                        </a:rPr>
                        <a:t>√</a:t>
                      </a:r>
                      <a:endParaRPr lang="zh-CN" sz="2000" b="1" kern="10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p>
                      <a:pPr algn="ctr">
                        <a:spcAft>
                          <a:spcPts val="0"/>
                        </a:spcAft>
                      </a:pPr>
                      <a:r>
                        <a:rPr lang="zh-CN" sz="2000" b="1" kern="100" dirty="0">
                          <a:solidFill>
                            <a:srgbClr val="004DA1"/>
                          </a:solidFill>
                          <a:effectLst/>
                        </a:rPr>
                        <a:t>×</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p>
                      <a:pPr algn="ctr">
                        <a:spcAft>
                          <a:spcPts val="0"/>
                        </a:spcAft>
                      </a:pPr>
                      <a:r>
                        <a:rPr lang="zh-CN" sz="2000" b="1" kern="100" dirty="0">
                          <a:solidFill>
                            <a:srgbClr val="004DA1"/>
                          </a:solidFill>
                          <a:effectLst/>
                        </a:rPr>
                        <a:t>√</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p>
                      <a:pPr algn="ctr">
                        <a:spcAft>
                          <a:spcPts val="0"/>
                        </a:spcAft>
                      </a:pPr>
                      <a:r>
                        <a:rPr lang="zh-CN" sz="2000" b="1" kern="100">
                          <a:solidFill>
                            <a:srgbClr val="004DA1"/>
                          </a:solidFill>
                          <a:effectLst/>
                        </a:rPr>
                        <a:t>×</a:t>
                      </a:r>
                      <a:endParaRPr lang="zh-CN" sz="2000" b="1" kern="10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821960836"/>
                  </a:ext>
                </a:extLst>
              </a:tr>
              <a:tr h="538644">
                <a:tc>
                  <a:txBody>
                    <a:bodyPr/>
                    <a:lstStyle/>
                    <a:p>
                      <a:pPr algn="ctr">
                        <a:spcAft>
                          <a:spcPts val="0"/>
                        </a:spcAft>
                      </a:pPr>
                      <a:r>
                        <a:rPr lang="zh-CN" sz="2000" b="1" kern="100" dirty="0">
                          <a:effectLst/>
                        </a:rPr>
                        <a:t>啤酒、黄酒</a:t>
                      </a:r>
                      <a:endParaRPr lang="zh-CN" sz="2000" b="1"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p>
                      <a:pPr algn="ctr">
                        <a:spcAft>
                          <a:spcPts val="0"/>
                        </a:spcAft>
                      </a:pPr>
                      <a:r>
                        <a:rPr lang="zh-CN" sz="2000" b="1" kern="100" dirty="0">
                          <a:solidFill>
                            <a:srgbClr val="004DA1"/>
                          </a:solidFill>
                          <a:effectLst/>
                        </a:rPr>
                        <a:t>×</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p>
                      <a:pPr algn="ctr">
                        <a:spcAft>
                          <a:spcPts val="0"/>
                        </a:spcAft>
                      </a:pPr>
                      <a:r>
                        <a:rPr lang="zh-CN" sz="2000" b="1" kern="100">
                          <a:solidFill>
                            <a:srgbClr val="004DA1"/>
                          </a:solidFill>
                          <a:effectLst/>
                        </a:rPr>
                        <a:t>√</a:t>
                      </a:r>
                      <a:endParaRPr lang="zh-CN" sz="2000" b="1" kern="10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p>
                      <a:pPr algn="ctr">
                        <a:spcAft>
                          <a:spcPts val="0"/>
                        </a:spcAft>
                      </a:pPr>
                      <a:r>
                        <a:rPr lang="zh-CN" sz="2000" b="1" kern="100">
                          <a:solidFill>
                            <a:srgbClr val="004DA1"/>
                          </a:solidFill>
                          <a:effectLst/>
                        </a:rPr>
                        <a:t>×</a:t>
                      </a:r>
                      <a:endParaRPr lang="zh-CN" sz="2000" b="1" kern="10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p>
                      <a:pPr algn="ctr">
                        <a:spcAft>
                          <a:spcPts val="0"/>
                        </a:spcAft>
                      </a:pPr>
                      <a:r>
                        <a:rPr lang="zh-CN" sz="2000" b="1" kern="100" dirty="0">
                          <a:solidFill>
                            <a:srgbClr val="004DA1"/>
                          </a:solidFill>
                          <a:effectLst/>
                        </a:rPr>
                        <a:t>×</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743310303"/>
                  </a:ext>
                </a:extLst>
              </a:tr>
            </a:tbl>
          </a:graphicData>
        </a:graphic>
      </p:graphicFrame>
    </p:spTree>
    <p:extLst>
      <p:ext uri="{BB962C8B-B14F-4D97-AF65-F5344CB8AC3E}">
        <p14:creationId xmlns:p14="http://schemas.microsoft.com/office/powerpoint/2010/main" val="2616960277"/>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103</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计算题</a:t>
            </a:r>
            <a:r>
              <a:rPr lang="en-US" altLang="zh-CN" dirty="0">
                <a:latin typeface="+mn-lt"/>
                <a:ea typeface="+mn-ea"/>
                <a:cs typeface="+mn-ea"/>
                <a:sym typeface="+mn-lt"/>
              </a:rPr>
              <a:t>】2018</a:t>
            </a:r>
            <a:r>
              <a:rPr lang="zh-CN" altLang="en-US" dirty="0">
                <a:latin typeface="+mn-lt"/>
                <a:ea typeface="+mn-ea"/>
                <a:cs typeface="+mn-ea"/>
                <a:sym typeface="+mn-lt"/>
              </a:rPr>
              <a:t>年</a:t>
            </a:r>
            <a:r>
              <a:rPr lang="en-US" altLang="zh-CN" dirty="0">
                <a:latin typeface="+mn-lt"/>
                <a:ea typeface="+mn-ea"/>
                <a:cs typeface="+mn-ea"/>
                <a:sym typeface="+mn-lt"/>
              </a:rPr>
              <a:t>6</a:t>
            </a:r>
            <a:r>
              <a:rPr lang="zh-CN" altLang="en-US" dirty="0">
                <a:latin typeface="+mn-lt"/>
                <a:ea typeface="+mn-ea"/>
                <a:cs typeface="+mn-ea"/>
                <a:sym typeface="+mn-lt"/>
              </a:rPr>
              <a:t>月海宏酒厂为销售散装粮食白酒收取包装物押金</a:t>
            </a:r>
            <a:r>
              <a:rPr lang="en-US" altLang="zh-CN" dirty="0">
                <a:latin typeface="+mn-lt"/>
                <a:ea typeface="+mn-ea"/>
                <a:cs typeface="+mn-ea"/>
                <a:sym typeface="+mn-lt"/>
              </a:rPr>
              <a:t>3390</a:t>
            </a:r>
            <a:r>
              <a:rPr lang="zh-CN" altLang="en-US" dirty="0">
                <a:latin typeface="+mn-lt"/>
                <a:ea typeface="+mn-ea"/>
                <a:cs typeface="+mn-ea"/>
                <a:sym typeface="+mn-lt"/>
              </a:rPr>
              <a:t>元，开具收款收据，并单独核算。判断该押金是否需要计征消费税和增值税？如需计征，计算其金额</a:t>
            </a:r>
            <a:endParaRPr lang="en-US" altLang="zh-CN" dirty="0">
              <a:latin typeface="+mn-lt"/>
              <a:ea typeface="+mn-ea"/>
              <a:cs typeface="+mn-ea"/>
              <a:sym typeface="+mn-lt"/>
            </a:endParaRPr>
          </a:p>
        </p:txBody>
      </p:sp>
      <p:sp>
        <p:nvSpPr>
          <p:cNvPr id="12" name="文本2">
            <a:extLst>
              <a:ext uri="{FF2B5EF4-FFF2-40B4-BE49-F238E27FC236}">
                <a16:creationId xmlns:a16="http://schemas.microsoft.com/office/drawing/2014/main" id="{5E2E9C69-412B-410B-AA26-C10FF8192F71}"/>
              </a:ext>
            </a:extLst>
          </p:cNvPr>
          <p:cNvSpPr>
            <a:spLocks noChangeArrowheads="1"/>
          </p:cNvSpPr>
          <p:nvPr/>
        </p:nvSpPr>
        <p:spPr bwMode="gray">
          <a:xfrm>
            <a:off x="683256" y="3324203"/>
            <a:ext cx="8123789" cy="1593425"/>
          </a:xfrm>
          <a:prstGeom prst="roundRect">
            <a:avLst>
              <a:gd name="adj" fmla="val 11505"/>
            </a:avLst>
          </a:prstGeom>
          <a:noFill/>
          <a:ln w="15875" cap="flat" cmpd="sng" algn="ctr">
            <a:solidFill>
              <a:srgbClr val="7030A0"/>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zh-CN" altLang="en-US" sz="2000" b="1" dirty="0">
                <a:solidFill>
                  <a:srgbClr val="0070C0"/>
                </a:solidFill>
              </a:rPr>
              <a:t>需要征收消费税和增值税</a:t>
            </a:r>
          </a:p>
          <a:p>
            <a:pPr marL="342900" indent="-342900">
              <a:buFont typeface="Wingdings" panose="05000000000000000000" pitchFamily="2" charset="2"/>
              <a:buChar char="ü"/>
            </a:pPr>
            <a:r>
              <a:rPr lang="zh-CN" altLang="en-US" sz="2000" b="1" dirty="0">
                <a:solidFill>
                  <a:srgbClr val="0070C0"/>
                </a:solidFill>
              </a:rPr>
              <a:t>包装物不含税销售额</a:t>
            </a:r>
            <a:r>
              <a:rPr lang="en-US" altLang="zh-CN" sz="2000" b="1" dirty="0">
                <a:solidFill>
                  <a:srgbClr val="0070C0"/>
                </a:solidFill>
              </a:rPr>
              <a:t>=3390÷</a:t>
            </a:r>
            <a:r>
              <a:rPr lang="zh-CN" altLang="en-US" sz="2000" b="1" dirty="0">
                <a:solidFill>
                  <a:srgbClr val="0070C0"/>
                </a:solidFill>
              </a:rPr>
              <a:t>（</a:t>
            </a:r>
            <a:r>
              <a:rPr lang="en-US" altLang="zh-CN" sz="2000" b="1" dirty="0">
                <a:solidFill>
                  <a:srgbClr val="0070C0"/>
                </a:solidFill>
              </a:rPr>
              <a:t>1+13%</a:t>
            </a:r>
            <a:r>
              <a:rPr lang="zh-CN" altLang="en-US" sz="2000" b="1" dirty="0">
                <a:solidFill>
                  <a:srgbClr val="0070C0"/>
                </a:solidFill>
              </a:rPr>
              <a:t>）</a:t>
            </a:r>
            <a:r>
              <a:rPr lang="en-US" altLang="zh-CN" sz="2000" b="1" dirty="0">
                <a:solidFill>
                  <a:srgbClr val="0070C0"/>
                </a:solidFill>
              </a:rPr>
              <a:t>=3000</a:t>
            </a:r>
            <a:r>
              <a:rPr lang="zh-CN" altLang="en-US" sz="2000" b="1" dirty="0">
                <a:solidFill>
                  <a:srgbClr val="0070C0"/>
                </a:solidFill>
              </a:rPr>
              <a:t>元</a:t>
            </a:r>
          </a:p>
          <a:p>
            <a:pPr marL="342900" indent="-342900">
              <a:buFont typeface="Wingdings" panose="05000000000000000000" pitchFamily="2" charset="2"/>
              <a:buChar char="ü"/>
            </a:pPr>
            <a:r>
              <a:rPr lang="zh-CN" altLang="en-US" sz="2000" b="1" dirty="0">
                <a:solidFill>
                  <a:srgbClr val="0070C0"/>
                </a:solidFill>
              </a:rPr>
              <a:t>应纳消费税</a:t>
            </a:r>
            <a:r>
              <a:rPr lang="en-US" altLang="zh-CN" sz="2000" b="1" dirty="0">
                <a:solidFill>
                  <a:srgbClr val="0070C0"/>
                </a:solidFill>
              </a:rPr>
              <a:t>=3000×20%=600</a:t>
            </a:r>
            <a:r>
              <a:rPr lang="zh-CN" altLang="en-US" sz="2000" b="1" dirty="0">
                <a:solidFill>
                  <a:srgbClr val="0070C0"/>
                </a:solidFill>
              </a:rPr>
              <a:t>元</a:t>
            </a:r>
          </a:p>
          <a:p>
            <a:pPr marL="342900" indent="-342900">
              <a:buFont typeface="Wingdings" panose="05000000000000000000" pitchFamily="2" charset="2"/>
              <a:buChar char="ü"/>
            </a:pPr>
            <a:r>
              <a:rPr lang="zh-CN" altLang="en-US" sz="2000" b="1" dirty="0">
                <a:solidFill>
                  <a:srgbClr val="0070C0"/>
                </a:solidFill>
              </a:rPr>
              <a:t>应纳增值税</a:t>
            </a:r>
            <a:r>
              <a:rPr lang="en-US" altLang="zh-CN" sz="2000" b="1" dirty="0">
                <a:solidFill>
                  <a:srgbClr val="0070C0"/>
                </a:solidFill>
              </a:rPr>
              <a:t>=3000×13%=390</a:t>
            </a:r>
            <a:r>
              <a:rPr lang="zh-CN" altLang="en-US" sz="2000" b="1" dirty="0">
                <a:solidFill>
                  <a:srgbClr val="0070C0"/>
                </a:solidFill>
              </a:rPr>
              <a:t>元</a:t>
            </a:r>
          </a:p>
        </p:txBody>
      </p:sp>
    </p:spTree>
    <p:extLst>
      <p:ext uri="{BB962C8B-B14F-4D97-AF65-F5344CB8AC3E}">
        <p14:creationId xmlns:p14="http://schemas.microsoft.com/office/powerpoint/2010/main" val="181063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 calcmode="lin" valueType="num">
                                      <p:cBhvr additive="base">
                                        <p:cTn id="24"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xEl>
                                              <p:pRg st="3" end="3"/>
                                            </p:txEl>
                                          </p:spTgt>
                                        </p:tgtEl>
                                        <p:attrNameLst>
                                          <p:attrName>style.visibility</p:attrName>
                                        </p:attrNameLst>
                                      </p:cBhvr>
                                      <p:to>
                                        <p:strVal val="visible"/>
                                      </p:to>
                                    </p:set>
                                    <p:anim calcmode="lin" valueType="num">
                                      <p:cBhvr additive="base">
                                        <p:cTn id="30"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104</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计算题</a:t>
            </a:r>
            <a:r>
              <a:rPr lang="en-US" altLang="zh-CN" dirty="0">
                <a:latin typeface="+mn-lt"/>
                <a:ea typeface="+mn-ea"/>
                <a:cs typeface="+mn-ea"/>
                <a:sym typeface="+mn-lt"/>
              </a:rPr>
              <a:t>】</a:t>
            </a:r>
            <a:r>
              <a:rPr lang="zh-CN" altLang="en-US" dirty="0">
                <a:latin typeface="+mn-lt"/>
                <a:ea typeface="+mn-ea"/>
                <a:cs typeface="+mn-ea"/>
                <a:sym typeface="+mn-lt"/>
              </a:rPr>
              <a:t>某酒厂为增值税一般纳税人，</a:t>
            </a:r>
            <a:r>
              <a:rPr lang="en-US" altLang="zh-CN" dirty="0">
                <a:latin typeface="+mn-lt"/>
                <a:ea typeface="+mn-ea"/>
                <a:cs typeface="+mn-ea"/>
                <a:sym typeface="+mn-lt"/>
              </a:rPr>
              <a:t>10</a:t>
            </a:r>
            <a:r>
              <a:rPr lang="zh-CN" altLang="en-US" dirty="0">
                <a:latin typeface="+mn-lt"/>
                <a:ea typeface="+mn-ea"/>
                <a:cs typeface="+mn-ea"/>
                <a:sym typeface="+mn-lt"/>
              </a:rPr>
              <a:t>月销售粮食白酒</a:t>
            </a:r>
            <a:r>
              <a:rPr lang="en-US" altLang="zh-CN" dirty="0">
                <a:latin typeface="+mn-lt"/>
                <a:ea typeface="+mn-ea"/>
                <a:cs typeface="+mn-ea"/>
                <a:sym typeface="+mn-lt"/>
              </a:rPr>
              <a:t>4</a:t>
            </a:r>
            <a:r>
              <a:rPr lang="zh-CN" altLang="en-US" dirty="0">
                <a:latin typeface="+mn-lt"/>
                <a:ea typeface="+mn-ea"/>
                <a:cs typeface="+mn-ea"/>
                <a:sym typeface="+mn-lt"/>
              </a:rPr>
              <a:t>吨，取得不含税收入</a:t>
            </a:r>
            <a:r>
              <a:rPr lang="en-US" altLang="zh-CN" dirty="0">
                <a:latin typeface="+mn-lt"/>
                <a:ea typeface="+mn-ea"/>
                <a:cs typeface="+mn-ea"/>
                <a:sym typeface="+mn-lt"/>
              </a:rPr>
              <a:t>400000</a:t>
            </a:r>
            <a:r>
              <a:rPr lang="zh-CN" altLang="en-US" dirty="0">
                <a:latin typeface="+mn-lt"/>
                <a:ea typeface="+mn-ea"/>
                <a:cs typeface="+mn-ea"/>
                <a:sym typeface="+mn-lt"/>
              </a:rPr>
              <a:t>元，包装物押金</a:t>
            </a:r>
            <a:r>
              <a:rPr lang="en-US" altLang="zh-CN" dirty="0">
                <a:latin typeface="+mn-lt"/>
                <a:ea typeface="+mn-ea"/>
                <a:cs typeface="+mn-ea"/>
                <a:sym typeface="+mn-lt"/>
              </a:rPr>
              <a:t>22600</a:t>
            </a:r>
            <a:r>
              <a:rPr lang="zh-CN" altLang="en-US" dirty="0">
                <a:latin typeface="+mn-lt"/>
                <a:ea typeface="+mn-ea"/>
                <a:cs typeface="+mn-ea"/>
                <a:sym typeface="+mn-lt"/>
              </a:rPr>
              <a:t>元（单独记账核算。计算该酒厂上述业务应纳消费税税额。</a:t>
            </a:r>
          </a:p>
          <a:p>
            <a:endParaRPr lang="en-US" altLang="zh-CN" dirty="0">
              <a:latin typeface="+mn-lt"/>
              <a:ea typeface="+mn-ea"/>
              <a:cs typeface="+mn-ea"/>
              <a:sym typeface="+mn-lt"/>
            </a:endParaRPr>
          </a:p>
        </p:txBody>
      </p:sp>
      <p:sp>
        <p:nvSpPr>
          <p:cNvPr id="12" name="文本2">
            <a:extLst>
              <a:ext uri="{FF2B5EF4-FFF2-40B4-BE49-F238E27FC236}">
                <a16:creationId xmlns:a16="http://schemas.microsoft.com/office/drawing/2014/main" id="{5E2E9C69-412B-410B-AA26-C10FF8192F71}"/>
              </a:ext>
            </a:extLst>
          </p:cNvPr>
          <p:cNvSpPr>
            <a:spLocks noChangeArrowheads="1"/>
          </p:cNvSpPr>
          <p:nvPr/>
        </p:nvSpPr>
        <p:spPr bwMode="gray">
          <a:xfrm>
            <a:off x="683256" y="3040063"/>
            <a:ext cx="8123789" cy="1877565"/>
          </a:xfrm>
          <a:prstGeom prst="roundRect">
            <a:avLst>
              <a:gd name="adj" fmla="val 11505"/>
            </a:avLst>
          </a:prstGeom>
          <a:noFill/>
          <a:ln w="15875" cap="flat" cmpd="sng" algn="ctr">
            <a:solidFill>
              <a:srgbClr val="7030A0"/>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zh-CN" altLang="en-US" sz="2000" b="1" dirty="0">
                <a:solidFill>
                  <a:srgbClr val="0070C0"/>
                </a:solidFill>
              </a:rPr>
              <a:t>啤酒、黄酒以外的酒类包装物押金应于收取时并入销售额征税，作为价外费用并入销售额计征消费税。</a:t>
            </a:r>
          </a:p>
          <a:p>
            <a:pPr marL="342900" indent="-342900">
              <a:buFont typeface="Wingdings" panose="05000000000000000000" pitchFamily="2" charset="2"/>
              <a:buChar char="ü"/>
            </a:pPr>
            <a:r>
              <a:rPr lang="zh-CN" altLang="en-US" sz="2000" b="1" dirty="0">
                <a:solidFill>
                  <a:srgbClr val="0070C0"/>
                </a:solidFill>
              </a:rPr>
              <a:t>应纳税额</a:t>
            </a:r>
            <a:r>
              <a:rPr lang="en-US" altLang="zh-CN" sz="2000" b="1" dirty="0">
                <a:solidFill>
                  <a:srgbClr val="0070C0"/>
                </a:solidFill>
              </a:rPr>
              <a:t>=[400000+22600÷</a:t>
            </a:r>
            <a:r>
              <a:rPr lang="zh-CN" altLang="en-US" sz="2000" b="1" dirty="0">
                <a:solidFill>
                  <a:srgbClr val="0070C0"/>
                </a:solidFill>
              </a:rPr>
              <a:t>（</a:t>
            </a:r>
            <a:r>
              <a:rPr lang="en-US" altLang="zh-CN" sz="2000" b="1" dirty="0">
                <a:solidFill>
                  <a:srgbClr val="0070C0"/>
                </a:solidFill>
              </a:rPr>
              <a:t>1+13%</a:t>
            </a:r>
            <a:r>
              <a:rPr lang="zh-CN" altLang="en-US" sz="2000" b="1" dirty="0">
                <a:solidFill>
                  <a:srgbClr val="0070C0"/>
                </a:solidFill>
              </a:rPr>
              <a:t>）</a:t>
            </a:r>
            <a:r>
              <a:rPr lang="en-US" altLang="zh-CN" sz="2000" b="1" dirty="0">
                <a:solidFill>
                  <a:srgbClr val="0070C0"/>
                </a:solidFill>
              </a:rPr>
              <a:t>]×20%+4×2000×0.5=88000</a:t>
            </a:r>
            <a:r>
              <a:rPr lang="zh-CN" altLang="en-US" sz="2000" b="1" dirty="0">
                <a:solidFill>
                  <a:srgbClr val="0070C0"/>
                </a:solidFill>
              </a:rPr>
              <a:t>（元）</a:t>
            </a:r>
          </a:p>
        </p:txBody>
      </p:sp>
    </p:spTree>
    <p:extLst>
      <p:ext uri="{BB962C8B-B14F-4D97-AF65-F5344CB8AC3E}">
        <p14:creationId xmlns:p14="http://schemas.microsoft.com/office/powerpoint/2010/main" val="79365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105</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多选题</a:t>
            </a:r>
            <a:r>
              <a:rPr lang="en-US" altLang="zh-CN" dirty="0">
                <a:latin typeface="+mn-lt"/>
                <a:ea typeface="+mn-ea"/>
                <a:cs typeface="+mn-ea"/>
                <a:sym typeface="+mn-lt"/>
              </a:rPr>
              <a:t>】</a:t>
            </a:r>
            <a:r>
              <a:rPr lang="zh-CN" altLang="en-US" dirty="0">
                <a:latin typeface="+mn-lt"/>
                <a:ea typeface="+mn-ea"/>
                <a:cs typeface="+mn-ea"/>
                <a:sym typeface="+mn-lt"/>
              </a:rPr>
              <a:t>根据消费税法律制度的规定，纳税人销售下列酒类产品同时收取的包装物押金，无论是否返还均应并入当期销售额计征消费税的有（  ）。</a:t>
            </a:r>
          </a:p>
          <a:p>
            <a:r>
              <a:rPr lang="en-US" altLang="zh-CN" dirty="0">
                <a:latin typeface="+mn-lt"/>
                <a:ea typeface="+mn-ea"/>
                <a:cs typeface="+mn-ea"/>
                <a:sym typeface="+mn-lt"/>
              </a:rPr>
              <a:t>A.</a:t>
            </a:r>
            <a:r>
              <a:rPr lang="zh-CN" altLang="en-US" dirty="0">
                <a:latin typeface="+mn-lt"/>
                <a:ea typeface="+mn-ea"/>
                <a:cs typeface="+mn-ea"/>
                <a:sym typeface="+mn-lt"/>
              </a:rPr>
              <a:t>葡萄酒</a:t>
            </a:r>
          </a:p>
          <a:p>
            <a:r>
              <a:rPr lang="en-US" altLang="zh-CN" dirty="0">
                <a:latin typeface="+mn-lt"/>
                <a:ea typeface="+mn-ea"/>
                <a:cs typeface="+mn-ea"/>
                <a:sym typeface="+mn-lt"/>
              </a:rPr>
              <a:t>B.</a:t>
            </a:r>
            <a:r>
              <a:rPr lang="zh-CN" altLang="en-US" dirty="0">
                <a:latin typeface="+mn-lt"/>
                <a:ea typeface="+mn-ea"/>
                <a:cs typeface="+mn-ea"/>
                <a:sym typeface="+mn-lt"/>
              </a:rPr>
              <a:t>黄酒</a:t>
            </a:r>
          </a:p>
          <a:p>
            <a:r>
              <a:rPr lang="en-US" altLang="zh-CN" dirty="0">
                <a:latin typeface="+mn-lt"/>
                <a:ea typeface="+mn-ea"/>
                <a:cs typeface="+mn-ea"/>
                <a:sym typeface="+mn-lt"/>
              </a:rPr>
              <a:t>C.</a:t>
            </a:r>
            <a:r>
              <a:rPr lang="zh-CN" altLang="en-US" dirty="0">
                <a:latin typeface="+mn-lt"/>
                <a:ea typeface="+mn-ea"/>
                <a:cs typeface="+mn-ea"/>
                <a:sym typeface="+mn-lt"/>
              </a:rPr>
              <a:t>啤酒</a:t>
            </a:r>
          </a:p>
          <a:p>
            <a:r>
              <a:rPr lang="en-US" altLang="zh-CN" dirty="0">
                <a:latin typeface="+mn-lt"/>
                <a:ea typeface="+mn-ea"/>
                <a:cs typeface="+mn-ea"/>
                <a:sym typeface="+mn-lt"/>
              </a:rPr>
              <a:t>D.</a:t>
            </a:r>
            <a:r>
              <a:rPr lang="zh-CN" altLang="en-US" dirty="0">
                <a:latin typeface="+mn-lt"/>
                <a:ea typeface="+mn-ea"/>
                <a:cs typeface="+mn-ea"/>
                <a:sym typeface="+mn-lt"/>
              </a:rPr>
              <a:t>白酒</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3"/>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520916"/>
              <a:ext cx="902810" cy="670271"/>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AD</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280867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106</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fontScale="92500" lnSpcReduction="200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星宇酒厂为增值税一般纳税人，</a:t>
            </a:r>
            <a:r>
              <a:rPr lang="en-US" altLang="zh-CN" dirty="0">
                <a:latin typeface="+mn-lt"/>
                <a:ea typeface="+mn-ea"/>
                <a:cs typeface="+mn-ea"/>
                <a:sym typeface="+mn-lt"/>
              </a:rPr>
              <a:t>2019</a:t>
            </a:r>
            <a:r>
              <a:rPr lang="zh-CN" altLang="en-US" dirty="0">
                <a:latin typeface="+mn-lt"/>
                <a:ea typeface="+mn-ea"/>
                <a:cs typeface="+mn-ea"/>
                <a:sym typeface="+mn-lt"/>
              </a:rPr>
              <a:t>年</a:t>
            </a:r>
            <a:r>
              <a:rPr lang="en-US" altLang="zh-CN" dirty="0">
                <a:latin typeface="+mn-lt"/>
                <a:ea typeface="+mn-ea"/>
                <a:cs typeface="+mn-ea"/>
                <a:sym typeface="+mn-lt"/>
              </a:rPr>
              <a:t>8</a:t>
            </a:r>
            <a:r>
              <a:rPr lang="zh-CN" altLang="en-US" dirty="0">
                <a:latin typeface="+mn-lt"/>
                <a:ea typeface="+mn-ea"/>
                <a:cs typeface="+mn-ea"/>
                <a:sym typeface="+mn-lt"/>
              </a:rPr>
              <a:t>月销售果木酒，取得不含增值税销售额</a:t>
            </a:r>
            <a:r>
              <a:rPr lang="en-US" altLang="zh-CN" dirty="0">
                <a:latin typeface="+mn-lt"/>
                <a:ea typeface="+mn-ea"/>
                <a:cs typeface="+mn-ea"/>
                <a:sym typeface="+mn-lt"/>
              </a:rPr>
              <a:t>20</a:t>
            </a:r>
            <a:r>
              <a:rPr lang="zh-CN" altLang="en-US" dirty="0">
                <a:latin typeface="+mn-lt"/>
                <a:ea typeface="+mn-ea"/>
                <a:cs typeface="+mn-ea"/>
                <a:sym typeface="+mn-lt"/>
              </a:rPr>
              <a:t>万元，同时收取包装费</a:t>
            </a:r>
            <a:r>
              <a:rPr lang="en-US" altLang="zh-CN" dirty="0">
                <a:latin typeface="+mn-lt"/>
                <a:ea typeface="+mn-ea"/>
                <a:cs typeface="+mn-ea"/>
                <a:sym typeface="+mn-lt"/>
              </a:rPr>
              <a:t>1.16</a:t>
            </a:r>
            <a:r>
              <a:rPr lang="zh-CN" altLang="en-US" dirty="0">
                <a:latin typeface="+mn-lt"/>
                <a:ea typeface="+mn-ea"/>
                <a:cs typeface="+mn-ea"/>
                <a:sym typeface="+mn-lt"/>
              </a:rPr>
              <a:t>万元、优质费</a:t>
            </a:r>
            <a:r>
              <a:rPr lang="en-US" altLang="zh-CN" dirty="0">
                <a:latin typeface="+mn-lt"/>
                <a:ea typeface="+mn-ea"/>
                <a:cs typeface="+mn-ea"/>
                <a:sym typeface="+mn-lt"/>
              </a:rPr>
              <a:t>2.32</a:t>
            </a:r>
            <a:r>
              <a:rPr lang="zh-CN" altLang="en-US" dirty="0">
                <a:latin typeface="+mn-lt"/>
                <a:ea typeface="+mn-ea"/>
                <a:cs typeface="+mn-ea"/>
                <a:sym typeface="+mn-lt"/>
              </a:rPr>
              <a:t>万元。已知果木酒消费税税率为</a:t>
            </a:r>
            <a:r>
              <a:rPr lang="en-US" altLang="zh-CN" dirty="0">
                <a:latin typeface="+mn-lt"/>
                <a:ea typeface="+mn-ea"/>
                <a:cs typeface="+mn-ea"/>
                <a:sym typeface="+mn-lt"/>
              </a:rPr>
              <a:t>10%</a:t>
            </a:r>
            <a:r>
              <a:rPr lang="zh-CN" altLang="en-US" dirty="0">
                <a:latin typeface="+mn-lt"/>
                <a:ea typeface="+mn-ea"/>
                <a:cs typeface="+mn-ea"/>
                <a:sym typeface="+mn-lt"/>
              </a:rPr>
              <a:t>，增值税税率为</a:t>
            </a:r>
            <a:r>
              <a:rPr lang="en-US" altLang="zh-CN" dirty="0">
                <a:latin typeface="+mn-lt"/>
                <a:ea typeface="+mn-ea"/>
                <a:cs typeface="+mn-ea"/>
                <a:sym typeface="+mn-lt"/>
              </a:rPr>
              <a:t>13%</a:t>
            </a:r>
            <a:r>
              <a:rPr lang="zh-CN" altLang="en-US" dirty="0">
                <a:latin typeface="+mn-lt"/>
                <a:ea typeface="+mn-ea"/>
                <a:cs typeface="+mn-ea"/>
                <a:sym typeface="+mn-lt"/>
              </a:rPr>
              <a:t>，星宇酒厂当月销售果木酒应缴纳消费税税额的下列计算中，正确的是（　　）。</a:t>
            </a:r>
          </a:p>
          <a:p>
            <a:r>
              <a:rPr lang="en-US" altLang="zh-CN" dirty="0">
                <a:latin typeface="+mn-lt"/>
                <a:ea typeface="+mn-ea"/>
                <a:cs typeface="+mn-ea"/>
                <a:sym typeface="+mn-lt"/>
              </a:rPr>
              <a:t>A.</a:t>
            </a:r>
            <a:r>
              <a:rPr lang="zh-CN" altLang="en-US" dirty="0">
                <a:latin typeface="+mn-lt"/>
                <a:ea typeface="+mn-ea"/>
                <a:cs typeface="+mn-ea"/>
                <a:sym typeface="+mn-lt"/>
              </a:rPr>
              <a:t>（</a:t>
            </a:r>
            <a:r>
              <a:rPr lang="en-US" altLang="zh-CN" dirty="0">
                <a:latin typeface="+mn-lt"/>
                <a:ea typeface="+mn-ea"/>
                <a:cs typeface="+mn-ea"/>
                <a:sym typeface="+mn-lt"/>
              </a:rPr>
              <a:t>20+1.16+2.32</a:t>
            </a:r>
            <a:r>
              <a:rPr lang="zh-CN" altLang="en-US" dirty="0">
                <a:latin typeface="+mn-lt"/>
                <a:ea typeface="+mn-ea"/>
                <a:cs typeface="+mn-ea"/>
                <a:sym typeface="+mn-lt"/>
              </a:rPr>
              <a:t>）</a:t>
            </a:r>
            <a:r>
              <a:rPr lang="en-US" altLang="zh-CN" dirty="0">
                <a:latin typeface="+mn-lt"/>
                <a:ea typeface="+mn-ea"/>
                <a:cs typeface="+mn-ea"/>
                <a:sym typeface="+mn-lt"/>
              </a:rPr>
              <a:t>×10%</a:t>
            </a:r>
            <a:r>
              <a:rPr lang="zh-CN" altLang="en-US" dirty="0">
                <a:latin typeface="+mn-lt"/>
                <a:ea typeface="+mn-ea"/>
                <a:cs typeface="+mn-ea"/>
                <a:sym typeface="+mn-lt"/>
              </a:rPr>
              <a:t>（万元）</a:t>
            </a:r>
          </a:p>
          <a:p>
            <a:r>
              <a:rPr lang="en-US" altLang="zh-CN" dirty="0">
                <a:latin typeface="+mn-lt"/>
                <a:ea typeface="+mn-ea"/>
                <a:cs typeface="+mn-ea"/>
                <a:sym typeface="+mn-lt"/>
              </a:rPr>
              <a:t>B.</a:t>
            </a:r>
            <a:r>
              <a:rPr lang="zh-CN" altLang="en-US" dirty="0">
                <a:latin typeface="+mn-lt"/>
                <a:ea typeface="+mn-ea"/>
                <a:cs typeface="+mn-ea"/>
                <a:sym typeface="+mn-lt"/>
              </a:rPr>
              <a:t>（</a:t>
            </a:r>
            <a:r>
              <a:rPr lang="en-US" altLang="zh-CN" dirty="0">
                <a:latin typeface="+mn-lt"/>
                <a:ea typeface="+mn-ea"/>
                <a:cs typeface="+mn-ea"/>
                <a:sym typeface="+mn-lt"/>
              </a:rPr>
              <a:t>20+1.16</a:t>
            </a:r>
            <a:r>
              <a:rPr lang="zh-CN" altLang="en-US" dirty="0">
                <a:latin typeface="+mn-lt"/>
                <a:ea typeface="+mn-ea"/>
                <a:cs typeface="+mn-ea"/>
                <a:sym typeface="+mn-lt"/>
              </a:rPr>
              <a:t>）</a:t>
            </a:r>
            <a:r>
              <a:rPr lang="en-US" altLang="zh-CN" dirty="0">
                <a:latin typeface="+mn-lt"/>
                <a:ea typeface="+mn-ea"/>
                <a:cs typeface="+mn-ea"/>
                <a:sym typeface="+mn-lt"/>
              </a:rPr>
              <a:t>×10%</a:t>
            </a:r>
            <a:r>
              <a:rPr lang="zh-CN" altLang="en-US" dirty="0">
                <a:latin typeface="+mn-lt"/>
                <a:ea typeface="+mn-ea"/>
                <a:cs typeface="+mn-ea"/>
                <a:sym typeface="+mn-lt"/>
              </a:rPr>
              <a:t>（万元）</a:t>
            </a:r>
          </a:p>
          <a:p>
            <a:r>
              <a:rPr lang="en-US" altLang="zh-CN" dirty="0">
                <a:latin typeface="+mn-lt"/>
                <a:ea typeface="+mn-ea"/>
                <a:cs typeface="+mn-ea"/>
                <a:sym typeface="+mn-lt"/>
              </a:rPr>
              <a:t>C.</a:t>
            </a:r>
            <a:r>
              <a:rPr lang="zh-CN" altLang="en-US" dirty="0">
                <a:latin typeface="+mn-lt"/>
                <a:ea typeface="+mn-ea"/>
                <a:cs typeface="+mn-ea"/>
                <a:sym typeface="+mn-lt"/>
              </a:rPr>
              <a:t>［</a:t>
            </a:r>
            <a:r>
              <a:rPr lang="en-US" altLang="zh-CN" dirty="0">
                <a:latin typeface="+mn-lt"/>
                <a:ea typeface="+mn-ea"/>
                <a:cs typeface="+mn-ea"/>
                <a:sym typeface="+mn-lt"/>
              </a:rPr>
              <a:t>20+</a:t>
            </a:r>
            <a:r>
              <a:rPr lang="zh-CN" altLang="en-US" dirty="0">
                <a:latin typeface="+mn-lt"/>
                <a:ea typeface="+mn-ea"/>
                <a:cs typeface="+mn-ea"/>
                <a:sym typeface="+mn-lt"/>
              </a:rPr>
              <a:t>（</a:t>
            </a:r>
            <a:r>
              <a:rPr lang="en-US" altLang="zh-CN" dirty="0">
                <a:latin typeface="+mn-lt"/>
                <a:ea typeface="+mn-ea"/>
                <a:cs typeface="+mn-ea"/>
                <a:sym typeface="+mn-lt"/>
              </a:rPr>
              <a:t>1.16+2.32</a:t>
            </a:r>
            <a:r>
              <a:rPr lang="zh-CN" altLang="en-US" dirty="0">
                <a:latin typeface="+mn-lt"/>
                <a:ea typeface="+mn-ea"/>
                <a:cs typeface="+mn-ea"/>
                <a:sym typeface="+mn-lt"/>
              </a:rPr>
              <a:t>）</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1+13%</a:t>
            </a:r>
            <a:r>
              <a:rPr lang="zh-CN" altLang="en-US" dirty="0">
                <a:latin typeface="+mn-lt"/>
                <a:ea typeface="+mn-ea"/>
                <a:cs typeface="+mn-ea"/>
                <a:sym typeface="+mn-lt"/>
              </a:rPr>
              <a:t>）］</a:t>
            </a:r>
            <a:r>
              <a:rPr lang="en-US" altLang="zh-CN" dirty="0">
                <a:latin typeface="+mn-lt"/>
                <a:ea typeface="+mn-ea"/>
                <a:cs typeface="+mn-ea"/>
                <a:sym typeface="+mn-lt"/>
              </a:rPr>
              <a:t>×10%</a:t>
            </a:r>
            <a:r>
              <a:rPr lang="zh-CN" altLang="en-US" dirty="0">
                <a:latin typeface="+mn-lt"/>
                <a:ea typeface="+mn-ea"/>
                <a:cs typeface="+mn-ea"/>
                <a:sym typeface="+mn-lt"/>
              </a:rPr>
              <a:t>（万元）</a:t>
            </a:r>
          </a:p>
          <a:p>
            <a:r>
              <a:rPr lang="en-US" altLang="zh-CN" dirty="0">
                <a:latin typeface="+mn-lt"/>
                <a:ea typeface="+mn-ea"/>
                <a:cs typeface="+mn-ea"/>
                <a:sym typeface="+mn-lt"/>
              </a:rPr>
              <a:t>D.</a:t>
            </a:r>
            <a:r>
              <a:rPr lang="zh-CN" altLang="en-US" dirty="0">
                <a:latin typeface="+mn-lt"/>
                <a:ea typeface="+mn-ea"/>
                <a:cs typeface="+mn-ea"/>
                <a:sym typeface="+mn-lt"/>
              </a:rPr>
              <a:t>［</a:t>
            </a:r>
            <a:r>
              <a:rPr lang="en-US" altLang="zh-CN" dirty="0">
                <a:latin typeface="+mn-lt"/>
                <a:ea typeface="+mn-ea"/>
                <a:cs typeface="+mn-ea"/>
                <a:sym typeface="+mn-lt"/>
              </a:rPr>
              <a:t>20+1.16÷</a:t>
            </a:r>
            <a:r>
              <a:rPr lang="zh-CN" altLang="en-US" dirty="0">
                <a:latin typeface="+mn-lt"/>
                <a:ea typeface="+mn-ea"/>
                <a:cs typeface="+mn-ea"/>
                <a:sym typeface="+mn-lt"/>
              </a:rPr>
              <a:t>（</a:t>
            </a:r>
            <a:r>
              <a:rPr lang="en-US" altLang="zh-CN" dirty="0">
                <a:latin typeface="+mn-lt"/>
                <a:ea typeface="+mn-ea"/>
                <a:cs typeface="+mn-ea"/>
                <a:sym typeface="+mn-lt"/>
              </a:rPr>
              <a:t>1+13%</a:t>
            </a:r>
            <a:r>
              <a:rPr lang="zh-CN" altLang="en-US" dirty="0">
                <a:latin typeface="+mn-lt"/>
                <a:ea typeface="+mn-ea"/>
                <a:cs typeface="+mn-ea"/>
                <a:sym typeface="+mn-lt"/>
              </a:rPr>
              <a:t>）］</a:t>
            </a:r>
            <a:r>
              <a:rPr lang="en-US" altLang="zh-CN" dirty="0">
                <a:latin typeface="+mn-lt"/>
                <a:ea typeface="+mn-ea"/>
                <a:cs typeface="+mn-ea"/>
                <a:sym typeface="+mn-lt"/>
              </a:rPr>
              <a:t>×10%</a:t>
            </a:r>
            <a:r>
              <a:rPr lang="zh-CN" altLang="en-US" dirty="0">
                <a:latin typeface="+mn-lt"/>
                <a:ea typeface="+mn-ea"/>
                <a:cs typeface="+mn-ea"/>
                <a:sym typeface="+mn-lt"/>
              </a:rPr>
              <a:t>（万元）</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3"/>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C</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329712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107</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a:t>
            </a:r>
            <a:r>
              <a:rPr lang="zh-CN" altLang="en-US" dirty="0">
                <a:latin typeface="+mn-lt"/>
                <a:ea typeface="+mn-ea"/>
                <a:cs typeface="+mn-ea"/>
                <a:sym typeface="+mn-lt"/>
              </a:rPr>
              <a:t>公司以一批自产化妆品抵偿对</a:t>
            </a:r>
            <a:r>
              <a:rPr lang="en-US" altLang="zh-CN" dirty="0">
                <a:latin typeface="+mn-lt"/>
                <a:ea typeface="+mn-ea"/>
                <a:cs typeface="+mn-ea"/>
                <a:sym typeface="+mn-lt"/>
              </a:rPr>
              <a:t>B</a:t>
            </a:r>
            <a:r>
              <a:rPr lang="zh-CN" altLang="en-US" dirty="0">
                <a:latin typeface="+mn-lt"/>
                <a:ea typeface="+mn-ea"/>
                <a:cs typeface="+mn-ea"/>
                <a:sym typeface="+mn-lt"/>
              </a:rPr>
              <a:t>公司的债务， 该批化妆品成本为</a:t>
            </a:r>
            <a:r>
              <a:rPr lang="en-US" altLang="zh-CN" dirty="0">
                <a:latin typeface="+mn-lt"/>
                <a:ea typeface="+mn-ea"/>
                <a:cs typeface="+mn-ea"/>
                <a:sym typeface="+mn-lt"/>
              </a:rPr>
              <a:t>30</a:t>
            </a:r>
            <a:r>
              <a:rPr lang="zh-CN" altLang="en-US" dirty="0">
                <a:latin typeface="+mn-lt"/>
                <a:ea typeface="+mn-ea"/>
                <a:cs typeface="+mn-ea"/>
                <a:sym typeface="+mn-lt"/>
              </a:rPr>
              <a:t>万，同类产品的市场平均售价为</a:t>
            </a:r>
            <a:r>
              <a:rPr lang="en-US" altLang="zh-CN" dirty="0">
                <a:latin typeface="+mn-lt"/>
                <a:ea typeface="+mn-ea"/>
                <a:cs typeface="+mn-ea"/>
                <a:sym typeface="+mn-lt"/>
              </a:rPr>
              <a:t>40</a:t>
            </a:r>
            <a:r>
              <a:rPr lang="zh-CN" altLang="en-US" dirty="0">
                <a:latin typeface="+mn-lt"/>
                <a:ea typeface="+mn-ea"/>
                <a:cs typeface="+mn-ea"/>
                <a:sym typeface="+mn-lt"/>
              </a:rPr>
              <a:t>万，最低售价为</a:t>
            </a:r>
            <a:r>
              <a:rPr lang="en-US" altLang="zh-CN" dirty="0">
                <a:latin typeface="+mn-lt"/>
                <a:ea typeface="+mn-ea"/>
                <a:cs typeface="+mn-ea"/>
                <a:sym typeface="+mn-lt"/>
              </a:rPr>
              <a:t>38</a:t>
            </a:r>
            <a:r>
              <a:rPr lang="zh-CN" altLang="en-US" dirty="0">
                <a:latin typeface="+mn-lt"/>
                <a:ea typeface="+mn-ea"/>
                <a:cs typeface="+mn-ea"/>
                <a:sym typeface="+mn-lt"/>
              </a:rPr>
              <a:t>万，最是高售价为</a:t>
            </a:r>
            <a:r>
              <a:rPr lang="en-US" altLang="zh-CN" dirty="0">
                <a:latin typeface="+mn-lt"/>
                <a:ea typeface="+mn-ea"/>
                <a:cs typeface="+mn-ea"/>
                <a:sym typeface="+mn-lt"/>
              </a:rPr>
              <a:t>45</a:t>
            </a:r>
            <a:r>
              <a:rPr lang="zh-CN" altLang="en-US" dirty="0">
                <a:latin typeface="+mn-lt"/>
                <a:ea typeface="+mn-ea"/>
                <a:cs typeface="+mn-ea"/>
                <a:sym typeface="+mn-lt"/>
              </a:rPr>
              <a:t>万，则该批化妆品应纳的消费税为</a:t>
            </a:r>
            <a:r>
              <a:rPr lang="en-US" altLang="zh-CN" dirty="0">
                <a:latin typeface="+mn-lt"/>
                <a:ea typeface="+mn-ea"/>
                <a:cs typeface="+mn-ea"/>
                <a:sym typeface="+mn-lt"/>
              </a:rPr>
              <a:t>(       )</a:t>
            </a:r>
            <a:r>
              <a:rPr lang="zh-CN" altLang="en-US" dirty="0">
                <a:latin typeface="+mn-lt"/>
                <a:ea typeface="+mn-ea"/>
                <a:cs typeface="+mn-ea"/>
                <a:sym typeface="+mn-lt"/>
              </a:rPr>
              <a:t>万元。 </a:t>
            </a:r>
            <a:r>
              <a:rPr lang="en-US" altLang="zh-CN" dirty="0">
                <a:latin typeface="+mn-lt"/>
                <a:ea typeface="+mn-ea"/>
                <a:cs typeface="+mn-ea"/>
                <a:sym typeface="+mn-lt"/>
              </a:rPr>
              <a:t>(</a:t>
            </a:r>
            <a:r>
              <a:rPr lang="zh-CN" altLang="en-US" dirty="0">
                <a:latin typeface="+mn-lt"/>
                <a:ea typeface="+mn-ea"/>
                <a:cs typeface="+mn-ea"/>
                <a:sym typeface="+mn-lt"/>
              </a:rPr>
              <a:t>售价均为不含增值税售价，化妆品适用消费税税率</a:t>
            </a:r>
            <a:r>
              <a:rPr lang="en-US" altLang="zh-CN" dirty="0">
                <a:latin typeface="+mn-lt"/>
                <a:ea typeface="+mn-ea"/>
                <a:cs typeface="+mn-ea"/>
                <a:sym typeface="+mn-lt"/>
              </a:rPr>
              <a:t>15 %)  </a:t>
            </a:r>
          </a:p>
          <a:p>
            <a:r>
              <a:rPr lang="en-US" altLang="zh-CN" dirty="0">
                <a:latin typeface="+mn-lt"/>
                <a:ea typeface="+mn-ea"/>
                <a:cs typeface="+mn-ea"/>
                <a:sym typeface="+mn-lt"/>
              </a:rPr>
              <a:t>A.6.75                 B.12               </a:t>
            </a:r>
          </a:p>
          <a:p>
            <a:r>
              <a:rPr lang="en-US" altLang="zh-CN" dirty="0">
                <a:latin typeface="+mn-lt"/>
                <a:ea typeface="+mn-ea"/>
                <a:cs typeface="+mn-ea"/>
                <a:sym typeface="+mn-lt"/>
              </a:rPr>
              <a:t>C.9                    D.11.4</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3"/>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A</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365737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108</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fontScale="92500" lnSpcReduction="100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筷子厂为增值税一般纳税人，</a:t>
            </a:r>
            <a:r>
              <a:rPr lang="en-US" altLang="zh-CN" dirty="0">
                <a:latin typeface="+mn-lt"/>
                <a:ea typeface="+mn-ea"/>
                <a:cs typeface="+mn-ea"/>
                <a:sym typeface="+mn-lt"/>
              </a:rPr>
              <a:t>2019</a:t>
            </a:r>
            <a:r>
              <a:rPr lang="zh-CN" altLang="en-US" dirty="0">
                <a:latin typeface="+mn-lt"/>
                <a:ea typeface="+mn-ea"/>
                <a:cs typeface="+mn-ea"/>
                <a:sym typeface="+mn-lt"/>
              </a:rPr>
              <a:t>年</a:t>
            </a:r>
            <a:r>
              <a:rPr lang="en-US" altLang="zh-CN" dirty="0">
                <a:latin typeface="+mn-lt"/>
                <a:ea typeface="+mn-ea"/>
                <a:cs typeface="+mn-ea"/>
                <a:sym typeface="+mn-lt"/>
              </a:rPr>
              <a:t>12</a:t>
            </a:r>
            <a:r>
              <a:rPr lang="zh-CN" altLang="en-US" dirty="0">
                <a:latin typeface="+mn-lt"/>
                <a:ea typeface="+mn-ea"/>
                <a:cs typeface="+mn-ea"/>
                <a:sym typeface="+mn-lt"/>
              </a:rPr>
              <a:t>月销售自产竹制筷子取得不含增值税价款</a:t>
            </a:r>
            <a:r>
              <a:rPr lang="en-US" altLang="zh-CN" dirty="0">
                <a:latin typeface="+mn-lt"/>
                <a:ea typeface="+mn-ea"/>
                <a:cs typeface="+mn-ea"/>
                <a:sym typeface="+mn-lt"/>
              </a:rPr>
              <a:t>15</a:t>
            </a:r>
            <a:r>
              <a:rPr lang="zh-CN" altLang="en-US" dirty="0">
                <a:latin typeface="+mn-lt"/>
                <a:ea typeface="+mn-ea"/>
                <a:cs typeface="+mn-ea"/>
                <a:sym typeface="+mn-lt"/>
              </a:rPr>
              <a:t>万元。销售自产木制一次性筷子取得不含增值税价款</a:t>
            </a:r>
            <a:r>
              <a:rPr lang="en-US" altLang="zh-CN" dirty="0">
                <a:latin typeface="+mn-lt"/>
                <a:ea typeface="+mn-ea"/>
                <a:cs typeface="+mn-ea"/>
                <a:sym typeface="+mn-lt"/>
              </a:rPr>
              <a:t>12</a:t>
            </a:r>
            <a:r>
              <a:rPr lang="zh-CN" altLang="en-US" dirty="0">
                <a:latin typeface="+mn-lt"/>
                <a:ea typeface="+mn-ea"/>
                <a:cs typeface="+mn-ea"/>
                <a:sym typeface="+mn-lt"/>
              </a:rPr>
              <a:t>万元。逾期不予退还的木制一次性筷子包装物押金</a:t>
            </a:r>
            <a:r>
              <a:rPr lang="en-US" altLang="zh-CN" dirty="0">
                <a:latin typeface="+mn-lt"/>
                <a:ea typeface="+mn-ea"/>
                <a:cs typeface="+mn-ea"/>
                <a:sym typeface="+mn-lt"/>
              </a:rPr>
              <a:t>0.226</a:t>
            </a:r>
            <a:r>
              <a:rPr lang="zh-CN" altLang="en-US" dirty="0">
                <a:latin typeface="+mn-lt"/>
                <a:ea typeface="+mn-ea"/>
                <a:cs typeface="+mn-ea"/>
                <a:sym typeface="+mn-lt"/>
              </a:rPr>
              <a:t>万元。已知增值税税率为</a:t>
            </a:r>
            <a:r>
              <a:rPr lang="en-US" altLang="zh-CN" dirty="0">
                <a:latin typeface="+mn-lt"/>
                <a:ea typeface="+mn-ea"/>
                <a:cs typeface="+mn-ea"/>
                <a:sym typeface="+mn-lt"/>
              </a:rPr>
              <a:t>13</a:t>
            </a:r>
            <a:r>
              <a:rPr lang="zh-CN" altLang="en-US" dirty="0">
                <a:latin typeface="+mn-lt"/>
                <a:ea typeface="+mn-ea"/>
                <a:cs typeface="+mn-ea"/>
                <a:sym typeface="+mn-lt"/>
              </a:rPr>
              <a:t>％；消费税税率为</a:t>
            </a:r>
            <a:r>
              <a:rPr lang="en-US" altLang="zh-CN" dirty="0">
                <a:latin typeface="+mn-lt"/>
                <a:ea typeface="+mn-ea"/>
                <a:cs typeface="+mn-ea"/>
                <a:sym typeface="+mn-lt"/>
              </a:rPr>
              <a:t>5</a:t>
            </a:r>
            <a:r>
              <a:rPr lang="zh-CN" altLang="en-US" dirty="0">
                <a:latin typeface="+mn-lt"/>
                <a:ea typeface="+mn-ea"/>
                <a:cs typeface="+mn-ea"/>
                <a:sym typeface="+mn-lt"/>
              </a:rPr>
              <a:t>％。计算甲筷子厂当月上述业务应缴纳消费税税额的下列算式中，正确的是（  ）。</a:t>
            </a:r>
          </a:p>
          <a:p>
            <a:r>
              <a:rPr lang="en-US" altLang="zh-CN" dirty="0">
                <a:latin typeface="+mn-lt"/>
                <a:ea typeface="+mn-ea"/>
                <a:cs typeface="+mn-ea"/>
                <a:sym typeface="+mn-lt"/>
              </a:rPr>
              <a:t>A.[15</a:t>
            </a:r>
            <a:r>
              <a:rPr lang="zh-CN" altLang="en-US" dirty="0">
                <a:latin typeface="+mn-lt"/>
                <a:ea typeface="+mn-ea"/>
                <a:cs typeface="+mn-ea"/>
                <a:sym typeface="+mn-lt"/>
              </a:rPr>
              <a:t>＋</a:t>
            </a:r>
            <a:r>
              <a:rPr lang="en-US" altLang="zh-CN" dirty="0">
                <a:latin typeface="+mn-lt"/>
                <a:ea typeface="+mn-ea"/>
                <a:cs typeface="+mn-ea"/>
                <a:sym typeface="+mn-lt"/>
              </a:rPr>
              <a:t>12</a:t>
            </a:r>
            <a:r>
              <a:rPr lang="zh-CN" altLang="en-US" dirty="0">
                <a:latin typeface="+mn-lt"/>
                <a:ea typeface="+mn-ea"/>
                <a:cs typeface="+mn-ea"/>
                <a:sym typeface="+mn-lt"/>
              </a:rPr>
              <a:t>＋</a:t>
            </a:r>
            <a:r>
              <a:rPr lang="en-US" altLang="zh-CN" dirty="0">
                <a:latin typeface="+mn-lt"/>
                <a:ea typeface="+mn-ea"/>
                <a:cs typeface="+mn-ea"/>
                <a:sym typeface="+mn-lt"/>
              </a:rPr>
              <a:t>0.226÷</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13</a:t>
            </a:r>
            <a:r>
              <a:rPr lang="zh-CN" altLang="en-US" dirty="0">
                <a:latin typeface="+mn-lt"/>
                <a:ea typeface="+mn-ea"/>
                <a:cs typeface="+mn-ea"/>
                <a:sym typeface="+mn-lt"/>
              </a:rPr>
              <a:t>％）</a:t>
            </a:r>
            <a:r>
              <a:rPr lang="en-US" altLang="zh-CN" dirty="0">
                <a:latin typeface="+mn-lt"/>
                <a:ea typeface="+mn-ea"/>
                <a:cs typeface="+mn-ea"/>
                <a:sym typeface="+mn-lt"/>
              </a:rPr>
              <a:t>]×5</a:t>
            </a:r>
            <a:r>
              <a:rPr lang="zh-CN" altLang="en-US" dirty="0">
                <a:latin typeface="+mn-lt"/>
                <a:ea typeface="+mn-ea"/>
                <a:cs typeface="+mn-ea"/>
                <a:sym typeface="+mn-lt"/>
              </a:rPr>
              <a:t>％＝</a:t>
            </a:r>
            <a:r>
              <a:rPr lang="en-US" altLang="zh-CN" dirty="0">
                <a:latin typeface="+mn-lt"/>
                <a:ea typeface="+mn-ea"/>
                <a:cs typeface="+mn-ea"/>
                <a:sym typeface="+mn-lt"/>
              </a:rPr>
              <a:t>1.36</a:t>
            </a:r>
            <a:r>
              <a:rPr lang="zh-CN" altLang="en-US" dirty="0">
                <a:latin typeface="+mn-lt"/>
                <a:ea typeface="+mn-ea"/>
                <a:cs typeface="+mn-ea"/>
                <a:sym typeface="+mn-lt"/>
              </a:rPr>
              <a:t>（万元）</a:t>
            </a:r>
          </a:p>
          <a:p>
            <a:r>
              <a:rPr lang="en-US" altLang="zh-CN" dirty="0">
                <a:latin typeface="+mn-lt"/>
                <a:ea typeface="+mn-ea"/>
                <a:cs typeface="+mn-ea"/>
                <a:sym typeface="+mn-lt"/>
              </a:rPr>
              <a:t>B.[12</a:t>
            </a:r>
            <a:r>
              <a:rPr lang="zh-CN" altLang="en-US" dirty="0">
                <a:latin typeface="+mn-lt"/>
                <a:ea typeface="+mn-ea"/>
                <a:cs typeface="+mn-ea"/>
                <a:sym typeface="+mn-lt"/>
              </a:rPr>
              <a:t>＋</a:t>
            </a:r>
            <a:r>
              <a:rPr lang="en-US" altLang="zh-CN" dirty="0">
                <a:latin typeface="+mn-lt"/>
                <a:ea typeface="+mn-ea"/>
                <a:cs typeface="+mn-ea"/>
                <a:sym typeface="+mn-lt"/>
              </a:rPr>
              <a:t>0.226÷</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13</a:t>
            </a:r>
            <a:r>
              <a:rPr lang="zh-CN" altLang="en-US" dirty="0">
                <a:latin typeface="+mn-lt"/>
                <a:ea typeface="+mn-ea"/>
                <a:cs typeface="+mn-ea"/>
                <a:sym typeface="+mn-lt"/>
              </a:rPr>
              <a:t>％）</a:t>
            </a:r>
            <a:r>
              <a:rPr lang="en-US" altLang="zh-CN" dirty="0">
                <a:latin typeface="+mn-lt"/>
                <a:ea typeface="+mn-ea"/>
                <a:cs typeface="+mn-ea"/>
                <a:sym typeface="+mn-lt"/>
              </a:rPr>
              <a:t>]×5</a:t>
            </a:r>
            <a:r>
              <a:rPr lang="zh-CN" altLang="en-US" dirty="0">
                <a:latin typeface="+mn-lt"/>
                <a:ea typeface="+mn-ea"/>
                <a:cs typeface="+mn-ea"/>
                <a:sym typeface="+mn-lt"/>
              </a:rPr>
              <a:t>％＝</a:t>
            </a:r>
            <a:r>
              <a:rPr lang="en-US" altLang="zh-CN" dirty="0">
                <a:latin typeface="+mn-lt"/>
                <a:ea typeface="+mn-ea"/>
                <a:cs typeface="+mn-ea"/>
                <a:sym typeface="+mn-lt"/>
              </a:rPr>
              <a:t>0.61</a:t>
            </a:r>
            <a:r>
              <a:rPr lang="zh-CN" altLang="en-US" dirty="0">
                <a:latin typeface="+mn-lt"/>
                <a:ea typeface="+mn-ea"/>
                <a:cs typeface="+mn-ea"/>
                <a:sym typeface="+mn-lt"/>
              </a:rPr>
              <a:t>（万元）</a:t>
            </a:r>
          </a:p>
          <a:p>
            <a:r>
              <a:rPr lang="en-US" altLang="zh-CN" dirty="0">
                <a:latin typeface="+mn-lt"/>
                <a:ea typeface="+mn-ea"/>
                <a:cs typeface="+mn-ea"/>
                <a:sym typeface="+mn-lt"/>
              </a:rPr>
              <a:t>C.12×5</a:t>
            </a:r>
            <a:r>
              <a:rPr lang="zh-CN" altLang="en-US" dirty="0">
                <a:latin typeface="+mn-lt"/>
                <a:ea typeface="+mn-ea"/>
                <a:cs typeface="+mn-ea"/>
                <a:sym typeface="+mn-lt"/>
              </a:rPr>
              <a:t>％＝</a:t>
            </a:r>
            <a:r>
              <a:rPr lang="en-US" altLang="zh-CN" dirty="0">
                <a:latin typeface="+mn-lt"/>
                <a:ea typeface="+mn-ea"/>
                <a:cs typeface="+mn-ea"/>
                <a:sym typeface="+mn-lt"/>
              </a:rPr>
              <a:t>0.6</a:t>
            </a:r>
            <a:r>
              <a:rPr lang="zh-CN" altLang="en-US" dirty="0">
                <a:latin typeface="+mn-lt"/>
                <a:ea typeface="+mn-ea"/>
                <a:cs typeface="+mn-ea"/>
                <a:sym typeface="+mn-lt"/>
              </a:rPr>
              <a:t>（万元）</a:t>
            </a:r>
          </a:p>
          <a:p>
            <a:r>
              <a:rPr lang="en-US" altLang="zh-CN" dirty="0">
                <a:latin typeface="+mn-lt"/>
                <a:ea typeface="+mn-ea"/>
                <a:cs typeface="+mn-ea"/>
                <a:sym typeface="+mn-lt"/>
              </a:rPr>
              <a:t>D.[15</a:t>
            </a:r>
            <a:r>
              <a:rPr lang="zh-CN" altLang="en-US" dirty="0">
                <a:latin typeface="+mn-lt"/>
                <a:ea typeface="+mn-ea"/>
                <a:cs typeface="+mn-ea"/>
                <a:sym typeface="+mn-lt"/>
              </a:rPr>
              <a:t>＋</a:t>
            </a:r>
            <a:r>
              <a:rPr lang="en-US" altLang="zh-CN" dirty="0">
                <a:latin typeface="+mn-lt"/>
                <a:ea typeface="+mn-ea"/>
                <a:cs typeface="+mn-ea"/>
                <a:sym typeface="+mn-lt"/>
              </a:rPr>
              <a:t>0.226÷</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13</a:t>
            </a:r>
            <a:r>
              <a:rPr lang="zh-CN" altLang="en-US" dirty="0">
                <a:latin typeface="+mn-lt"/>
                <a:ea typeface="+mn-ea"/>
                <a:cs typeface="+mn-ea"/>
                <a:sym typeface="+mn-lt"/>
              </a:rPr>
              <a:t>％）</a:t>
            </a:r>
            <a:r>
              <a:rPr lang="en-US" altLang="zh-CN" dirty="0">
                <a:latin typeface="+mn-lt"/>
                <a:ea typeface="+mn-ea"/>
                <a:cs typeface="+mn-ea"/>
                <a:sym typeface="+mn-lt"/>
              </a:rPr>
              <a:t>]×5</a:t>
            </a:r>
            <a:r>
              <a:rPr lang="zh-CN" altLang="en-US" dirty="0">
                <a:latin typeface="+mn-lt"/>
                <a:ea typeface="+mn-ea"/>
                <a:cs typeface="+mn-ea"/>
                <a:sym typeface="+mn-lt"/>
              </a:rPr>
              <a:t>％＝</a:t>
            </a:r>
            <a:r>
              <a:rPr lang="en-US" altLang="zh-CN" dirty="0">
                <a:latin typeface="+mn-lt"/>
                <a:ea typeface="+mn-ea"/>
                <a:cs typeface="+mn-ea"/>
                <a:sym typeface="+mn-lt"/>
              </a:rPr>
              <a:t>0.76</a:t>
            </a:r>
            <a:r>
              <a:rPr lang="zh-CN" altLang="en-US" dirty="0">
                <a:latin typeface="+mn-lt"/>
                <a:ea typeface="+mn-ea"/>
                <a:cs typeface="+mn-ea"/>
                <a:sym typeface="+mn-lt"/>
              </a:rPr>
              <a:t>（万元）</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3"/>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B</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313488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109</a:t>
            </a:fld>
            <a:endParaRPr lang="en-US">
              <a:solidFill>
                <a:prstClr val="black">
                  <a:tint val="75000"/>
                </a:prstClr>
              </a:solidFill>
            </a:endParaRPr>
          </a:p>
        </p:txBody>
      </p:sp>
      <p:sp>
        <p:nvSpPr>
          <p:cNvPr id="13" name="文本框 12">
            <a:extLst>
              <a:ext uri="{FF2B5EF4-FFF2-40B4-BE49-F238E27FC236}">
                <a16:creationId xmlns:a16="http://schemas.microsoft.com/office/drawing/2014/main" id="{97ED3C72-0BD8-4295-9CB9-C231F2A845F4}"/>
              </a:ext>
            </a:extLst>
          </p:cNvPr>
          <p:cNvSpPr txBox="1"/>
          <p:nvPr/>
        </p:nvSpPr>
        <p:spPr>
          <a:xfrm>
            <a:off x="616539" y="844116"/>
            <a:ext cx="7910922" cy="5098512"/>
          </a:xfrm>
          <a:prstGeom prst="rect">
            <a:avLst/>
          </a:prstGeom>
          <a:noFill/>
        </p:spPr>
        <p:txBody>
          <a:bodyPr wrap="square">
            <a:spAutoFit/>
          </a:bodyPr>
          <a:lstStyle/>
          <a:p>
            <a:pPr marL="0" marR="0" lvl="0" defTabSz="914400" rtl="0" eaLnBrk="1" fontAlgn="base" latinLnBrk="0" hangingPunct="1">
              <a:lnSpc>
                <a:spcPct val="150000"/>
              </a:lnSpc>
              <a:spcBef>
                <a:spcPct val="0"/>
              </a:spcBef>
              <a:spcAft>
                <a:spcPct val="0"/>
              </a:spcAft>
              <a:buClrTx/>
              <a:buSzTx/>
              <a:buFontTx/>
              <a:buNone/>
              <a:tabLst/>
              <a:defRPr/>
            </a:pPr>
            <a:r>
              <a:rPr lang="en-US" altLang="zh-CN" sz="2000" b="1" dirty="0">
                <a:solidFill>
                  <a:srgbClr val="0070C0"/>
                </a:solidFill>
                <a:latin typeface="楷体" panose="02010609060101010101" pitchFamily="49" charset="-122"/>
                <a:ea typeface="楷体" panose="02010609060101010101" pitchFamily="49" charset="-122"/>
              </a:rPr>
              <a:t>1.3.</a:t>
            </a:r>
            <a:r>
              <a:rPr lang="zh-CN" altLang="en-US" sz="2000" b="1" dirty="0">
                <a:solidFill>
                  <a:srgbClr val="0070C0"/>
                </a:solidFill>
                <a:latin typeface="楷体" panose="02010609060101010101" pitchFamily="49" charset="-122"/>
                <a:ea typeface="楷体" panose="02010609060101010101" pitchFamily="49" charset="-122"/>
              </a:rPr>
              <a:t>品牌使用费</a:t>
            </a:r>
            <a:endParaRPr lang="en-US" altLang="zh-CN" sz="2000" b="1" dirty="0">
              <a:solidFill>
                <a:srgbClr val="0070C0"/>
              </a:solidFill>
              <a:latin typeface="楷体" panose="02010609060101010101" pitchFamily="49" charset="-122"/>
              <a:ea typeface="楷体" panose="02010609060101010101" pitchFamily="49" charset="-122"/>
            </a:endParaRPr>
          </a:p>
          <a:p>
            <a:pPr marL="0" marR="0" lvl="0" indent="457200" defTabSz="914400" rtl="0" eaLnBrk="1" fontAlgn="base" latinLnBrk="0" hangingPunct="1">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rPr>
              <a:t>白酒生产企业向商业销售单位收取的“</a:t>
            </a:r>
            <a:r>
              <a:rPr kumimoji="0" lang="zh-CN" altLang="en-US" sz="20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rPr>
              <a:t>品牌使用费</a:t>
            </a: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rPr>
              <a:t>”应并</a:t>
            </a:r>
            <a:r>
              <a:rPr kumimoji="0" lang="zh-CN" altLang="en-US" sz="20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rPr>
              <a:t>入</a:t>
            </a: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rPr>
              <a:t>白酒的</a:t>
            </a:r>
            <a:r>
              <a:rPr kumimoji="0" lang="zh-CN" altLang="en-US" sz="20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rPr>
              <a:t>销售额中缴纳消费税</a:t>
            </a: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rPr>
              <a:t>。</a:t>
            </a:r>
            <a:endParaRPr kumimoji="0" lang="en-US" altLang="zh-CN"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endParaRPr>
          </a:p>
          <a:p>
            <a:pPr marL="0" marR="0" lvl="0" defTabSz="914400" rtl="0" eaLnBrk="1" fontAlgn="base" latinLnBrk="0" hangingPunct="1">
              <a:lnSpc>
                <a:spcPct val="150000"/>
              </a:lnSpc>
              <a:spcBef>
                <a:spcPct val="0"/>
              </a:spcBef>
              <a:spcAft>
                <a:spcPct val="0"/>
              </a:spcAft>
              <a:buClrTx/>
              <a:buSzTx/>
              <a:buFontTx/>
              <a:buNone/>
              <a:tabLst/>
              <a:defRPr/>
            </a:pPr>
            <a:r>
              <a:rPr lang="en-US" altLang="zh-CN" sz="2000" b="1" dirty="0">
                <a:solidFill>
                  <a:srgbClr val="0070C0"/>
                </a:solidFill>
                <a:latin typeface="楷体" panose="02010609060101010101" pitchFamily="49" charset="-122"/>
                <a:ea typeface="楷体" panose="02010609060101010101" pitchFamily="49" charset="-122"/>
              </a:rPr>
              <a:t>1.4.</a:t>
            </a:r>
            <a:r>
              <a:rPr kumimoji="0" lang="zh-CN" altLang="en-US" sz="2000" b="1" i="0" u="none" strike="noStrike" kern="1200" cap="none" spc="0" normalizeH="0" baseline="0" noProof="0" dirty="0">
                <a:ln>
                  <a:noFill/>
                </a:ln>
                <a:solidFill>
                  <a:srgbClr val="0070C0"/>
                </a:solidFill>
                <a:effectLst/>
                <a:uLnTx/>
                <a:uFillTx/>
                <a:latin typeface="楷体" panose="02010609060101010101" pitchFamily="49" charset="-122"/>
                <a:ea typeface="楷体" panose="02010609060101010101" pitchFamily="49" charset="-122"/>
              </a:rPr>
              <a:t>以旧换新</a:t>
            </a:r>
          </a:p>
          <a:p>
            <a:pPr marL="0" marR="0" lvl="0" indent="457200" defTabSz="914400" rtl="0" eaLnBrk="1" fontAlgn="base" latinLnBrk="0" hangingPunct="1">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rPr>
              <a:t>（</a:t>
            </a:r>
            <a:r>
              <a:rPr kumimoji="0" lang="en-US" altLang="zh-CN"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rPr>
              <a:t>1</a:t>
            </a: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rPr>
              <a:t>）</a:t>
            </a:r>
            <a:r>
              <a:rPr kumimoji="0" lang="zh-CN" altLang="en-US" sz="20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rPr>
              <a:t>非金银首饰</a:t>
            </a:r>
          </a:p>
          <a:p>
            <a:pPr marL="0" marR="0" lvl="0" indent="457200" defTabSz="914400" rtl="0" eaLnBrk="1" fontAlgn="base" latinLnBrk="0" hangingPunct="1">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rPr>
              <a:t>以“</a:t>
            </a:r>
            <a:r>
              <a:rPr kumimoji="0" lang="zh-CN" altLang="en-US" sz="20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rPr>
              <a:t>新货物的销售额</a:t>
            </a: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rPr>
              <a:t>”作为消费税的计税基础，不扣减旧货物的回收价格。</a:t>
            </a:r>
          </a:p>
          <a:p>
            <a:pPr marL="0" marR="0" lvl="0" indent="457200" defTabSz="914400" rtl="0" eaLnBrk="1" fontAlgn="base" latinLnBrk="0" hangingPunct="1">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rPr>
              <a:t>（</a:t>
            </a:r>
            <a:r>
              <a:rPr kumimoji="0" lang="en-US" altLang="zh-CN"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rPr>
              <a:t>2</a:t>
            </a: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rPr>
              <a:t>）</a:t>
            </a:r>
            <a:r>
              <a:rPr kumimoji="0" lang="zh-CN" altLang="en-US" sz="20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rPr>
              <a:t>金银首饰</a:t>
            </a:r>
          </a:p>
          <a:p>
            <a:pPr marL="0" marR="0" lvl="0" indent="457200" defTabSz="914400" rtl="0" eaLnBrk="1" fontAlgn="base" latinLnBrk="0" hangingPunct="1">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rPr>
              <a:t>按“</a:t>
            </a:r>
            <a:r>
              <a:rPr kumimoji="0" lang="zh-CN" altLang="en-US" sz="20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rPr>
              <a:t>实际收取</a:t>
            </a: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rPr>
              <a:t>”的不含增值税的全部价款征收消费税。</a:t>
            </a:r>
          </a:p>
          <a:p>
            <a:pPr marL="0" marR="0" lvl="0" indent="457200" defTabSz="914400" rtl="0" eaLnBrk="1" fontAlgn="base" latinLnBrk="0" hangingPunct="1">
              <a:lnSpc>
                <a:spcPct val="150000"/>
              </a:lnSpc>
              <a:spcBef>
                <a:spcPct val="0"/>
              </a:spcBef>
              <a:spcAft>
                <a:spcPct val="0"/>
              </a:spcAft>
              <a:buClrTx/>
              <a:buSzTx/>
              <a:buFontTx/>
              <a:buNone/>
              <a:tabLst/>
              <a:defRPr/>
            </a:pPr>
            <a:endPar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endParaRPr>
          </a:p>
          <a:p>
            <a:pPr marL="0" marR="0" lvl="0" defTabSz="914400" rtl="0" eaLnBrk="1" fontAlgn="base" latinLnBrk="0" hangingPunct="1">
              <a:lnSpc>
                <a:spcPct val="15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0070C0"/>
              </a:solidFill>
              <a:effectLst/>
              <a:uLnTx/>
              <a:uFillTx/>
              <a:latin typeface="楷体" panose="02010609060101010101" pitchFamily="49" charset="-122"/>
              <a:ea typeface="楷体" panose="02010609060101010101" pitchFamily="49" charset="-122"/>
            </a:endParaRPr>
          </a:p>
        </p:txBody>
      </p:sp>
      <p:sp>
        <p:nvSpPr>
          <p:cNvPr id="5" name="矩形 4">
            <a:extLst>
              <a:ext uri="{FF2B5EF4-FFF2-40B4-BE49-F238E27FC236}">
                <a16:creationId xmlns:a16="http://schemas.microsoft.com/office/drawing/2014/main" id="{FF676CE0-A431-4C02-A115-4BC0F034C710}"/>
              </a:ext>
            </a:extLst>
          </p:cNvPr>
          <p:cNvSpPr/>
          <p:nvPr/>
        </p:nvSpPr>
        <p:spPr>
          <a:xfrm>
            <a:off x="857839" y="296854"/>
            <a:ext cx="7381187" cy="523220"/>
          </a:xfrm>
          <a:prstGeom prst="rect">
            <a:avLst/>
          </a:prstGeom>
        </p:spPr>
        <p:txBody>
          <a:bodyPr wrap="square">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二、特殊情况下销售额的确定</a:t>
            </a:r>
            <a:endParaRPr lang="zh-CN" altLang="zh-CN" sz="2000" b="1" dirty="0"/>
          </a:p>
        </p:txBody>
      </p:sp>
    </p:spTree>
    <p:extLst>
      <p:ext uri="{BB962C8B-B14F-4D97-AF65-F5344CB8AC3E}">
        <p14:creationId xmlns:p14="http://schemas.microsoft.com/office/powerpoint/2010/main" val="142513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 calcmode="lin" valueType="num">
                                      <p:cBhvr additive="base">
                                        <p:cTn id="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anim calcmode="lin" valueType="num">
                                      <p:cBhvr additive="base">
                                        <p:cTn id="1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anim calcmode="lin" valueType="num">
                                      <p:cBhvr additive="base">
                                        <p:cTn id="15"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anim calcmode="lin" valueType="num">
                                      <p:cBhvr additive="base">
                                        <p:cTn id="19"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anim calcmode="lin" valueType="num">
                                      <p:cBhvr additive="base">
                                        <p:cTn id="23"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669776B9-9887-419C-8FBE-EA03C18B2EF0}"/>
              </a:ext>
            </a:extLst>
          </p:cNvPr>
          <p:cNvGrpSpPr/>
          <p:nvPr/>
        </p:nvGrpSpPr>
        <p:grpSpPr>
          <a:xfrm>
            <a:off x="1201882" y="864325"/>
            <a:ext cx="7254546" cy="1320064"/>
            <a:chOff x="1187705" y="994875"/>
            <a:chExt cx="7048983" cy="1017140"/>
          </a:xfrm>
        </p:grpSpPr>
        <p:grpSp>
          <p:nvGrpSpPr>
            <p:cNvPr id="10" name="组合 9"/>
            <p:cNvGrpSpPr/>
            <p:nvPr/>
          </p:nvGrpSpPr>
          <p:grpSpPr>
            <a:xfrm>
              <a:off x="1187705" y="994875"/>
              <a:ext cx="7048983" cy="1017140"/>
              <a:chOff x="2207942" y="2018652"/>
              <a:chExt cx="7776116" cy="1220497"/>
            </a:xfrm>
          </p:grpSpPr>
          <p:sp>
            <p:nvSpPr>
              <p:cNvPr id="11" name="圆角矩形 10"/>
              <p:cNvSpPr/>
              <p:nvPr/>
            </p:nvSpPr>
            <p:spPr>
              <a:xfrm>
                <a:off x="2207942" y="2018652"/>
                <a:ext cx="7776116" cy="1220497"/>
              </a:xfrm>
              <a:prstGeom prst="roundRect">
                <a:avLst>
                  <a:gd name="adj" fmla="val 50000"/>
                </a:avLst>
              </a:prstGeom>
              <a:solidFill>
                <a:srgbClr val="0070C0"/>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endParaRPr lang="zh-CN" altLang="en-US">
                  <a:solidFill>
                    <a:srgbClr val="FFFFFF"/>
                  </a:solidFill>
                  <a:cs typeface="+mn-ea"/>
                  <a:sym typeface="+mn-lt"/>
                </a:endParaRPr>
              </a:p>
            </p:txBody>
          </p:sp>
          <p:sp>
            <p:nvSpPr>
              <p:cNvPr id="12" name="圆角矩形 11"/>
              <p:cNvSpPr/>
              <p:nvPr/>
            </p:nvSpPr>
            <p:spPr>
              <a:xfrm>
                <a:off x="2314903" y="2115844"/>
                <a:ext cx="7562195" cy="1026111"/>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defRPr/>
                </a:pPr>
                <a:endParaRPr lang="zh-CN" altLang="en-US">
                  <a:solidFill>
                    <a:srgbClr val="FFFFFF"/>
                  </a:solidFill>
                  <a:cs typeface="+mn-ea"/>
                  <a:sym typeface="+mn-lt"/>
                </a:endParaRPr>
              </a:p>
            </p:txBody>
          </p:sp>
        </p:grpSp>
        <p:sp>
          <p:nvSpPr>
            <p:cNvPr id="33" name="Text Placeholder 3"/>
            <p:cNvSpPr txBox="1">
              <a:spLocks/>
            </p:cNvSpPr>
            <p:nvPr/>
          </p:nvSpPr>
          <p:spPr>
            <a:xfrm>
              <a:off x="1488558" y="1242444"/>
              <a:ext cx="6467737" cy="567616"/>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lnSpc>
                  <a:spcPct val="120000"/>
                </a:lnSpc>
              </a:pPr>
              <a:r>
                <a:rPr lang="zh-CN" altLang="zh-CN" sz="2000" b="1" dirty="0">
                  <a:solidFill>
                    <a:srgbClr val="7030A0"/>
                  </a:solidFill>
                  <a:latin typeface="+mn-lt"/>
                  <a:ea typeface="+mn-ea"/>
                  <a:cs typeface="+mn-ea"/>
                  <a:sym typeface="+mn-lt"/>
                </a:rPr>
                <a:t>消费税的纳税人</a:t>
              </a:r>
              <a:r>
                <a:rPr lang="zh-CN" altLang="zh-CN" sz="2000" b="1" dirty="0">
                  <a:latin typeface="+mn-lt"/>
                  <a:ea typeface="+mn-ea"/>
                  <a:cs typeface="+mn-ea"/>
                  <a:sym typeface="+mn-lt"/>
                </a:rPr>
                <a:t>是指我国境内</a:t>
              </a:r>
              <a:r>
                <a:rPr lang="zh-CN" altLang="zh-CN" sz="2000" b="1" dirty="0">
                  <a:solidFill>
                    <a:srgbClr val="C00000"/>
                  </a:solidFill>
                  <a:latin typeface="+mn-lt"/>
                  <a:ea typeface="+mn-ea"/>
                  <a:cs typeface="+mn-ea"/>
                  <a:sym typeface="+mn-lt"/>
                </a:rPr>
                <a:t>生产、委托加工、进口</a:t>
              </a:r>
              <a:r>
                <a:rPr lang="zh-CN" altLang="zh-CN" sz="2000" b="1" dirty="0">
                  <a:latin typeface="+mn-lt"/>
                  <a:ea typeface="+mn-ea"/>
                  <a:cs typeface="+mn-ea"/>
                  <a:sym typeface="+mn-lt"/>
                </a:rPr>
                <a:t>应税消费品的</a:t>
              </a:r>
              <a:r>
                <a:rPr lang="zh-CN" altLang="zh-CN" sz="2000" b="1" dirty="0">
                  <a:solidFill>
                    <a:srgbClr val="C00000"/>
                  </a:solidFill>
                  <a:latin typeface="+mn-lt"/>
                  <a:ea typeface="+mn-ea"/>
                  <a:cs typeface="+mn-ea"/>
                  <a:sym typeface="+mn-lt"/>
                </a:rPr>
                <a:t>单位和个人</a:t>
              </a:r>
              <a:r>
                <a:rPr lang="zh-CN" altLang="zh-CN" sz="2000" b="1" dirty="0">
                  <a:latin typeface="+mn-lt"/>
                  <a:ea typeface="+mn-ea"/>
                  <a:cs typeface="+mn-ea"/>
                  <a:sym typeface="+mn-lt"/>
                </a:rPr>
                <a:t>，以及</a:t>
              </a:r>
              <a:r>
                <a:rPr lang="zh-CN" altLang="zh-CN" sz="2000" b="1" dirty="0">
                  <a:solidFill>
                    <a:srgbClr val="C00000"/>
                  </a:solidFill>
                  <a:latin typeface="+mn-lt"/>
                  <a:ea typeface="+mn-ea"/>
                  <a:cs typeface="+mn-ea"/>
                  <a:sym typeface="+mn-lt"/>
                </a:rPr>
                <a:t>国务院确定的销售应税消费品</a:t>
              </a:r>
              <a:r>
                <a:rPr lang="zh-CN" altLang="zh-CN" sz="2000" b="1" dirty="0">
                  <a:latin typeface="+mn-lt"/>
                  <a:ea typeface="+mn-ea"/>
                  <a:cs typeface="+mn-ea"/>
                  <a:sym typeface="+mn-lt"/>
                </a:rPr>
                <a:t>的其他</a:t>
              </a:r>
              <a:r>
                <a:rPr lang="zh-CN" altLang="zh-CN" sz="2000" b="1" dirty="0">
                  <a:solidFill>
                    <a:srgbClr val="C00000"/>
                  </a:solidFill>
                  <a:latin typeface="+mn-lt"/>
                  <a:ea typeface="+mn-ea"/>
                  <a:cs typeface="+mn-ea"/>
                  <a:sym typeface="+mn-lt"/>
                </a:rPr>
                <a:t>单位和个人</a:t>
              </a:r>
              <a:endParaRPr lang="en-US" altLang="zh-CN" sz="2000" b="1" dirty="0">
                <a:solidFill>
                  <a:srgbClr val="C00000"/>
                </a:solidFill>
                <a:latin typeface="+mn-lt"/>
                <a:ea typeface="+mn-ea"/>
                <a:cs typeface="+mn-ea"/>
                <a:sym typeface="+mn-lt"/>
              </a:endParaRPr>
            </a:p>
          </p:txBody>
        </p:sp>
      </p:grpSp>
      <p:grpSp>
        <p:nvGrpSpPr>
          <p:cNvPr id="7" name="组合 6">
            <a:extLst>
              <a:ext uri="{FF2B5EF4-FFF2-40B4-BE49-F238E27FC236}">
                <a16:creationId xmlns:a16="http://schemas.microsoft.com/office/drawing/2014/main" id="{DEC69EAE-8FC9-412C-9422-BBDA90B5E44A}"/>
              </a:ext>
            </a:extLst>
          </p:cNvPr>
          <p:cNvGrpSpPr/>
          <p:nvPr/>
        </p:nvGrpSpPr>
        <p:grpSpPr>
          <a:xfrm>
            <a:off x="7319927" y="2337913"/>
            <a:ext cx="1411323" cy="467674"/>
            <a:chOff x="5406894" y="2332661"/>
            <a:chExt cx="1411323" cy="467674"/>
          </a:xfrm>
        </p:grpSpPr>
        <p:grpSp>
          <p:nvGrpSpPr>
            <p:cNvPr id="25" name="组合 24"/>
            <p:cNvGrpSpPr/>
            <p:nvPr/>
          </p:nvGrpSpPr>
          <p:grpSpPr>
            <a:xfrm>
              <a:off x="5406894" y="2332661"/>
              <a:ext cx="1387598" cy="467674"/>
              <a:chOff x="3237545" y="4561747"/>
              <a:chExt cx="1146960" cy="1146960"/>
            </a:xfrm>
          </p:grpSpPr>
          <p:sp>
            <p:nvSpPr>
              <p:cNvPr id="26" name="圆角矩形 25"/>
              <p:cNvSpPr/>
              <p:nvPr/>
            </p:nvSpPr>
            <p:spPr>
              <a:xfrm>
                <a:off x="3237545" y="4561747"/>
                <a:ext cx="1146960" cy="1146960"/>
              </a:xfrm>
              <a:prstGeom prst="roundRect">
                <a:avLst>
                  <a:gd name="adj" fmla="val 9039"/>
                </a:avLst>
              </a:prstGeom>
              <a:solidFill>
                <a:schemeClr val="accent5"/>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rgbClr val="FFFFFF"/>
                  </a:solidFill>
                  <a:cs typeface="+mn-ea"/>
                  <a:sym typeface="+mn-lt"/>
                </a:endParaRPr>
              </a:p>
            </p:txBody>
          </p:sp>
          <p:sp>
            <p:nvSpPr>
              <p:cNvPr id="27" name="圆角矩形 26"/>
              <p:cNvSpPr/>
              <p:nvPr/>
            </p:nvSpPr>
            <p:spPr>
              <a:xfrm>
                <a:off x="3294838" y="4757465"/>
                <a:ext cx="1032367" cy="773634"/>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rgbClr val="FFFFFF"/>
                  </a:solidFill>
                  <a:cs typeface="+mn-ea"/>
                  <a:sym typeface="+mn-lt"/>
                </a:endParaRPr>
              </a:p>
            </p:txBody>
          </p:sp>
        </p:grpSp>
        <p:sp>
          <p:nvSpPr>
            <p:cNvPr id="38" name="Text Placeholder 3"/>
            <p:cNvSpPr txBox="1">
              <a:spLocks/>
            </p:cNvSpPr>
            <p:nvPr/>
          </p:nvSpPr>
          <p:spPr>
            <a:xfrm>
              <a:off x="5410747" y="2416346"/>
              <a:ext cx="1407470" cy="306559"/>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2000" b="1" dirty="0">
                  <a:solidFill>
                    <a:schemeClr val="tx1">
                      <a:lumMod val="75000"/>
                      <a:lumOff val="25000"/>
                    </a:schemeClr>
                  </a:solidFill>
                  <a:latin typeface="+mn-lt"/>
                  <a:ea typeface="+mn-ea"/>
                  <a:cs typeface="+mn-ea"/>
                  <a:sym typeface="+mn-lt"/>
                </a:rPr>
                <a:t>扣缴义务人</a:t>
              </a:r>
              <a:endParaRPr lang="en-GB" altLang="zh-CN" sz="2000" b="1" dirty="0">
                <a:solidFill>
                  <a:schemeClr val="tx1">
                    <a:lumMod val="75000"/>
                    <a:lumOff val="25000"/>
                  </a:schemeClr>
                </a:solidFill>
                <a:latin typeface="+mn-lt"/>
                <a:ea typeface="+mn-ea"/>
                <a:cs typeface="+mn-ea"/>
                <a:sym typeface="+mn-lt"/>
              </a:endParaRPr>
            </a:p>
          </p:txBody>
        </p:sp>
      </p:grpSp>
      <p:sp>
        <p:nvSpPr>
          <p:cNvPr id="39" name="文本框 4"/>
          <p:cNvSpPr txBox="1"/>
          <p:nvPr/>
        </p:nvSpPr>
        <p:spPr>
          <a:xfrm>
            <a:off x="829340" y="299722"/>
            <a:ext cx="7407348"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一、纳税人和扣缴义务人</a:t>
            </a:r>
            <a:endParaRPr lang="en-US"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2" name="圆角矩形标注 1"/>
          <p:cNvSpPr/>
          <p:nvPr/>
        </p:nvSpPr>
        <p:spPr>
          <a:xfrm>
            <a:off x="708837" y="3150701"/>
            <a:ext cx="3664380" cy="1896220"/>
          </a:xfrm>
          <a:prstGeom prst="wedgeRoundRectCallout">
            <a:avLst>
              <a:gd name="adj1" fmla="val -45969"/>
              <a:gd name="adj2" fmla="val -723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indent="-180000">
              <a:lnSpc>
                <a:spcPct val="120000"/>
              </a:lnSpc>
              <a:buFont typeface="Wingdings" pitchFamily="2" charset="2"/>
              <a:buChar char="u"/>
            </a:pPr>
            <a:r>
              <a:rPr lang="zh-CN" altLang="zh-CN" sz="2000" b="1" dirty="0">
                <a:solidFill>
                  <a:schemeClr val="tx1"/>
                </a:solidFill>
                <a:cs typeface="+mn-ea"/>
                <a:sym typeface="+mn-lt"/>
              </a:rPr>
              <a:t>单位是指企业、行政单位、事业单位、军事单位、社会团体及其他单位</a:t>
            </a:r>
            <a:endParaRPr lang="en-US" altLang="zh-CN" sz="2000" b="1" dirty="0">
              <a:solidFill>
                <a:schemeClr val="tx1"/>
              </a:solidFill>
              <a:cs typeface="+mn-ea"/>
              <a:sym typeface="+mn-lt"/>
            </a:endParaRPr>
          </a:p>
          <a:p>
            <a:pPr marL="180000" indent="-180000">
              <a:lnSpc>
                <a:spcPct val="120000"/>
              </a:lnSpc>
              <a:buFont typeface="Wingdings" pitchFamily="2" charset="2"/>
              <a:buChar char="u"/>
            </a:pPr>
            <a:r>
              <a:rPr lang="zh-CN" altLang="zh-CN" sz="2000" b="1" dirty="0">
                <a:solidFill>
                  <a:schemeClr val="tx1"/>
                </a:solidFill>
                <a:cs typeface="+mn-ea"/>
                <a:sym typeface="+mn-lt"/>
              </a:rPr>
              <a:t>个人是指个体工商户及其他个人</a:t>
            </a:r>
            <a:endParaRPr lang="zh-CN" altLang="en-US" sz="2000" b="1" dirty="0">
              <a:solidFill>
                <a:schemeClr val="tx1"/>
              </a:solidFill>
              <a:cs typeface="+mn-ea"/>
              <a:sym typeface="+mn-lt"/>
            </a:endParaRPr>
          </a:p>
        </p:txBody>
      </p:sp>
      <p:sp>
        <p:nvSpPr>
          <p:cNvPr id="40" name="圆角矩形标注 39"/>
          <p:cNvSpPr/>
          <p:nvPr/>
        </p:nvSpPr>
        <p:spPr>
          <a:xfrm>
            <a:off x="5118651" y="3157181"/>
            <a:ext cx="3784344" cy="1889740"/>
          </a:xfrm>
          <a:prstGeom prst="wedgeRoundRectCallout">
            <a:avLst>
              <a:gd name="adj1" fmla="val 34034"/>
              <a:gd name="adj2" fmla="val -7082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indent="-180000">
              <a:lnSpc>
                <a:spcPct val="120000"/>
              </a:lnSpc>
              <a:buFont typeface="Wingdings" pitchFamily="2" charset="2"/>
              <a:buChar char="u"/>
            </a:pPr>
            <a:r>
              <a:rPr lang="zh-CN" altLang="en-US" sz="2000" b="1" dirty="0">
                <a:solidFill>
                  <a:schemeClr val="tx1"/>
                </a:solidFill>
                <a:cs typeface="+mn-ea"/>
                <a:sym typeface="+mn-lt"/>
              </a:rPr>
              <a:t>受托加工应税消费品的单位（个体经营者除外）负有扣缴消费税的义务</a:t>
            </a:r>
            <a:endParaRPr lang="en-US" altLang="zh-CN" sz="2000" b="1" dirty="0">
              <a:solidFill>
                <a:schemeClr val="tx1"/>
              </a:solidFill>
              <a:cs typeface="+mn-ea"/>
              <a:sym typeface="+mn-lt"/>
            </a:endParaRPr>
          </a:p>
          <a:p>
            <a:pPr marL="180000" indent="-180000">
              <a:lnSpc>
                <a:spcPct val="120000"/>
              </a:lnSpc>
              <a:buFont typeface="Wingdings" pitchFamily="2" charset="2"/>
              <a:buChar char="u"/>
            </a:pPr>
            <a:r>
              <a:rPr lang="zh-CN" altLang="en-US" sz="2000" b="1" dirty="0">
                <a:solidFill>
                  <a:srgbClr val="C00000"/>
                </a:solidFill>
                <a:cs typeface="+mn-ea"/>
                <a:sym typeface="+mn-lt"/>
              </a:rPr>
              <a:t>海关负有扣缴进口环节消费税义务</a:t>
            </a:r>
          </a:p>
        </p:txBody>
      </p:sp>
      <p:grpSp>
        <p:nvGrpSpPr>
          <p:cNvPr id="4" name="组合 3">
            <a:extLst>
              <a:ext uri="{FF2B5EF4-FFF2-40B4-BE49-F238E27FC236}">
                <a16:creationId xmlns:a16="http://schemas.microsoft.com/office/drawing/2014/main" id="{038533AA-2B5F-44FC-9127-7BF80F5B4742}"/>
              </a:ext>
            </a:extLst>
          </p:cNvPr>
          <p:cNvGrpSpPr/>
          <p:nvPr/>
        </p:nvGrpSpPr>
        <p:grpSpPr>
          <a:xfrm>
            <a:off x="77090" y="2247900"/>
            <a:ext cx="2066358" cy="467674"/>
            <a:chOff x="2137848" y="2324239"/>
            <a:chExt cx="1425788" cy="467674"/>
          </a:xfrm>
        </p:grpSpPr>
        <p:grpSp>
          <p:nvGrpSpPr>
            <p:cNvPr id="16" name="组合 15"/>
            <p:cNvGrpSpPr/>
            <p:nvPr/>
          </p:nvGrpSpPr>
          <p:grpSpPr>
            <a:xfrm>
              <a:off x="2176038" y="2324239"/>
              <a:ext cx="1387598" cy="467674"/>
              <a:chOff x="3237545" y="4561747"/>
              <a:chExt cx="1146960" cy="1146960"/>
            </a:xfrm>
          </p:grpSpPr>
          <p:sp>
            <p:nvSpPr>
              <p:cNvPr id="17" name="圆角矩形 16"/>
              <p:cNvSpPr/>
              <p:nvPr/>
            </p:nvSpPr>
            <p:spPr>
              <a:xfrm>
                <a:off x="3237545" y="4561747"/>
                <a:ext cx="1146960" cy="1146960"/>
              </a:xfrm>
              <a:prstGeom prst="roundRect">
                <a:avLst>
                  <a:gd name="adj" fmla="val 9039"/>
                </a:avLst>
              </a:prstGeom>
              <a:solidFill>
                <a:srgbClr val="595959"/>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rgbClr val="FFFFFF"/>
                  </a:solidFill>
                  <a:cs typeface="+mn-ea"/>
                  <a:sym typeface="+mn-lt"/>
                </a:endParaRPr>
              </a:p>
            </p:txBody>
          </p:sp>
          <p:sp>
            <p:nvSpPr>
              <p:cNvPr id="18" name="圆角矩形 17"/>
              <p:cNvSpPr/>
              <p:nvPr/>
            </p:nvSpPr>
            <p:spPr>
              <a:xfrm>
                <a:off x="3294838" y="4757465"/>
                <a:ext cx="1032367" cy="773634"/>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rgbClr val="FFFFFF"/>
                  </a:solidFill>
                  <a:cs typeface="+mn-ea"/>
                  <a:sym typeface="+mn-lt"/>
                </a:endParaRPr>
              </a:p>
            </p:txBody>
          </p:sp>
        </p:grpSp>
        <p:sp>
          <p:nvSpPr>
            <p:cNvPr id="34" name="Text Placeholder 3"/>
            <p:cNvSpPr txBox="1">
              <a:spLocks/>
            </p:cNvSpPr>
            <p:nvPr/>
          </p:nvSpPr>
          <p:spPr>
            <a:xfrm>
              <a:off x="2137848" y="2404797"/>
              <a:ext cx="1407470" cy="306559"/>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zh-CN" altLang="en-US" sz="2000" b="1" dirty="0">
                  <a:solidFill>
                    <a:srgbClr val="C00000"/>
                  </a:solidFill>
                  <a:cs typeface="+mn-ea"/>
                  <a:sym typeface="+mn-lt"/>
                </a:rPr>
                <a:t>单位与个人</a:t>
              </a:r>
              <a:endParaRPr lang="en-GB" altLang="zh-CN" sz="2000" b="1" dirty="0">
                <a:solidFill>
                  <a:srgbClr val="C00000"/>
                </a:solidFill>
                <a:cs typeface="+mn-ea"/>
                <a:sym typeface="+mn-lt"/>
              </a:endParaRPr>
            </a:p>
          </p:txBody>
        </p:sp>
      </p:grpSp>
      <p:cxnSp>
        <p:nvCxnSpPr>
          <p:cNvPr id="6" name="直接箭头连接符 5">
            <a:extLst>
              <a:ext uri="{FF2B5EF4-FFF2-40B4-BE49-F238E27FC236}">
                <a16:creationId xmlns:a16="http://schemas.microsoft.com/office/drawing/2014/main" id="{64723E79-ED28-4CF1-8848-4F4DA3278A1F}"/>
              </a:ext>
            </a:extLst>
          </p:cNvPr>
          <p:cNvCxnSpPr>
            <a:stCxn id="17" idx="0"/>
          </p:cNvCxnSpPr>
          <p:nvPr/>
        </p:nvCxnSpPr>
        <p:spPr>
          <a:xfrm flipV="1">
            <a:off x="1137943" y="1573619"/>
            <a:ext cx="1803731" cy="67428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C337A9F7-34A7-4953-813C-8770F8906193}"/>
              </a:ext>
            </a:extLst>
          </p:cNvPr>
          <p:cNvCxnSpPr>
            <a:cxnSpLocks/>
          </p:cNvCxnSpPr>
          <p:nvPr/>
        </p:nvCxnSpPr>
        <p:spPr>
          <a:xfrm flipH="1" flipV="1">
            <a:off x="3345712" y="2079266"/>
            <a:ext cx="3974206" cy="35159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355496"/>
      </p:ext>
    </p:extLst>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arn(inVertical)">
                                      <p:cBhvr>
                                        <p:cTn id="2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110</a:t>
            </a:fld>
            <a:endParaRPr lang="en-US">
              <a:solidFill>
                <a:prstClr val="black">
                  <a:tint val="75000"/>
                </a:prstClr>
              </a:solidFill>
            </a:endParaRPr>
          </a:p>
        </p:txBody>
      </p:sp>
      <p:sp>
        <p:nvSpPr>
          <p:cNvPr id="13" name="文本框 12">
            <a:extLst>
              <a:ext uri="{FF2B5EF4-FFF2-40B4-BE49-F238E27FC236}">
                <a16:creationId xmlns:a16="http://schemas.microsoft.com/office/drawing/2014/main" id="{97ED3C72-0BD8-4295-9CB9-C231F2A845F4}"/>
              </a:ext>
            </a:extLst>
          </p:cNvPr>
          <p:cNvSpPr txBox="1"/>
          <p:nvPr/>
        </p:nvSpPr>
        <p:spPr>
          <a:xfrm>
            <a:off x="616539" y="1124465"/>
            <a:ext cx="7910922" cy="3251852"/>
          </a:xfrm>
          <a:prstGeom prst="rect">
            <a:avLst/>
          </a:prstGeom>
          <a:noFill/>
        </p:spPr>
        <p:txBody>
          <a:bodyPr wrap="square">
            <a:spAutoFit/>
          </a:bodyPr>
          <a:lstStyle/>
          <a:p>
            <a:pPr marL="0" marR="0" lvl="0" defTabSz="914400" rtl="0" eaLnBrk="1" fontAlgn="base" latinLnBrk="0" hangingPunct="1">
              <a:lnSpc>
                <a:spcPct val="150000"/>
              </a:lnSpc>
              <a:spcBef>
                <a:spcPct val="0"/>
              </a:spcBef>
              <a:spcAft>
                <a:spcPct val="0"/>
              </a:spcAft>
              <a:buClrTx/>
              <a:buSzTx/>
              <a:buFontTx/>
              <a:buNone/>
              <a:tabLst/>
              <a:defRPr/>
            </a:pPr>
            <a:r>
              <a:rPr lang="en-US" altLang="zh-CN" sz="2000" b="1" dirty="0">
                <a:solidFill>
                  <a:srgbClr val="0070C0"/>
                </a:solidFill>
                <a:latin typeface="楷体" panose="02010609060101010101" pitchFamily="49" charset="-122"/>
                <a:ea typeface="楷体" panose="02010609060101010101" pitchFamily="49" charset="-122"/>
              </a:rPr>
              <a:t>1.5.</a:t>
            </a:r>
            <a:r>
              <a:rPr lang="zh-CN" altLang="en-US" sz="2000" b="1" dirty="0">
                <a:solidFill>
                  <a:srgbClr val="0070C0"/>
                </a:solidFill>
                <a:latin typeface="楷体" panose="02010609060101010101" pitchFamily="49" charset="-122"/>
                <a:ea typeface="楷体" panose="02010609060101010101" pitchFamily="49" charset="-122"/>
              </a:rPr>
              <a:t>电子烟的代加工及代销方式下销售额的确认（</a:t>
            </a:r>
            <a:r>
              <a:rPr lang="en-US" altLang="zh-CN" sz="2000" b="1" dirty="0">
                <a:solidFill>
                  <a:srgbClr val="0070C0"/>
                </a:solidFill>
                <a:latin typeface="楷体" panose="02010609060101010101" pitchFamily="49" charset="-122"/>
                <a:ea typeface="楷体" panose="02010609060101010101" pitchFamily="49" charset="-122"/>
              </a:rPr>
              <a:t>2023</a:t>
            </a:r>
            <a:r>
              <a:rPr lang="zh-CN" altLang="en-US" sz="2000" b="1" dirty="0">
                <a:solidFill>
                  <a:srgbClr val="0070C0"/>
                </a:solidFill>
                <a:latin typeface="楷体" panose="02010609060101010101" pitchFamily="49" charset="-122"/>
                <a:ea typeface="楷体" panose="02010609060101010101" pitchFamily="49" charset="-122"/>
              </a:rPr>
              <a:t>年新增）</a:t>
            </a:r>
          </a:p>
          <a:p>
            <a:pPr lvl="0" indent="457200" defTabSz="914400" fontAlgn="base">
              <a:lnSpc>
                <a:spcPct val="150000"/>
              </a:lnSpc>
              <a:spcBef>
                <a:spcPct val="0"/>
              </a:spcBef>
              <a:spcAft>
                <a:spcPct val="0"/>
              </a:spcAft>
              <a:defRPr/>
            </a:pPr>
            <a:r>
              <a:rPr lang="zh-CN" altLang="en-US" sz="2000" b="1" dirty="0">
                <a:latin typeface="楷体" panose="02010609060101010101" pitchFamily="49" charset="-122"/>
                <a:ea typeface="楷体" panose="02010609060101010101" pitchFamily="49" charset="-122"/>
              </a:rPr>
              <a:t>（</a:t>
            </a:r>
            <a:r>
              <a:rPr lang="en-US" altLang="zh-CN" sz="2000" b="1" dirty="0">
                <a:latin typeface="楷体" panose="02010609060101010101" pitchFamily="49" charset="-122"/>
                <a:ea typeface="楷体" panose="02010609060101010101" pitchFamily="49" charset="-122"/>
              </a:rPr>
              <a:t>1</a:t>
            </a:r>
            <a:r>
              <a:rPr lang="zh-CN" altLang="en-US" sz="2000" b="1" dirty="0">
                <a:latin typeface="楷体" panose="02010609060101010101" pitchFamily="49" charset="-122"/>
                <a:ea typeface="楷体" panose="02010609060101010101" pitchFamily="49" charset="-122"/>
              </a:rPr>
              <a:t>）电子烟生产环节纳税人从事电子烟代加工业务的，应当</a:t>
            </a:r>
            <a:r>
              <a:rPr lang="zh-CN" altLang="en-US" sz="2000" b="1" dirty="0">
                <a:solidFill>
                  <a:srgbClr val="C00000"/>
                </a:solidFill>
                <a:latin typeface="楷体" panose="02010609060101010101" pitchFamily="49" charset="-122"/>
                <a:ea typeface="楷体" panose="02010609060101010101" pitchFamily="49" charset="-122"/>
              </a:rPr>
              <a:t>分开核算</a:t>
            </a:r>
            <a:r>
              <a:rPr lang="zh-CN" altLang="en-US" sz="2000" b="1" dirty="0">
                <a:latin typeface="楷体" panose="02010609060101010101" pitchFamily="49" charset="-122"/>
                <a:ea typeface="楷体" panose="02010609060101010101" pitchFamily="49" charset="-122"/>
              </a:rPr>
              <a:t>持有商标电子烟的销售额和代加工电子烟的销售额；未分开核算的，一并缴纳消费税。</a:t>
            </a:r>
          </a:p>
          <a:p>
            <a:pPr lvl="0" indent="457200" defTabSz="914400" fontAlgn="base">
              <a:lnSpc>
                <a:spcPct val="150000"/>
              </a:lnSpc>
              <a:spcBef>
                <a:spcPct val="0"/>
              </a:spcBef>
              <a:spcAft>
                <a:spcPct val="0"/>
              </a:spcAft>
              <a:defRPr/>
            </a:pPr>
            <a:r>
              <a:rPr lang="zh-CN" altLang="en-US" sz="2000" b="1" dirty="0">
                <a:latin typeface="楷体" panose="02010609060101010101" pitchFamily="49" charset="-122"/>
                <a:ea typeface="楷体" panose="02010609060101010101" pitchFamily="49" charset="-122"/>
              </a:rPr>
              <a:t>（</a:t>
            </a:r>
            <a:r>
              <a:rPr lang="en-US" altLang="zh-CN" sz="2000" b="1" dirty="0">
                <a:latin typeface="楷体" panose="02010609060101010101" pitchFamily="49" charset="-122"/>
                <a:ea typeface="楷体" panose="02010609060101010101" pitchFamily="49" charset="-122"/>
              </a:rPr>
              <a:t>2</a:t>
            </a:r>
            <a:r>
              <a:rPr lang="zh-CN" altLang="en-US" sz="2000" b="1" dirty="0">
                <a:latin typeface="楷体" panose="02010609060101010101" pitchFamily="49" charset="-122"/>
                <a:ea typeface="楷体" panose="02010609060101010101" pitchFamily="49" charset="-122"/>
              </a:rPr>
              <a:t>）电子烟生产环节纳税人采用代销方式销售电子烟的，按照经销商（代理商）销售给电子烟批发企业的销售额计算纳税。</a:t>
            </a:r>
            <a:endPar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endParaRPr>
          </a:p>
          <a:p>
            <a:pPr marL="0" marR="0" lvl="0" defTabSz="914400" rtl="0" eaLnBrk="1" fontAlgn="base" latinLnBrk="0" hangingPunct="1">
              <a:lnSpc>
                <a:spcPct val="15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0070C0"/>
              </a:solidFill>
              <a:effectLst/>
              <a:uLnTx/>
              <a:uFillTx/>
              <a:latin typeface="楷体" panose="02010609060101010101" pitchFamily="49" charset="-122"/>
              <a:ea typeface="楷体" panose="02010609060101010101" pitchFamily="49" charset="-122"/>
            </a:endParaRPr>
          </a:p>
        </p:txBody>
      </p:sp>
      <p:sp>
        <p:nvSpPr>
          <p:cNvPr id="5" name="矩形 4">
            <a:extLst>
              <a:ext uri="{FF2B5EF4-FFF2-40B4-BE49-F238E27FC236}">
                <a16:creationId xmlns:a16="http://schemas.microsoft.com/office/drawing/2014/main" id="{FF676CE0-A431-4C02-A115-4BC0F034C710}"/>
              </a:ext>
            </a:extLst>
          </p:cNvPr>
          <p:cNvSpPr/>
          <p:nvPr/>
        </p:nvSpPr>
        <p:spPr>
          <a:xfrm>
            <a:off x="857839" y="296854"/>
            <a:ext cx="7381187" cy="523220"/>
          </a:xfrm>
          <a:prstGeom prst="rect">
            <a:avLst/>
          </a:prstGeom>
        </p:spPr>
        <p:txBody>
          <a:bodyPr wrap="square">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二、特殊情况下销售额的确定</a:t>
            </a:r>
            <a:endParaRPr lang="zh-CN" altLang="zh-CN" sz="2000" b="1" dirty="0"/>
          </a:p>
        </p:txBody>
      </p:sp>
    </p:spTree>
    <p:extLst>
      <p:ext uri="{BB962C8B-B14F-4D97-AF65-F5344CB8AC3E}">
        <p14:creationId xmlns:p14="http://schemas.microsoft.com/office/powerpoint/2010/main" val="193956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 calcmode="lin" valueType="num">
                                      <p:cBhvr additive="base">
                                        <p:cTn id="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 calcmode="lin" valueType="num">
                                      <p:cBhvr additive="base">
                                        <p:cTn id="13"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111</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多选题</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2022</a:t>
            </a:r>
            <a:r>
              <a:rPr lang="zh-CN" altLang="en-US" dirty="0">
                <a:latin typeface="+mn-lt"/>
                <a:ea typeface="+mn-ea"/>
                <a:cs typeface="+mn-ea"/>
                <a:sym typeface="+mn-lt"/>
              </a:rPr>
              <a:t>年）根据消费税法律制度的规定，白酒生产企业销售自产白酒收取的下列款项中，应并入白酒销售额缴纳消费税的有（　）。</a:t>
            </a:r>
          </a:p>
          <a:p>
            <a:r>
              <a:rPr lang="zh-CN" altLang="en-US" dirty="0">
                <a:latin typeface="+mn-lt"/>
                <a:ea typeface="+mn-ea"/>
                <a:cs typeface="+mn-ea"/>
                <a:sym typeface="+mn-lt"/>
              </a:rPr>
              <a:t>　　</a:t>
            </a:r>
            <a:r>
              <a:rPr lang="en-US" altLang="zh-CN" dirty="0">
                <a:latin typeface="+mn-lt"/>
                <a:ea typeface="+mn-ea"/>
                <a:cs typeface="+mn-ea"/>
                <a:sym typeface="+mn-lt"/>
              </a:rPr>
              <a:t>A.</a:t>
            </a:r>
            <a:r>
              <a:rPr lang="zh-CN" altLang="en-US" dirty="0">
                <a:latin typeface="+mn-lt"/>
                <a:ea typeface="+mn-ea"/>
                <a:cs typeface="+mn-ea"/>
                <a:sym typeface="+mn-lt"/>
              </a:rPr>
              <a:t>包装物租金</a:t>
            </a:r>
          </a:p>
          <a:p>
            <a:r>
              <a:rPr lang="zh-CN" altLang="en-US" dirty="0">
                <a:latin typeface="+mn-lt"/>
                <a:ea typeface="+mn-ea"/>
                <a:cs typeface="+mn-ea"/>
                <a:sym typeface="+mn-lt"/>
              </a:rPr>
              <a:t>　　</a:t>
            </a:r>
            <a:r>
              <a:rPr lang="en-US" altLang="zh-CN" dirty="0">
                <a:latin typeface="+mn-lt"/>
                <a:ea typeface="+mn-ea"/>
                <a:cs typeface="+mn-ea"/>
                <a:sym typeface="+mn-lt"/>
              </a:rPr>
              <a:t>B.</a:t>
            </a:r>
            <a:r>
              <a:rPr lang="zh-CN" altLang="en-US" dirty="0">
                <a:latin typeface="+mn-lt"/>
                <a:ea typeface="+mn-ea"/>
                <a:cs typeface="+mn-ea"/>
                <a:sym typeface="+mn-lt"/>
              </a:rPr>
              <a:t>增值税税款</a:t>
            </a:r>
          </a:p>
          <a:p>
            <a:r>
              <a:rPr lang="zh-CN" altLang="en-US" dirty="0">
                <a:latin typeface="+mn-lt"/>
                <a:ea typeface="+mn-ea"/>
                <a:cs typeface="+mn-ea"/>
                <a:sym typeface="+mn-lt"/>
              </a:rPr>
              <a:t>　　</a:t>
            </a:r>
            <a:r>
              <a:rPr lang="en-US" altLang="zh-CN" dirty="0">
                <a:latin typeface="+mn-lt"/>
                <a:ea typeface="+mn-ea"/>
                <a:cs typeface="+mn-ea"/>
                <a:sym typeface="+mn-lt"/>
              </a:rPr>
              <a:t>C.</a:t>
            </a:r>
            <a:r>
              <a:rPr lang="zh-CN" altLang="en-US" dirty="0">
                <a:latin typeface="+mn-lt"/>
                <a:ea typeface="+mn-ea"/>
                <a:cs typeface="+mn-ea"/>
                <a:sym typeface="+mn-lt"/>
              </a:rPr>
              <a:t>品牌使用费</a:t>
            </a:r>
          </a:p>
          <a:p>
            <a:r>
              <a:rPr lang="zh-CN" altLang="en-US" dirty="0">
                <a:latin typeface="+mn-lt"/>
                <a:ea typeface="+mn-ea"/>
                <a:cs typeface="+mn-ea"/>
                <a:sym typeface="+mn-lt"/>
              </a:rPr>
              <a:t>　　</a:t>
            </a:r>
            <a:r>
              <a:rPr lang="en-US" altLang="zh-CN" dirty="0">
                <a:latin typeface="+mn-lt"/>
                <a:ea typeface="+mn-ea"/>
                <a:cs typeface="+mn-ea"/>
                <a:sym typeface="+mn-lt"/>
              </a:rPr>
              <a:t>D.</a:t>
            </a:r>
            <a:r>
              <a:rPr lang="zh-CN" altLang="en-US" dirty="0">
                <a:latin typeface="+mn-lt"/>
                <a:ea typeface="+mn-ea"/>
                <a:cs typeface="+mn-ea"/>
                <a:sym typeface="+mn-lt"/>
              </a:rPr>
              <a:t>包装物押金</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5"/>
            <a:ext cx="677108" cy="1428693"/>
            <a:chOff x="9306656"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6" y="2211003"/>
              <a:ext cx="902810" cy="1290097"/>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ACD</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147689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112</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fontScale="92500" lnSpcReduction="200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某摩托车生产企业为增值税一般纳税人，</a:t>
            </a:r>
            <a:r>
              <a:rPr lang="en-US" altLang="zh-CN" dirty="0">
                <a:latin typeface="+mn-lt"/>
                <a:ea typeface="+mn-ea"/>
                <a:cs typeface="+mn-ea"/>
                <a:sym typeface="+mn-lt"/>
              </a:rPr>
              <a:t>6</a:t>
            </a:r>
            <a:r>
              <a:rPr lang="zh-CN" altLang="en-US" dirty="0">
                <a:latin typeface="+mn-lt"/>
                <a:ea typeface="+mn-ea"/>
                <a:cs typeface="+mn-ea"/>
                <a:sym typeface="+mn-lt"/>
              </a:rPr>
              <a:t>月份将生产的某型号摩托车</a:t>
            </a:r>
            <a:r>
              <a:rPr lang="en-US" altLang="zh-CN" dirty="0">
                <a:latin typeface="+mn-lt"/>
                <a:ea typeface="+mn-ea"/>
                <a:cs typeface="+mn-ea"/>
                <a:sym typeface="+mn-lt"/>
              </a:rPr>
              <a:t>30</a:t>
            </a:r>
            <a:r>
              <a:rPr lang="zh-CN" altLang="en-US" dirty="0">
                <a:latin typeface="+mn-lt"/>
                <a:ea typeface="+mn-ea"/>
                <a:cs typeface="+mn-ea"/>
                <a:sym typeface="+mn-lt"/>
              </a:rPr>
              <a:t>辆，以每辆出厂价</a:t>
            </a:r>
            <a:r>
              <a:rPr lang="en-US" altLang="zh-CN" dirty="0">
                <a:latin typeface="+mn-lt"/>
                <a:ea typeface="+mn-ea"/>
                <a:cs typeface="+mn-ea"/>
                <a:sym typeface="+mn-lt"/>
              </a:rPr>
              <a:t>12000</a:t>
            </a:r>
            <a:r>
              <a:rPr lang="zh-CN" altLang="en-US" dirty="0">
                <a:latin typeface="+mn-lt"/>
                <a:ea typeface="+mn-ea"/>
                <a:cs typeface="+mn-ea"/>
                <a:sym typeface="+mn-lt"/>
              </a:rPr>
              <a:t>元（不含增值税）给自设非独立核算的门市部；门市部又以每辆</a:t>
            </a:r>
            <a:r>
              <a:rPr lang="en-US" altLang="zh-CN" dirty="0">
                <a:latin typeface="+mn-lt"/>
                <a:ea typeface="+mn-ea"/>
                <a:cs typeface="+mn-ea"/>
                <a:sym typeface="+mn-lt"/>
              </a:rPr>
              <a:t>15820</a:t>
            </a:r>
            <a:r>
              <a:rPr lang="zh-CN" altLang="en-US" dirty="0">
                <a:latin typeface="+mn-lt"/>
                <a:ea typeface="+mn-ea"/>
                <a:cs typeface="+mn-ea"/>
                <a:sym typeface="+mn-lt"/>
              </a:rPr>
              <a:t>元（含增值税）全部销售给消费者。已知：摩托车适用消费税税率</a:t>
            </a:r>
            <a:r>
              <a:rPr lang="en-US" altLang="zh-CN" dirty="0">
                <a:latin typeface="+mn-lt"/>
                <a:ea typeface="+mn-ea"/>
                <a:cs typeface="+mn-ea"/>
                <a:sym typeface="+mn-lt"/>
              </a:rPr>
              <a:t>10</a:t>
            </a:r>
            <a:r>
              <a:rPr lang="zh-CN" altLang="en-US" dirty="0">
                <a:latin typeface="+mn-lt"/>
                <a:ea typeface="+mn-ea"/>
                <a:cs typeface="+mn-ea"/>
                <a:sym typeface="+mn-lt"/>
              </a:rPr>
              <a:t>％，则该摩托车生产企业</a:t>
            </a:r>
            <a:r>
              <a:rPr lang="en-US" altLang="zh-CN" dirty="0">
                <a:latin typeface="+mn-lt"/>
                <a:ea typeface="+mn-ea"/>
                <a:cs typeface="+mn-ea"/>
                <a:sym typeface="+mn-lt"/>
              </a:rPr>
              <a:t>6</a:t>
            </a:r>
            <a:r>
              <a:rPr lang="zh-CN" altLang="en-US" dirty="0">
                <a:latin typeface="+mn-lt"/>
                <a:ea typeface="+mn-ea"/>
                <a:cs typeface="+mn-ea"/>
                <a:sym typeface="+mn-lt"/>
              </a:rPr>
              <a:t>月份应缴纳消费税的下列计算中正确的是（　）。</a:t>
            </a:r>
          </a:p>
          <a:p>
            <a:r>
              <a:rPr lang="en-US" altLang="zh-CN" dirty="0">
                <a:latin typeface="+mn-lt"/>
                <a:ea typeface="+mn-ea"/>
                <a:cs typeface="+mn-ea"/>
                <a:sym typeface="+mn-lt"/>
              </a:rPr>
              <a:t>A.12000×30×10</a:t>
            </a:r>
            <a:r>
              <a:rPr lang="zh-CN" altLang="en-US" dirty="0">
                <a:latin typeface="+mn-lt"/>
                <a:ea typeface="+mn-ea"/>
                <a:cs typeface="+mn-ea"/>
                <a:sym typeface="+mn-lt"/>
              </a:rPr>
              <a:t>％＝</a:t>
            </a:r>
            <a:r>
              <a:rPr lang="en-US" altLang="zh-CN" dirty="0">
                <a:latin typeface="+mn-lt"/>
                <a:ea typeface="+mn-ea"/>
                <a:cs typeface="+mn-ea"/>
                <a:sym typeface="+mn-lt"/>
              </a:rPr>
              <a:t>36000</a:t>
            </a:r>
            <a:r>
              <a:rPr lang="zh-CN" altLang="en-US" dirty="0">
                <a:latin typeface="+mn-lt"/>
                <a:ea typeface="+mn-ea"/>
                <a:cs typeface="+mn-ea"/>
                <a:sym typeface="+mn-lt"/>
              </a:rPr>
              <a:t>（元）</a:t>
            </a:r>
          </a:p>
          <a:p>
            <a:r>
              <a:rPr lang="en-US" altLang="zh-CN" dirty="0">
                <a:latin typeface="+mn-lt"/>
                <a:ea typeface="+mn-ea"/>
                <a:cs typeface="+mn-ea"/>
                <a:sym typeface="+mn-lt"/>
              </a:rPr>
              <a:t>B.15820÷</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13</a:t>
            </a:r>
            <a:r>
              <a:rPr lang="zh-CN" altLang="en-US" dirty="0">
                <a:latin typeface="+mn-lt"/>
                <a:ea typeface="+mn-ea"/>
                <a:cs typeface="+mn-ea"/>
                <a:sym typeface="+mn-lt"/>
              </a:rPr>
              <a:t>％）</a:t>
            </a:r>
            <a:r>
              <a:rPr lang="en-US" altLang="zh-CN" dirty="0">
                <a:latin typeface="+mn-lt"/>
                <a:ea typeface="+mn-ea"/>
                <a:cs typeface="+mn-ea"/>
                <a:sym typeface="+mn-lt"/>
              </a:rPr>
              <a:t>×30×10</a:t>
            </a:r>
            <a:r>
              <a:rPr lang="zh-CN" altLang="en-US" dirty="0">
                <a:latin typeface="+mn-lt"/>
                <a:ea typeface="+mn-ea"/>
                <a:cs typeface="+mn-ea"/>
                <a:sym typeface="+mn-lt"/>
              </a:rPr>
              <a:t>％＝</a:t>
            </a:r>
            <a:r>
              <a:rPr lang="en-US" altLang="zh-CN" dirty="0">
                <a:latin typeface="+mn-lt"/>
                <a:ea typeface="+mn-ea"/>
                <a:cs typeface="+mn-ea"/>
                <a:sym typeface="+mn-lt"/>
              </a:rPr>
              <a:t>42000</a:t>
            </a:r>
            <a:r>
              <a:rPr lang="zh-CN" altLang="en-US" dirty="0">
                <a:latin typeface="+mn-lt"/>
                <a:ea typeface="+mn-ea"/>
                <a:cs typeface="+mn-ea"/>
                <a:sym typeface="+mn-lt"/>
              </a:rPr>
              <a:t>（元）</a:t>
            </a:r>
          </a:p>
          <a:p>
            <a:r>
              <a:rPr lang="en-US" altLang="zh-CN" dirty="0">
                <a:latin typeface="+mn-lt"/>
                <a:ea typeface="+mn-ea"/>
                <a:cs typeface="+mn-ea"/>
                <a:sym typeface="+mn-lt"/>
              </a:rPr>
              <a:t>C.15820×</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13</a:t>
            </a:r>
            <a:r>
              <a:rPr lang="zh-CN" altLang="en-US" dirty="0">
                <a:latin typeface="+mn-lt"/>
                <a:ea typeface="+mn-ea"/>
                <a:cs typeface="+mn-ea"/>
                <a:sym typeface="+mn-lt"/>
              </a:rPr>
              <a:t>％）</a:t>
            </a:r>
            <a:r>
              <a:rPr lang="en-US" altLang="zh-CN" dirty="0">
                <a:latin typeface="+mn-lt"/>
                <a:ea typeface="+mn-ea"/>
                <a:cs typeface="+mn-ea"/>
                <a:sym typeface="+mn-lt"/>
              </a:rPr>
              <a:t>×30×10</a:t>
            </a:r>
            <a:r>
              <a:rPr lang="zh-CN" altLang="en-US" dirty="0">
                <a:latin typeface="+mn-lt"/>
                <a:ea typeface="+mn-ea"/>
                <a:cs typeface="+mn-ea"/>
                <a:sym typeface="+mn-lt"/>
              </a:rPr>
              <a:t>％＝</a:t>
            </a:r>
            <a:r>
              <a:rPr lang="en-US" altLang="zh-CN" dirty="0">
                <a:latin typeface="+mn-lt"/>
                <a:ea typeface="+mn-ea"/>
                <a:cs typeface="+mn-ea"/>
                <a:sym typeface="+mn-lt"/>
              </a:rPr>
              <a:t>53629.8</a:t>
            </a:r>
            <a:r>
              <a:rPr lang="zh-CN" altLang="en-US" dirty="0">
                <a:latin typeface="+mn-lt"/>
                <a:ea typeface="+mn-ea"/>
                <a:cs typeface="+mn-ea"/>
                <a:sym typeface="+mn-lt"/>
              </a:rPr>
              <a:t>（元）</a:t>
            </a:r>
          </a:p>
          <a:p>
            <a:r>
              <a:rPr lang="en-US" altLang="zh-CN" dirty="0">
                <a:latin typeface="+mn-lt"/>
                <a:ea typeface="+mn-ea"/>
                <a:cs typeface="+mn-ea"/>
                <a:sym typeface="+mn-lt"/>
              </a:rPr>
              <a:t>D.15820×30×10</a:t>
            </a:r>
            <a:r>
              <a:rPr lang="zh-CN" altLang="en-US" dirty="0">
                <a:latin typeface="+mn-lt"/>
                <a:ea typeface="+mn-ea"/>
                <a:cs typeface="+mn-ea"/>
                <a:sym typeface="+mn-lt"/>
              </a:rPr>
              <a:t>％＝</a:t>
            </a:r>
            <a:r>
              <a:rPr lang="en-US" altLang="zh-CN" dirty="0">
                <a:latin typeface="+mn-lt"/>
                <a:ea typeface="+mn-ea"/>
                <a:cs typeface="+mn-ea"/>
                <a:sym typeface="+mn-lt"/>
              </a:rPr>
              <a:t>47460</a:t>
            </a:r>
            <a:r>
              <a:rPr lang="zh-CN" altLang="en-US" dirty="0">
                <a:latin typeface="+mn-lt"/>
                <a:ea typeface="+mn-ea"/>
                <a:cs typeface="+mn-ea"/>
                <a:sym typeface="+mn-lt"/>
              </a:rPr>
              <a:t>（元）</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3"/>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B</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84076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113</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fontScale="92500" lnSpcReduction="100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2022</a:t>
            </a:r>
            <a:r>
              <a:rPr lang="zh-CN" altLang="en-US" dirty="0">
                <a:latin typeface="+mn-lt"/>
                <a:ea typeface="+mn-ea"/>
                <a:cs typeface="+mn-ea"/>
                <a:sym typeface="+mn-lt"/>
              </a:rPr>
              <a:t>年）</a:t>
            </a:r>
            <a:r>
              <a:rPr lang="en-US" altLang="zh-CN" dirty="0">
                <a:latin typeface="+mn-lt"/>
                <a:ea typeface="+mn-ea"/>
                <a:cs typeface="+mn-ea"/>
                <a:sym typeface="+mn-lt"/>
              </a:rPr>
              <a:t>2022</a:t>
            </a:r>
            <a:r>
              <a:rPr lang="zh-CN" altLang="en-US" dirty="0">
                <a:latin typeface="+mn-lt"/>
                <a:ea typeface="+mn-ea"/>
                <a:cs typeface="+mn-ea"/>
                <a:sym typeface="+mn-lt"/>
              </a:rPr>
              <a:t>年</a:t>
            </a:r>
            <a:r>
              <a:rPr lang="en-US" altLang="zh-CN" dirty="0">
                <a:latin typeface="+mn-lt"/>
                <a:ea typeface="+mn-ea"/>
                <a:cs typeface="+mn-ea"/>
                <a:sym typeface="+mn-lt"/>
              </a:rPr>
              <a:t>11</a:t>
            </a:r>
            <a:r>
              <a:rPr lang="zh-CN" altLang="en-US" dirty="0">
                <a:latin typeface="+mn-lt"/>
                <a:ea typeface="+mn-ea"/>
                <a:cs typeface="+mn-ea"/>
                <a:sym typeface="+mn-lt"/>
              </a:rPr>
              <a:t>月甲酒厂将自产的</a:t>
            </a:r>
            <a:r>
              <a:rPr lang="en-US" altLang="zh-CN" dirty="0">
                <a:latin typeface="+mn-lt"/>
                <a:ea typeface="+mn-ea"/>
                <a:cs typeface="+mn-ea"/>
                <a:sym typeface="+mn-lt"/>
              </a:rPr>
              <a:t>2</a:t>
            </a:r>
            <a:r>
              <a:rPr lang="zh-CN" altLang="en-US" dirty="0">
                <a:latin typeface="+mn-lt"/>
                <a:ea typeface="+mn-ea"/>
                <a:cs typeface="+mn-ea"/>
                <a:sym typeface="+mn-lt"/>
              </a:rPr>
              <a:t>吨红酒用于换取生产资料。该批红酒生产成本</a:t>
            </a:r>
            <a:r>
              <a:rPr lang="en-US" altLang="zh-CN" dirty="0">
                <a:latin typeface="+mn-lt"/>
                <a:ea typeface="+mn-ea"/>
                <a:cs typeface="+mn-ea"/>
                <a:sym typeface="+mn-lt"/>
              </a:rPr>
              <a:t>10 000</a:t>
            </a:r>
            <a:r>
              <a:rPr lang="zh-CN" altLang="en-US" dirty="0">
                <a:latin typeface="+mn-lt"/>
                <a:ea typeface="+mn-ea"/>
                <a:cs typeface="+mn-ea"/>
                <a:sym typeface="+mn-lt"/>
              </a:rPr>
              <a:t>元</a:t>
            </a:r>
            <a:r>
              <a:rPr lang="en-US" altLang="zh-CN" dirty="0">
                <a:latin typeface="+mn-lt"/>
                <a:ea typeface="+mn-ea"/>
                <a:cs typeface="+mn-ea"/>
                <a:sym typeface="+mn-lt"/>
              </a:rPr>
              <a:t>/</a:t>
            </a:r>
            <a:r>
              <a:rPr lang="zh-CN" altLang="en-US" dirty="0">
                <a:latin typeface="+mn-lt"/>
                <a:ea typeface="+mn-ea"/>
                <a:cs typeface="+mn-ea"/>
                <a:sym typeface="+mn-lt"/>
              </a:rPr>
              <a:t>吨。当月同类红酒不含增值税最高售价</a:t>
            </a:r>
            <a:r>
              <a:rPr lang="en-US" altLang="zh-CN" dirty="0">
                <a:latin typeface="+mn-lt"/>
                <a:ea typeface="+mn-ea"/>
                <a:cs typeface="+mn-ea"/>
                <a:sym typeface="+mn-lt"/>
              </a:rPr>
              <a:t>78 000</a:t>
            </a:r>
            <a:r>
              <a:rPr lang="zh-CN" altLang="en-US" dirty="0">
                <a:latin typeface="+mn-lt"/>
                <a:ea typeface="+mn-ea"/>
                <a:cs typeface="+mn-ea"/>
                <a:sym typeface="+mn-lt"/>
              </a:rPr>
              <a:t>元</a:t>
            </a:r>
            <a:r>
              <a:rPr lang="en-US" altLang="zh-CN" dirty="0">
                <a:latin typeface="+mn-lt"/>
                <a:ea typeface="+mn-ea"/>
                <a:cs typeface="+mn-ea"/>
                <a:sym typeface="+mn-lt"/>
              </a:rPr>
              <a:t>/</a:t>
            </a:r>
            <a:r>
              <a:rPr lang="zh-CN" altLang="en-US" dirty="0">
                <a:latin typeface="+mn-lt"/>
                <a:ea typeface="+mn-ea"/>
                <a:cs typeface="+mn-ea"/>
                <a:sym typeface="+mn-lt"/>
              </a:rPr>
              <a:t>吨，平均售价</a:t>
            </a:r>
            <a:r>
              <a:rPr lang="en-US" altLang="zh-CN" dirty="0">
                <a:latin typeface="+mn-lt"/>
                <a:ea typeface="+mn-ea"/>
                <a:cs typeface="+mn-ea"/>
                <a:sym typeface="+mn-lt"/>
              </a:rPr>
              <a:t>75 000</a:t>
            </a:r>
            <a:r>
              <a:rPr lang="zh-CN" altLang="en-US" dirty="0">
                <a:latin typeface="+mn-lt"/>
                <a:ea typeface="+mn-ea"/>
                <a:cs typeface="+mn-ea"/>
                <a:sym typeface="+mn-lt"/>
              </a:rPr>
              <a:t>元</a:t>
            </a:r>
            <a:r>
              <a:rPr lang="en-US" altLang="zh-CN" dirty="0">
                <a:latin typeface="+mn-lt"/>
                <a:ea typeface="+mn-ea"/>
                <a:cs typeface="+mn-ea"/>
                <a:sym typeface="+mn-lt"/>
              </a:rPr>
              <a:t>/</a:t>
            </a:r>
            <a:r>
              <a:rPr lang="zh-CN" altLang="en-US" dirty="0">
                <a:latin typeface="+mn-lt"/>
                <a:ea typeface="+mn-ea"/>
                <a:cs typeface="+mn-ea"/>
                <a:sym typeface="+mn-lt"/>
              </a:rPr>
              <a:t>吨，最低售价</a:t>
            </a:r>
            <a:r>
              <a:rPr lang="en-US" altLang="zh-CN" dirty="0">
                <a:latin typeface="+mn-lt"/>
                <a:ea typeface="+mn-ea"/>
                <a:cs typeface="+mn-ea"/>
                <a:sym typeface="+mn-lt"/>
              </a:rPr>
              <a:t>72 000</a:t>
            </a:r>
            <a:r>
              <a:rPr lang="zh-CN" altLang="en-US" dirty="0">
                <a:latin typeface="+mn-lt"/>
                <a:ea typeface="+mn-ea"/>
                <a:cs typeface="+mn-ea"/>
                <a:sym typeface="+mn-lt"/>
              </a:rPr>
              <a:t>元</a:t>
            </a:r>
            <a:r>
              <a:rPr lang="en-US" altLang="zh-CN" dirty="0">
                <a:latin typeface="+mn-lt"/>
                <a:ea typeface="+mn-ea"/>
                <a:cs typeface="+mn-ea"/>
                <a:sym typeface="+mn-lt"/>
              </a:rPr>
              <a:t>/</a:t>
            </a:r>
            <a:r>
              <a:rPr lang="zh-CN" altLang="en-US" dirty="0">
                <a:latin typeface="+mn-lt"/>
                <a:ea typeface="+mn-ea"/>
                <a:cs typeface="+mn-ea"/>
                <a:sym typeface="+mn-lt"/>
              </a:rPr>
              <a:t>吨。已知消费税税率为</a:t>
            </a:r>
            <a:r>
              <a:rPr lang="en-US" altLang="zh-CN" dirty="0">
                <a:latin typeface="+mn-lt"/>
                <a:ea typeface="+mn-ea"/>
                <a:cs typeface="+mn-ea"/>
                <a:sym typeface="+mn-lt"/>
              </a:rPr>
              <a:t>10</a:t>
            </a:r>
            <a:r>
              <a:rPr lang="zh-CN" altLang="en-US" dirty="0">
                <a:latin typeface="+mn-lt"/>
                <a:ea typeface="+mn-ea"/>
                <a:cs typeface="+mn-ea"/>
                <a:sym typeface="+mn-lt"/>
              </a:rPr>
              <a:t>％。甲酒厂当月该笔业务应缴纳消费税税额为（　）。</a:t>
            </a:r>
          </a:p>
          <a:p>
            <a:r>
              <a:rPr lang="zh-CN" altLang="en-US" dirty="0">
                <a:latin typeface="+mn-lt"/>
                <a:ea typeface="+mn-ea"/>
                <a:cs typeface="+mn-ea"/>
                <a:sym typeface="+mn-lt"/>
              </a:rPr>
              <a:t>　　</a:t>
            </a:r>
            <a:r>
              <a:rPr lang="en-US" altLang="zh-CN" dirty="0">
                <a:latin typeface="+mn-lt"/>
                <a:ea typeface="+mn-ea"/>
                <a:cs typeface="+mn-ea"/>
                <a:sym typeface="+mn-lt"/>
              </a:rPr>
              <a:t>A.14 400</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B.15 000</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C.15 600</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D.8 000</a:t>
            </a:r>
            <a:r>
              <a:rPr lang="zh-CN" altLang="en-US" dirty="0">
                <a:latin typeface="+mn-lt"/>
                <a:ea typeface="+mn-ea"/>
                <a:cs typeface="+mn-ea"/>
                <a:sym typeface="+mn-lt"/>
              </a:rPr>
              <a:t>元</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3"/>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611754"/>
              <a:ext cx="902810" cy="488596"/>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C</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298256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114</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fontScale="92500" lnSpcReduction="100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2022</a:t>
            </a:r>
            <a:r>
              <a:rPr lang="zh-CN" altLang="en-US" dirty="0">
                <a:latin typeface="+mn-lt"/>
                <a:ea typeface="+mn-ea"/>
                <a:cs typeface="+mn-ea"/>
                <a:sym typeface="+mn-lt"/>
              </a:rPr>
              <a:t>年）甲商场为增值税一般纳税人，</a:t>
            </a:r>
            <a:r>
              <a:rPr lang="en-US" altLang="zh-CN" dirty="0">
                <a:latin typeface="+mn-lt"/>
                <a:ea typeface="+mn-ea"/>
                <a:cs typeface="+mn-ea"/>
                <a:sym typeface="+mn-lt"/>
              </a:rPr>
              <a:t>2022</a:t>
            </a:r>
            <a:r>
              <a:rPr lang="zh-CN" altLang="en-US" dirty="0">
                <a:latin typeface="+mn-lt"/>
                <a:ea typeface="+mn-ea"/>
                <a:cs typeface="+mn-ea"/>
                <a:sym typeface="+mn-lt"/>
              </a:rPr>
              <a:t>年</a:t>
            </a:r>
            <a:r>
              <a:rPr lang="en-US" altLang="zh-CN" dirty="0">
                <a:latin typeface="+mn-lt"/>
                <a:ea typeface="+mn-ea"/>
                <a:cs typeface="+mn-ea"/>
                <a:sym typeface="+mn-lt"/>
              </a:rPr>
              <a:t>10</a:t>
            </a:r>
            <a:r>
              <a:rPr lang="zh-CN" altLang="en-US" dirty="0">
                <a:latin typeface="+mn-lt"/>
                <a:ea typeface="+mn-ea"/>
                <a:cs typeface="+mn-ea"/>
                <a:sym typeface="+mn-lt"/>
              </a:rPr>
              <a:t>月采取以旧换新方式销售金项链</a:t>
            </a:r>
            <a:r>
              <a:rPr lang="en-US" altLang="zh-CN" dirty="0">
                <a:latin typeface="+mn-lt"/>
                <a:ea typeface="+mn-ea"/>
                <a:cs typeface="+mn-ea"/>
                <a:sym typeface="+mn-lt"/>
              </a:rPr>
              <a:t>100</a:t>
            </a:r>
            <a:r>
              <a:rPr lang="zh-CN" altLang="en-US" dirty="0">
                <a:latin typeface="+mn-lt"/>
                <a:ea typeface="+mn-ea"/>
                <a:cs typeface="+mn-ea"/>
                <a:sym typeface="+mn-lt"/>
              </a:rPr>
              <a:t>条，金项链同期含增值税售价</a:t>
            </a:r>
            <a:r>
              <a:rPr lang="en-US" altLang="zh-CN" dirty="0">
                <a:latin typeface="+mn-lt"/>
                <a:ea typeface="+mn-ea"/>
                <a:cs typeface="+mn-ea"/>
                <a:sym typeface="+mn-lt"/>
              </a:rPr>
              <a:t>5 989</a:t>
            </a:r>
            <a:r>
              <a:rPr lang="zh-CN" altLang="en-US" dirty="0">
                <a:latin typeface="+mn-lt"/>
                <a:ea typeface="+mn-ea"/>
                <a:cs typeface="+mn-ea"/>
                <a:sym typeface="+mn-lt"/>
              </a:rPr>
              <a:t>元</a:t>
            </a:r>
            <a:r>
              <a:rPr lang="en-US" altLang="zh-CN" dirty="0">
                <a:latin typeface="+mn-lt"/>
                <a:ea typeface="+mn-ea"/>
                <a:cs typeface="+mn-ea"/>
                <a:sym typeface="+mn-lt"/>
              </a:rPr>
              <a:t>/</a:t>
            </a:r>
            <a:r>
              <a:rPr lang="zh-CN" altLang="en-US" dirty="0">
                <a:latin typeface="+mn-lt"/>
                <a:ea typeface="+mn-ea"/>
                <a:cs typeface="+mn-ea"/>
                <a:sym typeface="+mn-lt"/>
              </a:rPr>
              <a:t>条，折价收回同类旧金项链作价</a:t>
            </a:r>
            <a:r>
              <a:rPr lang="en-US" altLang="zh-CN" dirty="0">
                <a:latin typeface="+mn-lt"/>
                <a:ea typeface="+mn-ea"/>
                <a:cs typeface="+mn-ea"/>
                <a:sym typeface="+mn-lt"/>
              </a:rPr>
              <a:t>5 085</a:t>
            </a:r>
            <a:r>
              <a:rPr lang="zh-CN" altLang="en-US" dirty="0">
                <a:latin typeface="+mn-lt"/>
                <a:ea typeface="+mn-ea"/>
                <a:cs typeface="+mn-ea"/>
                <a:sym typeface="+mn-lt"/>
              </a:rPr>
              <a:t>元</a:t>
            </a:r>
            <a:r>
              <a:rPr lang="en-US" altLang="zh-CN" dirty="0">
                <a:latin typeface="+mn-lt"/>
                <a:ea typeface="+mn-ea"/>
                <a:cs typeface="+mn-ea"/>
                <a:sym typeface="+mn-lt"/>
              </a:rPr>
              <a:t>/</a:t>
            </a:r>
            <a:r>
              <a:rPr lang="zh-CN" altLang="en-US" dirty="0">
                <a:latin typeface="+mn-lt"/>
                <a:ea typeface="+mn-ea"/>
                <a:cs typeface="+mn-ea"/>
                <a:sym typeface="+mn-lt"/>
              </a:rPr>
              <a:t>条，已知增值税税率为</a:t>
            </a:r>
            <a:r>
              <a:rPr lang="en-US" altLang="zh-CN" dirty="0">
                <a:latin typeface="+mn-lt"/>
                <a:ea typeface="+mn-ea"/>
                <a:cs typeface="+mn-ea"/>
                <a:sym typeface="+mn-lt"/>
              </a:rPr>
              <a:t>13</a:t>
            </a:r>
            <a:r>
              <a:rPr lang="zh-CN" altLang="en-US" dirty="0">
                <a:latin typeface="+mn-lt"/>
                <a:ea typeface="+mn-ea"/>
                <a:cs typeface="+mn-ea"/>
                <a:sym typeface="+mn-lt"/>
              </a:rPr>
              <a:t>％，消费税税率为</a:t>
            </a:r>
            <a:r>
              <a:rPr lang="en-US" altLang="zh-CN" dirty="0">
                <a:latin typeface="+mn-lt"/>
                <a:ea typeface="+mn-ea"/>
                <a:cs typeface="+mn-ea"/>
                <a:sym typeface="+mn-lt"/>
              </a:rPr>
              <a:t>5</a:t>
            </a:r>
            <a:r>
              <a:rPr lang="zh-CN" altLang="en-US" dirty="0">
                <a:latin typeface="+mn-lt"/>
                <a:ea typeface="+mn-ea"/>
                <a:cs typeface="+mn-ea"/>
                <a:sym typeface="+mn-lt"/>
              </a:rPr>
              <a:t>％，计算甲商场当月以旧换新销售金项链应缴纳消费税税额的下列算式中，正确的是（　）。</a:t>
            </a:r>
          </a:p>
          <a:p>
            <a:r>
              <a:rPr lang="zh-CN" altLang="en-US" dirty="0">
                <a:latin typeface="+mn-lt"/>
                <a:ea typeface="+mn-ea"/>
                <a:cs typeface="+mn-ea"/>
                <a:sym typeface="+mn-lt"/>
              </a:rPr>
              <a:t>　　</a:t>
            </a:r>
            <a:r>
              <a:rPr lang="en-US" altLang="zh-CN" dirty="0">
                <a:latin typeface="+mn-lt"/>
                <a:ea typeface="+mn-ea"/>
                <a:cs typeface="+mn-ea"/>
                <a:sym typeface="+mn-lt"/>
              </a:rPr>
              <a:t>A.100×</a:t>
            </a:r>
            <a:r>
              <a:rPr lang="zh-CN" altLang="en-US" dirty="0">
                <a:latin typeface="+mn-lt"/>
                <a:ea typeface="+mn-ea"/>
                <a:cs typeface="+mn-ea"/>
                <a:sym typeface="+mn-lt"/>
              </a:rPr>
              <a:t>（</a:t>
            </a:r>
            <a:r>
              <a:rPr lang="en-US" altLang="zh-CN" dirty="0">
                <a:latin typeface="+mn-lt"/>
                <a:ea typeface="+mn-ea"/>
                <a:cs typeface="+mn-ea"/>
                <a:sym typeface="+mn-lt"/>
              </a:rPr>
              <a:t>5 989</a:t>
            </a:r>
            <a:r>
              <a:rPr lang="zh-CN" altLang="en-US" dirty="0">
                <a:latin typeface="+mn-lt"/>
                <a:ea typeface="+mn-ea"/>
                <a:cs typeface="+mn-ea"/>
                <a:sym typeface="+mn-lt"/>
              </a:rPr>
              <a:t>－</a:t>
            </a:r>
            <a:r>
              <a:rPr lang="en-US" altLang="zh-CN" dirty="0">
                <a:latin typeface="+mn-lt"/>
                <a:ea typeface="+mn-ea"/>
                <a:cs typeface="+mn-ea"/>
                <a:sym typeface="+mn-lt"/>
              </a:rPr>
              <a:t>5 085)×</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5</a:t>
            </a:r>
            <a:r>
              <a:rPr lang="zh-CN" altLang="en-US" dirty="0">
                <a:latin typeface="+mn-lt"/>
                <a:ea typeface="+mn-ea"/>
                <a:cs typeface="+mn-ea"/>
                <a:sym typeface="+mn-lt"/>
              </a:rPr>
              <a:t>％）</a:t>
            </a:r>
            <a:r>
              <a:rPr lang="en-US" altLang="zh-CN" dirty="0">
                <a:latin typeface="+mn-lt"/>
                <a:ea typeface="+mn-ea"/>
                <a:cs typeface="+mn-ea"/>
                <a:sym typeface="+mn-lt"/>
              </a:rPr>
              <a:t>×5</a:t>
            </a:r>
            <a:r>
              <a:rPr lang="zh-CN" altLang="en-US" dirty="0">
                <a:latin typeface="+mn-lt"/>
                <a:ea typeface="+mn-ea"/>
                <a:cs typeface="+mn-ea"/>
                <a:sym typeface="+mn-lt"/>
              </a:rPr>
              <a:t>％＝</a:t>
            </a:r>
            <a:r>
              <a:rPr lang="en-US" altLang="zh-CN" dirty="0">
                <a:latin typeface="+mn-lt"/>
                <a:ea typeface="+mn-ea"/>
                <a:cs typeface="+mn-ea"/>
                <a:sym typeface="+mn-lt"/>
              </a:rPr>
              <a:t>4 746</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B.100×5 989÷</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13</a:t>
            </a:r>
            <a:r>
              <a:rPr lang="zh-CN" altLang="en-US" dirty="0">
                <a:latin typeface="+mn-lt"/>
                <a:ea typeface="+mn-ea"/>
                <a:cs typeface="+mn-ea"/>
                <a:sym typeface="+mn-lt"/>
              </a:rPr>
              <a:t>％）</a:t>
            </a:r>
            <a:r>
              <a:rPr lang="en-US" altLang="zh-CN" dirty="0">
                <a:latin typeface="+mn-lt"/>
                <a:ea typeface="+mn-ea"/>
                <a:cs typeface="+mn-ea"/>
                <a:sym typeface="+mn-lt"/>
              </a:rPr>
              <a:t>×5</a:t>
            </a:r>
            <a:r>
              <a:rPr lang="zh-CN" altLang="en-US" dirty="0">
                <a:latin typeface="+mn-lt"/>
                <a:ea typeface="+mn-ea"/>
                <a:cs typeface="+mn-ea"/>
                <a:sym typeface="+mn-lt"/>
              </a:rPr>
              <a:t>％＝</a:t>
            </a:r>
            <a:r>
              <a:rPr lang="en-US" altLang="zh-CN" dirty="0">
                <a:latin typeface="+mn-lt"/>
                <a:ea typeface="+mn-ea"/>
                <a:cs typeface="+mn-ea"/>
                <a:sym typeface="+mn-lt"/>
              </a:rPr>
              <a:t>26 500</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C.100×</a:t>
            </a:r>
            <a:r>
              <a:rPr lang="zh-CN" altLang="en-US" dirty="0">
                <a:latin typeface="+mn-lt"/>
                <a:ea typeface="+mn-ea"/>
                <a:cs typeface="+mn-ea"/>
                <a:sym typeface="+mn-lt"/>
              </a:rPr>
              <a:t>（</a:t>
            </a:r>
            <a:r>
              <a:rPr lang="en-US" altLang="zh-CN" dirty="0">
                <a:latin typeface="+mn-lt"/>
                <a:ea typeface="+mn-ea"/>
                <a:cs typeface="+mn-ea"/>
                <a:sym typeface="+mn-lt"/>
              </a:rPr>
              <a:t>5 989</a:t>
            </a:r>
            <a:r>
              <a:rPr lang="zh-CN" altLang="en-US" dirty="0">
                <a:latin typeface="+mn-lt"/>
                <a:ea typeface="+mn-ea"/>
                <a:cs typeface="+mn-ea"/>
                <a:sym typeface="+mn-lt"/>
              </a:rPr>
              <a:t>－</a:t>
            </a:r>
            <a:r>
              <a:rPr lang="en-US" altLang="zh-CN" dirty="0">
                <a:latin typeface="+mn-lt"/>
                <a:ea typeface="+mn-ea"/>
                <a:cs typeface="+mn-ea"/>
                <a:sym typeface="+mn-lt"/>
              </a:rPr>
              <a:t>5 085</a:t>
            </a:r>
            <a:r>
              <a:rPr lang="zh-CN" altLang="en-US" dirty="0">
                <a:latin typeface="+mn-lt"/>
                <a:ea typeface="+mn-ea"/>
                <a:cs typeface="+mn-ea"/>
                <a:sym typeface="+mn-lt"/>
              </a:rPr>
              <a:t>）</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13</a:t>
            </a:r>
            <a:r>
              <a:rPr lang="zh-CN" altLang="en-US" dirty="0">
                <a:latin typeface="+mn-lt"/>
                <a:ea typeface="+mn-ea"/>
                <a:cs typeface="+mn-ea"/>
                <a:sym typeface="+mn-lt"/>
              </a:rPr>
              <a:t>％）</a:t>
            </a:r>
            <a:r>
              <a:rPr lang="en-US" altLang="zh-CN" dirty="0">
                <a:latin typeface="+mn-lt"/>
                <a:ea typeface="+mn-ea"/>
                <a:cs typeface="+mn-ea"/>
                <a:sym typeface="+mn-lt"/>
              </a:rPr>
              <a:t>×5</a:t>
            </a:r>
            <a:r>
              <a:rPr lang="zh-CN" altLang="en-US" dirty="0">
                <a:latin typeface="+mn-lt"/>
                <a:ea typeface="+mn-ea"/>
                <a:cs typeface="+mn-ea"/>
                <a:sym typeface="+mn-lt"/>
              </a:rPr>
              <a:t>％＝</a:t>
            </a:r>
            <a:r>
              <a:rPr lang="en-US" altLang="zh-CN" dirty="0">
                <a:latin typeface="+mn-lt"/>
                <a:ea typeface="+mn-ea"/>
                <a:cs typeface="+mn-ea"/>
                <a:sym typeface="+mn-lt"/>
              </a:rPr>
              <a:t>4 000</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D.100×5 989×5</a:t>
            </a:r>
            <a:r>
              <a:rPr lang="zh-CN" altLang="en-US" dirty="0">
                <a:latin typeface="+mn-lt"/>
                <a:ea typeface="+mn-ea"/>
                <a:cs typeface="+mn-ea"/>
                <a:sym typeface="+mn-lt"/>
              </a:rPr>
              <a:t>％＝</a:t>
            </a:r>
            <a:r>
              <a:rPr lang="en-US" altLang="zh-CN" dirty="0">
                <a:latin typeface="+mn-lt"/>
                <a:ea typeface="+mn-ea"/>
                <a:cs typeface="+mn-ea"/>
                <a:sym typeface="+mn-lt"/>
              </a:rPr>
              <a:t>29 945</a:t>
            </a:r>
            <a:r>
              <a:rPr lang="zh-CN" altLang="en-US" dirty="0">
                <a:latin typeface="+mn-lt"/>
                <a:ea typeface="+mn-ea"/>
                <a:cs typeface="+mn-ea"/>
                <a:sym typeface="+mn-lt"/>
              </a:rPr>
              <a:t>（元）</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3"/>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611754"/>
              <a:ext cx="902810" cy="488596"/>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C</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263486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115</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判断题</a:t>
            </a:r>
            <a:r>
              <a:rPr lang="en-US" altLang="zh-CN" dirty="0">
                <a:latin typeface="+mn-lt"/>
                <a:ea typeface="+mn-ea"/>
                <a:cs typeface="+mn-ea"/>
                <a:sym typeface="+mn-lt"/>
              </a:rPr>
              <a:t>】</a:t>
            </a:r>
            <a:r>
              <a:rPr lang="zh-CN" altLang="en-US" dirty="0">
                <a:latin typeface="+mn-lt"/>
                <a:ea typeface="+mn-ea"/>
                <a:cs typeface="+mn-ea"/>
                <a:sym typeface="+mn-lt"/>
              </a:rPr>
              <a:t>纳税人采用以旧换新方式销售的金银首饰，应按实际收取的不含增值税的全部价款征收消费税。（　）</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6"/>
            <a:ext cx="677108" cy="1428693"/>
            <a:chOff x="9306655"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5" y="2520917"/>
              <a:ext cx="902810" cy="67026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3200" kern="0" dirty="0">
                  <a:solidFill>
                    <a:prstClr val="white"/>
                  </a:solidFill>
                  <a:latin typeface="+mn-lt"/>
                  <a:ea typeface="+mn-ea"/>
                  <a:cs typeface="+mn-ea"/>
                  <a:sym typeface="+mn-lt"/>
                </a:rPr>
                <a:t>√</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32209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116</a:t>
            </a:fld>
            <a:endParaRPr lang="en-US">
              <a:solidFill>
                <a:prstClr val="black">
                  <a:tint val="75000"/>
                </a:prstClr>
              </a:solidFill>
            </a:endParaRPr>
          </a:p>
        </p:txBody>
      </p:sp>
      <p:sp>
        <p:nvSpPr>
          <p:cNvPr id="11" name="线形标注 2(带边框和强调线) 10"/>
          <p:cNvSpPr/>
          <p:nvPr/>
        </p:nvSpPr>
        <p:spPr>
          <a:xfrm>
            <a:off x="7216219" y="1033770"/>
            <a:ext cx="1791752" cy="1431234"/>
          </a:xfrm>
          <a:prstGeom prst="accentBorderCallout2">
            <a:avLst>
              <a:gd name="adj1" fmla="val 5959"/>
              <a:gd name="adj2" fmla="val -11012"/>
              <a:gd name="adj3" fmla="val 5537"/>
              <a:gd name="adj4" fmla="val -104167"/>
              <a:gd name="adj5" fmla="val 31905"/>
              <a:gd name="adj6" fmla="val -1332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lgn="ctr">
              <a:lnSpc>
                <a:spcPct val="120000"/>
              </a:lnSpc>
            </a:pPr>
            <a:r>
              <a:rPr lang="zh-CN" altLang="en-US" sz="2000" b="1" dirty="0">
                <a:solidFill>
                  <a:schemeClr val="tx1"/>
                </a:solidFill>
              </a:rPr>
              <a:t>何为用于连续生产应税消费品？何为其他方面？</a:t>
            </a:r>
          </a:p>
        </p:txBody>
      </p:sp>
      <p:grpSp>
        <p:nvGrpSpPr>
          <p:cNvPr id="3" name="组合 2">
            <a:extLst>
              <a:ext uri="{FF2B5EF4-FFF2-40B4-BE49-F238E27FC236}">
                <a16:creationId xmlns:a16="http://schemas.microsoft.com/office/drawing/2014/main" id="{713FC8A5-1530-486C-9EE2-9769D3FEB48E}"/>
              </a:ext>
            </a:extLst>
          </p:cNvPr>
          <p:cNvGrpSpPr/>
          <p:nvPr/>
        </p:nvGrpSpPr>
        <p:grpSpPr>
          <a:xfrm>
            <a:off x="1476422" y="1033770"/>
            <a:ext cx="6635673" cy="3532432"/>
            <a:chOff x="1785312" y="1075010"/>
            <a:chExt cx="6635673" cy="3532432"/>
          </a:xfrm>
        </p:grpSpPr>
        <p:graphicFrame>
          <p:nvGraphicFramePr>
            <p:cNvPr id="8" name="图示 7"/>
            <p:cNvGraphicFramePr/>
            <p:nvPr>
              <p:extLst>
                <p:ext uri="{D42A27DB-BD31-4B8C-83A1-F6EECF244321}">
                  <p14:modId xmlns:p14="http://schemas.microsoft.com/office/powerpoint/2010/main" val="366623395"/>
                </p:ext>
              </p:extLst>
            </p:nvPr>
          </p:nvGraphicFramePr>
          <p:xfrm>
            <a:off x="1785312" y="1075010"/>
            <a:ext cx="6635673" cy="3532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矩形 8"/>
            <p:cNvSpPr/>
            <p:nvPr/>
          </p:nvSpPr>
          <p:spPr>
            <a:xfrm>
              <a:off x="1935056" y="1728253"/>
              <a:ext cx="1046605" cy="707886"/>
            </a:xfrm>
            <a:prstGeom prst="rect">
              <a:avLst/>
            </a:prstGeom>
          </p:spPr>
          <p:txBody>
            <a:bodyPr wrap="square">
              <a:spAutoFit/>
            </a:bodyPr>
            <a:lstStyle/>
            <a:p>
              <a:pPr algn="ctr"/>
              <a:r>
                <a:rPr lang="zh-CN" altLang="en-US" sz="2000" b="1" dirty="0">
                  <a:solidFill>
                    <a:srgbClr val="7030A0"/>
                  </a:solidFill>
                </a:rPr>
                <a:t>何时</a:t>
              </a:r>
              <a:endParaRPr lang="en-US" altLang="zh-CN" sz="2000" b="1" dirty="0">
                <a:solidFill>
                  <a:srgbClr val="7030A0"/>
                </a:solidFill>
              </a:endParaRPr>
            </a:p>
            <a:p>
              <a:pPr algn="ctr"/>
              <a:r>
                <a:rPr lang="zh-CN" altLang="en-US" sz="2000" b="1" dirty="0">
                  <a:solidFill>
                    <a:srgbClr val="7030A0"/>
                  </a:solidFill>
                </a:rPr>
                <a:t>征税？</a:t>
              </a:r>
            </a:p>
          </p:txBody>
        </p:sp>
        <p:sp>
          <p:nvSpPr>
            <p:cNvPr id="12" name="矩形 11"/>
            <p:cNvSpPr/>
            <p:nvPr/>
          </p:nvSpPr>
          <p:spPr>
            <a:xfrm>
              <a:off x="1885437" y="3248944"/>
              <a:ext cx="1046605" cy="707886"/>
            </a:xfrm>
            <a:prstGeom prst="rect">
              <a:avLst/>
            </a:prstGeom>
          </p:spPr>
          <p:txBody>
            <a:bodyPr wrap="square">
              <a:spAutoFit/>
            </a:bodyPr>
            <a:lstStyle/>
            <a:p>
              <a:pPr algn="ctr"/>
              <a:r>
                <a:rPr lang="zh-CN" altLang="en-US" sz="2000" b="1" dirty="0">
                  <a:solidFill>
                    <a:srgbClr val="7030A0"/>
                  </a:solidFill>
                </a:rPr>
                <a:t>计税</a:t>
              </a:r>
              <a:endParaRPr lang="en-US" altLang="zh-CN" sz="2000" b="1" dirty="0">
                <a:solidFill>
                  <a:srgbClr val="7030A0"/>
                </a:solidFill>
              </a:endParaRPr>
            </a:p>
            <a:p>
              <a:pPr algn="ctr"/>
              <a:r>
                <a:rPr lang="zh-CN" altLang="en-US" sz="2000" b="1" dirty="0">
                  <a:solidFill>
                    <a:srgbClr val="7030A0"/>
                  </a:solidFill>
                </a:rPr>
                <a:t>依据</a:t>
              </a:r>
            </a:p>
          </p:txBody>
        </p:sp>
      </p:grpSp>
      <p:sp>
        <p:nvSpPr>
          <p:cNvPr id="10" name="文本框 4">
            <a:extLst>
              <a:ext uri="{FF2B5EF4-FFF2-40B4-BE49-F238E27FC236}">
                <a16:creationId xmlns:a16="http://schemas.microsoft.com/office/drawing/2014/main" id="{AD54153C-A836-42F6-AA14-FCE90E325510}"/>
              </a:ext>
            </a:extLst>
          </p:cNvPr>
          <p:cNvSpPr txBox="1"/>
          <p:nvPr/>
        </p:nvSpPr>
        <p:spPr>
          <a:xfrm>
            <a:off x="857838" y="302665"/>
            <a:ext cx="7305773" cy="500137"/>
          </a:xfrm>
          <a:prstGeom prst="rect">
            <a:avLst/>
          </a:prstGeom>
          <a:noFill/>
        </p:spPr>
        <p:txBody>
          <a:bodyPr wrap="square" lIns="68580" tIns="34290" rIns="68580" bIns="34290" rtlCol="0">
            <a:spAutoFit/>
          </a:bodyPr>
          <a:lstStyle/>
          <a:p>
            <a:pPr algn="ctr"/>
            <a:r>
              <a:rPr lang="zh-CN" altLang="en-US" sz="2800" b="1" dirty="0">
                <a:solidFill>
                  <a:srgbClr val="0070C0"/>
                </a:solidFill>
              </a:rPr>
              <a:t>三、应纳税额计算</a:t>
            </a:r>
            <a:r>
              <a:rPr lang="en-US" altLang="zh-CN" sz="2400" b="1" dirty="0">
                <a:solidFill>
                  <a:srgbClr val="7030A0"/>
                </a:solidFill>
              </a:rPr>
              <a:t>——1.</a:t>
            </a:r>
            <a:r>
              <a:rPr lang="zh-CN" altLang="en-US" sz="2400" b="1" dirty="0">
                <a:solidFill>
                  <a:srgbClr val="7030A0"/>
                </a:solidFill>
              </a:rPr>
              <a:t>自产自用（组价）</a:t>
            </a:r>
            <a:endParaRPr lang="zh-CN" altLang="zh-CN" sz="2400" b="1" dirty="0">
              <a:solidFill>
                <a:srgbClr val="7030A0"/>
              </a:solidFill>
            </a:endParaRPr>
          </a:p>
        </p:txBody>
      </p:sp>
      <p:sp>
        <p:nvSpPr>
          <p:cNvPr id="13" name="文本框 12">
            <a:extLst>
              <a:ext uri="{FF2B5EF4-FFF2-40B4-BE49-F238E27FC236}">
                <a16:creationId xmlns:a16="http://schemas.microsoft.com/office/drawing/2014/main" id="{DD93C22A-05B8-43FC-8961-C28B19B2DFF3}"/>
              </a:ext>
            </a:extLst>
          </p:cNvPr>
          <p:cNvSpPr txBox="1"/>
          <p:nvPr/>
        </p:nvSpPr>
        <p:spPr>
          <a:xfrm>
            <a:off x="921488" y="4196870"/>
            <a:ext cx="7242123" cy="923330"/>
          </a:xfrm>
          <a:prstGeom prst="rect">
            <a:avLst/>
          </a:prstGeom>
          <a:noFill/>
        </p:spPr>
        <p:txBody>
          <a:bodyPr wrap="square">
            <a:spAutoFit/>
          </a:bodyPr>
          <a:lstStyle/>
          <a:p>
            <a:r>
              <a:rPr lang="en-US" altLang="zh-CN" sz="1800" b="1" dirty="0">
                <a:solidFill>
                  <a:srgbClr val="C00000"/>
                </a:solidFill>
              </a:rPr>
              <a:t>【</a:t>
            </a:r>
            <a:r>
              <a:rPr lang="zh-CN" altLang="en-US" sz="1800" b="1" dirty="0">
                <a:solidFill>
                  <a:srgbClr val="C00000"/>
                </a:solidFill>
              </a:rPr>
              <a:t>提示</a:t>
            </a:r>
            <a:r>
              <a:rPr lang="en-US" altLang="zh-CN" sz="1800" b="1" dirty="0">
                <a:solidFill>
                  <a:srgbClr val="C00000"/>
                </a:solidFill>
              </a:rPr>
              <a:t>】</a:t>
            </a:r>
            <a:r>
              <a:rPr lang="zh-CN" altLang="en-US" sz="1800" b="1" dirty="0">
                <a:solidFill>
                  <a:srgbClr val="0070C0"/>
                </a:solidFill>
              </a:rPr>
              <a:t>用于其他方面：纳税人将自产的应税消费品用于生产非应税消费品、在建工程、管理部门、非生产机构、提供劳务、馈赠、赞助、集资、广告、样品、职工福利、奖励等方面。</a:t>
            </a:r>
          </a:p>
        </p:txBody>
      </p:sp>
      <p:cxnSp>
        <p:nvCxnSpPr>
          <p:cNvPr id="6" name="连接符: 曲线 5">
            <a:extLst>
              <a:ext uri="{FF2B5EF4-FFF2-40B4-BE49-F238E27FC236}">
                <a16:creationId xmlns:a16="http://schemas.microsoft.com/office/drawing/2014/main" id="{81D2591C-0D96-4DBA-8042-6C5AABAA4E80}"/>
              </a:ext>
            </a:extLst>
          </p:cNvPr>
          <p:cNvCxnSpPr>
            <a:cxnSpLocks/>
            <a:stCxn id="11" idx="1"/>
            <a:endCxn id="13" idx="3"/>
          </p:cNvCxnSpPr>
          <p:nvPr/>
        </p:nvCxnSpPr>
        <p:spPr>
          <a:xfrm rot="16200000" flipH="1">
            <a:off x="7041088" y="3536011"/>
            <a:ext cx="2193531" cy="51516"/>
          </a:xfrm>
          <a:prstGeom prst="curvedConnector4">
            <a:avLst>
              <a:gd name="adj1" fmla="val 39477"/>
              <a:gd name="adj2" fmla="val 2182770"/>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796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4"/>
          <p:cNvSpPr txBox="1"/>
          <p:nvPr/>
        </p:nvSpPr>
        <p:spPr>
          <a:xfrm>
            <a:off x="857838" y="302665"/>
            <a:ext cx="7305773" cy="500137"/>
          </a:xfrm>
          <a:prstGeom prst="rect">
            <a:avLst/>
          </a:prstGeom>
          <a:noFill/>
        </p:spPr>
        <p:txBody>
          <a:bodyPr wrap="square" lIns="68580" tIns="34290" rIns="68580" bIns="34290" rtlCol="0">
            <a:spAutoFit/>
          </a:bodyPr>
          <a:lstStyle/>
          <a:p>
            <a:pPr algn="ctr"/>
            <a:r>
              <a:rPr lang="zh-CN" altLang="en-US" sz="2800" b="1" dirty="0">
                <a:solidFill>
                  <a:srgbClr val="0070C0"/>
                </a:solidFill>
              </a:rPr>
              <a:t>三、应纳税额计算</a:t>
            </a:r>
            <a:r>
              <a:rPr lang="en-US" altLang="zh-CN" sz="2400" b="1" dirty="0">
                <a:solidFill>
                  <a:srgbClr val="7030A0"/>
                </a:solidFill>
              </a:rPr>
              <a:t>——1.</a:t>
            </a:r>
            <a:r>
              <a:rPr lang="zh-CN" altLang="en-US" sz="2400" b="1" dirty="0">
                <a:solidFill>
                  <a:srgbClr val="7030A0"/>
                </a:solidFill>
              </a:rPr>
              <a:t>自产自用（组价）</a:t>
            </a:r>
            <a:endParaRPr lang="zh-CN" altLang="zh-CN" sz="2400" b="1" dirty="0">
              <a:solidFill>
                <a:srgbClr val="7030A0"/>
              </a:solidFill>
            </a:endParaRPr>
          </a:p>
        </p:txBody>
      </p:sp>
      <p:sp>
        <p:nvSpPr>
          <p:cNvPr id="5" name="副标题 1">
            <a:extLst>
              <a:ext uri="{FF2B5EF4-FFF2-40B4-BE49-F238E27FC236}">
                <a16:creationId xmlns:a16="http://schemas.microsoft.com/office/drawing/2014/main" id="{4DE2DD39-56AB-4D17-BE44-10C322101D29}"/>
              </a:ext>
            </a:extLst>
          </p:cNvPr>
          <p:cNvSpPr txBox="1">
            <a:spLocks/>
          </p:cNvSpPr>
          <p:nvPr/>
        </p:nvSpPr>
        <p:spPr>
          <a:xfrm>
            <a:off x="401062" y="802802"/>
            <a:ext cx="8219324"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altLang="zh-CN" sz="2200" b="1" i="0" u="none" strike="noStrike" kern="1200" cap="none" spc="0" normalizeH="0" baseline="0" noProof="0" dirty="0">
                <a:ln>
                  <a:noFill/>
                </a:ln>
                <a:solidFill>
                  <a:srgbClr val="0070C0"/>
                </a:solidFill>
                <a:effectLst/>
                <a:uLnTx/>
                <a:uFillTx/>
                <a:latin typeface="楷体" panose="02010609060101010101" pitchFamily="49" charset="-122"/>
                <a:ea typeface="楷体" panose="02010609060101010101" pitchFamily="49" charset="-122"/>
                <a:cs typeface="+mn-cs"/>
              </a:rPr>
              <a:t>1.</a:t>
            </a:r>
            <a:r>
              <a:rPr kumimoji="0" lang="zh-CN" altLang="zh-CN" sz="2200" b="1" i="0" u="none" strike="noStrike" kern="1200" cap="none" spc="0" normalizeH="0" baseline="0" noProof="0" dirty="0">
                <a:ln>
                  <a:noFill/>
                </a:ln>
                <a:solidFill>
                  <a:srgbClr val="0070C0"/>
                </a:solidFill>
                <a:effectLst/>
                <a:uLnTx/>
                <a:uFillTx/>
                <a:latin typeface="楷体" panose="02010609060101010101" pitchFamily="49" charset="-122"/>
                <a:ea typeface="楷体" panose="02010609060101010101" pitchFamily="49" charset="-122"/>
                <a:cs typeface="+mn-cs"/>
              </a:rPr>
              <a:t>自产自用</a:t>
            </a:r>
          </a:p>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zh-CN" sz="2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a:t>
            </a:r>
            <a:r>
              <a:rPr kumimoji="0" lang="en-US" altLang="zh-CN" sz="2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1</a:t>
            </a:r>
            <a:r>
              <a:rPr kumimoji="0" lang="zh-CN" altLang="zh-CN" sz="2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）按照纳税人生产的</a:t>
            </a:r>
            <a:r>
              <a:rPr kumimoji="0" lang="en-US"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同类</a:t>
            </a:r>
            <a:r>
              <a:rPr kumimoji="0" lang="en-US"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消费品的销售价格</a:t>
            </a:r>
            <a:r>
              <a:rPr kumimoji="0" lang="zh-CN" altLang="zh-CN" sz="2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计算纳税；</a:t>
            </a:r>
          </a:p>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【注意】</a:t>
            </a:r>
            <a:r>
              <a:rPr kumimoji="0" lang="en-US"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一般</a:t>
            </a:r>
            <a:r>
              <a:rPr kumimoji="0" lang="en-US"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情况按</a:t>
            </a:r>
            <a:r>
              <a:rPr kumimoji="0" lang="en-US"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平均</a:t>
            </a:r>
            <a:r>
              <a:rPr kumimoji="0" lang="en-US"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销售价格；</a:t>
            </a:r>
            <a:r>
              <a:rPr kumimoji="0" lang="en-US" altLang="zh-CN" sz="2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换、抵、投</a:t>
            </a:r>
            <a:r>
              <a:rPr kumimoji="0" lang="en-US"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按</a:t>
            </a:r>
            <a:r>
              <a:rPr kumimoji="0" lang="en-US"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最高</a:t>
            </a:r>
            <a:r>
              <a:rPr kumimoji="0" lang="en-US"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销售价格。</a:t>
            </a:r>
          </a:p>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zh-CN" sz="2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a:t>
            </a:r>
            <a:r>
              <a:rPr kumimoji="0" lang="en-US" altLang="zh-CN" sz="2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2</a:t>
            </a:r>
            <a:r>
              <a:rPr kumimoji="0" lang="zh-CN" altLang="zh-CN" sz="2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没有</a:t>
            </a:r>
            <a:r>
              <a:rPr kumimoji="0" lang="zh-CN" altLang="zh-CN" sz="2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同类消费品销售价格的，按照</a:t>
            </a:r>
            <a:r>
              <a:rPr kumimoji="0" lang="zh-CN"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组成计税价格</a:t>
            </a:r>
            <a:r>
              <a:rPr kumimoji="0" lang="zh-CN" altLang="zh-CN" sz="2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计算纳税。</a:t>
            </a:r>
          </a:p>
        </p:txBody>
      </p:sp>
    </p:spTree>
    <p:extLst>
      <p:ext uri="{BB962C8B-B14F-4D97-AF65-F5344CB8AC3E}">
        <p14:creationId xmlns:p14="http://schemas.microsoft.com/office/powerpoint/2010/main" val="3361037787"/>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down)">
                                      <p:cBhvr>
                                        <p:cTn id="8" dur="500"/>
                                        <p:tgtEl>
                                          <p:spTgt spid="5">
                                            <p:txEl>
                                              <p:pRg st="0" end="0"/>
                                            </p:txEl>
                                          </p:spTgt>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down)">
                                      <p:cBhvr>
                                        <p:cTn id="13" dur="500"/>
                                        <p:tgtEl>
                                          <p:spTgt spid="5">
                                            <p:txEl>
                                              <p:pRg st="1" end="1"/>
                                            </p:txEl>
                                          </p:spTgt>
                                        </p:tgtEl>
                                      </p:cBhvr>
                                    </p:animEffect>
                                  </p:childTnLst>
                                </p:cTn>
                              </p:par>
                            </p:childTnLst>
                          </p:cTn>
                        </p:par>
                        <p:par>
                          <p:cTn id="14" fill="hold">
                            <p:stCondLst>
                              <p:cond delay="1000"/>
                            </p:stCondLst>
                            <p:childTnLst>
                              <p:par>
                                <p:cTn id="15" presetID="12" presetClass="entr" presetSubtype="1" fill="hold" grpId="0" nodeType="after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down)">
                                      <p:cBhvr>
                                        <p:cTn id="18" dur="500"/>
                                        <p:tgtEl>
                                          <p:spTgt spid="5">
                                            <p:txEl>
                                              <p:pRg st="2" end="2"/>
                                            </p:txEl>
                                          </p:spTgt>
                                        </p:tgtEl>
                                      </p:cBhvr>
                                    </p:animEffect>
                                  </p:childTnLst>
                                </p:cTn>
                              </p:par>
                            </p:childTnLst>
                          </p:cTn>
                        </p:par>
                        <p:par>
                          <p:cTn id="19" fill="hold">
                            <p:stCondLst>
                              <p:cond delay="1500"/>
                            </p:stCondLst>
                            <p:childTnLst>
                              <p:par>
                                <p:cTn id="20" presetID="12" presetClass="entr" presetSubtype="1" fill="hold" grpId="0" nodeType="after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additive="base">
                                        <p:cTn id="22"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down)">
                                      <p:cBhvr>
                                        <p:cTn id="2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4"/>
          <p:cNvSpPr txBox="1"/>
          <p:nvPr/>
        </p:nvSpPr>
        <p:spPr>
          <a:xfrm>
            <a:off x="857838" y="302665"/>
            <a:ext cx="7305773" cy="500137"/>
          </a:xfrm>
          <a:prstGeom prst="rect">
            <a:avLst/>
          </a:prstGeom>
          <a:noFill/>
        </p:spPr>
        <p:txBody>
          <a:bodyPr wrap="square" lIns="68580" tIns="34290" rIns="68580" bIns="34290" rtlCol="0">
            <a:spAutoFit/>
          </a:bodyPr>
          <a:lstStyle/>
          <a:p>
            <a:pPr algn="ctr"/>
            <a:r>
              <a:rPr lang="zh-CN" altLang="en-US" sz="2800" b="1" dirty="0">
                <a:solidFill>
                  <a:srgbClr val="0070C0"/>
                </a:solidFill>
              </a:rPr>
              <a:t>三、应纳税额计算</a:t>
            </a:r>
            <a:r>
              <a:rPr lang="en-US" altLang="zh-CN" sz="2400" b="1" dirty="0">
                <a:solidFill>
                  <a:srgbClr val="7030A0"/>
                </a:solidFill>
              </a:rPr>
              <a:t>——</a:t>
            </a:r>
            <a:r>
              <a:rPr lang="zh-CN" altLang="en-US" sz="2400" b="1" dirty="0">
                <a:solidFill>
                  <a:srgbClr val="7030A0"/>
                </a:solidFill>
              </a:rPr>
              <a:t>自产自用（组价）</a:t>
            </a:r>
            <a:endParaRPr lang="zh-CN" altLang="zh-CN" sz="2400" b="1" dirty="0">
              <a:solidFill>
                <a:srgbClr val="7030A0"/>
              </a:solidFill>
            </a:endParaRPr>
          </a:p>
        </p:txBody>
      </p:sp>
      <p:sp>
        <p:nvSpPr>
          <p:cNvPr id="4" name="矩形 3">
            <a:extLst>
              <a:ext uri="{FF2B5EF4-FFF2-40B4-BE49-F238E27FC236}">
                <a16:creationId xmlns:a16="http://schemas.microsoft.com/office/drawing/2014/main" id="{780A45C6-8A12-471E-A789-D96DBB97C101}"/>
              </a:ext>
            </a:extLst>
          </p:cNvPr>
          <p:cNvSpPr/>
          <p:nvPr/>
        </p:nvSpPr>
        <p:spPr>
          <a:xfrm>
            <a:off x="783426" y="1607559"/>
            <a:ext cx="7928774" cy="40011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zh-CN" altLang="en-US" sz="2000" b="1" dirty="0">
                <a:solidFill>
                  <a:schemeClr val="bg1"/>
                </a:solidFill>
                <a:latin typeface="楷体" panose="02010609060101010101" pitchFamily="49" charset="-122"/>
                <a:ea typeface="楷体" panose="02010609060101010101" pitchFamily="49" charset="-122"/>
              </a:rPr>
              <a:t>组成计税价格＝成本</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a:t>
            </a:r>
            <a:r>
              <a:rPr lang="en-US" altLang="zh-CN" sz="2000" b="1" dirty="0">
                <a:solidFill>
                  <a:schemeClr val="bg1"/>
                </a:solidFill>
                <a:latin typeface="楷体" panose="02010609060101010101" pitchFamily="49" charset="-122"/>
                <a:ea typeface="楷体" panose="02010609060101010101" pitchFamily="49" charset="-122"/>
              </a:rPr>
              <a:t>1</a:t>
            </a:r>
            <a:r>
              <a:rPr lang="zh-CN" altLang="en-US" sz="2000" b="1" dirty="0">
                <a:solidFill>
                  <a:schemeClr val="bg1"/>
                </a:solidFill>
                <a:latin typeface="楷体" panose="02010609060101010101" pitchFamily="49" charset="-122"/>
                <a:ea typeface="楷体" panose="02010609060101010101" pitchFamily="49" charset="-122"/>
              </a:rPr>
              <a:t>＋成本利润率）</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a:t>
            </a:r>
            <a:r>
              <a:rPr lang="en-US" altLang="zh-CN" sz="2000" b="1" dirty="0">
                <a:solidFill>
                  <a:schemeClr val="bg1"/>
                </a:solidFill>
                <a:latin typeface="楷体" panose="02010609060101010101" pitchFamily="49" charset="-122"/>
                <a:ea typeface="楷体" panose="02010609060101010101" pitchFamily="49" charset="-122"/>
              </a:rPr>
              <a:t>1</a:t>
            </a:r>
            <a:r>
              <a:rPr lang="zh-CN" altLang="en-US" sz="2000" b="1" dirty="0">
                <a:solidFill>
                  <a:schemeClr val="bg1"/>
                </a:solidFill>
                <a:latin typeface="楷体" panose="02010609060101010101" pitchFamily="49" charset="-122"/>
                <a:ea typeface="楷体" panose="02010609060101010101" pitchFamily="49" charset="-122"/>
              </a:rPr>
              <a:t>－消费税比例税率）</a:t>
            </a:r>
          </a:p>
        </p:txBody>
      </p:sp>
      <p:sp>
        <p:nvSpPr>
          <p:cNvPr id="6" name="矩形 5">
            <a:extLst>
              <a:ext uri="{FF2B5EF4-FFF2-40B4-BE49-F238E27FC236}">
                <a16:creationId xmlns:a16="http://schemas.microsoft.com/office/drawing/2014/main" id="{9478AF4D-2125-473B-A167-E1C462B7E94E}"/>
              </a:ext>
            </a:extLst>
          </p:cNvPr>
          <p:cNvSpPr/>
          <p:nvPr/>
        </p:nvSpPr>
        <p:spPr>
          <a:xfrm>
            <a:off x="783426" y="943868"/>
            <a:ext cx="1731564" cy="46166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zh-CN" altLang="en-US" sz="2400" b="1" dirty="0">
                <a:solidFill>
                  <a:srgbClr val="0070C0"/>
                </a:solidFill>
                <a:cs typeface="+mn-ea"/>
                <a:sym typeface="+mn-lt"/>
              </a:rPr>
              <a:t>①从价计征</a:t>
            </a:r>
            <a:endParaRPr lang="zh-CN" altLang="en-US" sz="2400" b="1" dirty="0">
              <a:solidFill>
                <a:srgbClr val="C00000"/>
              </a:solidFill>
              <a:cs typeface="+mn-ea"/>
              <a:sym typeface="+mn-lt"/>
            </a:endParaRPr>
          </a:p>
        </p:txBody>
      </p:sp>
      <p:sp>
        <p:nvSpPr>
          <p:cNvPr id="7" name="矩形 6">
            <a:extLst>
              <a:ext uri="{FF2B5EF4-FFF2-40B4-BE49-F238E27FC236}">
                <a16:creationId xmlns:a16="http://schemas.microsoft.com/office/drawing/2014/main" id="{D100CCEF-4946-4E6B-A774-602C3152A4BE}"/>
              </a:ext>
            </a:extLst>
          </p:cNvPr>
          <p:cNvSpPr/>
          <p:nvPr/>
        </p:nvSpPr>
        <p:spPr>
          <a:xfrm>
            <a:off x="783426" y="2171640"/>
            <a:ext cx="5346335" cy="40011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zh-CN" altLang="en-US" sz="2000" b="1" dirty="0">
                <a:solidFill>
                  <a:schemeClr val="bg1"/>
                </a:solidFill>
                <a:latin typeface="楷体" panose="02010609060101010101" pitchFamily="49" charset="-122"/>
                <a:ea typeface="楷体" panose="02010609060101010101" pitchFamily="49" charset="-122"/>
              </a:rPr>
              <a:t>应纳消费税＝组成计税价格</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消费税比例税率</a:t>
            </a:r>
          </a:p>
        </p:txBody>
      </p:sp>
      <p:sp>
        <p:nvSpPr>
          <p:cNvPr id="8" name="矩形 7">
            <a:extLst>
              <a:ext uri="{FF2B5EF4-FFF2-40B4-BE49-F238E27FC236}">
                <a16:creationId xmlns:a16="http://schemas.microsoft.com/office/drawing/2014/main" id="{196EED88-31CB-4C8B-BC6B-57AAF441AE94}"/>
              </a:ext>
            </a:extLst>
          </p:cNvPr>
          <p:cNvSpPr/>
          <p:nvPr/>
        </p:nvSpPr>
        <p:spPr>
          <a:xfrm>
            <a:off x="783427" y="3358904"/>
            <a:ext cx="7271076" cy="70788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zh-CN" altLang="en-US" sz="2000" b="1" dirty="0">
                <a:solidFill>
                  <a:schemeClr val="bg1"/>
                </a:solidFill>
                <a:latin typeface="楷体" panose="02010609060101010101" pitchFamily="49" charset="-122"/>
                <a:ea typeface="楷体" panose="02010609060101010101" pitchFamily="49" charset="-122"/>
              </a:rPr>
              <a:t>组成计税价格＝</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成本</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a:t>
            </a:r>
            <a:r>
              <a:rPr lang="en-US" altLang="zh-CN" sz="2000" b="1" dirty="0">
                <a:solidFill>
                  <a:schemeClr val="bg1"/>
                </a:solidFill>
                <a:latin typeface="楷体" panose="02010609060101010101" pitchFamily="49" charset="-122"/>
                <a:ea typeface="楷体" panose="02010609060101010101" pitchFamily="49" charset="-122"/>
              </a:rPr>
              <a:t>1</a:t>
            </a:r>
            <a:r>
              <a:rPr lang="zh-CN" altLang="en-US" sz="2000" b="1" dirty="0">
                <a:solidFill>
                  <a:schemeClr val="bg1"/>
                </a:solidFill>
                <a:latin typeface="楷体" panose="02010609060101010101" pitchFamily="49" charset="-122"/>
                <a:ea typeface="楷体" panose="02010609060101010101" pitchFamily="49" charset="-122"/>
              </a:rPr>
              <a:t>＋成本利润率）＋自产自用数量</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消费税定额税率</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a:t>
            </a:r>
            <a:r>
              <a:rPr lang="en-US" altLang="zh-CN" sz="2000" b="1" dirty="0">
                <a:solidFill>
                  <a:schemeClr val="bg1"/>
                </a:solidFill>
                <a:latin typeface="楷体" panose="02010609060101010101" pitchFamily="49" charset="-122"/>
                <a:ea typeface="楷体" panose="02010609060101010101" pitchFamily="49" charset="-122"/>
              </a:rPr>
              <a:t>1</a:t>
            </a:r>
            <a:r>
              <a:rPr lang="zh-CN" altLang="en-US" sz="2000" b="1" dirty="0">
                <a:solidFill>
                  <a:schemeClr val="bg1"/>
                </a:solidFill>
                <a:latin typeface="楷体" panose="02010609060101010101" pitchFamily="49" charset="-122"/>
                <a:ea typeface="楷体" panose="02010609060101010101" pitchFamily="49" charset="-122"/>
              </a:rPr>
              <a:t>－消费税比例税率）</a:t>
            </a:r>
          </a:p>
        </p:txBody>
      </p:sp>
      <p:sp>
        <p:nvSpPr>
          <p:cNvPr id="9" name="矩形 8">
            <a:extLst>
              <a:ext uri="{FF2B5EF4-FFF2-40B4-BE49-F238E27FC236}">
                <a16:creationId xmlns:a16="http://schemas.microsoft.com/office/drawing/2014/main" id="{DA8FEAED-BFE6-4040-8269-AA6017777D8B}"/>
              </a:ext>
            </a:extLst>
          </p:cNvPr>
          <p:cNvSpPr/>
          <p:nvPr/>
        </p:nvSpPr>
        <p:spPr>
          <a:xfrm>
            <a:off x="783426" y="4276928"/>
            <a:ext cx="8049289" cy="70788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zh-CN" altLang="en-US" sz="2000" b="1" dirty="0">
                <a:solidFill>
                  <a:schemeClr val="bg1"/>
                </a:solidFill>
                <a:latin typeface="楷体" panose="02010609060101010101" pitchFamily="49" charset="-122"/>
                <a:ea typeface="楷体" panose="02010609060101010101" pitchFamily="49" charset="-122"/>
              </a:rPr>
              <a:t>应纳消费税＝组成计税价格</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消费税比例税率＋自产自用数量</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消费税定额税率</a:t>
            </a:r>
          </a:p>
        </p:txBody>
      </p:sp>
      <p:sp>
        <p:nvSpPr>
          <p:cNvPr id="10" name="矩形 9">
            <a:extLst>
              <a:ext uri="{FF2B5EF4-FFF2-40B4-BE49-F238E27FC236}">
                <a16:creationId xmlns:a16="http://schemas.microsoft.com/office/drawing/2014/main" id="{C6F4E3E1-253B-4F57-822A-9F88CCF189BC}"/>
              </a:ext>
            </a:extLst>
          </p:cNvPr>
          <p:cNvSpPr/>
          <p:nvPr/>
        </p:nvSpPr>
        <p:spPr>
          <a:xfrm>
            <a:off x="783426" y="2680633"/>
            <a:ext cx="1731564" cy="46166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zh-CN" altLang="en-US" sz="2400" b="1" dirty="0">
                <a:solidFill>
                  <a:srgbClr val="0070C0"/>
                </a:solidFill>
                <a:cs typeface="+mn-ea"/>
                <a:sym typeface="+mn-lt"/>
              </a:rPr>
              <a:t>②复合计税</a:t>
            </a:r>
            <a:endParaRPr lang="zh-CN" altLang="en-US" sz="2400" b="1" dirty="0">
              <a:solidFill>
                <a:srgbClr val="C00000"/>
              </a:solidFill>
              <a:cs typeface="+mn-ea"/>
              <a:sym typeface="+mn-lt"/>
            </a:endParaRPr>
          </a:p>
        </p:txBody>
      </p:sp>
      <p:cxnSp>
        <p:nvCxnSpPr>
          <p:cNvPr id="3" name="连接符: 曲线 2">
            <a:extLst>
              <a:ext uri="{FF2B5EF4-FFF2-40B4-BE49-F238E27FC236}">
                <a16:creationId xmlns:a16="http://schemas.microsoft.com/office/drawing/2014/main" id="{A8CD5184-6DD3-40C4-82B4-48A46A72E972}"/>
              </a:ext>
            </a:extLst>
          </p:cNvPr>
          <p:cNvCxnSpPr>
            <a:stCxn id="4" idx="3"/>
          </p:cNvCxnSpPr>
          <p:nvPr/>
        </p:nvCxnSpPr>
        <p:spPr>
          <a:xfrm flipH="1">
            <a:off x="6215974" y="1807614"/>
            <a:ext cx="2496226" cy="604846"/>
          </a:xfrm>
          <a:prstGeom prst="curvedConnector3">
            <a:avLst>
              <a:gd name="adj1" fmla="val -9158"/>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连接符: 曲线 11">
            <a:extLst>
              <a:ext uri="{FF2B5EF4-FFF2-40B4-BE49-F238E27FC236}">
                <a16:creationId xmlns:a16="http://schemas.microsoft.com/office/drawing/2014/main" id="{3996B711-C48B-4AD7-8957-2B3EA41D2E2A}"/>
              </a:ext>
            </a:extLst>
          </p:cNvPr>
          <p:cNvCxnSpPr>
            <a:cxnSpLocks/>
          </p:cNvCxnSpPr>
          <p:nvPr/>
        </p:nvCxnSpPr>
        <p:spPr>
          <a:xfrm>
            <a:off x="8088199" y="3563813"/>
            <a:ext cx="544748" cy="623456"/>
          </a:xfrm>
          <a:prstGeom prst="curvedConnector2">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连接符: 曲线 15">
            <a:extLst>
              <a:ext uri="{FF2B5EF4-FFF2-40B4-BE49-F238E27FC236}">
                <a16:creationId xmlns:a16="http://schemas.microsoft.com/office/drawing/2014/main" id="{7A0A9765-F9E5-4031-9A0F-BF9E814DC5BA}"/>
              </a:ext>
            </a:extLst>
          </p:cNvPr>
          <p:cNvCxnSpPr>
            <a:cxnSpLocks/>
          </p:cNvCxnSpPr>
          <p:nvPr/>
        </p:nvCxnSpPr>
        <p:spPr>
          <a:xfrm>
            <a:off x="8088199" y="3570281"/>
            <a:ext cx="544748" cy="623456"/>
          </a:xfrm>
          <a:prstGeom prst="curvedConnector2">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216786"/>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C4A85C0-73D8-4851-B229-4C7AA634B7EF}"/>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119</a:t>
            </a:fld>
            <a:endParaRPr lang="en-US">
              <a:solidFill>
                <a:prstClr val="black">
                  <a:tint val="75000"/>
                </a:prstClr>
              </a:solidFill>
            </a:endParaRPr>
          </a:p>
        </p:txBody>
      </p:sp>
      <p:sp>
        <p:nvSpPr>
          <p:cNvPr id="3" name="文本框 4">
            <a:extLst>
              <a:ext uri="{FF2B5EF4-FFF2-40B4-BE49-F238E27FC236}">
                <a16:creationId xmlns:a16="http://schemas.microsoft.com/office/drawing/2014/main" id="{386A01E4-F8F0-4EEF-A7C2-A0857CE49554}"/>
              </a:ext>
            </a:extLst>
          </p:cNvPr>
          <p:cNvSpPr txBox="1"/>
          <p:nvPr/>
        </p:nvSpPr>
        <p:spPr>
          <a:xfrm>
            <a:off x="857838" y="302665"/>
            <a:ext cx="7305773" cy="500137"/>
          </a:xfrm>
          <a:prstGeom prst="rect">
            <a:avLst/>
          </a:prstGeom>
          <a:noFill/>
        </p:spPr>
        <p:txBody>
          <a:bodyPr wrap="square" lIns="68580" tIns="34290" rIns="68580" bIns="34290" rtlCol="0">
            <a:spAutoFit/>
          </a:bodyPr>
          <a:lstStyle/>
          <a:p>
            <a:pPr algn="ctr"/>
            <a:r>
              <a:rPr lang="zh-CN" altLang="en-US" sz="2800" b="1" dirty="0">
                <a:solidFill>
                  <a:srgbClr val="0070C0"/>
                </a:solidFill>
              </a:rPr>
              <a:t>三、应纳税额计算</a:t>
            </a:r>
            <a:r>
              <a:rPr lang="en-US" altLang="zh-CN" sz="2400" b="1" dirty="0">
                <a:solidFill>
                  <a:srgbClr val="7030A0"/>
                </a:solidFill>
              </a:rPr>
              <a:t>——</a:t>
            </a:r>
            <a:r>
              <a:rPr lang="zh-CN" altLang="en-US" sz="2400" b="1" dirty="0">
                <a:solidFill>
                  <a:srgbClr val="7030A0"/>
                </a:solidFill>
              </a:rPr>
              <a:t>自产自用（组价）</a:t>
            </a:r>
            <a:endParaRPr lang="zh-CN" altLang="zh-CN" sz="2400" b="1" dirty="0">
              <a:solidFill>
                <a:srgbClr val="7030A0"/>
              </a:solidFill>
            </a:endParaRPr>
          </a:p>
        </p:txBody>
      </p:sp>
      <p:sp>
        <p:nvSpPr>
          <p:cNvPr id="4" name="矩形 3">
            <a:extLst>
              <a:ext uri="{FF2B5EF4-FFF2-40B4-BE49-F238E27FC236}">
                <a16:creationId xmlns:a16="http://schemas.microsoft.com/office/drawing/2014/main" id="{9060338F-4030-4FE0-98AD-433440E8EFFB}"/>
              </a:ext>
            </a:extLst>
          </p:cNvPr>
          <p:cNvSpPr>
            <a:spLocks noChangeArrowheads="1"/>
          </p:cNvSpPr>
          <p:nvPr/>
        </p:nvSpPr>
        <p:spPr bwMode="auto">
          <a:xfrm>
            <a:off x="918174" y="1550212"/>
            <a:ext cx="5473700" cy="369332"/>
          </a:xfrm>
          <a:prstGeom prst="rect">
            <a:avLst/>
          </a:prstGeom>
          <a:solidFill>
            <a:srgbClr val="C00000"/>
          </a:solidFill>
          <a:ln w="381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lgn="ctr">
              <a:defRPr/>
            </a:pPr>
            <a:r>
              <a:rPr lang="zh-CN" altLang="en-US" sz="1800" b="1">
                <a:solidFill>
                  <a:prstClr val="white"/>
                </a:solidFill>
                <a:latin typeface="楷体" panose="02010609060101010101" pitchFamily="49" charset="-122"/>
              </a:rPr>
              <a:t>商品销售价格（收入）</a:t>
            </a:r>
          </a:p>
        </p:txBody>
      </p:sp>
      <p:sp>
        <p:nvSpPr>
          <p:cNvPr id="5" name="左大括号 4">
            <a:extLst>
              <a:ext uri="{FF2B5EF4-FFF2-40B4-BE49-F238E27FC236}">
                <a16:creationId xmlns:a16="http://schemas.microsoft.com/office/drawing/2014/main" id="{54300C62-BE2C-43A8-AF4D-DEDED239EBF5}"/>
              </a:ext>
            </a:extLst>
          </p:cNvPr>
          <p:cNvSpPr>
            <a:spLocks/>
          </p:cNvSpPr>
          <p:nvPr/>
        </p:nvSpPr>
        <p:spPr bwMode="auto">
          <a:xfrm rot="5400000" flipH="1">
            <a:off x="3479135" y="-651048"/>
            <a:ext cx="319949" cy="5473700"/>
          </a:xfrm>
          <a:prstGeom prst="leftBrace">
            <a:avLst>
              <a:gd name="adj1" fmla="val 0"/>
              <a:gd name="adj2" fmla="val 50000"/>
            </a:avLst>
          </a:prstGeom>
          <a:noFill/>
          <a:ln w="25400" algn="ctr">
            <a:solidFill>
              <a:srgbClr val="C00000"/>
            </a:solidFill>
            <a:round/>
            <a:headEnd/>
            <a:tailEnd/>
          </a:ln>
        </p:spPr>
        <p:txBody>
          <a:bodyPr wrap="none" anchor="ctr"/>
          <a:lstStyle/>
          <a:p>
            <a:endParaRPr lang="zh-CN" altLang="en-US" sz="1800" b="1">
              <a:solidFill>
                <a:prstClr val="white"/>
              </a:solidFill>
              <a:latin typeface="楷体" panose="02010609060101010101" pitchFamily="49" charset="-122"/>
            </a:endParaRPr>
          </a:p>
        </p:txBody>
      </p:sp>
      <p:sp>
        <p:nvSpPr>
          <p:cNvPr id="6" name="矩形 5">
            <a:extLst>
              <a:ext uri="{FF2B5EF4-FFF2-40B4-BE49-F238E27FC236}">
                <a16:creationId xmlns:a16="http://schemas.microsoft.com/office/drawing/2014/main" id="{49CB5B6B-64CA-4CF6-817D-AA184DAF13C8}"/>
              </a:ext>
            </a:extLst>
          </p:cNvPr>
          <p:cNvSpPr>
            <a:spLocks noChangeArrowheads="1"/>
          </p:cNvSpPr>
          <p:nvPr/>
        </p:nvSpPr>
        <p:spPr bwMode="auto">
          <a:xfrm>
            <a:off x="3223224" y="2206643"/>
            <a:ext cx="792162" cy="369332"/>
          </a:xfrm>
          <a:prstGeom prst="rect">
            <a:avLst/>
          </a:prstGeom>
          <a:solidFill>
            <a:srgbClr val="C00000"/>
          </a:solidFill>
          <a:ln w="381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lgn="ctr">
              <a:defRPr/>
            </a:pPr>
            <a:r>
              <a:rPr lang="en-US" altLang="zh-CN" sz="1800" b="1">
                <a:solidFill>
                  <a:srgbClr val="FDE9D9"/>
                </a:solidFill>
                <a:latin typeface="楷体" panose="02010609060101010101" pitchFamily="49" charset="-122"/>
              </a:rPr>
              <a:t>100%</a:t>
            </a:r>
            <a:endParaRPr lang="zh-CN" altLang="en-US" sz="1800" b="1">
              <a:solidFill>
                <a:srgbClr val="FDE9D9"/>
              </a:solidFill>
              <a:latin typeface="楷体" panose="02010609060101010101" pitchFamily="49" charset="-122"/>
            </a:endParaRPr>
          </a:p>
        </p:txBody>
      </p:sp>
      <p:sp>
        <p:nvSpPr>
          <p:cNvPr id="7" name="TextBox 33">
            <a:extLst>
              <a:ext uri="{FF2B5EF4-FFF2-40B4-BE49-F238E27FC236}">
                <a16:creationId xmlns:a16="http://schemas.microsoft.com/office/drawing/2014/main" id="{5A8CB5FC-F743-4E98-B220-E5C179714639}"/>
              </a:ext>
            </a:extLst>
          </p:cNvPr>
          <p:cNvSpPr txBox="1">
            <a:spLocks noChangeArrowheads="1"/>
          </p:cNvSpPr>
          <p:nvPr/>
        </p:nvSpPr>
        <p:spPr bwMode="auto">
          <a:xfrm>
            <a:off x="2216749" y="1549934"/>
            <a:ext cx="1741487" cy="369332"/>
          </a:xfrm>
          <a:prstGeom prst="rect">
            <a:avLst/>
          </a:prstGeom>
          <a:solidFill>
            <a:srgbClr val="0070C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a:defRPr/>
            </a:pPr>
            <a:r>
              <a:rPr lang="zh-CN" altLang="en-US" sz="1800" b="1">
                <a:solidFill>
                  <a:prstClr val="white"/>
                </a:solidFill>
                <a:latin typeface="楷体" panose="02010609060101010101" pitchFamily="49" charset="-122"/>
              </a:rPr>
              <a:t>利润</a:t>
            </a:r>
          </a:p>
        </p:txBody>
      </p:sp>
      <p:sp>
        <p:nvSpPr>
          <p:cNvPr id="8" name="TextBox 34">
            <a:extLst>
              <a:ext uri="{FF2B5EF4-FFF2-40B4-BE49-F238E27FC236}">
                <a16:creationId xmlns:a16="http://schemas.microsoft.com/office/drawing/2014/main" id="{1BD093EF-632A-4E3D-BCCC-EB48C3B81FE1}"/>
              </a:ext>
            </a:extLst>
          </p:cNvPr>
          <p:cNvSpPr txBox="1">
            <a:spLocks noChangeArrowheads="1"/>
          </p:cNvSpPr>
          <p:nvPr/>
        </p:nvSpPr>
        <p:spPr bwMode="auto">
          <a:xfrm>
            <a:off x="907071" y="1556149"/>
            <a:ext cx="1296987" cy="369332"/>
          </a:xfrm>
          <a:prstGeom prst="rect">
            <a:avLst/>
          </a:prstGeom>
          <a:solidFill>
            <a:srgbClr val="0070C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a:defRPr/>
            </a:pPr>
            <a:r>
              <a:rPr lang="zh-CN" altLang="en-US" sz="1800" b="1" dirty="0">
                <a:solidFill>
                  <a:prstClr val="white"/>
                </a:solidFill>
                <a:latin typeface="楷体" panose="02010609060101010101" pitchFamily="49" charset="-122"/>
              </a:rPr>
              <a:t>成本</a:t>
            </a:r>
          </a:p>
        </p:txBody>
      </p:sp>
      <p:sp>
        <p:nvSpPr>
          <p:cNvPr id="9" name="TextBox 35">
            <a:extLst>
              <a:ext uri="{FF2B5EF4-FFF2-40B4-BE49-F238E27FC236}">
                <a16:creationId xmlns:a16="http://schemas.microsoft.com/office/drawing/2014/main" id="{95B7CDA8-8678-44EF-8573-1CFB650DD9D3}"/>
              </a:ext>
            </a:extLst>
          </p:cNvPr>
          <p:cNvSpPr txBox="1">
            <a:spLocks noChangeArrowheads="1"/>
          </p:cNvSpPr>
          <p:nvPr/>
        </p:nvSpPr>
        <p:spPr bwMode="auto">
          <a:xfrm>
            <a:off x="3958236" y="1544998"/>
            <a:ext cx="2433638" cy="369332"/>
          </a:xfrm>
          <a:prstGeom prst="rect">
            <a:avLst/>
          </a:prstGeom>
          <a:solidFill>
            <a:srgbClr val="7030A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a:defRPr/>
            </a:pPr>
            <a:r>
              <a:rPr lang="zh-CN" altLang="en-US" sz="1800" b="1">
                <a:solidFill>
                  <a:prstClr val="white"/>
                </a:solidFill>
                <a:latin typeface="楷体" panose="02010609060101010101" pitchFamily="49" charset="-122"/>
              </a:rPr>
              <a:t>消费税</a:t>
            </a:r>
          </a:p>
        </p:txBody>
      </p:sp>
      <p:sp>
        <p:nvSpPr>
          <p:cNvPr id="10" name="左大括号 9">
            <a:extLst>
              <a:ext uri="{FF2B5EF4-FFF2-40B4-BE49-F238E27FC236}">
                <a16:creationId xmlns:a16="http://schemas.microsoft.com/office/drawing/2014/main" id="{A3F67E02-D16B-4FEB-977A-60DC016B92DD}"/>
              </a:ext>
            </a:extLst>
          </p:cNvPr>
          <p:cNvSpPr>
            <a:spLocks/>
          </p:cNvSpPr>
          <p:nvPr/>
        </p:nvSpPr>
        <p:spPr bwMode="auto">
          <a:xfrm rot="5400000">
            <a:off x="5629874" y="811747"/>
            <a:ext cx="298450" cy="1225550"/>
          </a:xfrm>
          <a:prstGeom prst="leftBrace">
            <a:avLst>
              <a:gd name="adj1" fmla="val 0"/>
              <a:gd name="adj2" fmla="val 50000"/>
            </a:avLst>
          </a:prstGeom>
          <a:noFill/>
          <a:ln w="25400" algn="ctr">
            <a:solidFill>
              <a:srgbClr val="C00000"/>
            </a:solidFill>
            <a:round/>
            <a:headEnd/>
            <a:tailEnd/>
          </a:ln>
        </p:spPr>
        <p:txBody>
          <a:bodyPr wrap="none" anchor="ctr"/>
          <a:lstStyle/>
          <a:p>
            <a:endParaRPr lang="zh-CN" altLang="en-US" sz="1800" b="1">
              <a:solidFill>
                <a:srgbClr val="FDE9D9"/>
              </a:solidFill>
              <a:latin typeface="楷体" panose="02010609060101010101" pitchFamily="49" charset="-122"/>
            </a:endParaRPr>
          </a:p>
        </p:txBody>
      </p:sp>
      <p:sp>
        <p:nvSpPr>
          <p:cNvPr id="11" name="左大括号 10">
            <a:extLst>
              <a:ext uri="{FF2B5EF4-FFF2-40B4-BE49-F238E27FC236}">
                <a16:creationId xmlns:a16="http://schemas.microsoft.com/office/drawing/2014/main" id="{A8022A84-227E-4CE4-A656-3210E060B788}"/>
              </a:ext>
            </a:extLst>
          </p:cNvPr>
          <p:cNvSpPr>
            <a:spLocks/>
          </p:cNvSpPr>
          <p:nvPr/>
        </p:nvSpPr>
        <p:spPr bwMode="auto">
          <a:xfrm rot="5400000">
            <a:off x="2890643" y="-697172"/>
            <a:ext cx="304800" cy="4249737"/>
          </a:xfrm>
          <a:prstGeom prst="leftBrace">
            <a:avLst>
              <a:gd name="adj1" fmla="val 0"/>
              <a:gd name="adj2" fmla="val 50000"/>
            </a:avLst>
          </a:prstGeom>
          <a:noFill/>
          <a:ln w="25400" algn="ctr">
            <a:solidFill>
              <a:srgbClr val="C00000"/>
            </a:solidFill>
            <a:round/>
            <a:headEnd/>
            <a:tailEnd/>
          </a:ln>
        </p:spPr>
        <p:txBody>
          <a:bodyPr wrap="none" anchor="ctr"/>
          <a:lstStyle/>
          <a:p>
            <a:endParaRPr lang="zh-CN" altLang="en-US" sz="1800" b="1">
              <a:solidFill>
                <a:srgbClr val="FDE9D9"/>
              </a:solidFill>
              <a:latin typeface="楷体" panose="02010609060101010101" pitchFamily="49" charset="-122"/>
            </a:endParaRPr>
          </a:p>
        </p:txBody>
      </p:sp>
      <p:sp>
        <p:nvSpPr>
          <p:cNvPr id="12" name="矩形 11">
            <a:extLst>
              <a:ext uri="{FF2B5EF4-FFF2-40B4-BE49-F238E27FC236}">
                <a16:creationId xmlns:a16="http://schemas.microsoft.com/office/drawing/2014/main" id="{90A78A41-DB53-4780-ADB5-9676BF25D569}"/>
              </a:ext>
            </a:extLst>
          </p:cNvPr>
          <p:cNvSpPr>
            <a:spLocks noChangeArrowheads="1"/>
          </p:cNvSpPr>
          <p:nvPr/>
        </p:nvSpPr>
        <p:spPr bwMode="auto">
          <a:xfrm>
            <a:off x="1422999" y="897750"/>
            <a:ext cx="3168650" cy="369332"/>
          </a:xfrm>
          <a:prstGeom prst="rect">
            <a:avLst/>
          </a:prstGeom>
          <a:solidFill>
            <a:srgbClr val="C00000"/>
          </a:solidFill>
          <a:ln w="381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lgn="ctr">
              <a:defRPr/>
            </a:pPr>
            <a:r>
              <a:rPr lang="en-US" altLang="zh-CN" sz="1800" b="1" dirty="0">
                <a:solidFill>
                  <a:prstClr val="white"/>
                </a:solidFill>
                <a:latin typeface="楷体" panose="02010609060101010101" pitchFamily="49" charset="-122"/>
              </a:rPr>
              <a:t>1-</a:t>
            </a:r>
            <a:r>
              <a:rPr lang="zh-CN" altLang="en-US" sz="1800" b="1" dirty="0">
                <a:solidFill>
                  <a:prstClr val="white"/>
                </a:solidFill>
                <a:latin typeface="楷体" panose="02010609060101010101" pitchFamily="49" charset="-122"/>
              </a:rPr>
              <a:t>消费税比例税率</a:t>
            </a:r>
          </a:p>
        </p:txBody>
      </p:sp>
      <p:sp>
        <p:nvSpPr>
          <p:cNvPr id="13" name="TextBox 43">
            <a:extLst>
              <a:ext uri="{FF2B5EF4-FFF2-40B4-BE49-F238E27FC236}">
                <a16:creationId xmlns:a16="http://schemas.microsoft.com/office/drawing/2014/main" id="{19D904A0-BF01-42BB-A2EC-FD9C42625657}"/>
              </a:ext>
            </a:extLst>
          </p:cNvPr>
          <p:cNvSpPr txBox="1">
            <a:spLocks noChangeArrowheads="1"/>
          </p:cNvSpPr>
          <p:nvPr/>
        </p:nvSpPr>
        <p:spPr bwMode="auto">
          <a:xfrm>
            <a:off x="3942361" y="1537234"/>
            <a:ext cx="1223963" cy="369332"/>
          </a:xfrm>
          <a:prstGeom prst="rect">
            <a:avLst/>
          </a:prstGeom>
          <a:solidFill>
            <a:srgbClr val="7030A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a:defRPr/>
            </a:pPr>
            <a:r>
              <a:rPr lang="zh-CN" altLang="en-US" sz="1800" b="1">
                <a:solidFill>
                  <a:srgbClr val="FFFF00"/>
                </a:solidFill>
                <a:latin typeface="楷体" panose="02010609060101010101" pitchFamily="49" charset="-122"/>
              </a:rPr>
              <a:t>定额部分</a:t>
            </a:r>
          </a:p>
        </p:txBody>
      </p:sp>
      <p:sp>
        <p:nvSpPr>
          <p:cNvPr id="14" name="TextBox 44">
            <a:extLst>
              <a:ext uri="{FF2B5EF4-FFF2-40B4-BE49-F238E27FC236}">
                <a16:creationId xmlns:a16="http://schemas.microsoft.com/office/drawing/2014/main" id="{8E89E568-74ED-4944-8A5A-4353BE262C8E}"/>
              </a:ext>
            </a:extLst>
          </p:cNvPr>
          <p:cNvSpPr txBox="1">
            <a:spLocks noChangeArrowheads="1"/>
          </p:cNvSpPr>
          <p:nvPr/>
        </p:nvSpPr>
        <p:spPr bwMode="auto">
          <a:xfrm>
            <a:off x="5159462" y="1544998"/>
            <a:ext cx="1188000" cy="369332"/>
          </a:xfrm>
          <a:prstGeom prst="rect">
            <a:avLst/>
          </a:prstGeom>
          <a:solidFill>
            <a:srgbClr val="7030A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a:defRPr/>
            </a:pPr>
            <a:r>
              <a:rPr lang="zh-CN" altLang="en-US" sz="1800" b="1" dirty="0">
                <a:solidFill>
                  <a:srgbClr val="FFFF00"/>
                </a:solidFill>
                <a:latin typeface="楷体" panose="02010609060101010101" pitchFamily="49" charset="-122"/>
              </a:rPr>
              <a:t>比例部分</a:t>
            </a:r>
          </a:p>
        </p:txBody>
      </p:sp>
      <p:sp>
        <p:nvSpPr>
          <p:cNvPr id="15" name="矩形 14">
            <a:extLst>
              <a:ext uri="{FF2B5EF4-FFF2-40B4-BE49-F238E27FC236}">
                <a16:creationId xmlns:a16="http://schemas.microsoft.com/office/drawing/2014/main" id="{B726CB3D-C147-4673-9043-ABB20620F0E4}"/>
              </a:ext>
            </a:extLst>
          </p:cNvPr>
          <p:cNvSpPr>
            <a:spLocks noChangeArrowheads="1"/>
          </p:cNvSpPr>
          <p:nvPr/>
        </p:nvSpPr>
        <p:spPr bwMode="auto">
          <a:xfrm>
            <a:off x="5202836" y="892987"/>
            <a:ext cx="1116013" cy="369332"/>
          </a:xfrm>
          <a:prstGeom prst="rect">
            <a:avLst/>
          </a:prstGeom>
          <a:solidFill>
            <a:srgbClr val="C00000"/>
          </a:solidFill>
          <a:ln w="381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lgn="ctr">
              <a:defRPr/>
            </a:pPr>
            <a:r>
              <a:rPr lang="zh-CN" altLang="en-US" sz="1800" b="1">
                <a:solidFill>
                  <a:prstClr val="white"/>
                </a:solidFill>
                <a:latin typeface="楷体" panose="02010609060101010101" pitchFamily="49" charset="-122"/>
              </a:rPr>
              <a:t>比例税率</a:t>
            </a:r>
          </a:p>
        </p:txBody>
      </p:sp>
      <p:sp>
        <p:nvSpPr>
          <p:cNvPr id="16" name="圆角矩形 46">
            <a:extLst>
              <a:ext uri="{FF2B5EF4-FFF2-40B4-BE49-F238E27FC236}">
                <a16:creationId xmlns:a16="http://schemas.microsoft.com/office/drawing/2014/main" id="{C7D97092-F1F6-4FA1-AB7B-1B868DEEB1DC}"/>
              </a:ext>
            </a:extLst>
          </p:cNvPr>
          <p:cNvSpPr>
            <a:spLocks noChangeArrowheads="1"/>
          </p:cNvSpPr>
          <p:nvPr/>
        </p:nvSpPr>
        <p:spPr bwMode="auto">
          <a:xfrm>
            <a:off x="892735" y="3250147"/>
            <a:ext cx="6707188" cy="360362"/>
          </a:xfrm>
          <a:prstGeom prst="roundRect">
            <a:avLst>
              <a:gd name="adj" fmla="val 16667"/>
            </a:avLst>
          </a:prstGeom>
          <a:solidFill>
            <a:srgbClr val="C00000"/>
          </a:solidFill>
          <a:ln w="3810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r>
              <a:rPr lang="zh-CN" altLang="en-US" sz="1800" b="1" dirty="0">
                <a:solidFill>
                  <a:prstClr val="white"/>
                </a:solidFill>
                <a:latin typeface="楷体" panose="02010609060101010101" pitchFamily="49" charset="-122"/>
              </a:rPr>
              <a:t>应纳消费税</a:t>
            </a:r>
            <a:r>
              <a:rPr lang="en-US" altLang="zh-CN" sz="1800" b="1" dirty="0">
                <a:solidFill>
                  <a:prstClr val="white"/>
                </a:solidFill>
                <a:latin typeface="楷体" panose="02010609060101010101" pitchFamily="49" charset="-122"/>
              </a:rPr>
              <a:t>=</a:t>
            </a:r>
            <a:r>
              <a:rPr lang="zh-CN" altLang="en-US" sz="1800" b="1" dirty="0">
                <a:solidFill>
                  <a:prstClr val="white"/>
                </a:solidFill>
                <a:latin typeface="楷体" panose="02010609060101010101" pitchFamily="49" charset="-122"/>
              </a:rPr>
              <a:t>组成计税价格</a:t>
            </a:r>
            <a:r>
              <a:rPr lang="en-US" altLang="zh-CN" sz="1800" b="1" dirty="0">
                <a:solidFill>
                  <a:prstClr val="white"/>
                </a:solidFill>
                <a:latin typeface="楷体" panose="02010609060101010101" pitchFamily="49" charset="-122"/>
              </a:rPr>
              <a:t>×</a:t>
            </a:r>
            <a:r>
              <a:rPr lang="zh-CN" altLang="en-US" sz="1800" b="1" dirty="0">
                <a:solidFill>
                  <a:prstClr val="white"/>
                </a:solidFill>
                <a:latin typeface="楷体" panose="02010609060101010101" pitchFamily="49" charset="-122"/>
              </a:rPr>
              <a:t>比例税率</a:t>
            </a:r>
            <a:r>
              <a:rPr lang="en-US" altLang="zh-CN" sz="1800" b="1" dirty="0">
                <a:solidFill>
                  <a:srgbClr val="FFFF00"/>
                </a:solidFill>
                <a:latin typeface="楷体" panose="02010609060101010101" pitchFamily="49" charset="-122"/>
              </a:rPr>
              <a:t>+</a:t>
            </a:r>
            <a:r>
              <a:rPr lang="zh-CN" altLang="zh-CN" sz="1800" b="1" dirty="0">
                <a:solidFill>
                  <a:srgbClr val="FFFF00"/>
                </a:solidFill>
                <a:latin typeface="楷体" panose="02010609060101010101" pitchFamily="49" charset="-122"/>
              </a:rPr>
              <a:t>自产自用数量×定额税率</a:t>
            </a:r>
            <a:endParaRPr lang="zh-CN" altLang="en-US" sz="1800" b="1" dirty="0">
              <a:solidFill>
                <a:srgbClr val="FFFF00"/>
              </a:solidFill>
              <a:latin typeface="楷体" panose="02010609060101010101" pitchFamily="49" charset="-122"/>
            </a:endParaRPr>
          </a:p>
        </p:txBody>
      </p:sp>
      <p:sp>
        <p:nvSpPr>
          <p:cNvPr id="17" name="圆角矩形 47">
            <a:extLst>
              <a:ext uri="{FF2B5EF4-FFF2-40B4-BE49-F238E27FC236}">
                <a16:creationId xmlns:a16="http://schemas.microsoft.com/office/drawing/2014/main" id="{C4DABD3E-19EB-4032-A718-9F1F7FBFA825}"/>
              </a:ext>
            </a:extLst>
          </p:cNvPr>
          <p:cNvSpPr>
            <a:spLocks noChangeArrowheads="1"/>
          </p:cNvSpPr>
          <p:nvPr/>
        </p:nvSpPr>
        <p:spPr bwMode="auto">
          <a:xfrm>
            <a:off x="902260" y="3743859"/>
            <a:ext cx="3600450" cy="360363"/>
          </a:xfrm>
          <a:prstGeom prst="roundRect">
            <a:avLst>
              <a:gd name="adj" fmla="val 16667"/>
            </a:avLst>
          </a:prstGeom>
          <a:solidFill>
            <a:srgbClr val="C00000"/>
          </a:solidFill>
          <a:ln w="3810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r>
              <a:rPr lang="zh-CN" altLang="en-US" sz="1800" b="1" dirty="0">
                <a:solidFill>
                  <a:prstClr val="white"/>
                </a:solidFill>
                <a:latin typeface="楷体" panose="02010609060101010101" pitchFamily="49" charset="-122"/>
              </a:rPr>
              <a:t>应纳增值税</a:t>
            </a:r>
            <a:r>
              <a:rPr lang="en-US" altLang="zh-CN" sz="1800" b="1" dirty="0">
                <a:solidFill>
                  <a:prstClr val="white"/>
                </a:solidFill>
                <a:latin typeface="楷体" panose="02010609060101010101" pitchFamily="49" charset="-122"/>
              </a:rPr>
              <a:t>=</a:t>
            </a:r>
            <a:r>
              <a:rPr lang="zh-CN" altLang="en-US" sz="1800" b="1" dirty="0">
                <a:solidFill>
                  <a:prstClr val="white"/>
                </a:solidFill>
                <a:latin typeface="楷体" panose="02010609060101010101" pitchFamily="49" charset="-122"/>
              </a:rPr>
              <a:t>组成计税价格</a:t>
            </a:r>
            <a:r>
              <a:rPr lang="en-US" altLang="zh-CN" sz="1800" b="1" dirty="0">
                <a:solidFill>
                  <a:prstClr val="white"/>
                </a:solidFill>
                <a:latin typeface="楷体" panose="02010609060101010101" pitchFamily="49" charset="-122"/>
              </a:rPr>
              <a:t>×13%</a:t>
            </a:r>
            <a:endParaRPr lang="zh-CN" altLang="en-US" sz="1800" b="1" dirty="0">
              <a:solidFill>
                <a:prstClr val="white"/>
              </a:solidFill>
              <a:latin typeface="楷体" panose="02010609060101010101" pitchFamily="49" charset="-122"/>
            </a:endParaRPr>
          </a:p>
        </p:txBody>
      </p:sp>
      <p:sp>
        <p:nvSpPr>
          <p:cNvPr id="18" name="圆角矩形 48">
            <a:extLst>
              <a:ext uri="{FF2B5EF4-FFF2-40B4-BE49-F238E27FC236}">
                <a16:creationId xmlns:a16="http://schemas.microsoft.com/office/drawing/2014/main" id="{C2E8D1BD-858F-4AFB-AC6B-E2EBED9AB6B4}"/>
              </a:ext>
            </a:extLst>
          </p:cNvPr>
          <p:cNvSpPr>
            <a:spLocks noChangeArrowheads="1"/>
          </p:cNvSpPr>
          <p:nvPr/>
        </p:nvSpPr>
        <p:spPr bwMode="auto">
          <a:xfrm>
            <a:off x="902260" y="2769134"/>
            <a:ext cx="6775498" cy="360363"/>
          </a:xfrm>
          <a:prstGeom prst="roundRect">
            <a:avLst>
              <a:gd name="adj" fmla="val 16667"/>
            </a:avLst>
          </a:prstGeom>
          <a:solidFill>
            <a:srgbClr val="C00000"/>
          </a:solidFill>
          <a:ln w="3810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r>
              <a:rPr lang="zh-CN" altLang="zh-CN" sz="1800" b="1" dirty="0">
                <a:solidFill>
                  <a:prstClr val="white"/>
                </a:solidFill>
                <a:latin typeface="楷体" panose="02010609060101010101" pitchFamily="49" charset="-122"/>
              </a:rPr>
              <a:t>组成计税价格</a:t>
            </a:r>
            <a:r>
              <a:rPr lang="en-US" altLang="zh-CN" sz="1800" b="1" dirty="0">
                <a:solidFill>
                  <a:prstClr val="white"/>
                </a:solidFill>
                <a:latin typeface="楷体" panose="02010609060101010101" pitchFamily="49" charset="-122"/>
              </a:rPr>
              <a:t>=(</a:t>
            </a:r>
            <a:r>
              <a:rPr lang="zh-CN" altLang="zh-CN" sz="1800" b="1" dirty="0">
                <a:solidFill>
                  <a:prstClr val="white"/>
                </a:solidFill>
                <a:latin typeface="楷体" panose="02010609060101010101" pitchFamily="49" charset="-122"/>
              </a:rPr>
              <a:t>成本</a:t>
            </a:r>
            <a:r>
              <a:rPr lang="en-US" altLang="zh-CN" sz="1800" b="1" dirty="0">
                <a:solidFill>
                  <a:prstClr val="white"/>
                </a:solidFill>
                <a:latin typeface="楷体" panose="02010609060101010101" pitchFamily="49" charset="-122"/>
              </a:rPr>
              <a:t>+</a:t>
            </a:r>
            <a:r>
              <a:rPr lang="zh-CN" altLang="zh-CN" sz="1800" b="1" dirty="0">
                <a:solidFill>
                  <a:prstClr val="white"/>
                </a:solidFill>
                <a:latin typeface="楷体" panose="02010609060101010101" pitchFamily="49" charset="-122"/>
              </a:rPr>
              <a:t>利润</a:t>
            </a:r>
            <a:r>
              <a:rPr lang="en-US" altLang="zh-CN" sz="1800" b="1" dirty="0">
                <a:solidFill>
                  <a:prstClr val="white"/>
                </a:solidFill>
                <a:latin typeface="楷体" panose="02010609060101010101" pitchFamily="49" charset="-122"/>
              </a:rPr>
              <a:t>+</a:t>
            </a:r>
            <a:r>
              <a:rPr lang="zh-CN" altLang="zh-CN" sz="1800" b="1" dirty="0">
                <a:solidFill>
                  <a:prstClr val="white"/>
                </a:solidFill>
                <a:latin typeface="楷体" panose="02010609060101010101" pitchFamily="49" charset="-122"/>
              </a:rPr>
              <a:t>自用数量×定额税率</a:t>
            </a:r>
            <a:r>
              <a:rPr lang="en-US" altLang="zh-CN" sz="1800" b="1" dirty="0">
                <a:solidFill>
                  <a:prstClr val="white"/>
                </a:solidFill>
                <a:latin typeface="楷体" panose="02010609060101010101" pitchFamily="49" charset="-122"/>
              </a:rPr>
              <a:t>)</a:t>
            </a:r>
            <a:r>
              <a:rPr lang="zh-CN" altLang="zh-CN" sz="1800" b="1" dirty="0">
                <a:solidFill>
                  <a:prstClr val="white"/>
                </a:solidFill>
                <a:latin typeface="楷体" panose="02010609060101010101" pitchFamily="49" charset="-122"/>
              </a:rPr>
              <a:t>÷</a:t>
            </a:r>
            <a:r>
              <a:rPr lang="en-US" altLang="zh-CN" sz="1800" b="1" dirty="0">
                <a:solidFill>
                  <a:prstClr val="white"/>
                </a:solidFill>
                <a:latin typeface="楷体" panose="02010609060101010101" pitchFamily="49" charset="-122"/>
              </a:rPr>
              <a:t>(1-</a:t>
            </a:r>
            <a:r>
              <a:rPr lang="zh-CN" altLang="zh-CN" sz="1800" b="1" dirty="0">
                <a:solidFill>
                  <a:prstClr val="white"/>
                </a:solidFill>
                <a:latin typeface="楷体" panose="02010609060101010101" pitchFamily="49" charset="-122"/>
              </a:rPr>
              <a:t>比例税率</a:t>
            </a:r>
            <a:r>
              <a:rPr lang="en-US" altLang="zh-CN" sz="1800" b="1" dirty="0">
                <a:solidFill>
                  <a:prstClr val="white"/>
                </a:solidFill>
                <a:latin typeface="楷体" panose="02010609060101010101" pitchFamily="49" charset="-122"/>
              </a:rPr>
              <a:t>)</a:t>
            </a:r>
            <a:endParaRPr lang="zh-CN" altLang="en-US" sz="1800" b="1" dirty="0">
              <a:solidFill>
                <a:prstClr val="white"/>
              </a:solidFill>
              <a:latin typeface="楷体" panose="02010609060101010101" pitchFamily="49" charset="-122"/>
            </a:endParaRPr>
          </a:p>
        </p:txBody>
      </p:sp>
      <p:cxnSp>
        <p:nvCxnSpPr>
          <p:cNvPr id="19" name="直接连接符 18">
            <a:extLst>
              <a:ext uri="{FF2B5EF4-FFF2-40B4-BE49-F238E27FC236}">
                <a16:creationId xmlns:a16="http://schemas.microsoft.com/office/drawing/2014/main" id="{EFB8621E-D17A-46E2-9405-874238412EE1}"/>
              </a:ext>
            </a:extLst>
          </p:cNvPr>
          <p:cNvCxnSpPr>
            <a:cxnSpLocks noChangeShapeType="1"/>
          </p:cNvCxnSpPr>
          <p:nvPr/>
        </p:nvCxnSpPr>
        <p:spPr bwMode="auto">
          <a:xfrm rot="16200000" flipH="1">
            <a:off x="2031011" y="1734084"/>
            <a:ext cx="369888" cy="1588"/>
          </a:xfrm>
          <a:prstGeom prst="line">
            <a:avLst/>
          </a:prstGeom>
          <a:noFill/>
          <a:ln w="25400" algn="ctr">
            <a:solidFill>
              <a:srgbClr val="000000"/>
            </a:solidFill>
            <a:round/>
            <a:headEnd/>
            <a:tailEnd/>
          </a:ln>
        </p:spPr>
      </p:cxnSp>
      <p:cxnSp>
        <p:nvCxnSpPr>
          <p:cNvPr id="20" name="直接连接符 19">
            <a:extLst>
              <a:ext uri="{FF2B5EF4-FFF2-40B4-BE49-F238E27FC236}">
                <a16:creationId xmlns:a16="http://schemas.microsoft.com/office/drawing/2014/main" id="{B5A0E961-77A4-4E3F-9927-0CAFFF14FB7B}"/>
              </a:ext>
            </a:extLst>
          </p:cNvPr>
          <p:cNvCxnSpPr>
            <a:cxnSpLocks noChangeShapeType="1"/>
          </p:cNvCxnSpPr>
          <p:nvPr/>
        </p:nvCxnSpPr>
        <p:spPr bwMode="auto">
          <a:xfrm rot="16200000" flipH="1">
            <a:off x="3758211" y="1729322"/>
            <a:ext cx="369887" cy="1588"/>
          </a:xfrm>
          <a:prstGeom prst="line">
            <a:avLst/>
          </a:prstGeom>
          <a:noFill/>
          <a:ln w="25400" algn="ctr">
            <a:solidFill>
              <a:srgbClr val="000000"/>
            </a:solidFill>
            <a:round/>
            <a:headEnd/>
            <a:tailEnd/>
          </a:ln>
        </p:spPr>
      </p:cxnSp>
      <p:cxnSp>
        <p:nvCxnSpPr>
          <p:cNvPr id="21" name="直接连接符 20">
            <a:extLst>
              <a:ext uri="{FF2B5EF4-FFF2-40B4-BE49-F238E27FC236}">
                <a16:creationId xmlns:a16="http://schemas.microsoft.com/office/drawing/2014/main" id="{E87BC726-8080-4C95-932A-46448DD68D07}"/>
              </a:ext>
            </a:extLst>
          </p:cNvPr>
          <p:cNvCxnSpPr>
            <a:cxnSpLocks noChangeShapeType="1"/>
          </p:cNvCxnSpPr>
          <p:nvPr/>
        </p:nvCxnSpPr>
        <p:spPr bwMode="auto">
          <a:xfrm rot="16200000" flipH="1">
            <a:off x="4982174" y="1729322"/>
            <a:ext cx="369887" cy="1587"/>
          </a:xfrm>
          <a:prstGeom prst="line">
            <a:avLst/>
          </a:prstGeom>
          <a:noFill/>
          <a:ln w="25400" algn="ctr">
            <a:solidFill>
              <a:srgbClr val="FFFF00"/>
            </a:solidFill>
            <a:round/>
            <a:headEnd/>
            <a:tailEnd/>
          </a:ln>
        </p:spPr>
      </p:cxnSp>
      <p:sp>
        <p:nvSpPr>
          <p:cNvPr id="22" name="矩形 21">
            <a:extLst>
              <a:ext uri="{FF2B5EF4-FFF2-40B4-BE49-F238E27FC236}">
                <a16:creationId xmlns:a16="http://schemas.microsoft.com/office/drawing/2014/main" id="{E9DFCC2B-7253-46E9-A1D0-A14D35FEE295}"/>
              </a:ext>
            </a:extLst>
          </p:cNvPr>
          <p:cNvSpPr/>
          <p:nvPr/>
        </p:nvSpPr>
        <p:spPr>
          <a:xfrm>
            <a:off x="857840" y="4194505"/>
            <a:ext cx="7520616" cy="646331"/>
          </a:xfrm>
          <a:prstGeom prst="rect">
            <a:avLst/>
          </a:prstGeom>
          <a:ln w="19050">
            <a:solidFill>
              <a:srgbClr val="C00000"/>
            </a:solidFill>
          </a:ln>
        </p:spPr>
        <p:txBody>
          <a:bodyPr wrap="square">
            <a:spAutoFit/>
          </a:bodyPr>
          <a:lstStyle/>
          <a:p>
            <a:pPr indent="457200"/>
            <a:r>
              <a:rPr lang="en-US" altLang="zh-CN" sz="1800" b="1" dirty="0">
                <a:solidFill>
                  <a:srgbClr val="C00000"/>
                </a:solidFill>
                <a:latin typeface="楷体" panose="02010609060101010101" pitchFamily="49" charset="-122"/>
              </a:rPr>
              <a:t>【</a:t>
            </a:r>
            <a:r>
              <a:rPr lang="zh-CN" altLang="en-US" sz="1800" b="1" dirty="0">
                <a:solidFill>
                  <a:srgbClr val="C00000"/>
                </a:solidFill>
                <a:latin typeface="楷体" panose="02010609060101010101" pitchFamily="49" charset="-122"/>
              </a:rPr>
              <a:t>注意</a:t>
            </a:r>
            <a:r>
              <a:rPr lang="en-US" altLang="zh-CN" sz="1800" b="1" dirty="0">
                <a:solidFill>
                  <a:srgbClr val="C00000"/>
                </a:solidFill>
                <a:latin typeface="楷体" panose="02010609060101010101" pitchFamily="49" charset="-122"/>
              </a:rPr>
              <a:t>】</a:t>
            </a:r>
            <a:r>
              <a:rPr lang="zh-CN" altLang="en-US" sz="1800" b="1" dirty="0">
                <a:solidFill>
                  <a:srgbClr val="004DA1"/>
                </a:solidFill>
                <a:latin typeface="楷体" panose="02010609060101010101" pitchFamily="49" charset="-122"/>
              </a:rPr>
              <a:t>自产自用应税消费品同时涉及缴纳增值税，组成计税价格与消费税相同。</a:t>
            </a:r>
          </a:p>
        </p:txBody>
      </p:sp>
    </p:spTree>
    <p:extLst>
      <p:ext uri="{BB962C8B-B14F-4D97-AF65-F5344CB8AC3E}">
        <p14:creationId xmlns:p14="http://schemas.microsoft.com/office/powerpoint/2010/main" val="263654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par>
                                <p:cTn id="57" presetID="10"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par>
                                <p:cTn id="65" presetID="10"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wipe(left)">
                                      <p:cBhvr>
                                        <p:cTn id="8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框 4"/>
          <p:cNvSpPr txBox="1"/>
          <p:nvPr/>
        </p:nvSpPr>
        <p:spPr>
          <a:xfrm>
            <a:off x="843516" y="299722"/>
            <a:ext cx="7278992" cy="500137"/>
          </a:xfrm>
          <a:prstGeom prst="rect">
            <a:avLst/>
          </a:prstGeom>
          <a:noFill/>
        </p:spPr>
        <p:txBody>
          <a:bodyPr wrap="square" lIns="68580" tIns="34290" rIns="68580" bIns="34290" rtlCol="0">
            <a:spAutoFit/>
          </a:bodyPr>
          <a:lstStyle/>
          <a:p>
            <a:pPr algn="ctr"/>
            <a:r>
              <a:rPr lang="zh-CN" altLang="zh-CN" sz="2800" b="1" dirty="0">
                <a:solidFill>
                  <a:srgbClr val="004DA1"/>
                </a:solidFill>
                <a:latin typeface="楷体" panose="02010609060101010101" pitchFamily="49" charset="-122"/>
                <a:ea typeface="楷体" panose="02010609060101010101" pitchFamily="49" charset="-122"/>
                <a:sym typeface="+mn-lt"/>
              </a:rPr>
              <a:t>二、</a:t>
            </a:r>
            <a:r>
              <a:rPr lang="zh-CN" altLang="en-US" sz="2800" b="1" dirty="0">
                <a:solidFill>
                  <a:srgbClr val="004DA1"/>
                </a:solidFill>
                <a:latin typeface="楷体" panose="02010609060101010101" pitchFamily="49" charset="-122"/>
                <a:ea typeface="楷体" panose="02010609060101010101" pitchFamily="49" charset="-122"/>
                <a:sym typeface="+mn-lt"/>
              </a:rPr>
              <a:t>税目及税率</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pic>
        <p:nvPicPr>
          <p:cNvPr id="10" name="图片 9">
            <a:extLst>
              <a:ext uri="{FF2B5EF4-FFF2-40B4-BE49-F238E27FC236}">
                <a16:creationId xmlns:a16="http://schemas.microsoft.com/office/drawing/2014/main" id="{F563CC74-48FA-442D-B151-D937C883BEDB}"/>
              </a:ext>
            </a:extLst>
          </p:cNvPr>
          <p:cNvPicPr>
            <a:picLocks noChangeAspect="1"/>
          </p:cNvPicPr>
          <p:nvPr/>
        </p:nvPicPr>
        <p:blipFill>
          <a:blip r:embed="rId3"/>
          <a:stretch>
            <a:fillRect/>
          </a:stretch>
        </p:blipFill>
        <p:spPr>
          <a:xfrm>
            <a:off x="319793" y="799859"/>
            <a:ext cx="8824207" cy="4218964"/>
          </a:xfrm>
          <a:prstGeom prst="rect">
            <a:avLst/>
          </a:prstGeom>
        </p:spPr>
      </p:pic>
    </p:spTree>
    <p:extLst>
      <p:ext uri="{BB962C8B-B14F-4D97-AF65-F5344CB8AC3E}">
        <p14:creationId xmlns:p14="http://schemas.microsoft.com/office/powerpoint/2010/main" val="4046760214"/>
      </p:ext>
    </p:extLst>
  </p:cSld>
  <p:clrMapOvr>
    <a:masterClrMapping/>
  </p:clrMapOvr>
  <p:transition spd="slow" advClick="0" advTm="0">
    <p:cove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120</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计算题</a:t>
            </a:r>
            <a:r>
              <a:rPr lang="en-US" altLang="zh-CN" dirty="0">
                <a:latin typeface="+mn-lt"/>
                <a:ea typeface="+mn-ea"/>
                <a:cs typeface="+mn-ea"/>
                <a:sym typeface="+mn-lt"/>
              </a:rPr>
              <a:t>】</a:t>
            </a:r>
            <a:r>
              <a:rPr lang="zh-CN" altLang="en-US" dirty="0">
                <a:latin typeface="+mn-lt"/>
                <a:ea typeface="+mn-ea"/>
                <a:cs typeface="+mn-ea"/>
                <a:sym typeface="+mn-lt"/>
              </a:rPr>
              <a:t>卷烟厂的下列行为是否应缴纳消费税？</a:t>
            </a:r>
          </a:p>
          <a:p>
            <a:r>
              <a:rPr lang="zh-CN" altLang="en-US" dirty="0">
                <a:latin typeface="+mn-lt"/>
                <a:ea typeface="+mn-ea"/>
                <a:cs typeface="+mn-ea"/>
                <a:sym typeface="+mn-lt"/>
              </a:rPr>
              <a:t>①生产的烟丝直接对外销售；</a:t>
            </a:r>
            <a:endParaRPr lang="en-US" altLang="zh-CN" dirty="0">
              <a:latin typeface="+mn-lt"/>
              <a:ea typeface="+mn-ea"/>
              <a:cs typeface="+mn-ea"/>
              <a:sym typeface="+mn-lt"/>
            </a:endParaRPr>
          </a:p>
          <a:p>
            <a:r>
              <a:rPr lang="zh-CN" altLang="en-US" dirty="0">
                <a:latin typeface="+mn-lt"/>
                <a:ea typeface="+mn-ea"/>
                <a:cs typeface="+mn-ea"/>
                <a:sym typeface="+mn-lt"/>
              </a:rPr>
              <a:t>②生产的烟丝用于本厂卷烟生产；</a:t>
            </a:r>
            <a:endParaRPr lang="en-US" altLang="zh-CN" dirty="0">
              <a:latin typeface="+mn-lt"/>
              <a:ea typeface="+mn-ea"/>
              <a:cs typeface="+mn-ea"/>
              <a:sym typeface="+mn-lt"/>
            </a:endParaRPr>
          </a:p>
          <a:p>
            <a:r>
              <a:rPr lang="zh-CN" altLang="en-US" dirty="0">
                <a:latin typeface="+mn-lt"/>
                <a:ea typeface="+mn-ea"/>
                <a:cs typeface="+mn-ea"/>
                <a:sym typeface="+mn-lt"/>
              </a:rPr>
              <a:t>③烟丝用于广告样品。</a:t>
            </a:r>
          </a:p>
          <a:p>
            <a:endParaRPr lang="en-US" altLang="zh-CN" dirty="0">
              <a:latin typeface="+mn-lt"/>
              <a:ea typeface="+mn-ea"/>
              <a:cs typeface="+mn-ea"/>
              <a:sym typeface="+mn-lt"/>
            </a:endParaRPr>
          </a:p>
        </p:txBody>
      </p:sp>
      <p:sp>
        <p:nvSpPr>
          <p:cNvPr id="12" name="文本2">
            <a:extLst>
              <a:ext uri="{FF2B5EF4-FFF2-40B4-BE49-F238E27FC236}">
                <a16:creationId xmlns:a16="http://schemas.microsoft.com/office/drawing/2014/main" id="{5E2E9C69-412B-410B-AA26-C10FF8192F71}"/>
              </a:ext>
            </a:extLst>
          </p:cNvPr>
          <p:cNvSpPr>
            <a:spLocks noChangeArrowheads="1"/>
          </p:cNvSpPr>
          <p:nvPr/>
        </p:nvSpPr>
        <p:spPr bwMode="gray">
          <a:xfrm>
            <a:off x="683256" y="3040063"/>
            <a:ext cx="8123789" cy="1877565"/>
          </a:xfrm>
          <a:prstGeom prst="roundRect">
            <a:avLst>
              <a:gd name="adj" fmla="val 11505"/>
            </a:avLst>
          </a:prstGeom>
          <a:noFill/>
          <a:ln w="15875" cap="flat" cmpd="sng" algn="ctr">
            <a:solidFill>
              <a:srgbClr val="7030A0"/>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zh-CN" altLang="en-US" sz="2000" b="1" dirty="0">
                <a:solidFill>
                  <a:srgbClr val="0070C0"/>
                </a:solidFill>
              </a:rPr>
              <a:t>①属于自产销售行为；②属于自产自用于连续生产应税消费品；③属于自产用于其他方面。</a:t>
            </a:r>
          </a:p>
          <a:p>
            <a:pPr marL="342900" indent="-342900">
              <a:buFont typeface="Wingdings" panose="05000000000000000000" pitchFamily="2" charset="2"/>
              <a:buChar char="ü"/>
            </a:pPr>
            <a:r>
              <a:rPr lang="zh-CN" altLang="en-US" sz="2000" b="1" dirty="0">
                <a:solidFill>
                  <a:srgbClr val="0070C0"/>
                </a:solidFill>
              </a:rPr>
              <a:t>因此，①③应缴消费税，②不需缴纳消费税</a:t>
            </a:r>
          </a:p>
        </p:txBody>
      </p:sp>
    </p:spTree>
    <p:extLst>
      <p:ext uri="{BB962C8B-B14F-4D97-AF65-F5344CB8AC3E}">
        <p14:creationId xmlns:p14="http://schemas.microsoft.com/office/powerpoint/2010/main" val="72444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121</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计算题</a:t>
            </a:r>
            <a:r>
              <a:rPr lang="en-US" altLang="zh-CN" dirty="0">
                <a:latin typeface="+mn-lt"/>
                <a:ea typeface="+mn-ea"/>
                <a:cs typeface="+mn-ea"/>
                <a:sym typeface="+mn-lt"/>
              </a:rPr>
              <a:t>】</a:t>
            </a:r>
            <a:r>
              <a:rPr lang="zh-CN" altLang="en-US" dirty="0">
                <a:latin typeface="+mn-lt"/>
                <a:ea typeface="+mn-ea"/>
                <a:cs typeface="+mn-ea"/>
                <a:sym typeface="+mn-lt"/>
              </a:rPr>
              <a:t>某化妆品厂将一批自产高档化妆品用于集体福利，生产成本</a:t>
            </a:r>
            <a:r>
              <a:rPr lang="en-US" altLang="zh-CN" dirty="0">
                <a:latin typeface="+mn-lt"/>
                <a:ea typeface="+mn-ea"/>
                <a:cs typeface="+mn-ea"/>
                <a:sym typeface="+mn-lt"/>
              </a:rPr>
              <a:t>35000</a:t>
            </a:r>
            <a:r>
              <a:rPr lang="zh-CN" altLang="en-US" dirty="0">
                <a:latin typeface="+mn-lt"/>
                <a:ea typeface="+mn-ea"/>
                <a:cs typeface="+mn-ea"/>
                <a:sym typeface="+mn-lt"/>
              </a:rPr>
              <a:t>元；将新研制的香水用于广告样品，生产成本</a:t>
            </a:r>
            <a:r>
              <a:rPr lang="en-US" altLang="zh-CN" dirty="0">
                <a:latin typeface="+mn-lt"/>
                <a:ea typeface="+mn-ea"/>
                <a:cs typeface="+mn-ea"/>
                <a:sym typeface="+mn-lt"/>
              </a:rPr>
              <a:t>20000</a:t>
            </a:r>
            <a:r>
              <a:rPr lang="zh-CN" altLang="en-US" dirty="0">
                <a:latin typeface="+mn-lt"/>
                <a:ea typeface="+mn-ea"/>
                <a:cs typeface="+mn-ea"/>
                <a:sym typeface="+mn-lt"/>
              </a:rPr>
              <a:t>元，上述货物已全部发出，均无同类产品售价。计算该化妆品厂上述业务应纳消费税税额。已知化妆品消费税利润率为</a:t>
            </a:r>
            <a:r>
              <a:rPr lang="en-US" altLang="zh-CN" dirty="0">
                <a:latin typeface="+mn-lt"/>
                <a:ea typeface="+mn-ea"/>
                <a:cs typeface="+mn-ea"/>
                <a:sym typeface="+mn-lt"/>
              </a:rPr>
              <a:t>5%</a:t>
            </a:r>
            <a:r>
              <a:rPr lang="zh-CN" altLang="en-US" dirty="0">
                <a:latin typeface="+mn-lt"/>
                <a:ea typeface="+mn-ea"/>
                <a:cs typeface="+mn-ea"/>
                <a:sym typeface="+mn-lt"/>
              </a:rPr>
              <a:t>，适用消费税税率为</a:t>
            </a:r>
            <a:r>
              <a:rPr lang="en-US" altLang="zh-CN" dirty="0">
                <a:latin typeface="+mn-lt"/>
                <a:ea typeface="+mn-ea"/>
                <a:cs typeface="+mn-ea"/>
                <a:sym typeface="+mn-lt"/>
              </a:rPr>
              <a:t>15%</a:t>
            </a:r>
            <a:r>
              <a:rPr lang="zh-CN" altLang="en-US" dirty="0">
                <a:latin typeface="+mn-lt"/>
                <a:ea typeface="+mn-ea"/>
                <a:cs typeface="+mn-ea"/>
                <a:sym typeface="+mn-lt"/>
              </a:rPr>
              <a:t>。</a:t>
            </a:r>
          </a:p>
          <a:p>
            <a:endParaRPr lang="en-US" altLang="zh-CN" dirty="0">
              <a:latin typeface="+mn-lt"/>
              <a:ea typeface="+mn-ea"/>
              <a:cs typeface="+mn-ea"/>
              <a:sym typeface="+mn-lt"/>
            </a:endParaRPr>
          </a:p>
        </p:txBody>
      </p:sp>
      <p:sp>
        <p:nvSpPr>
          <p:cNvPr id="12" name="文本2">
            <a:extLst>
              <a:ext uri="{FF2B5EF4-FFF2-40B4-BE49-F238E27FC236}">
                <a16:creationId xmlns:a16="http://schemas.microsoft.com/office/drawing/2014/main" id="{5E2E9C69-412B-410B-AA26-C10FF8192F71}"/>
              </a:ext>
            </a:extLst>
          </p:cNvPr>
          <p:cNvSpPr>
            <a:spLocks noChangeArrowheads="1"/>
          </p:cNvSpPr>
          <p:nvPr/>
        </p:nvSpPr>
        <p:spPr bwMode="gray">
          <a:xfrm>
            <a:off x="683256" y="3395330"/>
            <a:ext cx="8123789" cy="1522298"/>
          </a:xfrm>
          <a:prstGeom prst="roundRect">
            <a:avLst>
              <a:gd name="adj" fmla="val 11505"/>
            </a:avLst>
          </a:prstGeom>
          <a:noFill/>
          <a:ln w="15875" cap="flat" cmpd="sng" algn="ctr">
            <a:solidFill>
              <a:srgbClr val="7030A0"/>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zh-CN" altLang="en-US" sz="2000" b="1" dirty="0">
                <a:solidFill>
                  <a:srgbClr val="0070C0"/>
                </a:solidFill>
              </a:rPr>
              <a:t>组成计税价格</a:t>
            </a:r>
            <a:r>
              <a:rPr lang="en-US" altLang="zh-CN" sz="2000" b="1" dirty="0">
                <a:solidFill>
                  <a:srgbClr val="0070C0"/>
                </a:solidFill>
              </a:rPr>
              <a:t>=</a:t>
            </a:r>
            <a:r>
              <a:rPr lang="zh-CN" altLang="en-US" sz="2000" b="1" dirty="0">
                <a:solidFill>
                  <a:srgbClr val="0070C0"/>
                </a:solidFill>
              </a:rPr>
              <a:t>（</a:t>
            </a:r>
            <a:r>
              <a:rPr lang="en-US" altLang="zh-CN" sz="2000" b="1" dirty="0">
                <a:solidFill>
                  <a:srgbClr val="0070C0"/>
                </a:solidFill>
              </a:rPr>
              <a:t>35 000+20 000</a:t>
            </a:r>
            <a:r>
              <a:rPr lang="zh-CN" altLang="en-US" sz="2000" b="1" dirty="0">
                <a:solidFill>
                  <a:srgbClr val="0070C0"/>
                </a:solidFill>
              </a:rPr>
              <a:t>）</a:t>
            </a:r>
            <a:r>
              <a:rPr lang="en-US" altLang="zh-CN" sz="2000" b="1" dirty="0">
                <a:solidFill>
                  <a:srgbClr val="0070C0"/>
                </a:solidFill>
              </a:rPr>
              <a:t>×</a:t>
            </a:r>
            <a:r>
              <a:rPr lang="zh-CN" altLang="en-US" sz="2000" b="1" dirty="0">
                <a:solidFill>
                  <a:srgbClr val="0070C0"/>
                </a:solidFill>
              </a:rPr>
              <a:t>（</a:t>
            </a:r>
            <a:r>
              <a:rPr lang="en-US" altLang="zh-CN" sz="2000" b="1" dirty="0">
                <a:solidFill>
                  <a:srgbClr val="0070C0"/>
                </a:solidFill>
              </a:rPr>
              <a:t>1+5%</a:t>
            </a:r>
            <a:r>
              <a:rPr lang="zh-CN" altLang="en-US" sz="2000" b="1" dirty="0">
                <a:solidFill>
                  <a:srgbClr val="0070C0"/>
                </a:solidFill>
              </a:rPr>
              <a:t>）</a:t>
            </a:r>
            <a:r>
              <a:rPr lang="en-US" altLang="zh-CN" sz="2000" b="1" dirty="0">
                <a:solidFill>
                  <a:srgbClr val="0070C0"/>
                </a:solidFill>
              </a:rPr>
              <a:t>÷</a:t>
            </a:r>
            <a:r>
              <a:rPr lang="zh-CN" altLang="en-US" sz="2000" b="1" dirty="0">
                <a:solidFill>
                  <a:srgbClr val="0070C0"/>
                </a:solidFill>
              </a:rPr>
              <a:t>（</a:t>
            </a:r>
            <a:r>
              <a:rPr lang="en-US" altLang="zh-CN" sz="2000" b="1" dirty="0">
                <a:solidFill>
                  <a:srgbClr val="0070C0"/>
                </a:solidFill>
              </a:rPr>
              <a:t>1-15%</a:t>
            </a:r>
            <a:r>
              <a:rPr lang="zh-CN" altLang="en-US" sz="2000" b="1" dirty="0">
                <a:solidFill>
                  <a:srgbClr val="0070C0"/>
                </a:solidFill>
              </a:rPr>
              <a:t>）</a:t>
            </a:r>
            <a:r>
              <a:rPr lang="en-US" altLang="zh-CN" sz="2000" b="1" dirty="0">
                <a:solidFill>
                  <a:srgbClr val="0070C0"/>
                </a:solidFill>
              </a:rPr>
              <a:t>=67941.18</a:t>
            </a:r>
            <a:r>
              <a:rPr lang="zh-CN" altLang="en-US" sz="2000" b="1" dirty="0">
                <a:solidFill>
                  <a:srgbClr val="0070C0"/>
                </a:solidFill>
              </a:rPr>
              <a:t>（元）</a:t>
            </a:r>
            <a:endParaRPr lang="en-US" altLang="zh-CN" sz="2000" b="1" dirty="0">
              <a:solidFill>
                <a:srgbClr val="0070C0"/>
              </a:solidFill>
            </a:endParaRPr>
          </a:p>
          <a:p>
            <a:pPr marL="342900" indent="-342900">
              <a:buFont typeface="Wingdings" panose="05000000000000000000" pitchFamily="2" charset="2"/>
              <a:buChar char="ü"/>
            </a:pPr>
            <a:endParaRPr lang="en-US" altLang="zh-CN" sz="2000" b="1" dirty="0">
              <a:solidFill>
                <a:srgbClr val="0070C0"/>
              </a:solidFill>
            </a:endParaRPr>
          </a:p>
          <a:p>
            <a:pPr marL="342900" indent="-342900">
              <a:buFont typeface="Wingdings" panose="05000000000000000000" pitchFamily="2" charset="2"/>
              <a:buChar char="ü"/>
            </a:pPr>
            <a:r>
              <a:rPr lang="en-US" altLang="zh-CN" sz="2000" b="1" dirty="0">
                <a:solidFill>
                  <a:srgbClr val="0070C0"/>
                </a:solidFill>
              </a:rPr>
              <a:t>67941.18×15%=10 191.18</a:t>
            </a:r>
            <a:r>
              <a:rPr lang="zh-CN" altLang="en-US" sz="2000" b="1" dirty="0">
                <a:solidFill>
                  <a:srgbClr val="0070C0"/>
                </a:solidFill>
              </a:rPr>
              <a:t>（元）</a:t>
            </a:r>
          </a:p>
        </p:txBody>
      </p:sp>
    </p:spTree>
    <p:extLst>
      <p:ext uri="{BB962C8B-B14F-4D97-AF65-F5344CB8AC3E}">
        <p14:creationId xmlns:p14="http://schemas.microsoft.com/office/powerpoint/2010/main" val="390036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 calcmode="lin" valueType="num">
                                      <p:cBhvr additive="base">
                                        <p:cTn id="18"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122</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计算题</a:t>
            </a:r>
            <a:r>
              <a:rPr lang="en-US" altLang="zh-CN" dirty="0">
                <a:latin typeface="+mn-lt"/>
                <a:ea typeface="+mn-ea"/>
                <a:cs typeface="+mn-ea"/>
                <a:sym typeface="+mn-lt"/>
              </a:rPr>
              <a:t>】</a:t>
            </a:r>
            <a:r>
              <a:rPr lang="zh-CN" altLang="en-US" dirty="0">
                <a:latin typeface="+mn-lt"/>
                <a:ea typeface="+mn-ea"/>
                <a:cs typeface="+mn-ea"/>
                <a:sym typeface="+mn-lt"/>
              </a:rPr>
              <a:t>某白酒生产企业本月举办展销会，将特制</a:t>
            </a:r>
            <a:r>
              <a:rPr lang="en-US" altLang="zh-CN" dirty="0">
                <a:latin typeface="+mn-lt"/>
                <a:ea typeface="+mn-ea"/>
                <a:cs typeface="+mn-ea"/>
                <a:sym typeface="+mn-lt"/>
              </a:rPr>
              <a:t>100</a:t>
            </a:r>
            <a:r>
              <a:rPr lang="zh-CN" altLang="en-US" dirty="0">
                <a:latin typeface="+mn-lt"/>
                <a:ea typeface="+mn-ea"/>
                <a:cs typeface="+mn-ea"/>
                <a:sym typeface="+mn-lt"/>
              </a:rPr>
              <a:t>斤新品白酒赠送给来宾，该批白酒成本</a:t>
            </a:r>
            <a:r>
              <a:rPr lang="en-US" altLang="zh-CN" dirty="0">
                <a:latin typeface="+mn-lt"/>
                <a:ea typeface="+mn-ea"/>
                <a:cs typeface="+mn-ea"/>
                <a:sym typeface="+mn-lt"/>
              </a:rPr>
              <a:t>50000</a:t>
            </a:r>
            <a:r>
              <a:rPr lang="zh-CN" altLang="en-US" dirty="0">
                <a:latin typeface="+mn-lt"/>
                <a:ea typeface="+mn-ea"/>
                <a:cs typeface="+mn-ea"/>
                <a:sym typeface="+mn-lt"/>
              </a:rPr>
              <a:t>元，无同类售价，该白酒的成本利润率为</a:t>
            </a:r>
            <a:r>
              <a:rPr lang="en-US" altLang="zh-CN" dirty="0">
                <a:latin typeface="+mn-lt"/>
                <a:ea typeface="+mn-ea"/>
                <a:cs typeface="+mn-ea"/>
                <a:sym typeface="+mn-lt"/>
              </a:rPr>
              <a:t>10%</a:t>
            </a:r>
            <a:r>
              <a:rPr lang="zh-CN" altLang="en-US" dirty="0">
                <a:latin typeface="+mn-lt"/>
                <a:ea typeface="+mn-ea"/>
                <a:cs typeface="+mn-ea"/>
                <a:sym typeface="+mn-lt"/>
              </a:rPr>
              <a:t>。计算该企业上述业务应纳消费税税额。</a:t>
            </a:r>
          </a:p>
          <a:p>
            <a:endParaRPr lang="en-US" altLang="zh-CN" dirty="0">
              <a:latin typeface="+mn-lt"/>
              <a:ea typeface="+mn-ea"/>
              <a:cs typeface="+mn-ea"/>
              <a:sym typeface="+mn-lt"/>
            </a:endParaRPr>
          </a:p>
        </p:txBody>
      </p:sp>
      <p:sp>
        <p:nvSpPr>
          <p:cNvPr id="12" name="文本2">
            <a:extLst>
              <a:ext uri="{FF2B5EF4-FFF2-40B4-BE49-F238E27FC236}">
                <a16:creationId xmlns:a16="http://schemas.microsoft.com/office/drawing/2014/main" id="{5E2E9C69-412B-410B-AA26-C10FF8192F71}"/>
              </a:ext>
            </a:extLst>
          </p:cNvPr>
          <p:cNvSpPr>
            <a:spLocks noChangeArrowheads="1"/>
          </p:cNvSpPr>
          <p:nvPr/>
        </p:nvSpPr>
        <p:spPr bwMode="gray">
          <a:xfrm>
            <a:off x="683256" y="3395330"/>
            <a:ext cx="8123789" cy="1522298"/>
          </a:xfrm>
          <a:prstGeom prst="roundRect">
            <a:avLst>
              <a:gd name="adj" fmla="val 11505"/>
            </a:avLst>
          </a:prstGeom>
          <a:noFill/>
          <a:ln w="15875" cap="flat" cmpd="sng" algn="ctr">
            <a:solidFill>
              <a:srgbClr val="7030A0"/>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zh-CN" altLang="en-US" sz="2000" b="1" dirty="0">
                <a:solidFill>
                  <a:srgbClr val="0070C0"/>
                </a:solidFill>
              </a:rPr>
              <a:t>组成计税价格应纳消费税＝</a:t>
            </a:r>
            <a:r>
              <a:rPr lang="en-US" altLang="zh-CN" sz="2000" b="1" dirty="0">
                <a:solidFill>
                  <a:srgbClr val="0070C0"/>
                </a:solidFill>
              </a:rPr>
              <a:t>[50000×</a:t>
            </a:r>
            <a:r>
              <a:rPr lang="zh-CN" altLang="en-US" sz="2000" b="1" dirty="0">
                <a:solidFill>
                  <a:srgbClr val="0070C0"/>
                </a:solidFill>
              </a:rPr>
              <a:t>（</a:t>
            </a:r>
            <a:r>
              <a:rPr lang="en-US" altLang="zh-CN" sz="2000" b="1" dirty="0">
                <a:solidFill>
                  <a:srgbClr val="0070C0"/>
                </a:solidFill>
              </a:rPr>
              <a:t>1+10%</a:t>
            </a:r>
            <a:r>
              <a:rPr lang="zh-CN" altLang="en-US" sz="2000" b="1" dirty="0">
                <a:solidFill>
                  <a:srgbClr val="0070C0"/>
                </a:solidFill>
              </a:rPr>
              <a:t>）</a:t>
            </a:r>
            <a:r>
              <a:rPr lang="en-US" altLang="zh-CN" sz="2000" b="1" dirty="0">
                <a:solidFill>
                  <a:srgbClr val="0070C0"/>
                </a:solidFill>
              </a:rPr>
              <a:t>+100×0.5]÷</a:t>
            </a:r>
            <a:r>
              <a:rPr lang="zh-CN" altLang="en-US" sz="2000" b="1" dirty="0">
                <a:solidFill>
                  <a:srgbClr val="0070C0"/>
                </a:solidFill>
              </a:rPr>
              <a:t>（</a:t>
            </a:r>
            <a:r>
              <a:rPr lang="en-US" altLang="zh-CN" sz="2000" b="1" dirty="0">
                <a:solidFill>
                  <a:srgbClr val="0070C0"/>
                </a:solidFill>
              </a:rPr>
              <a:t>1-20%</a:t>
            </a:r>
            <a:r>
              <a:rPr lang="zh-CN" altLang="en-US" sz="2000" b="1" dirty="0">
                <a:solidFill>
                  <a:srgbClr val="0070C0"/>
                </a:solidFill>
              </a:rPr>
              <a:t>）</a:t>
            </a:r>
            <a:r>
              <a:rPr lang="en-US" altLang="zh-CN" sz="2000" b="1" dirty="0">
                <a:solidFill>
                  <a:srgbClr val="0070C0"/>
                </a:solidFill>
              </a:rPr>
              <a:t>=68812.15</a:t>
            </a:r>
          </a:p>
          <a:p>
            <a:pPr marL="342900" indent="-342900">
              <a:buFont typeface="Wingdings" panose="05000000000000000000" pitchFamily="2" charset="2"/>
              <a:buChar char="ü"/>
            </a:pPr>
            <a:r>
              <a:rPr lang="en-US" altLang="zh-CN" sz="2000" b="1" dirty="0">
                <a:solidFill>
                  <a:srgbClr val="0070C0"/>
                </a:solidFill>
              </a:rPr>
              <a:t>68812.15×20% +100×0.5=13812.5</a:t>
            </a:r>
            <a:r>
              <a:rPr lang="zh-CN" altLang="en-US" sz="2000" b="1" dirty="0">
                <a:solidFill>
                  <a:srgbClr val="0070C0"/>
                </a:solidFill>
              </a:rPr>
              <a:t>（元）</a:t>
            </a:r>
          </a:p>
        </p:txBody>
      </p:sp>
    </p:spTree>
    <p:extLst>
      <p:ext uri="{BB962C8B-B14F-4D97-AF65-F5344CB8AC3E}">
        <p14:creationId xmlns:p14="http://schemas.microsoft.com/office/powerpoint/2010/main" val="415788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123</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计算题</a:t>
            </a:r>
            <a:r>
              <a:rPr lang="en-US" altLang="zh-CN" dirty="0">
                <a:latin typeface="+mn-lt"/>
                <a:ea typeface="+mn-ea"/>
                <a:cs typeface="+mn-ea"/>
                <a:sym typeface="+mn-lt"/>
              </a:rPr>
              <a:t>】</a:t>
            </a:r>
            <a:r>
              <a:rPr lang="zh-CN" altLang="en-US" dirty="0">
                <a:latin typeface="+mn-lt"/>
                <a:ea typeface="+mn-ea"/>
                <a:cs typeface="+mn-ea"/>
                <a:sym typeface="+mn-lt"/>
              </a:rPr>
              <a:t>某白酒厂 </a:t>
            </a:r>
            <a:r>
              <a:rPr lang="en-US" altLang="zh-CN" dirty="0">
                <a:latin typeface="+mn-lt"/>
                <a:ea typeface="+mn-ea"/>
                <a:cs typeface="+mn-ea"/>
                <a:sym typeface="+mn-lt"/>
              </a:rPr>
              <a:t>2022 </a:t>
            </a:r>
            <a:r>
              <a:rPr lang="zh-CN" altLang="en-US" dirty="0">
                <a:latin typeface="+mn-lt"/>
                <a:ea typeface="+mn-ea"/>
                <a:cs typeface="+mn-ea"/>
                <a:sym typeface="+mn-lt"/>
              </a:rPr>
              <a:t>年春节前，将新研制的薯类白酒 </a:t>
            </a:r>
            <a:r>
              <a:rPr lang="en-US" altLang="zh-CN" dirty="0">
                <a:latin typeface="+mn-lt"/>
                <a:ea typeface="+mn-ea"/>
                <a:cs typeface="+mn-ea"/>
                <a:sym typeface="+mn-lt"/>
              </a:rPr>
              <a:t>1 </a:t>
            </a:r>
            <a:r>
              <a:rPr lang="zh-CN" altLang="en-US" dirty="0">
                <a:latin typeface="+mn-lt"/>
                <a:ea typeface="+mn-ea"/>
                <a:cs typeface="+mn-ea"/>
                <a:sym typeface="+mn-lt"/>
              </a:rPr>
              <a:t>吨作为过节福利发放给员工饮用，该薯类白酒无同类产品市场销售价格。已知该批薯类白酒生产成本 </a:t>
            </a:r>
            <a:r>
              <a:rPr lang="en-US" altLang="zh-CN" dirty="0">
                <a:latin typeface="+mn-lt"/>
                <a:ea typeface="+mn-ea"/>
                <a:cs typeface="+mn-ea"/>
                <a:sym typeface="+mn-lt"/>
              </a:rPr>
              <a:t>20 000 </a:t>
            </a:r>
            <a:r>
              <a:rPr lang="zh-CN" altLang="en-US" dirty="0">
                <a:latin typeface="+mn-lt"/>
                <a:ea typeface="+mn-ea"/>
                <a:cs typeface="+mn-ea"/>
                <a:sym typeface="+mn-lt"/>
              </a:rPr>
              <a:t>元，成本利润率为 </a:t>
            </a:r>
            <a:r>
              <a:rPr lang="en-US" altLang="zh-CN" dirty="0">
                <a:latin typeface="+mn-lt"/>
                <a:ea typeface="+mn-ea"/>
                <a:cs typeface="+mn-ea"/>
                <a:sym typeface="+mn-lt"/>
              </a:rPr>
              <a:t>5%</a:t>
            </a:r>
            <a:r>
              <a:rPr lang="zh-CN" altLang="en-US" dirty="0">
                <a:latin typeface="+mn-lt"/>
                <a:ea typeface="+mn-ea"/>
                <a:cs typeface="+mn-ea"/>
                <a:sym typeface="+mn-lt"/>
              </a:rPr>
              <a:t>，白酒消费税比例税率为 </a:t>
            </a:r>
            <a:r>
              <a:rPr lang="en-US" altLang="zh-CN" dirty="0">
                <a:latin typeface="+mn-lt"/>
                <a:ea typeface="+mn-ea"/>
                <a:cs typeface="+mn-ea"/>
                <a:sym typeface="+mn-lt"/>
              </a:rPr>
              <a:t>20%</a:t>
            </a:r>
            <a:r>
              <a:rPr lang="zh-CN" altLang="en-US" dirty="0">
                <a:latin typeface="+mn-lt"/>
                <a:ea typeface="+mn-ea"/>
                <a:cs typeface="+mn-ea"/>
                <a:sym typeface="+mn-lt"/>
              </a:rPr>
              <a:t>；定额税率为 </a:t>
            </a:r>
            <a:r>
              <a:rPr lang="en-US" altLang="zh-CN" dirty="0">
                <a:latin typeface="+mn-lt"/>
                <a:ea typeface="+mn-ea"/>
                <a:cs typeface="+mn-ea"/>
                <a:sym typeface="+mn-lt"/>
              </a:rPr>
              <a:t>0.5 </a:t>
            </a:r>
            <a:r>
              <a:rPr lang="zh-CN" altLang="en-US" dirty="0">
                <a:latin typeface="+mn-lt"/>
                <a:ea typeface="+mn-ea"/>
                <a:cs typeface="+mn-ea"/>
                <a:sym typeface="+mn-lt"/>
              </a:rPr>
              <a:t>元</a:t>
            </a:r>
            <a:r>
              <a:rPr lang="en-US" altLang="zh-CN" dirty="0">
                <a:latin typeface="+mn-lt"/>
                <a:ea typeface="+mn-ea"/>
                <a:cs typeface="+mn-ea"/>
                <a:sym typeface="+mn-lt"/>
              </a:rPr>
              <a:t>/500 </a:t>
            </a:r>
            <a:r>
              <a:rPr lang="zh-CN" altLang="en-US" dirty="0">
                <a:latin typeface="+mn-lt"/>
                <a:ea typeface="+mn-ea"/>
                <a:cs typeface="+mn-ea"/>
                <a:sym typeface="+mn-lt"/>
              </a:rPr>
              <a:t>克。计算该批薯类白酒应纳消费税税额</a:t>
            </a:r>
          </a:p>
          <a:p>
            <a:endParaRPr lang="zh-CN" altLang="en-US" dirty="0">
              <a:latin typeface="+mn-lt"/>
              <a:ea typeface="+mn-ea"/>
              <a:cs typeface="+mn-ea"/>
              <a:sym typeface="+mn-lt"/>
            </a:endParaRPr>
          </a:p>
          <a:p>
            <a:endParaRPr lang="en-US" altLang="zh-CN" dirty="0">
              <a:latin typeface="+mn-lt"/>
              <a:ea typeface="+mn-ea"/>
              <a:cs typeface="+mn-ea"/>
              <a:sym typeface="+mn-lt"/>
            </a:endParaRPr>
          </a:p>
        </p:txBody>
      </p:sp>
      <p:sp>
        <p:nvSpPr>
          <p:cNvPr id="12" name="文本2">
            <a:extLst>
              <a:ext uri="{FF2B5EF4-FFF2-40B4-BE49-F238E27FC236}">
                <a16:creationId xmlns:a16="http://schemas.microsoft.com/office/drawing/2014/main" id="{5E2E9C69-412B-410B-AA26-C10FF8192F71}"/>
              </a:ext>
            </a:extLst>
          </p:cNvPr>
          <p:cNvSpPr>
            <a:spLocks noChangeArrowheads="1"/>
          </p:cNvSpPr>
          <p:nvPr/>
        </p:nvSpPr>
        <p:spPr bwMode="gray">
          <a:xfrm>
            <a:off x="683256" y="3395330"/>
            <a:ext cx="8123789" cy="1522298"/>
          </a:xfrm>
          <a:prstGeom prst="roundRect">
            <a:avLst>
              <a:gd name="adj" fmla="val 11505"/>
            </a:avLst>
          </a:prstGeom>
          <a:noFill/>
          <a:ln w="15875" cap="flat" cmpd="sng" algn="ctr">
            <a:solidFill>
              <a:srgbClr val="7030A0"/>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zh-CN" altLang="en-US" sz="2000" b="1" dirty="0">
                <a:solidFill>
                  <a:srgbClr val="0070C0"/>
                </a:solidFill>
              </a:rPr>
              <a:t>（</a:t>
            </a:r>
            <a:r>
              <a:rPr lang="en-US" altLang="zh-CN" sz="2000" b="1" dirty="0">
                <a:solidFill>
                  <a:srgbClr val="0070C0"/>
                </a:solidFill>
              </a:rPr>
              <a:t>1</a:t>
            </a:r>
            <a:r>
              <a:rPr lang="zh-CN" altLang="en-US" sz="2000" b="1" dirty="0">
                <a:solidFill>
                  <a:srgbClr val="0070C0"/>
                </a:solidFill>
              </a:rPr>
              <a:t>）从量消费税＝</a:t>
            </a:r>
            <a:r>
              <a:rPr lang="en-US" altLang="zh-CN" sz="2000" b="1" dirty="0">
                <a:solidFill>
                  <a:srgbClr val="0070C0"/>
                </a:solidFill>
              </a:rPr>
              <a:t>1×2 000×0.5</a:t>
            </a:r>
            <a:r>
              <a:rPr lang="zh-CN" altLang="en-US" sz="2000" b="1" dirty="0">
                <a:solidFill>
                  <a:srgbClr val="0070C0"/>
                </a:solidFill>
              </a:rPr>
              <a:t>＝</a:t>
            </a:r>
            <a:r>
              <a:rPr lang="en-US" altLang="zh-CN" sz="2000" b="1" dirty="0">
                <a:solidFill>
                  <a:srgbClr val="0070C0"/>
                </a:solidFill>
              </a:rPr>
              <a:t>1 000</a:t>
            </a:r>
            <a:r>
              <a:rPr lang="zh-CN" altLang="en-US" sz="2000" b="1" dirty="0">
                <a:solidFill>
                  <a:srgbClr val="0070C0"/>
                </a:solidFill>
              </a:rPr>
              <a:t>（元）</a:t>
            </a:r>
          </a:p>
          <a:p>
            <a:pPr marL="342900" indent="-342900">
              <a:buFont typeface="Wingdings" panose="05000000000000000000" pitchFamily="2" charset="2"/>
              <a:buChar char="ü"/>
            </a:pPr>
            <a:r>
              <a:rPr lang="zh-CN" altLang="en-US" sz="2000" b="1" dirty="0">
                <a:solidFill>
                  <a:srgbClr val="0070C0"/>
                </a:solidFill>
              </a:rPr>
              <a:t> （</a:t>
            </a:r>
            <a:r>
              <a:rPr lang="en-US" altLang="zh-CN" sz="2000" b="1" dirty="0">
                <a:solidFill>
                  <a:srgbClr val="0070C0"/>
                </a:solidFill>
              </a:rPr>
              <a:t>2</a:t>
            </a:r>
            <a:r>
              <a:rPr lang="zh-CN" altLang="en-US" sz="2000" b="1" dirty="0">
                <a:solidFill>
                  <a:srgbClr val="0070C0"/>
                </a:solidFill>
              </a:rPr>
              <a:t>）组成计税价格＝</a:t>
            </a:r>
            <a:r>
              <a:rPr lang="en-US" altLang="zh-CN" sz="2000" b="1" dirty="0">
                <a:solidFill>
                  <a:srgbClr val="0070C0"/>
                </a:solidFill>
              </a:rPr>
              <a:t>[20 000×</a:t>
            </a:r>
            <a:r>
              <a:rPr lang="zh-CN" altLang="en-US" sz="2000" b="1" dirty="0">
                <a:solidFill>
                  <a:srgbClr val="0070C0"/>
                </a:solidFill>
              </a:rPr>
              <a:t>（</a:t>
            </a:r>
            <a:r>
              <a:rPr lang="en-US" altLang="zh-CN" sz="2000" b="1" dirty="0">
                <a:solidFill>
                  <a:srgbClr val="0070C0"/>
                </a:solidFill>
              </a:rPr>
              <a:t>1</a:t>
            </a:r>
            <a:r>
              <a:rPr lang="zh-CN" altLang="en-US" sz="2000" b="1" dirty="0">
                <a:solidFill>
                  <a:srgbClr val="0070C0"/>
                </a:solidFill>
              </a:rPr>
              <a:t>＋</a:t>
            </a:r>
            <a:r>
              <a:rPr lang="en-US" altLang="zh-CN" sz="2000" b="1" dirty="0">
                <a:solidFill>
                  <a:srgbClr val="0070C0"/>
                </a:solidFill>
              </a:rPr>
              <a:t>5%</a:t>
            </a:r>
            <a:r>
              <a:rPr lang="zh-CN" altLang="en-US" sz="2000" b="1" dirty="0">
                <a:solidFill>
                  <a:srgbClr val="0070C0"/>
                </a:solidFill>
              </a:rPr>
              <a:t>）＋</a:t>
            </a:r>
            <a:r>
              <a:rPr lang="en-US" altLang="zh-CN" sz="2000" b="1" dirty="0">
                <a:solidFill>
                  <a:srgbClr val="0070C0"/>
                </a:solidFill>
              </a:rPr>
              <a:t>1 000]÷</a:t>
            </a:r>
            <a:r>
              <a:rPr lang="zh-CN" altLang="en-US" sz="2000" b="1" dirty="0">
                <a:solidFill>
                  <a:srgbClr val="0070C0"/>
                </a:solidFill>
              </a:rPr>
              <a:t>（</a:t>
            </a:r>
            <a:r>
              <a:rPr lang="en-US" altLang="zh-CN" sz="2000" b="1" dirty="0">
                <a:solidFill>
                  <a:srgbClr val="0070C0"/>
                </a:solidFill>
              </a:rPr>
              <a:t>1</a:t>
            </a:r>
            <a:r>
              <a:rPr lang="zh-CN" altLang="en-US" sz="2000" b="1" dirty="0">
                <a:solidFill>
                  <a:srgbClr val="0070C0"/>
                </a:solidFill>
              </a:rPr>
              <a:t>－</a:t>
            </a:r>
            <a:r>
              <a:rPr lang="en-US" altLang="zh-CN" sz="2000" b="1" dirty="0">
                <a:solidFill>
                  <a:srgbClr val="0070C0"/>
                </a:solidFill>
              </a:rPr>
              <a:t>20%</a:t>
            </a:r>
            <a:r>
              <a:rPr lang="zh-CN" altLang="en-US" sz="2000" b="1" dirty="0">
                <a:solidFill>
                  <a:srgbClr val="0070C0"/>
                </a:solidFill>
              </a:rPr>
              <a:t>）＝</a:t>
            </a:r>
            <a:r>
              <a:rPr lang="en-US" altLang="zh-CN" sz="2000" b="1" dirty="0">
                <a:solidFill>
                  <a:srgbClr val="0070C0"/>
                </a:solidFill>
              </a:rPr>
              <a:t>27 500</a:t>
            </a:r>
            <a:r>
              <a:rPr lang="zh-CN" altLang="en-US" sz="2000" b="1" dirty="0">
                <a:solidFill>
                  <a:srgbClr val="0070C0"/>
                </a:solidFill>
              </a:rPr>
              <a:t>（元）</a:t>
            </a:r>
          </a:p>
          <a:p>
            <a:pPr marL="342900" indent="-342900">
              <a:buFont typeface="Wingdings" panose="05000000000000000000" pitchFamily="2" charset="2"/>
              <a:buChar char="ü"/>
            </a:pPr>
            <a:r>
              <a:rPr lang="zh-CN" altLang="en-US" sz="2000" b="1" dirty="0">
                <a:solidFill>
                  <a:srgbClr val="0070C0"/>
                </a:solidFill>
              </a:rPr>
              <a:t> （</a:t>
            </a:r>
            <a:r>
              <a:rPr lang="en-US" altLang="zh-CN" sz="2000" b="1" dirty="0">
                <a:solidFill>
                  <a:srgbClr val="0070C0"/>
                </a:solidFill>
              </a:rPr>
              <a:t>3</a:t>
            </a:r>
            <a:r>
              <a:rPr lang="zh-CN" altLang="en-US" sz="2000" b="1" dirty="0">
                <a:solidFill>
                  <a:srgbClr val="0070C0"/>
                </a:solidFill>
              </a:rPr>
              <a:t>）应纳消费税税额＝</a:t>
            </a:r>
            <a:r>
              <a:rPr lang="en-US" altLang="zh-CN" sz="2000" b="1" dirty="0">
                <a:solidFill>
                  <a:srgbClr val="0070C0"/>
                </a:solidFill>
              </a:rPr>
              <a:t>27 500×20%</a:t>
            </a:r>
            <a:r>
              <a:rPr lang="zh-CN" altLang="en-US" sz="2000" b="1" dirty="0">
                <a:solidFill>
                  <a:srgbClr val="0070C0"/>
                </a:solidFill>
              </a:rPr>
              <a:t>＋</a:t>
            </a:r>
            <a:r>
              <a:rPr lang="en-US" altLang="zh-CN" sz="2000" b="1" dirty="0">
                <a:solidFill>
                  <a:srgbClr val="0070C0"/>
                </a:solidFill>
              </a:rPr>
              <a:t>1 000</a:t>
            </a:r>
            <a:r>
              <a:rPr lang="zh-CN" altLang="en-US" sz="2000" b="1" dirty="0">
                <a:solidFill>
                  <a:srgbClr val="0070C0"/>
                </a:solidFill>
              </a:rPr>
              <a:t>＝</a:t>
            </a:r>
            <a:r>
              <a:rPr lang="en-US" altLang="zh-CN" sz="2000" b="1" dirty="0">
                <a:solidFill>
                  <a:srgbClr val="0070C0"/>
                </a:solidFill>
              </a:rPr>
              <a:t>6 500</a:t>
            </a:r>
            <a:r>
              <a:rPr lang="zh-CN" altLang="en-US" sz="2000" b="1" dirty="0">
                <a:solidFill>
                  <a:srgbClr val="0070C0"/>
                </a:solidFill>
              </a:rPr>
              <a:t>（元）</a:t>
            </a:r>
          </a:p>
        </p:txBody>
      </p:sp>
    </p:spTree>
    <p:extLst>
      <p:ext uri="{BB962C8B-B14F-4D97-AF65-F5344CB8AC3E}">
        <p14:creationId xmlns:p14="http://schemas.microsoft.com/office/powerpoint/2010/main" val="319509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 calcmode="lin" valueType="num">
                                      <p:cBhvr additive="base">
                                        <p:cTn id="24"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124</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计算题</a:t>
            </a:r>
            <a:r>
              <a:rPr lang="en-US" altLang="zh-CN" dirty="0">
                <a:latin typeface="+mn-lt"/>
                <a:ea typeface="+mn-ea"/>
                <a:cs typeface="+mn-ea"/>
                <a:sym typeface="+mn-lt"/>
              </a:rPr>
              <a:t>】</a:t>
            </a:r>
            <a:r>
              <a:rPr lang="zh-CN" altLang="en-US" dirty="0">
                <a:latin typeface="+mn-lt"/>
                <a:ea typeface="+mn-ea"/>
                <a:cs typeface="+mn-ea"/>
                <a:sym typeface="+mn-lt"/>
              </a:rPr>
              <a:t>某啤酒厂自产啤酒</a:t>
            </a:r>
            <a:r>
              <a:rPr lang="en-US" altLang="zh-CN" dirty="0">
                <a:latin typeface="+mn-lt"/>
                <a:ea typeface="+mn-ea"/>
                <a:cs typeface="+mn-ea"/>
                <a:sym typeface="+mn-lt"/>
              </a:rPr>
              <a:t>20</a:t>
            </a:r>
            <a:r>
              <a:rPr lang="zh-CN" altLang="en-US" dirty="0">
                <a:latin typeface="+mn-lt"/>
                <a:ea typeface="+mn-ea"/>
                <a:cs typeface="+mn-ea"/>
                <a:sym typeface="+mn-lt"/>
              </a:rPr>
              <a:t>吨，赠送某啤酒节，每吨啤酒成本</a:t>
            </a:r>
            <a:r>
              <a:rPr lang="en-US" altLang="zh-CN" dirty="0">
                <a:latin typeface="+mn-lt"/>
                <a:ea typeface="+mn-ea"/>
                <a:cs typeface="+mn-ea"/>
                <a:sym typeface="+mn-lt"/>
              </a:rPr>
              <a:t>1000</a:t>
            </a:r>
            <a:r>
              <a:rPr lang="zh-CN" altLang="en-US" dirty="0">
                <a:latin typeface="+mn-lt"/>
                <a:ea typeface="+mn-ea"/>
                <a:cs typeface="+mn-ea"/>
                <a:sym typeface="+mn-lt"/>
              </a:rPr>
              <a:t>元，无同类产品售价。计算上述业务应纳消费税税额。已知啤酒消费税税率为</a:t>
            </a:r>
            <a:r>
              <a:rPr lang="en-US" altLang="zh-CN" dirty="0">
                <a:latin typeface="+mn-lt"/>
                <a:ea typeface="+mn-ea"/>
                <a:cs typeface="+mn-ea"/>
                <a:sym typeface="+mn-lt"/>
              </a:rPr>
              <a:t>220</a:t>
            </a:r>
            <a:r>
              <a:rPr lang="zh-CN" altLang="en-US" dirty="0">
                <a:latin typeface="+mn-lt"/>
                <a:ea typeface="+mn-ea"/>
                <a:cs typeface="+mn-ea"/>
                <a:sym typeface="+mn-lt"/>
              </a:rPr>
              <a:t>元</a:t>
            </a:r>
            <a:r>
              <a:rPr lang="en-US" altLang="zh-CN" dirty="0">
                <a:latin typeface="+mn-lt"/>
                <a:ea typeface="+mn-ea"/>
                <a:cs typeface="+mn-ea"/>
                <a:sym typeface="+mn-lt"/>
              </a:rPr>
              <a:t>/</a:t>
            </a:r>
            <a:r>
              <a:rPr lang="zh-CN" altLang="en-US" dirty="0">
                <a:latin typeface="+mn-lt"/>
                <a:ea typeface="+mn-ea"/>
                <a:cs typeface="+mn-ea"/>
                <a:sym typeface="+mn-lt"/>
              </a:rPr>
              <a:t>吨。</a:t>
            </a:r>
          </a:p>
          <a:p>
            <a:endParaRPr lang="en-US" altLang="zh-CN" dirty="0">
              <a:latin typeface="+mn-lt"/>
              <a:ea typeface="+mn-ea"/>
              <a:cs typeface="+mn-ea"/>
              <a:sym typeface="+mn-lt"/>
            </a:endParaRPr>
          </a:p>
        </p:txBody>
      </p:sp>
      <p:sp>
        <p:nvSpPr>
          <p:cNvPr id="12" name="文本2">
            <a:extLst>
              <a:ext uri="{FF2B5EF4-FFF2-40B4-BE49-F238E27FC236}">
                <a16:creationId xmlns:a16="http://schemas.microsoft.com/office/drawing/2014/main" id="{5E2E9C69-412B-410B-AA26-C10FF8192F71}"/>
              </a:ext>
            </a:extLst>
          </p:cNvPr>
          <p:cNvSpPr>
            <a:spLocks noChangeArrowheads="1"/>
          </p:cNvSpPr>
          <p:nvPr/>
        </p:nvSpPr>
        <p:spPr bwMode="gray">
          <a:xfrm>
            <a:off x="683256" y="3395330"/>
            <a:ext cx="8123789" cy="1522298"/>
          </a:xfrm>
          <a:prstGeom prst="roundRect">
            <a:avLst>
              <a:gd name="adj" fmla="val 11505"/>
            </a:avLst>
          </a:prstGeom>
          <a:noFill/>
          <a:ln w="15875" cap="flat" cmpd="sng" algn="ctr">
            <a:solidFill>
              <a:srgbClr val="7030A0"/>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zh-CN" altLang="en-US" sz="2000" b="1" dirty="0">
                <a:solidFill>
                  <a:srgbClr val="0070C0"/>
                </a:solidFill>
              </a:rPr>
              <a:t>应纳消费税＝</a:t>
            </a:r>
            <a:r>
              <a:rPr lang="en-US" altLang="zh-CN" sz="2000" b="1" dirty="0">
                <a:solidFill>
                  <a:srgbClr val="0070C0"/>
                </a:solidFill>
              </a:rPr>
              <a:t>20×220</a:t>
            </a:r>
            <a:r>
              <a:rPr lang="zh-CN" altLang="en-US" sz="2000" b="1" dirty="0">
                <a:solidFill>
                  <a:srgbClr val="0070C0"/>
                </a:solidFill>
              </a:rPr>
              <a:t>＝</a:t>
            </a:r>
            <a:r>
              <a:rPr lang="en-US" altLang="zh-CN" sz="2000" b="1" dirty="0">
                <a:solidFill>
                  <a:srgbClr val="0070C0"/>
                </a:solidFill>
              </a:rPr>
              <a:t>4400</a:t>
            </a:r>
            <a:r>
              <a:rPr lang="zh-CN" altLang="en-US" sz="2000" b="1" dirty="0">
                <a:solidFill>
                  <a:srgbClr val="0070C0"/>
                </a:solidFill>
              </a:rPr>
              <a:t>（元）</a:t>
            </a:r>
          </a:p>
          <a:p>
            <a:pPr marL="342900" indent="-342900">
              <a:buFont typeface="Wingdings" panose="05000000000000000000" pitchFamily="2" charset="2"/>
              <a:buChar char="ü"/>
            </a:pPr>
            <a:endParaRPr lang="zh-CN" altLang="en-US" sz="2000" b="1" dirty="0">
              <a:solidFill>
                <a:srgbClr val="0070C0"/>
              </a:solidFill>
            </a:endParaRPr>
          </a:p>
        </p:txBody>
      </p:sp>
    </p:spTree>
    <p:extLst>
      <p:ext uri="{BB962C8B-B14F-4D97-AF65-F5344CB8AC3E}">
        <p14:creationId xmlns:p14="http://schemas.microsoft.com/office/powerpoint/2010/main" val="131403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125</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fontScale="92500" lnSpcReduction="100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例题</a:t>
            </a:r>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2018 </a:t>
            </a:r>
            <a:r>
              <a:rPr lang="zh-CN" altLang="en-US" dirty="0">
                <a:latin typeface="+mn-lt"/>
                <a:ea typeface="+mn-ea"/>
                <a:cs typeface="+mn-ea"/>
                <a:sym typeface="+mn-lt"/>
              </a:rPr>
              <a:t>年改编）</a:t>
            </a:r>
            <a:r>
              <a:rPr lang="en-US" altLang="zh-CN" dirty="0">
                <a:latin typeface="+mn-lt"/>
                <a:ea typeface="+mn-ea"/>
                <a:cs typeface="+mn-ea"/>
                <a:sym typeface="+mn-lt"/>
              </a:rPr>
              <a:t>2019 </a:t>
            </a:r>
            <a:r>
              <a:rPr lang="zh-CN" altLang="en-US" dirty="0">
                <a:latin typeface="+mn-lt"/>
                <a:ea typeface="+mn-ea"/>
                <a:cs typeface="+mn-ea"/>
                <a:sym typeface="+mn-lt"/>
              </a:rPr>
              <a:t>年 </a:t>
            </a:r>
            <a:r>
              <a:rPr lang="en-US" altLang="zh-CN" dirty="0">
                <a:latin typeface="+mn-lt"/>
                <a:ea typeface="+mn-ea"/>
                <a:cs typeface="+mn-ea"/>
                <a:sym typeface="+mn-lt"/>
              </a:rPr>
              <a:t>5 </a:t>
            </a:r>
            <a:r>
              <a:rPr lang="zh-CN" altLang="en-US" dirty="0">
                <a:latin typeface="+mn-lt"/>
                <a:ea typeface="+mn-ea"/>
                <a:cs typeface="+mn-ea"/>
                <a:sym typeface="+mn-lt"/>
              </a:rPr>
              <a:t>月，甲化妆品厂将一批自产高档化妆品用于馈赠客户，该批高档化妆品生产成本为 </a:t>
            </a:r>
            <a:r>
              <a:rPr lang="en-US" altLang="zh-CN" dirty="0">
                <a:latin typeface="+mn-lt"/>
                <a:ea typeface="+mn-ea"/>
                <a:cs typeface="+mn-ea"/>
                <a:sym typeface="+mn-lt"/>
              </a:rPr>
              <a:t>17 000 </a:t>
            </a:r>
            <a:r>
              <a:rPr lang="zh-CN" altLang="en-US" dirty="0">
                <a:latin typeface="+mn-lt"/>
                <a:ea typeface="+mn-ea"/>
                <a:cs typeface="+mn-ea"/>
                <a:sym typeface="+mn-lt"/>
              </a:rPr>
              <a:t>元，无同类高档化妆品销售价格。已知消费税税率为 </a:t>
            </a:r>
            <a:r>
              <a:rPr lang="en-US" altLang="zh-CN" dirty="0">
                <a:latin typeface="+mn-lt"/>
                <a:ea typeface="+mn-ea"/>
                <a:cs typeface="+mn-ea"/>
                <a:sym typeface="+mn-lt"/>
              </a:rPr>
              <a:t>15%</a:t>
            </a:r>
            <a:r>
              <a:rPr lang="zh-CN" altLang="en-US" dirty="0">
                <a:latin typeface="+mn-lt"/>
                <a:ea typeface="+mn-ea"/>
                <a:cs typeface="+mn-ea"/>
                <a:sym typeface="+mn-lt"/>
              </a:rPr>
              <a:t>；成本利润率为</a:t>
            </a:r>
            <a:r>
              <a:rPr lang="en-US" altLang="zh-CN" dirty="0">
                <a:latin typeface="+mn-lt"/>
                <a:ea typeface="+mn-ea"/>
                <a:cs typeface="+mn-ea"/>
                <a:sym typeface="+mn-lt"/>
              </a:rPr>
              <a:t>5%</a:t>
            </a:r>
            <a:r>
              <a:rPr lang="zh-CN" altLang="en-US" dirty="0">
                <a:latin typeface="+mn-lt"/>
                <a:ea typeface="+mn-ea"/>
                <a:cs typeface="+mn-ea"/>
                <a:sym typeface="+mn-lt"/>
              </a:rPr>
              <a:t>。计算甲化妆品厂当月该笔业务应缴纳消费税税额的下列算式中，正确的是（ ）。</a:t>
            </a:r>
            <a:endParaRPr lang="en-US" altLang="zh-CN" dirty="0">
              <a:latin typeface="+mn-lt"/>
              <a:ea typeface="+mn-ea"/>
              <a:cs typeface="+mn-ea"/>
              <a:sym typeface="+mn-lt"/>
            </a:endParaRPr>
          </a:p>
          <a:p>
            <a:r>
              <a:rPr lang="en-US" altLang="zh-CN" dirty="0">
                <a:latin typeface="+mn-lt"/>
                <a:ea typeface="+mn-ea"/>
                <a:cs typeface="+mn-ea"/>
                <a:sym typeface="+mn-lt"/>
              </a:rPr>
              <a:t>A.17 000×</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5%</a:t>
            </a:r>
            <a:r>
              <a:rPr lang="zh-CN" altLang="en-US" dirty="0">
                <a:latin typeface="+mn-lt"/>
                <a:ea typeface="+mn-ea"/>
                <a:cs typeface="+mn-ea"/>
                <a:sym typeface="+mn-lt"/>
              </a:rPr>
              <a:t>）</a:t>
            </a:r>
            <a:r>
              <a:rPr lang="en-US" altLang="zh-CN" dirty="0">
                <a:latin typeface="+mn-lt"/>
                <a:ea typeface="+mn-ea"/>
                <a:cs typeface="+mn-ea"/>
                <a:sym typeface="+mn-lt"/>
              </a:rPr>
              <a:t>×15%</a:t>
            </a:r>
            <a:r>
              <a:rPr lang="zh-CN" altLang="en-US" dirty="0">
                <a:latin typeface="+mn-lt"/>
                <a:ea typeface="+mn-ea"/>
                <a:cs typeface="+mn-ea"/>
                <a:sym typeface="+mn-lt"/>
              </a:rPr>
              <a:t>＝</a:t>
            </a:r>
            <a:r>
              <a:rPr lang="en-US" altLang="zh-CN" dirty="0">
                <a:latin typeface="+mn-lt"/>
                <a:ea typeface="+mn-ea"/>
                <a:cs typeface="+mn-ea"/>
                <a:sym typeface="+mn-lt"/>
              </a:rPr>
              <a:t>2 677.5 </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B.17 000×</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5%</a:t>
            </a:r>
            <a:r>
              <a:rPr lang="zh-CN" altLang="en-US" dirty="0">
                <a:latin typeface="+mn-lt"/>
                <a:ea typeface="+mn-ea"/>
                <a:cs typeface="+mn-ea"/>
                <a:sym typeface="+mn-lt"/>
              </a:rPr>
              <a:t>）</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15%</a:t>
            </a:r>
            <a:r>
              <a:rPr lang="zh-CN" altLang="en-US" dirty="0">
                <a:latin typeface="+mn-lt"/>
                <a:ea typeface="+mn-ea"/>
                <a:cs typeface="+mn-ea"/>
                <a:sym typeface="+mn-lt"/>
              </a:rPr>
              <a:t>）</a:t>
            </a:r>
            <a:r>
              <a:rPr lang="en-US" altLang="zh-CN" dirty="0">
                <a:latin typeface="+mn-lt"/>
                <a:ea typeface="+mn-ea"/>
                <a:cs typeface="+mn-ea"/>
                <a:sym typeface="+mn-lt"/>
              </a:rPr>
              <a:t>×15%</a:t>
            </a:r>
            <a:r>
              <a:rPr lang="zh-CN" altLang="en-US" dirty="0">
                <a:latin typeface="+mn-lt"/>
                <a:ea typeface="+mn-ea"/>
                <a:cs typeface="+mn-ea"/>
                <a:sym typeface="+mn-lt"/>
              </a:rPr>
              <a:t>＝</a:t>
            </a:r>
            <a:r>
              <a:rPr lang="en-US" altLang="zh-CN" dirty="0">
                <a:latin typeface="+mn-lt"/>
                <a:ea typeface="+mn-ea"/>
                <a:cs typeface="+mn-ea"/>
                <a:sym typeface="+mn-lt"/>
              </a:rPr>
              <a:t>3 150 </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C.17 000÷</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15%</a:t>
            </a:r>
            <a:r>
              <a:rPr lang="zh-CN" altLang="en-US" dirty="0">
                <a:latin typeface="+mn-lt"/>
                <a:ea typeface="+mn-ea"/>
                <a:cs typeface="+mn-ea"/>
                <a:sym typeface="+mn-lt"/>
              </a:rPr>
              <a:t>）</a:t>
            </a:r>
            <a:r>
              <a:rPr lang="en-US" altLang="zh-CN" dirty="0">
                <a:latin typeface="+mn-lt"/>
                <a:ea typeface="+mn-ea"/>
                <a:cs typeface="+mn-ea"/>
                <a:sym typeface="+mn-lt"/>
              </a:rPr>
              <a:t>×15%</a:t>
            </a:r>
            <a:r>
              <a:rPr lang="zh-CN" altLang="en-US" dirty="0">
                <a:latin typeface="+mn-lt"/>
                <a:ea typeface="+mn-ea"/>
                <a:cs typeface="+mn-ea"/>
                <a:sym typeface="+mn-lt"/>
              </a:rPr>
              <a:t>＝</a:t>
            </a:r>
            <a:r>
              <a:rPr lang="en-US" altLang="zh-CN" dirty="0">
                <a:latin typeface="+mn-lt"/>
                <a:ea typeface="+mn-ea"/>
                <a:cs typeface="+mn-ea"/>
                <a:sym typeface="+mn-lt"/>
              </a:rPr>
              <a:t>3 000 </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D.17 000×15%</a:t>
            </a:r>
            <a:r>
              <a:rPr lang="zh-CN" altLang="en-US" dirty="0">
                <a:latin typeface="+mn-lt"/>
                <a:ea typeface="+mn-ea"/>
                <a:cs typeface="+mn-ea"/>
                <a:sym typeface="+mn-lt"/>
              </a:rPr>
              <a:t>＝</a:t>
            </a:r>
            <a:r>
              <a:rPr lang="en-US" altLang="zh-CN" dirty="0">
                <a:latin typeface="+mn-lt"/>
                <a:ea typeface="+mn-ea"/>
                <a:cs typeface="+mn-ea"/>
                <a:sym typeface="+mn-lt"/>
              </a:rPr>
              <a:t>2 550 </a:t>
            </a:r>
            <a:r>
              <a:rPr lang="zh-CN" altLang="en-US" dirty="0">
                <a:latin typeface="+mn-lt"/>
                <a:ea typeface="+mn-ea"/>
                <a:cs typeface="+mn-ea"/>
                <a:sym typeface="+mn-lt"/>
              </a:rPr>
              <a:t>元</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6"/>
            <a:ext cx="677108" cy="1428693"/>
            <a:chOff x="9306655"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5"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B</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225622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126</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fontScale="92500" lnSpcReduction="100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例题</a:t>
            </a:r>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2020 </a:t>
            </a:r>
            <a:r>
              <a:rPr lang="zh-CN" altLang="en-US" dirty="0">
                <a:latin typeface="+mn-lt"/>
                <a:ea typeface="+mn-ea"/>
                <a:cs typeface="+mn-ea"/>
                <a:sym typeface="+mn-lt"/>
              </a:rPr>
              <a:t>年）</a:t>
            </a:r>
            <a:r>
              <a:rPr lang="en-US" altLang="zh-CN" dirty="0">
                <a:latin typeface="+mn-lt"/>
                <a:ea typeface="+mn-ea"/>
                <a:cs typeface="+mn-ea"/>
                <a:sym typeface="+mn-lt"/>
              </a:rPr>
              <a:t>2019 </a:t>
            </a:r>
            <a:r>
              <a:rPr lang="zh-CN" altLang="en-US" dirty="0">
                <a:latin typeface="+mn-lt"/>
                <a:ea typeface="+mn-ea"/>
                <a:cs typeface="+mn-ea"/>
                <a:sym typeface="+mn-lt"/>
              </a:rPr>
              <a:t>年 </a:t>
            </a:r>
            <a:r>
              <a:rPr lang="en-US" altLang="zh-CN" dirty="0">
                <a:latin typeface="+mn-lt"/>
                <a:ea typeface="+mn-ea"/>
                <a:cs typeface="+mn-ea"/>
                <a:sym typeface="+mn-lt"/>
              </a:rPr>
              <a:t>5 </a:t>
            </a:r>
            <a:r>
              <a:rPr lang="zh-CN" altLang="en-US" dirty="0">
                <a:latin typeface="+mn-lt"/>
                <a:ea typeface="+mn-ea"/>
                <a:cs typeface="+mn-ea"/>
                <a:sym typeface="+mn-lt"/>
              </a:rPr>
              <a:t>月甲石化公司销售自产汽油 </a:t>
            </a:r>
            <a:r>
              <a:rPr lang="en-US" altLang="zh-CN" dirty="0">
                <a:latin typeface="+mn-lt"/>
                <a:ea typeface="+mn-ea"/>
                <a:cs typeface="+mn-ea"/>
                <a:sym typeface="+mn-lt"/>
              </a:rPr>
              <a:t>800 </a:t>
            </a:r>
            <a:r>
              <a:rPr lang="zh-CN" altLang="en-US" dirty="0">
                <a:latin typeface="+mn-lt"/>
                <a:ea typeface="+mn-ea"/>
                <a:cs typeface="+mn-ea"/>
                <a:sym typeface="+mn-lt"/>
              </a:rPr>
              <a:t>吨，办公用小汽车领用自产汽油 </a:t>
            </a:r>
            <a:r>
              <a:rPr lang="en-US" altLang="zh-CN" dirty="0">
                <a:latin typeface="+mn-lt"/>
                <a:ea typeface="+mn-ea"/>
                <a:cs typeface="+mn-ea"/>
                <a:sym typeface="+mn-lt"/>
              </a:rPr>
              <a:t>1 </a:t>
            </a:r>
            <a:r>
              <a:rPr lang="zh-CN" altLang="en-US" dirty="0">
                <a:latin typeface="+mn-lt"/>
                <a:ea typeface="+mn-ea"/>
                <a:cs typeface="+mn-ea"/>
                <a:sym typeface="+mn-lt"/>
              </a:rPr>
              <a:t>吨，向子公司无偿赠送自产汽油 </a:t>
            </a:r>
            <a:r>
              <a:rPr lang="en-US" altLang="zh-CN" dirty="0">
                <a:latin typeface="+mn-lt"/>
                <a:ea typeface="+mn-ea"/>
                <a:cs typeface="+mn-ea"/>
                <a:sym typeface="+mn-lt"/>
              </a:rPr>
              <a:t>0.5 </a:t>
            </a:r>
            <a:r>
              <a:rPr lang="zh-CN" altLang="en-US" dirty="0">
                <a:latin typeface="+mn-lt"/>
                <a:ea typeface="+mn-ea"/>
                <a:cs typeface="+mn-ea"/>
                <a:sym typeface="+mn-lt"/>
              </a:rPr>
              <a:t>吨。已知汽油的消费税税率为 </a:t>
            </a:r>
            <a:r>
              <a:rPr lang="en-US" altLang="zh-CN" dirty="0">
                <a:latin typeface="+mn-lt"/>
                <a:ea typeface="+mn-ea"/>
                <a:cs typeface="+mn-ea"/>
                <a:sym typeface="+mn-lt"/>
              </a:rPr>
              <a:t>1.52 </a:t>
            </a:r>
            <a:r>
              <a:rPr lang="zh-CN" altLang="en-US" dirty="0">
                <a:latin typeface="+mn-lt"/>
                <a:ea typeface="+mn-ea"/>
                <a:cs typeface="+mn-ea"/>
                <a:sym typeface="+mn-lt"/>
              </a:rPr>
              <a:t>元</a:t>
            </a:r>
            <a:r>
              <a:rPr lang="en-US" altLang="zh-CN" dirty="0">
                <a:latin typeface="+mn-lt"/>
                <a:ea typeface="+mn-ea"/>
                <a:cs typeface="+mn-ea"/>
                <a:sym typeface="+mn-lt"/>
              </a:rPr>
              <a:t>/</a:t>
            </a:r>
            <a:r>
              <a:rPr lang="zh-CN" altLang="en-US" dirty="0">
                <a:latin typeface="+mn-lt"/>
                <a:ea typeface="+mn-ea"/>
                <a:cs typeface="+mn-ea"/>
                <a:sym typeface="+mn-lt"/>
              </a:rPr>
              <a:t>升，</a:t>
            </a:r>
            <a:r>
              <a:rPr lang="en-US" altLang="zh-CN" dirty="0">
                <a:latin typeface="+mn-lt"/>
                <a:ea typeface="+mn-ea"/>
                <a:cs typeface="+mn-ea"/>
                <a:sym typeface="+mn-lt"/>
              </a:rPr>
              <a:t>1 </a:t>
            </a:r>
            <a:r>
              <a:rPr lang="zh-CN" altLang="en-US" dirty="0">
                <a:latin typeface="+mn-lt"/>
                <a:ea typeface="+mn-ea"/>
                <a:cs typeface="+mn-ea"/>
                <a:sym typeface="+mn-lt"/>
              </a:rPr>
              <a:t>吨＝</a:t>
            </a:r>
            <a:r>
              <a:rPr lang="en-US" altLang="zh-CN" dirty="0">
                <a:latin typeface="+mn-lt"/>
                <a:ea typeface="+mn-ea"/>
                <a:cs typeface="+mn-ea"/>
                <a:sym typeface="+mn-lt"/>
              </a:rPr>
              <a:t>1 388 </a:t>
            </a:r>
            <a:r>
              <a:rPr lang="zh-CN" altLang="en-US" dirty="0">
                <a:latin typeface="+mn-lt"/>
                <a:ea typeface="+mn-ea"/>
                <a:cs typeface="+mn-ea"/>
                <a:sym typeface="+mn-lt"/>
              </a:rPr>
              <a:t>升。计算甲石化公司当月上述业务应缴纳消费税税额的下列算式中，正确的是（ ）。</a:t>
            </a:r>
          </a:p>
          <a:p>
            <a:r>
              <a:rPr lang="zh-CN" altLang="en-US" dirty="0">
                <a:latin typeface="+mn-lt"/>
                <a:ea typeface="+mn-ea"/>
                <a:cs typeface="+mn-ea"/>
                <a:sym typeface="+mn-lt"/>
              </a:rPr>
              <a:t> </a:t>
            </a:r>
            <a:r>
              <a:rPr lang="en-US" altLang="zh-CN" dirty="0">
                <a:latin typeface="+mn-lt"/>
                <a:ea typeface="+mn-ea"/>
                <a:cs typeface="+mn-ea"/>
                <a:sym typeface="+mn-lt"/>
              </a:rPr>
              <a:t>A.</a:t>
            </a:r>
            <a:r>
              <a:rPr lang="zh-CN" altLang="en-US" dirty="0">
                <a:latin typeface="+mn-lt"/>
                <a:ea typeface="+mn-ea"/>
                <a:cs typeface="+mn-ea"/>
                <a:sym typeface="+mn-lt"/>
              </a:rPr>
              <a:t>（</a:t>
            </a:r>
            <a:r>
              <a:rPr lang="en-US" altLang="zh-CN" dirty="0">
                <a:latin typeface="+mn-lt"/>
                <a:ea typeface="+mn-ea"/>
                <a:cs typeface="+mn-ea"/>
                <a:sym typeface="+mn-lt"/>
              </a:rPr>
              <a:t>800</a:t>
            </a:r>
            <a:r>
              <a:rPr lang="zh-CN" altLang="en-US" dirty="0">
                <a:latin typeface="+mn-lt"/>
                <a:ea typeface="+mn-ea"/>
                <a:cs typeface="+mn-ea"/>
                <a:sym typeface="+mn-lt"/>
              </a:rPr>
              <a:t>＋</a:t>
            </a:r>
            <a:r>
              <a:rPr lang="en-US" altLang="zh-CN" dirty="0">
                <a:latin typeface="+mn-lt"/>
                <a:ea typeface="+mn-ea"/>
                <a:cs typeface="+mn-ea"/>
                <a:sym typeface="+mn-lt"/>
              </a:rPr>
              <a:t>0.5</a:t>
            </a:r>
            <a:r>
              <a:rPr lang="zh-CN" altLang="en-US" dirty="0">
                <a:latin typeface="+mn-lt"/>
                <a:ea typeface="+mn-ea"/>
                <a:cs typeface="+mn-ea"/>
                <a:sym typeface="+mn-lt"/>
              </a:rPr>
              <a:t>）</a:t>
            </a:r>
            <a:r>
              <a:rPr lang="en-US" altLang="zh-CN" dirty="0">
                <a:latin typeface="+mn-lt"/>
                <a:ea typeface="+mn-ea"/>
                <a:cs typeface="+mn-ea"/>
                <a:sym typeface="+mn-lt"/>
              </a:rPr>
              <a:t>×1 388×1.52</a:t>
            </a:r>
            <a:r>
              <a:rPr lang="zh-CN" altLang="en-US" dirty="0">
                <a:latin typeface="+mn-lt"/>
                <a:ea typeface="+mn-ea"/>
                <a:cs typeface="+mn-ea"/>
                <a:sym typeface="+mn-lt"/>
              </a:rPr>
              <a:t>＝</a:t>
            </a:r>
            <a:r>
              <a:rPr lang="en-US" altLang="zh-CN" dirty="0">
                <a:latin typeface="+mn-lt"/>
                <a:ea typeface="+mn-ea"/>
                <a:cs typeface="+mn-ea"/>
                <a:sym typeface="+mn-lt"/>
              </a:rPr>
              <a:t>1 688 862.88 </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B.800×1 388×1.52</a:t>
            </a:r>
            <a:r>
              <a:rPr lang="zh-CN" altLang="en-US" dirty="0">
                <a:latin typeface="+mn-lt"/>
                <a:ea typeface="+mn-ea"/>
                <a:cs typeface="+mn-ea"/>
                <a:sym typeface="+mn-lt"/>
              </a:rPr>
              <a:t>＝</a:t>
            </a:r>
            <a:r>
              <a:rPr lang="en-US" altLang="zh-CN" dirty="0">
                <a:latin typeface="+mn-lt"/>
                <a:ea typeface="+mn-ea"/>
                <a:cs typeface="+mn-ea"/>
                <a:sym typeface="+mn-lt"/>
              </a:rPr>
              <a:t>1 687 808 </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C.</a:t>
            </a:r>
            <a:r>
              <a:rPr lang="zh-CN" altLang="en-US" dirty="0">
                <a:latin typeface="+mn-lt"/>
                <a:ea typeface="+mn-ea"/>
                <a:cs typeface="+mn-ea"/>
                <a:sym typeface="+mn-lt"/>
              </a:rPr>
              <a:t>（</a:t>
            </a:r>
            <a:r>
              <a:rPr lang="en-US" altLang="zh-CN" dirty="0">
                <a:latin typeface="+mn-lt"/>
                <a:ea typeface="+mn-ea"/>
                <a:cs typeface="+mn-ea"/>
                <a:sym typeface="+mn-lt"/>
              </a:rPr>
              <a:t>800</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0.5</a:t>
            </a:r>
            <a:r>
              <a:rPr lang="zh-CN" altLang="en-US" dirty="0">
                <a:latin typeface="+mn-lt"/>
                <a:ea typeface="+mn-ea"/>
                <a:cs typeface="+mn-ea"/>
                <a:sym typeface="+mn-lt"/>
              </a:rPr>
              <a:t>）</a:t>
            </a:r>
            <a:r>
              <a:rPr lang="en-US" altLang="zh-CN" dirty="0">
                <a:latin typeface="+mn-lt"/>
                <a:ea typeface="+mn-ea"/>
                <a:cs typeface="+mn-ea"/>
                <a:sym typeface="+mn-lt"/>
              </a:rPr>
              <a:t>×1 388×1.52</a:t>
            </a:r>
            <a:r>
              <a:rPr lang="zh-CN" altLang="en-US" dirty="0">
                <a:latin typeface="+mn-lt"/>
                <a:ea typeface="+mn-ea"/>
                <a:cs typeface="+mn-ea"/>
                <a:sym typeface="+mn-lt"/>
              </a:rPr>
              <a:t>＝</a:t>
            </a:r>
            <a:r>
              <a:rPr lang="en-US" altLang="zh-CN" dirty="0">
                <a:latin typeface="+mn-lt"/>
                <a:ea typeface="+mn-ea"/>
                <a:cs typeface="+mn-ea"/>
                <a:sym typeface="+mn-lt"/>
              </a:rPr>
              <a:t>1 690 972.64 </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D.</a:t>
            </a:r>
            <a:r>
              <a:rPr lang="zh-CN" altLang="en-US" dirty="0">
                <a:latin typeface="+mn-lt"/>
                <a:ea typeface="+mn-ea"/>
                <a:cs typeface="+mn-ea"/>
                <a:sym typeface="+mn-lt"/>
              </a:rPr>
              <a:t>（</a:t>
            </a:r>
            <a:r>
              <a:rPr lang="en-US" altLang="zh-CN" dirty="0">
                <a:latin typeface="+mn-lt"/>
                <a:ea typeface="+mn-ea"/>
                <a:cs typeface="+mn-ea"/>
                <a:sym typeface="+mn-lt"/>
              </a:rPr>
              <a:t>800</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×1 388×1.52</a:t>
            </a:r>
            <a:r>
              <a:rPr lang="zh-CN" altLang="en-US" dirty="0">
                <a:latin typeface="+mn-lt"/>
                <a:ea typeface="+mn-ea"/>
                <a:cs typeface="+mn-ea"/>
                <a:sym typeface="+mn-lt"/>
              </a:rPr>
              <a:t>＝</a:t>
            </a:r>
            <a:r>
              <a:rPr lang="en-US" altLang="zh-CN" dirty="0">
                <a:latin typeface="+mn-lt"/>
                <a:ea typeface="+mn-ea"/>
                <a:cs typeface="+mn-ea"/>
                <a:sym typeface="+mn-lt"/>
              </a:rPr>
              <a:t>1 689 917.76 </a:t>
            </a:r>
            <a:r>
              <a:rPr lang="zh-CN" altLang="en-US" dirty="0">
                <a:latin typeface="+mn-lt"/>
                <a:ea typeface="+mn-ea"/>
                <a:cs typeface="+mn-ea"/>
                <a:sym typeface="+mn-lt"/>
              </a:rPr>
              <a:t>元</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6"/>
            <a:ext cx="677108" cy="1428693"/>
            <a:chOff x="9306655"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5"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C</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292787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127</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fontScale="77500" lnSpcReduction="200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例题</a:t>
            </a:r>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2021 </a:t>
            </a:r>
            <a:r>
              <a:rPr lang="zh-CN" altLang="en-US" dirty="0">
                <a:latin typeface="+mn-lt"/>
                <a:ea typeface="+mn-ea"/>
                <a:cs typeface="+mn-ea"/>
                <a:sym typeface="+mn-lt"/>
              </a:rPr>
              <a:t>年）</a:t>
            </a:r>
            <a:r>
              <a:rPr lang="en-US" altLang="zh-CN" dirty="0">
                <a:latin typeface="+mn-lt"/>
                <a:ea typeface="+mn-ea"/>
                <a:cs typeface="+mn-ea"/>
                <a:sym typeface="+mn-lt"/>
              </a:rPr>
              <a:t>2019 </a:t>
            </a:r>
            <a:r>
              <a:rPr lang="zh-CN" altLang="en-US" dirty="0">
                <a:latin typeface="+mn-lt"/>
                <a:ea typeface="+mn-ea"/>
                <a:cs typeface="+mn-ea"/>
                <a:sym typeface="+mn-lt"/>
              </a:rPr>
              <a:t>年 </a:t>
            </a:r>
            <a:r>
              <a:rPr lang="en-US" altLang="zh-CN" dirty="0">
                <a:latin typeface="+mn-lt"/>
                <a:ea typeface="+mn-ea"/>
                <a:cs typeface="+mn-ea"/>
                <a:sym typeface="+mn-lt"/>
              </a:rPr>
              <a:t>8 </a:t>
            </a:r>
            <a:r>
              <a:rPr lang="zh-CN" altLang="en-US" dirty="0">
                <a:latin typeface="+mn-lt"/>
                <a:ea typeface="+mn-ea"/>
                <a:cs typeface="+mn-ea"/>
                <a:sym typeface="+mn-lt"/>
              </a:rPr>
              <a:t>月甲酒厂将自产薯类白酒 </a:t>
            </a:r>
            <a:r>
              <a:rPr lang="en-US" altLang="zh-CN" dirty="0">
                <a:latin typeface="+mn-lt"/>
                <a:ea typeface="+mn-ea"/>
                <a:cs typeface="+mn-ea"/>
                <a:sym typeface="+mn-lt"/>
              </a:rPr>
              <a:t>1 </a:t>
            </a:r>
            <a:r>
              <a:rPr lang="zh-CN" altLang="en-US" dirty="0">
                <a:latin typeface="+mn-lt"/>
                <a:ea typeface="+mn-ea"/>
                <a:cs typeface="+mn-ea"/>
                <a:sym typeface="+mn-lt"/>
              </a:rPr>
              <a:t>吨馈赠老客户，该批白酒生产成本</a:t>
            </a:r>
            <a:r>
              <a:rPr lang="en-US" altLang="zh-CN" dirty="0">
                <a:latin typeface="+mn-lt"/>
                <a:ea typeface="+mn-ea"/>
                <a:cs typeface="+mn-ea"/>
                <a:sym typeface="+mn-lt"/>
              </a:rPr>
              <a:t>42 500 </a:t>
            </a:r>
            <a:r>
              <a:rPr lang="zh-CN" altLang="en-US" dirty="0">
                <a:latin typeface="+mn-lt"/>
                <a:ea typeface="+mn-ea"/>
                <a:cs typeface="+mn-ea"/>
                <a:sym typeface="+mn-lt"/>
              </a:rPr>
              <a:t>元，无同类白酒销售价格。已知消费税比例税率为 </a:t>
            </a:r>
            <a:r>
              <a:rPr lang="en-US" altLang="zh-CN" dirty="0">
                <a:latin typeface="+mn-lt"/>
                <a:ea typeface="+mn-ea"/>
                <a:cs typeface="+mn-ea"/>
                <a:sym typeface="+mn-lt"/>
              </a:rPr>
              <a:t>20</a:t>
            </a:r>
            <a:r>
              <a:rPr lang="zh-CN" altLang="en-US" dirty="0">
                <a:latin typeface="+mn-lt"/>
                <a:ea typeface="+mn-ea"/>
                <a:cs typeface="+mn-ea"/>
                <a:sym typeface="+mn-lt"/>
              </a:rPr>
              <a:t>％，定额税率为 </a:t>
            </a:r>
            <a:r>
              <a:rPr lang="en-US" altLang="zh-CN" dirty="0">
                <a:latin typeface="+mn-lt"/>
                <a:ea typeface="+mn-ea"/>
                <a:cs typeface="+mn-ea"/>
                <a:sym typeface="+mn-lt"/>
              </a:rPr>
              <a:t>0.5 </a:t>
            </a:r>
            <a:r>
              <a:rPr lang="zh-CN" altLang="en-US" dirty="0">
                <a:latin typeface="+mn-lt"/>
                <a:ea typeface="+mn-ea"/>
                <a:cs typeface="+mn-ea"/>
                <a:sym typeface="+mn-lt"/>
              </a:rPr>
              <a:t>元</a:t>
            </a:r>
            <a:r>
              <a:rPr lang="en-US" altLang="zh-CN" dirty="0">
                <a:latin typeface="+mn-lt"/>
                <a:ea typeface="+mn-ea"/>
                <a:cs typeface="+mn-ea"/>
                <a:sym typeface="+mn-lt"/>
              </a:rPr>
              <a:t>/500 </a:t>
            </a:r>
            <a:r>
              <a:rPr lang="zh-CN" altLang="en-US" dirty="0">
                <a:latin typeface="+mn-lt"/>
                <a:ea typeface="+mn-ea"/>
                <a:cs typeface="+mn-ea"/>
                <a:sym typeface="+mn-lt"/>
              </a:rPr>
              <a:t>克，成本利润率为 </a:t>
            </a:r>
            <a:r>
              <a:rPr lang="en-US" altLang="zh-CN" dirty="0">
                <a:latin typeface="+mn-lt"/>
                <a:ea typeface="+mn-ea"/>
                <a:cs typeface="+mn-ea"/>
                <a:sym typeface="+mn-lt"/>
              </a:rPr>
              <a:t>5</a:t>
            </a:r>
            <a:r>
              <a:rPr lang="zh-CN" altLang="en-US" dirty="0">
                <a:latin typeface="+mn-lt"/>
                <a:ea typeface="+mn-ea"/>
                <a:cs typeface="+mn-ea"/>
                <a:sym typeface="+mn-lt"/>
              </a:rPr>
              <a:t>％，</a:t>
            </a:r>
            <a:r>
              <a:rPr lang="en-US" altLang="zh-CN" dirty="0">
                <a:latin typeface="+mn-lt"/>
                <a:ea typeface="+mn-ea"/>
                <a:cs typeface="+mn-ea"/>
                <a:sym typeface="+mn-lt"/>
              </a:rPr>
              <a:t>1 </a:t>
            </a:r>
            <a:r>
              <a:rPr lang="zh-CN" altLang="en-US" dirty="0">
                <a:latin typeface="+mn-lt"/>
                <a:ea typeface="+mn-ea"/>
                <a:cs typeface="+mn-ea"/>
                <a:sym typeface="+mn-lt"/>
              </a:rPr>
              <a:t>吨＝</a:t>
            </a:r>
            <a:r>
              <a:rPr lang="en-US" altLang="zh-CN" dirty="0">
                <a:latin typeface="+mn-lt"/>
                <a:ea typeface="+mn-ea"/>
                <a:cs typeface="+mn-ea"/>
                <a:sym typeface="+mn-lt"/>
              </a:rPr>
              <a:t>1 000 </a:t>
            </a:r>
            <a:r>
              <a:rPr lang="zh-CN" altLang="en-US" dirty="0">
                <a:latin typeface="+mn-lt"/>
                <a:ea typeface="+mn-ea"/>
                <a:cs typeface="+mn-ea"/>
                <a:sym typeface="+mn-lt"/>
              </a:rPr>
              <a:t>千克。计算甲酒厂当月该笔业务应缴纳消费税税额的下列算式中，正确的是（ ）。</a:t>
            </a:r>
          </a:p>
          <a:p>
            <a:r>
              <a:rPr lang="zh-CN" altLang="en-US" dirty="0">
                <a:latin typeface="+mn-lt"/>
                <a:ea typeface="+mn-ea"/>
                <a:cs typeface="+mn-ea"/>
                <a:sym typeface="+mn-lt"/>
              </a:rPr>
              <a:t> </a:t>
            </a:r>
            <a:r>
              <a:rPr lang="en-US" altLang="zh-CN" dirty="0">
                <a:latin typeface="+mn-lt"/>
                <a:ea typeface="+mn-ea"/>
                <a:cs typeface="+mn-ea"/>
                <a:sym typeface="+mn-lt"/>
              </a:rPr>
              <a:t>A.42 500×</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5</a:t>
            </a:r>
            <a:r>
              <a:rPr lang="zh-CN" altLang="en-US" dirty="0">
                <a:latin typeface="+mn-lt"/>
                <a:ea typeface="+mn-ea"/>
                <a:cs typeface="+mn-ea"/>
                <a:sym typeface="+mn-lt"/>
              </a:rPr>
              <a:t>％）</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20</a:t>
            </a:r>
            <a:r>
              <a:rPr lang="zh-CN" altLang="en-US" dirty="0">
                <a:latin typeface="+mn-lt"/>
                <a:ea typeface="+mn-ea"/>
                <a:cs typeface="+mn-ea"/>
                <a:sym typeface="+mn-lt"/>
              </a:rPr>
              <a:t>％）</a:t>
            </a:r>
            <a:r>
              <a:rPr lang="en-US" altLang="zh-CN" dirty="0">
                <a:latin typeface="+mn-lt"/>
                <a:ea typeface="+mn-ea"/>
                <a:cs typeface="+mn-ea"/>
                <a:sym typeface="+mn-lt"/>
              </a:rPr>
              <a:t>×20</a:t>
            </a:r>
            <a:r>
              <a:rPr lang="zh-CN" altLang="en-US" dirty="0">
                <a:latin typeface="+mn-lt"/>
                <a:ea typeface="+mn-ea"/>
                <a:cs typeface="+mn-ea"/>
                <a:sym typeface="+mn-lt"/>
              </a:rPr>
              <a:t>％＝</a:t>
            </a:r>
            <a:r>
              <a:rPr lang="en-US" altLang="zh-CN" dirty="0">
                <a:latin typeface="+mn-lt"/>
                <a:ea typeface="+mn-ea"/>
                <a:cs typeface="+mn-ea"/>
                <a:sym typeface="+mn-lt"/>
              </a:rPr>
              <a:t>11 156.25 </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B.[42 500×</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5</a:t>
            </a:r>
            <a:r>
              <a:rPr lang="zh-CN" altLang="en-US" dirty="0">
                <a:latin typeface="+mn-lt"/>
                <a:ea typeface="+mn-ea"/>
                <a:cs typeface="+mn-ea"/>
                <a:sym typeface="+mn-lt"/>
              </a:rPr>
              <a:t>％）＋</a:t>
            </a:r>
            <a:r>
              <a:rPr lang="en-US" altLang="zh-CN" dirty="0">
                <a:latin typeface="+mn-lt"/>
                <a:ea typeface="+mn-ea"/>
                <a:cs typeface="+mn-ea"/>
                <a:sym typeface="+mn-lt"/>
              </a:rPr>
              <a:t>1×1 000×2×0.5]÷</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20</a:t>
            </a:r>
            <a:r>
              <a:rPr lang="zh-CN" altLang="en-US" dirty="0">
                <a:latin typeface="+mn-lt"/>
                <a:ea typeface="+mn-ea"/>
                <a:cs typeface="+mn-ea"/>
                <a:sym typeface="+mn-lt"/>
              </a:rPr>
              <a:t>％）</a:t>
            </a:r>
            <a:r>
              <a:rPr lang="en-US" altLang="zh-CN" dirty="0">
                <a:latin typeface="+mn-lt"/>
                <a:ea typeface="+mn-ea"/>
                <a:cs typeface="+mn-ea"/>
                <a:sym typeface="+mn-lt"/>
              </a:rPr>
              <a:t>×20</a:t>
            </a:r>
            <a:r>
              <a:rPr lang="zh-CN" altLang="en-US" dirty="0">
                <a:latin typeface="+mn-lt"/>
                <a:ea typeface="+mn-ea"/>
                <a:cs typeface="+mn-ea"/>
                <a:sym typeface="+mn-lt"/>
              </a:rPr>
              <a:t>％＋</a:t>
            </a:r>
            <a:r>
              <a:rPr lang="en-US" altLang="zh-CN" dirty="0">
                <a:latin typeface="+mn-lt"/>
                <a:ea typeface="+mn-ea"/>
                <a:cs typeface="+mn-ea"/>
                <a:sym typeface="+mn-lt"/>
              </a:rPr>
              <a:t>1×1 000×2×0.5</a:t>
            </a:r>
            <a:r>
              <a:rPr lang="zh-CN" altLang="en-US" dirty="0">
                <a:latin typeface="+mn-lt"/>
                <a:ea typeface="+mn-ea"/>
                <a:cs typeface="+mn-ea"/>
                <a:sym typeface="+mn-lt"/>
              </a:rPr>
              <a:t>＝</a:t>
            </a:r>
            <a:r>
              <a:rPr lang="en-US" altLang="zh-CN" dirty="0">
                <a:latin typeface="+mn-lt"/>
                <a:ea typeface="+mn-ea"/>
                <a:cs typeface="+mn-ea"/>
                <a:sym typeface="+mn-lt"/>
              </a:rPr>
              <a:t>12 406.25</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C.42 500×</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5</a:t>
            </a:r>
            <a:r>
              <a:rPr lang="zh-CN" altLang="en-US" dirty="0">
                <a:latin typeface="+mn-lt"/>
                <a:ea typeface="+mn-ea"/>
                <a:cs typeface="+mn-ea"/>
                <a:sym typeface="+mn-lt"/>
              </a:rPr>
              <a:t>％）</a:t>
            </a:r>
            <a:r>
              <a:rPr lang="en-US" altLang="zh-CN" dirty="0">
                <a:latin typeface="+mn-lt"/>
                <a:ea typeface="+mn-ea"/>
                <a:cs typeface="+mn-ea"/>
                <a:sym typeface="+mn-lt"/>
              </a:rPr>
              <a:t>×20</a:t>
            </a:r>
            <a:r>
              <a:rPr lang="zh-CN" altLang="en-US" dirty="0">
                <a:latin typeface="+mn-lt"/>
                <a:ea typeface="+mn-ea"/>
                <a:cs typeface="+mn-ea"/>
                <a:sym typeface="+mn-lt"/>
              </a:rPr>
              <a:t>％＋</a:t>
            </a:r>
            <a:r>
              <a:rPr lang="en-US" altLang="zh-CN" dirty="0">
                <a:latin typeface="+mn-lt"/>
                <a:ea typeface="+mn-ea"/>
                <a:cs typeface="+mn-ea"/>
                <a:sym typeface="+mn-lt"/>
              </a:rPr>
              <a:t>1×1 000×2×0.5</a:t>
            </a:r>
            <a:r>
              <a:rPr lang="zh-CN" altLang="en-US" dirty="0">
                <a:latin typeface="+mn-lt"/>
                <a:ea typeface="+mn-ea"/>
                <a:cs typeface="+mn-ea"/>
                <a:sym typeface="+mn-lt"/>
              </a:rPr>
              <a:t>＝</a:t>
            </a:r>
            <a:r>
              <a:rPr lang="en-US" altLang="zh-CN" dirty="0">
                <a:latin typeface="+mn-lt"/>
                <a:ea typeface="+mn-ea"/>
                <a:cs typeface="+mn-ea"/>
                <a:sym typeface="+mn-lt"/>
              </a:rPr>
              <a:t>9 925 </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D.[42 500×</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5</a:t>
            </a:r>
            <a:r>
              <a:rPr lang="zh-CN" altLang="en-US" dirty="0">
                <a:latin typeface="+mn-lt"/>
                <a:ea typeface="+mn-ea"/>
                <a:cs typeface="+mn-ea"/>
                <a:sym typeface="+mn-lt"/>
              </a:rPr>
              <a:t>％）＋</a:t>
            </a:r>
            <a:r>
              <a:rPr lang="en-US" altLang="zh-CN" dirty="0">
                <a:latin typeface="+mn-lt"/>
                <a:ea typeface="+mn-ea"/>
                <a:cs typeface="+mn-ea"/>
                <a:sym typeface="+mn-lt"/>
              </a:rPr>
              <a:t>1×1 000×2×0.5]÷</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20</a:t>
            </a:r>
            <a:r>
              <a:rPr lang="zh-CN" altLang="en-US" dirty="0">
                <a:latin typeface="+mn-lt"/>
                <a:ea typeface="+mn-ea"/>
                <a:cs typeface="+mn-ea"/>
                <a:sym typeface="+mn-lt"/>
              </a:rPr>
              <a:t>％）</a:t>
            </a:r>
            <a:r>
              <a:rPr lang="en-US" altLang="zh-CN" dirty="0">
                <a:latin typeface="+mn-lt"/>
                <a:ea typeface="+mn-ea"/>
                <a:cs typeface="+mn-ea"/>
                <a:sym typeface="+mn-lt"/>
              </a:rPr>
              <a:t>×20</a:t>
            </a:r>
            <a:r>
              <a:rPr lang="zh-CN" altLang="en-US" dirty="0">
                <a:latin typeface="+mn-lt"/>
                <a:ea typeface="+mn-ea"/>
                <a:cs typeface="+mn-ea"/>
                <a:sym typeface="+mn-lt"/>
              </a:rPr>
              <a:t>％＝</a:t>
            </a:r>
            <a:r>
              <a:rPr lang="en-US" altLang="zh-CN" dirty="0">
                <a:latin typeface="+mn-lt"/>
                <a:ea typeface="+mn-ea"/>
                <a:cs typeface="+mn-ea"/>
                <a:sym typeface="+mn-lt"/>
              </a:rPr>
              <a:t>11 406.25 </a:t>
            </a:r>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6"/>
            <a:ext cx="677108" cy="1428693"/>
            <a:chOff x="9306655"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5"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B</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319977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128</a:t>
            </a:fld>
            <a:endParaRPr lang="en-US">
              <a:solidFill>
                <a:prstClr val="black">
                  <a:tint val="75000"/>
                </a:prstClr>
              </a:solidFill>
            </a:endParaRPr>
          </a:p>
        </p:txBody>
      </p:sp>
      <p:grpSp>
        <p:nvGrpSpPr>
          <p:cNvPr id="4" name="组合 3">
            <a:extLst>
              <a:ext uri="{FF2B5EF4-FFF2-40B4-BE49-F238E27FC236}">
                <a16:creationId xmlns:a16="http://schemas.microsoft.com/office/drawing/2014/main" id="{D646CBB1-A704-4B57-83BC-B466EF3134D6}"/>
              </a:ext>
            </a:extLst>
          </p:cNvPr>
          <p:cNvGrpSpPr/>
          <p:nvPr/>
        </p:nvGrpSpPr>
        <p:grpSpPr>
          <a:xfrm>
            <a:off x="1128518" y="938466"/>
            <a:ext cx="7271203" cy="3858704"/>
            <a:chOff x="1745206" y="1058968"/>
            <a:chExt cx="6484046" cy="3403360"/>
          </a:xfrm>
        </p:grpSpPr>
        <p:graphicFrame>
          <p:nvGraphicFramePr>
            <p:cNvPr id="8" name="图示 7"/>
            <p:cNvGraphicFramePr/>
            <p:nvPr>
              <p:extLst>
                <p:ext uri="{D42A27DB-BD31-4B8C-83A1-F6EECF244321}">
                  <p14:modId xmlns:p14="http://schemas.microsoft.com/office/powerpoint/2010/main" val="178465426"/>
                </p:ext>
              </p:extLst>
            </p:nvPr>
          </p:nvGraphicFramePr>
          <p:xfrm>
            <a:off x="1745206" y="1058968"/>
            <a:ext cx="6484046" cy="340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矩形 8"/>
            <p:cNvSpPr/>
            <p:nvPr/>
          </p:nvSpPr>
          <p:spPr>
            <a:xfrm>
              <a:off x="1745206" y="1539859"/>
              <a:ext cx="1097384" cy="895810"/>
            </a:xfrm>
            <a:prstGeom prst="rect">
              <a:avLst/>
            </a:prstGeom>
          </p:spPr>
          <p:txBody>
            <a:bodyPr wrap="square">
              <a:spAutoFit/>
            </a:bodyPr>
            <a:lstStyle/>
            <a:p>
              <a:pPr algn="ctr"/>
              <a:r>
                <a:rPr lang="zh-CN" altLang="en-US" sz="2000" b="1" dirty="0">
                  <a:solidFill>
                    <a:srgbClr val="7030A0"/>
                  </a:solidFill>
                </a:rPr>
                <a:t>什么是委托加工消费品</a:t>
              </a:r>
            </a:p>
          </p:txBody>
        </p:sp>
        <p:sp>
          <p:nvSpPr>
            <p:cNvPr id="12" name="矩形 11"/>
            <p:cNvSpPr/>
            <p:nvPr/>
          </p:nvSpPr>
          <p:spPr>
            <a:xfrm>
              <a:off x="1885437" y="3248944"/>
              <a:ext cx="957153" cy="400110"/>
            </a:xfrm>
            <a:prstGeom prst="rect">
              <a:avLst/>
            </a:prstGeom>
          </p:spPr>
          <p:txBody>
            <a:bodyPr wrap="square">
              <a:spAutoFit/>
            </a:bodyPr>
            <a:lstStyle/>
            <a:p>
              <a:pPr algn="ctr"/>
              <a:r>
                <a:rPr lang="zh-CN" altLang="en-US" sz="2000" b="1" dirty="0">
                  <a:solidFill>
                    <a:srgbClr val="7030A0"/>
                  </a:solidFill>
                </a:rPr>
                <a:t>想一想</a:t>
              </a:r>
            </a:p>
          </p:txBody>
        </p:sp>
      </p:grpSp>
      <p:sp>
        <p:nvSpPr>
          <p:cNvPr id="13" name="矩形 12"/>
          <p:cNvSpPr/>
          <p:nvPr/>
        </p:nvSpPr>
        <p:spPr>
          <a:xfrm>
            <a:off x="829340" y="296854"/>
            <a:ext cx="7399911" cy="523220"/>
          </a:xfrm>
          <a:prstGeom prst="rect">
            <a:avLst/>
          </a:prstGeom>
        </p:spPr>
        <p:txBody>
          <a:bodyPr wrap="square">
            <a:spAutoFit/>
          </a:bodyPr>
          <a:lstStyle/>
          <a:p>
            <a:pPr algn="ctr"/>
            <a:r>
              <a:rPr lang="zh-CN" altLang="en-US" sz="2800" b="1" dirty="0">
                <a:solidFill>
                  <a:srgbClr val="0070C0"/>
                </a:solidFill>
              </a:rPr>
              <a:t>三、应纳税额计算</a:t>
            </a:r>
            <a:r>
              <a:rPr lang="en-US" altLang="zh-CN" sz="2400" b="1" dirty="0">
                <a:solidFill>
                  <a:srgbClr val="7030A0"/>
                </a:solidFill>
              </a:rPr>
              <a:t>——2.</a:t>
            </a:r>
            <a:r>
              <a:rPr lang="zh-CN" altLang="en-US" sz="2400" b="1" dirty="0">
                <a:solidFill>
                  <a:srgbClr val="7030A0"/>
                </a:solidFill>
              </a:rPr>
              <a:t>委托加工</a:t>
            </a:r>
            <a:endParaRPr lang="zh-CN" altLang="zh-CN" sz="2800" b="1" dirty="0">
              <a:solidFill>
                <a:srgbClr val="7030A0"/>
              </a:solidFill>
            </a:endParaRPr>
          </a:p>
        </p:txBody>
      </p:sp>
      <p:sp>
        <p:nvSpPr>
          <p:cNvPr id="16" name="iconfont-11899-5651358">
            <a:extLst>
              <a:ext uri="{FF2B5EF4-FFF2-40B4-BE49-F238E27FC236}">
                <a16:creationId xmlns:a16="http://schemas.microsoft.com/office/drawing/2014/main" id="{51243B7C-4E1F-4F22-A02B-6CC8A7D3DA09}"/>
              </a:ext>
            </a:extLst>
          </p:cNvPr>
          <p:cNvSpPr>
            <a:spLocks noChangeAspect="1"/>
          </p:cNvSpPr>
          <p:nvPr/>
        </p:nvSpPr>
        <p:spPr bwMode="auto">
          <a:xfrm>
            <a:off x="7167613" y="3180543"/>
            <a:ext cx="1389363" cy="1389085"/>
          </a:xfrm>
          <a:custGeom>
            <a:avLst/>
            <a:gdLst>
              <a:gd name="T0" fmla="*/ 6034 w 10378"/>
              <a:gd name="T1" fmla="*/ 5117 h 10377"/>
              <a:gd name="T2" fmla="*/ 7180 w 10378"/>
              <a:gd name="T3" fmla="*/ 3970 h 10377"/>
              <a:gd name="T4" fmla="*/ 7180 w 10378"/>
              <a:gd name="T5" fmla="*/ 3052 h 10377"/>
              <a:gd name="T6" fmla="*/ 6263 w 10378"/>
              <a:gd name="T7" fmla="*/ 3052 h 10377"/>
              <a:gd name="T8" fmla="*/ 5117 w 10378"/>
              <a:gd name="T9" fmla="*/ 4198 h 10377"/>
              <a:gd name="T10" fmla="*/ 3970 w 10378"/>
              <a:gd name="T11" fmla="*/ 3052 h 10377"/>
              <a:gd name="T12" fmla="*/ 3053 w 10378"/>
              <a:gd name="T13" fmla="*/ 3052 h 10377"/>
              <a:gd name="T14" fmla="*/ 3053 w 10378"/>
              <a:gd name="T15" fmla="*/ 3969 h 10377"/>
              <a:gd name="T16" fmla="*/ 4199 w 10378"/>
              <a:gd name="T17" fmla="*/ 5117 h 10377"/>
              <a:gd name="T18" fmla="*/ 3053 w 10378"/>
              <a:gd name="T19" fmla="*/ 6263 h 10377"/>
              <a:gd name="T20" fmla="*/ 3053 w 10378"/>
              <a:gd name="T21" fmla="*/ 7181 h 10377"/>
              <a:gd name="T22" fmla="*/ 3970 w 10378"/>
              <a:gd name="T23" fmla="*/ 7181 h 10377"/>
              <a:gd name="T24" fmla="*/ 5118 w 10378"/>
              <a:gd name="T25" fmla="*/ 6034 h 10377"/>
              <a:gd name="T26" fmla="*/ 6264 w 10378"/>
              <a:gd name="T27" fmla="*/ 7181 h 10377"/>
              <a:gd name="T28" fmla="*/ 7182 w 10378"/>
              <a:gd name="T29" fmla="*/ 7181 h 10377"/>
              <a:gd name="T30" fmla="*/ 7182 w 10378"/>
              <a:gd name="T31" fmla="*/ 6263 h 10377"/>
              <a:gd name="T32" fmla="*/ 6034 w 10378"/>
              <a:gd name="T33" fmla="*/ 5117 h 10377"/>
              <a:gd name="T34" fmla="*/ 5189 w 10378"/>
              <a:gd name="T35" fmla="*/ 10377 h 10377"/>
              <a:gd name="T36" fmla="*/ 0 w 10378"/>
              <a:gd name="T37" fmla="*/ 5188 h 10377"/>
              <a:gd name="T38" fmla="*/ 5189 w 10378"/>
              <a:gd name="T39" fmla="*/ 0 h 10377"/>
              <a:gd name="T40" fmla="*/ 10378 w 10378"/>
              <a:gd name="T41" fmla="*/ 5188 h 10377"/>
              <a:gd name="T42" fmla="*/ 5189 w 10378"/>
              <a:gd name="T43" fmla="*/ 10377 h 10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378" h="10377">
                <a:moveTo>
                  <a:pt x="6034" y="5117"/>
                </a:moveTo>
                <a:lnTo>
                  <a:pt x="7180" y="3970"/>
                </a:lnTo>
                <a:cubicBezTo>
                  <a:pt x="7434" y="3716"/>
                  <a:pt x="7433" y="3306"/>
                  <a:pt x="7180" y="3052"/>
                </a:cubicBezTo>
                <a:cubicBezTo>
                  <a:pt x="6927" y="2798"/>
                  <a:pt x="6517" y="2798"/>
                  <a:pt x="6263" y="3052"/>
                </a:cubicBezTo>
                <a:lnTo>
                  <a:pt x="5117" y="4198"/>
                </a:lnTo>
                <a:lnTo>
                  <a:pt x="3970" y="3052"/>
                </a:lnTo>
                <a:cubicBezTo>
                  <a:pt x="3717" y="2798"/>
                  <a:pt x="3307" y="2798"/>
                  <a:pt x="3053" y="3052"/>
                </a:cubicBezTo>
                <a:cubicBezTo>
                  <a:pt x="2799" y="3306"/>
                  <a:pt x="2799" y="3716"/>
                  <a:pt x="3053" y="3969"/>
                </a:cubicBezTo>
                <a:lnTo>
                  <a:pt x="4199" y="5117"/>
                </a:lnTo>
                <a:lnTo>
                  <a:pt x="3053" y="6263"/>
                </a:lnTo>
                <a:cubicBezTo>
                  <a:pt x="2799" y="6517"/>
                  <a:pt x="2799" y="6927"/>
                  <a:pt x="3053" y="7181"/>
                </a:cubicBezTo>
                <a:cubicBezTo>
                  <a:pt x="3307" y="7434"/>
                  <a:pt x="3717" y="7434"/>
                  <a:pt x="3970" y="7181"/>
                </a:cubicBezTo>
                <a:lnTo>
                  <a:pt x="5118" y="6034"/>
                </a:lnTo>
                <a:lnTo>
                  <a:pt x="6264" y="7181"/>
                </a:lnTo>
                <a:cubicBezTo>
                  <a:pt x="6518" y="7434"/>
                  <a:pt x="6928" y="7434"/>
                  <a:pt x="7182" y="7181"/>
                </a:cubicBezTo>
                <a:cubicBezTo>
                  <a:pt x="7435" y="6927"/>
                  <a:pt x="7435" y="6517"/>
                  <a:pt x="7182" y="6263"/>
                </a:cubicBezTo>
                <a:lnTo>
                  <a:pt x="6034" y="5117"/>
                </a:lnTo>
                <a:close/>
                <a:moveTo>
                  <a:pt x="5189" y="10377"/>
                </a:moveTo>
                <a:cubicBezTo>
                  <a:pt x="2324" y="10377"/>
                  <a:pt x="0" y="8054"/>
                  <a:pt x="0" y="5188"/>
                </a:cubicBezTo>
                <a:cubicBezTo>
                  <a:pt x="0" y="2322"/>
                  <a:pt x="2324" y="0"/>
                  <a:pt x="5189" y="0"/>
                </a:cubicBezTo>
                <a:cubicBezTo>
                  <a:pt x="8054" y="0"/>
                  <a:pt x="10378" y="2322"/>
                  <a:pt x="10378" y="5188"/>
                </a:cubicBezTo>
                <a:cubicBezTo>
                  <a:pt x="10378" y="8054"/>
                  <a:pt x="8054" y="10377"/>
                  <a:pt x="5189" y="10377"/>
                </a:cubicBezTo>
                <a:close/>
              </a:path>
            </a:pathLst>
          </a:custGeom>
          <a:noFill/>
          <a:ln w="57150">
            <a:solidFill>
              <a:srgbClr val="C00000"/>
            </a:solidFill>
          </a:ln>
        </p:spPr>
      </p:sp>
      <p:sp>
        <p:nvSpPr>
          <p:cNvPr id="5" name="爆炸形: 8 pt  4">
            <a:extLst>
              <a:ext uri="{FF2B5EF4-FFF2-40B4-BE49-F238E27FC236}">
                <a16:creationId xmlns:a16="http://schemas.microsoft.com/office/drawing/2014/main" id="{B654BC57-1ACA-4F48-8ED5-46EDD431ED91}"/>
              </a:ext>
            </a:extLst>
          </p:cNvPr>
          <p:cNvSpPr/>
          <p:nvPr/>
        </p:nvSpPr>
        <p:spPr>
          <a:xfrm>
            <a:off x="1209040" y="1148080"/>
            <a:ext cx="5842000" cy="1496061"/>
          </a:xfrm>
          <a:prstGeom prst="irregularSeal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C00000"/>
                </a:solidFill>
              </a:rPr>
              <a:t>原材料是谁的？？？</a:t>
            </a:r>
          </a:p>
        </p:txBody>
      </p:sp>
    </p:spTree>
    <p:custDataLst>
      <p:tags r:id="rId1"/>
    </p:custDataLst>
    <p:extLst>
      <p:ext uri="{BB962C8B-B14F-4D97-AF65-F5344CB8AC3E}">
        <p14:creationId xmlns:p14="http://schemas.microsoft.com/office/powerpoint/2010/main" val="6019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129</a:t>
            </a:fld>
            <a:endParaRPr lang="en-US">
              <a:solidFill>
                <a:prstClr val="black">
                  <a:tint val="75000"/>
                </a:prstClr>
              </a:solidFill>
            </a:endParaRPr>
          </a:p>
        </p:txBody>
      </p:sp>
      <p:sp>
        <p:nvSpPr>
          <p:cNvPr id="13" name="矩形 12"/>
          <p:cNvSpPr/>
          <p:nvPr/>
        </p:nvSpPr>
        <p:spPr>
          <a:xfrm>
            <a:off x="872044" y="289765"/>
            <a:ext cx="7399911" cy="523220"/>
          </a:xfrm>
          <a:prstGeom prst="rect">
            <a:avLst/>
          </a:prstGeom>
        </p:spPr>
        <p:txBody>
          <a:bodyPr wrap="square">
            <a:spAutoFit/>
          </a:bodyPr>
          <a:lstStyle/>
          <a:p>
            <a:pPr algn="ctr"/>
            <a:r>
              <a:rPr lang="zh-CN" altLang="en-US" sz="2800" b="1" dirty="0">
                <a:solidFill>
                  <a:srgbClr val="0070C0"/>
                </a:solidFill>
              </a:rPr>
              <a:t>三、应纳税额计算</a:t>
            </a:r>
            <a:r>
              <a:rPr lang="en-US" altLang="zh-CN" sz="2400" b="1" dirty="0">
                <a:solidFill>
                  <a:srgbClr val="7030A0"/>
                </a:solidFill>
              </a:rPr>
              <a:t>——2.</a:t>
            </a:r>
            <a:r>
              <a:rPr lang="zh-CN" altLang="en-US" sz="2400" b="1" dirty="0">
                <a:solidFill>
                  <a:srgbClr val="7030A0"/>
                </a:solidFill>
              </a:rPr>
              <a:t>委托加工</a:t>
            </a:r>
            <a:endParaRPr lang="zh-CN" altLang="zh-CN" sz="2800" b="1" dirty="0">
              <a:solidFill>
                <a:srgbClr val="7030A0"/>
              </a:solidFill>
            </a:endParaRPr>
          </a:p>
        </p:txBody>
      </p:sp>
      <p:sp>
        <p:nvSpPr>
          <p:cNvPr id="10" name="副标题 1">
            <a:extLst>
              <a:ext uri="{FF2B5EF4-FFF2-40B4-BE49-F238E27FC236}">
                <a16:creationId xmlns:a16="http://schemas.microsoft.com/office/drawing/2014/main" id="{C4E4B7C2-EAF4-4DD0-9104-217798011EDF}"/>
              </a:ext>
            </a:extLst>
          </p:cNvPr>
          <p:cNvSpPr txBox="1">
            <a:spLocks/>
          </p:cNvSpPr>
          <p:nvPr/>
        </p:nvSpPr>
        <p:spPr>
          <a:xfrm>
            <a:off x="361367" y="899045"/>
            <a:ext cx="8219324"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lvl="0">
              <a:lnSpc>
                <a:spcPct val="120000"/>
              </a:lnSpc>
            </a:pPr>
            <a:r>
              <a:rPr lang="zh-CN" altLang="en-US" dirty="0">
                <a:solidFill>
                  <a:srgbClr val="0070C0"/>
                </a:solidFill>
              </a:rPr>
              <a:t>委托加工应税消费品的税务处理</a:t>
            </a:r>
          </a:p>
        </p:txBody>
      </p:sp>
      <p:graphicFrame>
        <p:nvGraphicFramePr>
          <p:cNvPr id="5" name="表格 4">
            <a:extLst>
              <a:ext uri="{FF2B5EF4-FFF2-40B4-BE49-F238E27FC236}">
                <a16:creationId xmlns:a16="http://schemas.microsoft.com/office/drawing/2014/main" id="{4C935934-1C1D-466D-AD1C-4B4FD97C63FC}"/>
              </a:ext>
            </a:extLst>
          </p:cNvPr>
          <p:cNvGraphicFramePr>
            <a:graphicFrameLocks noGrp="1"/>
          </p:cNvGraphicFramePr>
          <p:nvPr>
            <p:extLst>
              <p:ext uri="{D42A27DB-BD31-4B8C-83A1-F6EECF244321}">
                <p14:modId xmlns:p14="http://schemas.microsoft.com/office/powerpoint/2010/main" val="3034687222"/>
              </p:ext>
            </p:extLst>
          </p:nvPr>
        </p:nvGraphicFramePr>
        <p:xfrm>
          <a:off x="821177" y="1711779"/>
          <a:ext cx="7517280" cy="3069912"/>
        </p:xfrm>
        <a:graphic>
          <a:graphicData uri="http://schemas.openxmlformats.org/drawingml/2006/table">
            <a:tbl>
              <a:tblPr firstRow="1" firstCol="1" bandRow="1">
                <a:tableStyleId>{7DF18680-E054-41AD-8BC1-D1AEF772440D}</a:tableStyleId>
              </a:tblPr>
              <a:tblGrid>
                <a:gridCol w="2346393">
                  <a:extLst>
                    <a:ext uri="{9D8B030D-6E8A-4147-A177-3AD203B41FA5}">
                      <a16:colId xmlns:a16="http://schemas.microsoft.com/office/drawing/2014/main" val="20000"/>
                    </a:ext>
                  </a:extLst>
                </a:gridCol>
                <a:gridCol w="5170887">
                  <a:extLst>
                    <a:ext uri="{9D8B030D-6E8A-4147-A177-3AD203B41FA5}">
                      <a16:colId xmlns:a16="http://schemas.microsoft.com/office/drawing/2014/main" val="20001"/>
                    </a:ext>
                  </a:extLst>
                </a:gridCol>
              </a:tblGrid>
              <a:tr h="383739">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sz="2000" b="1" kern="100">
                          <a:effectLst/>
                        </a:rPr>
                        <a:t>用途</a:t>
                      </a:r>
                      <a:endParaRPr lang="zh-CN" sz="2000" b="1" kern="10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sz="2000" b="1" kern="100">
                          <a:effectLst/>
                        </a:rPr>
                        <a:t>税务处理</a:t>
                      </a:r>
                      <a:endParaRPr lang="zh-CN" sz="2000" b="1" kern="10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767478">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sz="2000" b="1" kern="100" dirty="0">
                          <a:effectLst/>
                        </a:rPr>
                        <a:t>用于</a:t>
                      </a:r>
                      <a:r>
                        <a:rPr lang="zh-CN" sz="2000" b="1" kern="100" dirty="0">
                          <a:solidFill>
                            <a:srgbClr val="FFFF00"/>
                          </a:solidFill>
                          <a:effectLst/>
                        </a:rPr>
                        <a:t>连续生产</a:t>
                      </a:r>
                      <a:r>
                        <a:rPr lang="zh-CN" sz="2000" b="1" kern="100" dirty="0">
                          <a:effectLst/>
                        </a:rPr>
                        <a:t>应税消费品</a:t>
                      </a:r>
                      <a:endParaRPr lang="zh-CN" sz="2000" b="1"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l">
                        <a:spcAft>
                          <a:spcPts val="0"/>
                        </a:spcAft>
                      </a:pPr>
                      <a:r>
                        <a:rPr lang="zh-CN" sz="2000" b="1" kern="100" dirty="0">
                          <a:effectLst/>
                        </a:rPr>
                        <a:t>所缴纳的消费税税款准予“按规定”抵扣</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151217">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sz="2000" b="1" kern="100" dirty="0">
                          <a:solidFill>
                            <a:srgbClr val="FFFF00"/>
                          </a:solidFill>
                          <a:effectLst/>
                        </a:rPr>
                        <a:t>直接出售</a:t>
                      </a:r>
                      <a:endParaRPr lang="zh-CN" sz="2000" b="1" kern="100" dirty="0">
                        <a:solidFill>
                          <a:srgbClr val="FFFF00"/>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just">
                        <a:spcAft>
                          <a:spcPts val="0"/>
                        </a:spcAft>
                        <a:tabLst>
                          <a:tab pos="2970530" algn="l"/>
                        </a:tabLst>
                      </a:pPr>
                      <a:r>
                        <a:rPr lang="zh-CN" sz="2000" b="1" kern="100" dirty="0">
                          <a:effectLst/>
                        </a:rPr>
                        <a:t>不再缴纳消费税</a:t>
                      </a:r>
                    </a:p>
                    <a:p>
                      <a:pPr algn="l">
                        <a:spcAft>
                          <a:spcPts val="0"/>
                        </a:spcAft>
                      </a:pPr>
                      <a:r>
                        <a:rPr lang="zh-CN" sz="2000" b="1" kern="100" dirty="0">
                          <a:effectLst/>
                        </a:rPr>
                        <a:t>【注意】以“不高于”受托方的计税价格出售的，为直接出售</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767478">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sz="2000" b="1" kern="100" dirty="0">
                          <a:effectLst/>
                        </a:rPr>
                        <a:t>以</a:t>
                      </a:r>
                      <a:r>
                        <a:rPr lang="zh-CN" sz="2000" b="1" kern="100" dirty="0">
                          <a:solidFill>
                            <a:srgbClr val="FFFF00"/>
                          </a:solidFill>
                          <a:effectLst/>
                        </a:rPr>
                        <a:t>高于</a:t>
                      </a:r>
                      <a:r>
                        <a:rPr lang="zh-CN" sz="2000" b="1" kern="100" dirty="0">
                          <a:effectLst/>
                        </a:rPr>
                        <a:t>受托方的计税价格出售</a:t>
                      </a:r>
                      <a:endParaRPr lang="zh-CN" sz="2000" b="1"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l">
                        <a:spcAft>
                          <a:spcPts val="0"/>
                        </a:spcAft>
                      </a:pPr>
                      <a:r>
                        <a:rPr lang="zh-CN" sz="2000" b="1" kern="100" dirty="0">
                          <a:effectLst/>
                        </a:rPr>
                        <a:t>按规定申报缴纳消费税，在</a:t>
                      </a:r>
                      <a:r>
                        <a:rPr lang="zh-CN" sz="2000" b="1" kern="100" dirty="0">
                          <a:solidFill>
                            <a:srgbClr val="C00000"/>
                          </a:solidFill>
                          <a:effectLst/>
                        </a:rPr>
                        <a:t>计税时准予扣除</a:t>
                      </a:r>
                      <a:r>
                        <a:rPr lang="zh-CN" sz="2000" b="1" kern="100" dirty="0">
                          <a:effectLst/>
                        </a:rPr>
                        <a:t>受托方已代收代缴的消费税</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264217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p:tgtEl>
                                          <p:spTgt spid="10">
                                            <p:txEl>
                                              <p:pRg st="0" end="0"/>
                                            </p:txEl>
                                          </p:spTgt>
                                        </p:tgtEl>
                                        <p:attrNameLst>
                                          <p:attrName>ppt_y</p:attrName>
                                        </p:attrNameLst>
                                      </p:cBhvr>
                                      <p:tavLst>
                                        <p:tav tm="0">
                                          <p:val>
                                            <p:strVal val="#ppt_y-#ppt_h*1.125000"/>
                                          </p:val>
                                        </p:tav>
                                        <p:tav tm="100000">
                                          <p:val>
                                            <p:strVal val="#ppt_y"/>
                                          </p:val>
                                        </p:tav>
                                      </p:tavLst>
                                    </p:anim>
                                    <p:animEffect transition="in" filter="wipe(down)">
                                      <p:cBhvr>
                                        <p:cTn id="8"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0BD9F32-4048-0601-E63C-1E6937A989F0}"/>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13</a:t>
            </a:fld>
            <a:endParaRPr lang="en-US">
              <a:solidFill>
                <a:prstClr val="black">
                  <a:tint val="75000"/>
                </a:prstClr>
              </a:solidFill>
            </a:endParaRPr>
          </a:p>
        </p:txBody>
      </p:sp>
      <p:sp>
        <p:nvSpPr>
          <p:cNvPr id="3" name="文本框 4">
            <a:extLst>
              <a:ext uri="{FF2B5EF4-FFF2-40B4-BE49-F238E27FC236}">
                <a16:creationId xmlns:a16="http://schemas.microsoft.com/office/drawing/2014/main" id="{5F9D5D25-A6A2-4E6C-8FB9-2B4481BE79EB}"/>
              </a:ext>
            </a:extLst>
          </p:cNvPr>
          <p:cNvSpPr txBox="1"/>
          <p:nvPr/>
        </p:nvSpPr>
        <p:spPr>
          <a:xfrm>
            <a:off x="843516" y="299722"/>
            <a:ext cx="7278992" cy="500137"/>
          </a:xfrm>
          <a:prstGeom prst="rect">
            <a:avLst/>
          </a:prstGeom>
          <a:noFill/>
        </p:spPr>
        <p:txBody>
          <a:bodyPr wrap="square" lIns="68580" tIns="34290" rIns="68580" bIns="34290" rtlCol="0">
            <a:spAutoFit/>
          </a:bodyPr>
          <a:lstStyle/>
          <a:p>
            <a:pPr algn="ctr"/>
            <a:r>
              <a:rPr lang="zh-CN" altLang="zh-CN" sz="2800" b="1" dirty="0">
                <a:solidFill>
                  <a:srgbClr val="004DA1"/>
                </a:solidFill>
                <a:latin typeface="楷体" panose="02010609060101010101" pitchFamily="49" charset="-122"/>
                <a:ea typeface="楷体" panose="02010609060101010101" pitchFamily="49" charset="-122"/>
                <a:sym typeface="+mn-lt"/>
              </a:rPr>
              <a:t>二、</a:t>
            </a:r>
            <a:r>
              <a:rPr lang="zh-CN" altLang="en-US" sz="2800" b="1" dirty="0">
                <a:solidFill>
                  <a:srgbClr val="004DA1"/>
                </a:solidFill>
                <a:latin typeface="楷体" panose="02010609060101010101" pitchFamily="49" charset="-122"/>
                <a:ea typeface="楷体" panose="02010609060101010101" pitchFamily="49" charset="-122"/>
                <a:sym typeface="+mn-lt"/>
              </a:rPr>
              <a:t>税目及税率</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pic>
        <p:nvPicPr>
          <p:cNvPr id="1026" name="Picture 2">
            <a:extLst>
              <a:ext uri="{FF2B5EF4-FFF2-40B4-BE49-F238E27FC236}">
                <a16:creationId xmlns:a16="http://schemas.microsoft.com/office/drawing/2014/main" id="{2338BC6B-0262-E3D3-AC2A-F7A1448FB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86" y="915446"/>
            <a:ext cx="3180292" cy="18830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08B4AD9-3970-713A-479C-D88382C581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286" y="2914101"/>
            <a:ext cx="3188829" cy="2027822"/>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3E9999B8-3B13-8EB9-3A5B-F9820ACF0E90}"/>
              </a:ext>
            </a:extLst>
          </p:cNvPr>
          <p:cNvPicPr>
            <a:picLocks noChangeAspect="1"/>
          </p:cNvPicPr>
          <p:nvPr/>
        </p:nvPicPr>
        <p:blipFill>
          <a:blip r:embed="rId5"/>
          <a:stretch>
            <a:fillRect/>
          </a:stretch>
        </p:blipFill>
        <p:spPr>
          <a:xfrm>
            <a:off x="4668019" y="876156"/>
            <a:ext cx="3055252" cy="2027822"/>
          </a:xfrm>
          <a:prstGeom prst="rect">
            <a:avLst/>
          </a:prstGeom>
        </p:spPr>
      </p:pic>
      <p:sp>
        <p:nvSpPr>
          <p:cNvPr id="6" name="文本框 5">
            <a:extLst>
              <a:ext uri="{FF2B5EF4-FFF2-40B4-BE49-F238E27FC236}">
                <a16:creationId xmlns:a16="http://schemas.microsoft.com/office/drawing/2014/main" id="{A5EAFC46-A8D8-A2C9-21F1-3C2B76941817}"/>
              </a:ext>
            </a:extLst>
          </p:cNvPr>
          <p:cNvSpPr txBox="1"/>
          <p:nvPr/>
        </p:nvSpPr>
        <p:spPr>
          <a:xfrm>
            <a:off x="4055355" y="3436347"/>
            <a:ext cx="4885445" cy="8309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457200" algn="l" defTabSz="685800" rtl="0" eaLnBrk="1" fontAlgn="auto" latinLnBrk="0" hangingPunct="1">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过渡消费会对身体健康，社会秩序、生态环境造成危险的消费品</a:t>
            </a:r>
          </a:p>
        </p:txBody>
      </p:sp>
    </p:spTree>
    <p:extLst>
      <p:ext uri="{BB962C8B-B14F-4D97-AF65-F5344CB8AC3E}">
        <p14:creationId xmlns:p14="http://schemas.microsoft.com/office/powerpoint/2010/main" val="37118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2F7A40AA-FBA9-4CF8-BE0E-2633E301B086}"/>
              </a:ext>
            </a:extLst>
          </p:cNvPr>
          <p:cNvGrpSpPr/>
          <p:nvPr/>
        </p:nvGrpSpPr>
        <p:grpSpPr>
          <a:xfrm>
            <a:off x="499269" y="924622"/>
            <a:ext cx="5809381" cy="3786653"/>
            <a:chOff x="1683027" y="1059992"/>
            <a:chExt cx="5809381" cy="3786653"/>
          </a:xfrm>
        </p:grpSpPr>
        <p:graphicFrame>
          <p:nvGraphicFramePr>
            <p:cNvPr id="2" name="图示 1"/>
            <p:cNvGraphicFramePr/>
            <p:nvPr>
              <p:extLst>
                <p:ext uri="{D42A27DB-BD31-4B8C-83A1-F6EECF244321}">
                  <p14:modId xmlns:p14="http://schemas.microsoft.com/office/powerpoint/2010/main" val="1104086028"/>
                </p:ext>
              </p:extLst>
            </p:nvPr>
          </p:nvGraphicFramePr>
          <p:xfrm>
            <a:off x="1683027" y="1059992"/>
            <a:ext cx="5809381" cy="37866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885372" y="1441646"/>
              <a:ext cx="700833" cy="707886"/>
            </a:xfrm>
            <a:prstGeom prst="rect">
              <a:avLst/>
            </a:prstGeom>
            <a:noFill/>
          </p:spPr>
          <p:txBody>
            <a:bodyPr wrap="none" rtlCol="0">
              <a:spAutoFit/>
            </a:bodyPr>
            <a:lstStyle/>
            <a:p>
              <a:r>
                <a:rPr lang="zh-CN" altLang="en-US" sz="2000" b="1" dirty="0">
                  <a:solidFill>
                    <a:srgbClr val="7030A0"/>
                  </a:solidFill>
                </a:rPr>
                <a:t>一般</a:t>
              </a:r>
              <a:endParaRPr lang="en-US" altLang="zh-CN" sz="2000" b="1" dirty="0">
                <a:solidFill>
                  <a:srgbClr val="7030A0"/>
                </a:solidFill>
              </a:endParaRPr>
            </a:p>
            <a:p>
              <a:r>
                <a:rPr lang="zh-CN" altLang="en-US" sz="2000" b="1" dirty="0">
                  <a:solidFill>
                    <a:srgbClr val="7030A0"/>
                  </a:solidFill>
                </a:rPr>
                <a:t>原则</a:t>
              </a:r>
            </a:p>
          </p:txBody>
        </p:sp>
        <p:sp>
          <p:nvSpPr>
            <p:cNvPr id="11" name="TextBox 10"/>
            <p:cNvSpPr txBox="1"/>
            <p:nvPr/>
          </p:nvSpPr>
          <p:spPr>
            <a:xfrm>
              <a:off x="2129022" y="2568986"/>
              <a:ext cx="700833" cy="707886"/>
            </a:xfrm>
            <a:prstGeom prst="rect">
              <a:avLst/>
            </a:prstGeom>
            <a:noFill/>
          </p:spPr>
          <p:txBody>
            <a:bodyPr wrap="none" rtlCol="0">
              <a:spAutoFit/>
            </a:bodyPr>
            <a:lstStyle/>
            <a:p>
              <a:r>
                <a:rPr lang="zh-CN" altLang="en-US" sz="2000" b="1" dirty="0">
                  <a:solidFill>
                    <a:srgbClr val="7030A0"/>
                  </a:solidFill>
                </a:rPr>
                <a:t>具体</a:t>
              </a:r>
              <a:endParaRPr lang="en-US" altLang="zh-CN" sz="2000" b="1" dirty="0">
                <a:solidFill>
                  <a:srgbClr val="7030A0"/>
                </a:solidFill>
              </a:endParaRPr>
            </a:p>
            <a:p>
              <a:r>
                <a:rPr lang="zh-CN" altLang="en-US" sz="2000" b="1" dirty="0">
                  <a:solidFill>
                    <a:srgbClr val="7030A0"/>
                  </a:solidFill>
                </a:rPr>
                <a:t>规定</a:t>
              </a:r>
            </a:p>
          </p:txBody>
        </p:sp>
        <p:sp>
          <p:nvSpPr>
            <p:cNvPr id="12" name="TextBox 11"/>
            <p:cNvSpPr txBox="1"/>
            <p:nvPr/>
          </p:nvSpPr>
          <p:spPr>
            <a:xfrm>
              <a:off x="1885372" y="3721311"/>
              <a:ext cx="700833" cy="707886"/>
            </a:xfrm>
            <a:prstGeom prst="rect">
              <a:avLst/>
            </a:prstGeom>
            <a:noFill/>
          </p:spPr>
          <p:txBody>
            <a:bodyPr wrap="none" rtlCol="0">
              <a:spAutoFit/>
            </a:bodyPr>
            <a:lstStyle/>
            <a:p>
              <a:r>
                <a:rPr lang="zh-CN" altLang="en-US" sz="2000" b="1" dirty="0">
                  <a:solidFill>
                    <a:srgbClr val="7030A0"/>
                  </a:solidFill>
                </a:rPr>
                <a:t>具体</a:t>
              </a:r>
              <a:endParaRPr lang="en-US" altLang="zh-CN" sz="2000" b="1" dirty="0">
                <a:solidFill>
                  <a:srgbClr val="7030A0"/>
                </a:solidFill>
              </a:endParaRPr>
            </a:p>
            <a:p>
              <a:r>
                <a:rPr lang="zh-CN" altLang="en-US" sz="2000" b="1" dirty="0">
                  <a:solidFill>
                    <a:srgbClr val="7030A0"/>
                  </a:solidFill>
                </a:rPr>
                <a:t>规定</a:t>
              </a:r>
            </a:p>
          </p:txBody>
        </p:sp>
      </p:grpSp>
      <p:sp>
        <p:nvSpPr>
          <p:cNvPr id="4" name="线形标注 2(带边框和强调线) 3"/>
          <p:cNvSpPr/>
          <p:nvPr/>
        </p:nvSpPr>
        <p:spPr>
          <a:xfrm>
            <a:off x="6383678" y="924622"/>
            <a:ext cx="2618553" cy="4122299"/>
          </a:xfrm>
          <a:prstGeom prst="accentBorderCallout2">
            <a:avLst>
              <a:gd name="adj1" fmla="val 64010"/>
              <a:gd name="adj2" fmla="val -4778"/>
              <a:gd name="adj3" fmla="val 64728"/>
              <a:gd name="adj4" fmla="val -14445"/>
              <a:gd name="adj5" fmla="val 74277"/>
              <a:gd name="adj6" fmla="val -12081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2000" b="1" dirty="0">
                <a:solidFill>
                  <a:srgbClr val="C00000"/>
                </a:solidFill>
              </a:rPr>
              <a:t>组成计税价格＝（材料成本＋加工费）</a:t>
            </a:r>
            <a:r>
              <a:rPr lang="en-US" altLang="zh-CN" sz="2000" b="1" dirty="0">
                <a:solidFill>
                  <a:srgbClr val="C00000"/>
                </a:solidFill>
              </a:rPr>
              <a:t>÷</a:t>
            </a:r>
            <a:r>
              <a:rPr lang="zh-CN" altLang="zh-CN" sz="2000" b="1" dirty="0">
                <a:solidFill>
                  <a:srgbClr val="C00000"/>
                </a:solidFill>
              </a:rPr>
              <a:t>（</a:t>
            </a:r>
            <a:r>
              <a:rPr lang="en-US" altLang="zh-CN" sz="2000" b="1" dirty="0">
                <a:solidFill>
                  <a:srgbClr val="C00000"/>
                </a:solidFill>
              </a:rPr>
              <a:t>1-</a:t>
            </a:r>
            <a:r>
              <a:rPr lang="zh-CN" altLang="zh-CN" sz="2000" b="1" dirty="0">
                <a:solidFill>
                  <a:srgbClr val="C00000"/>
                </a:solidFill>
              </a:rPr>
              <a:t>比例税率）</a:t>
            </a:r>
          </a:p>
          <a:p>
            <a:pPr marL="285750" indent="-285750">
              <a:buFont typeface="Wingdings" pitchFamily="2" charset="2"/>
              <a:buChar char="u"/>
            </a:pPr>
            <a:r>
              <a:rPr lang="zh-CN" altLang="zh-CN" sz="2000" b="1" dirty="0">
                <a:solidFill>
                  <a:schemeClr val="tx1"/>
                </a:solidFill>
              </a:rPr>
              <a:t>“材料成本”是指委托方所提供的加工材料的实际成本</a:t>
            </a:r>
            <a:endParaRPr lang="en-US" altLang="zh-CN" sz="2000" b="1" dirty="0">
              <a:solidFill>
                <a:schemeClr val="tx1"/>
              </a:solidFill>
            </a:endParaRPr>
          </a:p>
          <a:p>
            <a:pPr marL="285750" indent="-285750">
              <a:buFont typeface="Wingdings" pitchFamily="2" charset="2"/>
              <a:buChar char="u"/>
            </a:pPr>
            <a:r>
              <a:rPr lang="zh-CN" altLang="zh-CN" sz="2000" b="1" dirty="0">
                <a:solidFill>
                  <a:schemeClr val="tx1"/>
                </a:solidFill>
              </a:rPr>
              <a:t>“加工费”是指受托方加工应税消费品向委托方收取的全部费用（包括代垫辅助材料的实际成本，但不包括增值税）</a:t>
            </a:r>
            <a:endParaRPr lang="zh-CN" altLang="en-US" sz="2000" b="1" dirty="0">
              <a:solidFill>
                <a:schemeClr val="tx1"/>
              </a:solidFill>
            </a:endParaRPr>
          </a:p>
        </p:txBody>
      </p:sp>
      <p:sp>
        <p:nvSpPr>
          <p:cNvPr id="9" name="矩形 8">
            <a:extLst>
              <a:ext uri="{FF2B5EF4-FFF2-40B4-BE49-F238E27FC236}">
                <a16:creationId xmlns:a16="http://schemas.microsoft.com/office/drawing/2014/main" id="{C7F1FF2E-1786-41C4-B0DF-E2484401B04C}"/>
              </a:ext>
            </a:extLst>
          </p:cNvPr>
          <p:cNvSpPr/>
          <p:nvPr/>
        </p:nvSpPr>
        <p:spPr>
          <a:xfrm>
            <a:off x="872044" y="289765"/>
            <a:ext cx="7399911" cy="523220"/>
          </a:xfrm>
          <a:prstGeom prst="rect">
            <a:avLst/>
          </a:prstGeom>
        </p:spPr>
        <p:txBody>
          <a:bodyPr wrap="square">
            <a:spAutoFit/>
          </a:bodyPr>
          <a:lstStyle/>
          <a:p>
            <a:pPr algn="ctr"/>
            <a:r>
              <a:rPr lang="zh-CN" altLang="en-US" sz="2800" b="1" dirty="0">
                <a:solidFill>
                  <a:srgbClr val="0070C0"/>
                </a:solidFill>
              </a:rPr>
              <a:t>三、应纳税额计算</a:t>
            </a:r>
            <a:r>
              <a:rPr lang="en-US" altLang="zh-CN" sz="2400" b="1" dirty="0">
                <a:solidFill>
                  <a:srgbClr val="7030A0"/>
                </a:solidFill>
              </a:rPr>
              <a:t>——2.</a:t>
            </a:r>
            <a:r>
              <a:rPr lang="zh-CN" altLang="en-US" sz="2400" b="1" dirty="0">
                <a:solidFill>
                  <a:srgbClr val="7030A0"/>
                </a:solidFill>
              </a:rPr>
              <a:t>委托加工</a:t>
            </a:r>
            <a:endParaRPr lang="zh-CN" altLang="zh-CN" sz="2800" b="1" dirty="0">
              <a:solidFill>
                <a:srgbClr val="7030A0"/>
              </a:solidFill>
            </a:endParaRPr>
          </a:p>
        </p:txBody>
      </p:sp>
    </p:spTree>
    <p:extLst>
      <p:ext uri="{BB962C8B-B14F-4D97-AF65-F5344CB8AC3E}">
        <p14:creationId xmlns:p14="http://schemas.microsoft.com/office/powerpoint/2010/main" val="1799530055"/>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4216528951"/>
              </p:ext>
            </p:extLst>
          </p:nvPr>
        </p:nvGraphicFramePr>
        <p:xfrm>
          <a:off x="538716" y="789048"/>
          <a:ext cx="8257954" cy="3979205"/>
        </p:xfrm>
        <a:graphic>
          <a:graphicData uri="http://schemas.openxmlformats.org/drawingml/2006/table">
            <a:tbl>
              <a:tblPr firstRow="1" firstCol="1" bandRow="1">
                <a:tableStyleId>{C4B1156A-380E-4F78-BDF5-A606A8083BF9}</a:tableStyleId>
              </a:tblPr>
              <a:tblGrid>
                <a:gridCol w="1145861">
                  <a:extLst>
                    <a:ext uri="{9D8B030D-6E8A-4147-A177-3AD203B41FA5}">
                      <a16:colId xmlns:a16="http://schemas.microsoft.com/office/drawing/2014/main" val="20000"/>
                    </a:ext>
                  </a:extLst>
                </a:gridCol>
                <a:gridCol w="7112093">
                  <a:extLst>
                    <a:ext uri="{9D8B030D-6E8A-4147-A177-3AD203B41FA5}">
                      <a16:colId xmlns:a16="http://schemas.microsoft.com/office/drawing/2014/main" val="20001"/>
                    </a:ext>
                  </a:extLst>
                </a:gridCol>
              </a:tblGrid>
              <a:tr h="337067">
                <a:tc gridSpan="2">
                  <a:txBody>
                    <a:bodyPr/>
                    <a:lstStyle/>
                    <a:p>
                      <a:pPr indent="0" algn="ctr">
                        <a:spcAft>
                          <a:spcPts val="0"/>
                        </a:spcAft>
                        <a:tabLst>
                          <a:tab pos="2771140" algn="ctr"/>
                        </a:tabLst>
                      </a:pPr>
                      <a:r>
                        <a:rPr lang="zh-CN" sz="2000" b="1" kern="100" dirty="0">
                          <a:effectLst/>
                        </a:rPr>
                        <a:t>表</a:t>
                      </a:r>
                      <a:r>
                        <a:rPr lang="en-US" sz="2000" b="1" kern="100" dirty="0">
                          <a:effectLst/>
                        </a:rPr>
                        <a:t>3-5  </a:t>
                      </a:r>
                      <a:r>
                        <a:rPr lang="zh-CN" sz="2000" b="1" kern="100" dirty="0">
                          <a:effectLst/>
                        </a:rPr>
                        <a:t>委托加工业务消费税计算方法汇总</a:t>
                      </a:r>
                      <a:endParaRPr lang="zh-CN" sz="2000" b="1" kern="100" dirty="0">
                        <a:effectLst/>
                        <a:latin typeface="Calibri"/>
                        <a:ea typeface="宋体"/>
                        <a:cs typeface="Times New Roman"/>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10000"/>
                  </a:ext>
                </a:extLst>
              </a:tr>
              <a:tr h="296596">
                <a:tc>
                  <a:txBody>
                    <a:bodyPr/>
                    <a:lstStyle/>
                    <a:p>
                      <a:pPr indent="0" algn="ctr">
                        <a:spcAft>
                          <a:spcPts val="0"/>
                        </a:spcAft>
                        <a:tabLst>
                          <a:tab pos="2771140" algn="ctr"/>
                        </a:tabLst>
                      </a:pPr>
                      <a:r>
                        <a:rPr lang="zh-CN" sz="1800" b="1" kern="100" dirty="0">
                          <a:effectLst/>
                        </a:rPr>
                        <a:t>计税方式</a:t>
                      </a:r>
                      <a:endParaRPr lang="zh-CN" sz="2400" b="1" kern="100" dirty="0">
                        <a:effectLst/>
                        <a:latin typeface="Calibri"/>
                        <a:ea typeface="宋体"/>
                        <a:cs typeface="Times New Roman"/>
                      </a:endParaRPr>
                    </a:p>
                  </a:txBody>
                  <a:tcPr marL="68580" marR="68580" marT="0" marB="0" anchor="ctr"/>
                </a:tc>
                <a:tc>
                  <a:txBody>
                    <a:bodyPr/>
                    <a:lstStyle/>
                    <a:p>
                      <a:pPr indent="0" algn="ctr">
                        <a:spcAft>
                          <a:spcPts val="0"/>
                        </a:spcAft>
                        <a:tabLst>
                          <a:tab pos="2771140" algn="ctr"/>
                        </a:tabLst>
                      </a:pPr>
                      <a:r>
                        <a:rPr lang="zh-CN" sz="1800" b="1" kern="100" dirty="0">
                          <a:effectLst/>
                        </a:rPr>
                        <a:t>应纳税额计算公式</a:t>
                      </a:r>
                      <a:endParaRPr lang="zh-CN" sz="2400" b="1" kern="100" dirty="0">
                        <a:effectLst/>
                        <a:latin typeface="Calibri"/>
                        <a:ea typeface="宋体"/>
                        <a:cs typeface="Times New Roman"/>
                      </a:endParaRPr>
                    </a:p>
                  </a:txBody>
                  <a:tcPr marL="68580" marR="68580" marT="0" marB="0" anchor="ctr"/>
                </a:tc>
                <a:extLst>
                  <a:ext uri="{0D108BD9-81ED-4DB2-BD59-A6C34878D82A}">
                    <a16:rowId xmlns:a16="http://schemas.microsoft.com/office/drawing/2014/main" val="10001"/>
                  </a:ext>
                </a:extLst>
              </a:tr>
              <a:tr h="1182961">
                <a:tc>
                  <a:txBody>
                    <a:bodyPr/>
                    <a:lstStyle/>
                    <a:p>
                      <a:pPr indent="0" algn="ctr">
                        <a:spcAft>
                          <a:spcPts val="0"/>
                        </a:spcAft>
                        <a:tabLst>
                          <a:tab pos="2771140" algn="ctr"/>
                        </a:tabLst>
                      </a:pPr>
                      <a:r>
                        <a:rPr lang="zh-CN" sz="1800" b="1" kern="100" dirty="0">
                          <a:effectLst/>
                        </a:rPr>
                        <a:t>从价定率</a:t>
                      </a:r>
                      <a:endParaRPr lang="zh-CN" sz="2400" b="1" kern="100" dirty="0">
                        <a:effectLst/>
                        <a:latin typeface="Calibri"/>
                        <a:ea typeface="宋体"/>
                        <a:cs typeface="Times New Roman"/>
                      </a:endParaRPr>
                    </a:p>
                  </a:txBody>
                  <a:tcPr marL="68580" marR="68580" marT="0" marB="0" anchor="ctr"/>
                </a:tc>
                <a:tc>
                  <a:txBody>
                    <a:bodyPr/>
                    <a:lstStyle/>
                    <a:p>
                      <a:pPr indent="0" algn="l">
                        <a:spcAft>
                          <a:spcPts val="0"/>
                        </a:spcAft>
                        <a:tabLst>
                          <a:tab pos="2771140" algn="ctr"/>
                        </a:tabLst>
                      </a:pPr>
                      <a:r>
                        <a:rPr lang="zh-CN" sz="1800" b="1" kern="100" dirty="0">
                          <a:solidFill>
                            <a:srgbClr val="0070C0"/>
                          </a:solidFill>
                          <a:effectLst/>
                        </a:rPr>
                        <a:t>①受托方有同类消费品销售价格的</a:t>
                      </a:r>
                      <a:endParaRPr lang="zh-CN" sz="2400" b="1" kern="100" dirty="0">
                        <a:solidFill>
                          <a:srgbClr val="0070C0"/>
                        </a:solidFill>
                        <a:effectLst/>
                      </a:endParaRPr>
                    </a:p>
                    <a:p>
                      <a:pPr indent="0" algn="l">
                        <a:spcAft>
                          <a:spcPts val="0"/>
                        </a:spcAft>
                        <a:tabLst>
                          <a:tab pos="2771140" algn="ctr"/>
                        </a:tabLst>
                      </a:pPr>
                      <a:r>
                        <a:rPr lang="zh-CN" sz="1800" b="1" kern="100" dirty="0">
                          <a:solidFill>
                            <a:srgbClr val="C00000"/>
                          </a:solidFill>
                          <a:effectLst/>
                        </a:rPr>
                        <a:t>应纳税额</a:t>
                      </a:r>
                      <a:r>
                        <a:rPr lang="en-US" sz="1800" b="1" kern="100" dirty="0">
                          <a:solidFill>
                            <a:srgbClr val="C00000"/>
                          </a:solidFill>
                          <a:effectLst/>
                        </a:rPr>
                        <a:t>=</a:t>
                      </a:r>
                      <a:r>
                        <a:rPr lang="zh-CN" sz="1800" b="1" kern="100" dirty="0">
                          <a:solidFill>
                            <a:srgbClr val="C00000"/>
                          </a:solidFill>
                          <a:effectLst/>
                        </a:rPr>
                        <a:t>同类消费品单位销售价格×委托加工数量×比例税率</a:t>
                      </a:r>
                      <a:endParaRPr lang="zh-CN" sz="2400" b="1" kern="100" dirty="0">
                        <a:solidFill>
                          <a:srgbClr val="C00000"/>
                        </a:solidFill>
                        <a:effectLst/>
                      </a:endParaRPr>
                    </a:p>
                    <a:p>
                      <a:pPr indent="0" algn="l">
                        <a:spcAft>
                          <a:spcPts val="0"/>
                        </a:spcAft>
                        <a:tabLst>
                          <a:tab pos="2771140" algn="ctr"/>
                        </a:tabLst>
                      </a:pPr>
                      <a:r>
                        <a:rPr lang="zh-CN" sz="1800" b="1" kern="100" dirty="0">
                          <a:solidFill>
                            <a:srgbClr val="0070C0"/>
                          </a:solidFill>
                          <a:effectLst/>
                        </a:rPr>
                        <a:t>②受托方没有同类消费品销售价格的</a:t>
                      </a:r>
                      <a:endParaRPr lang="zh-CN" sz="2400" b="1" kern="100" dirty="0">
                        <a:solidFill>
                          <a:srgbClr val="0070C0"/>
                        </a:solidFill>
                        <a:effectLst/>
                      </a:endParaRPr>
                    </a:p>
                    <a:p>
                      <a:pPr indent="0" algn="l">
                        <a:spcAft>
                          <a:spcPts val="0"/>
                        </a:spcAft>
                        <a:tabLst>
                          <a:tab pos="2771140" algn="ctr"/>
                        </a:tabLst>
                      </a:pPr>
                      <a:r>
                        <a:rPr lang="zh-CN" sz="1800" b="1" kern="100" dirty="0">
                          <a:solidFill>
                            <a:srgbClr val="C00000"/>
                          </a:solidFill>
                          <a:effectLst/>
                        </a:rPr>
                        <a:t>应纳税额</a:t>
                      </a:r>
                      <a:r>
                        <a:rPr lang="en-US" sz="1800" b="1" kern="100" dirty="0">
                          <a:solidFill>
                            <a:srgbClr val="C00000"/>
                          </a:solidFill>
                          <a:effectLst/>
                        </a:rPr>
                        <a:t>=</a:t>
                      </a:r>
                      <a:r>
                        <a:rPr lang="zh-CN" sz="1800" b="1" kern="100" dirty="0">
                          <a:solidFill>
                            <a:srgbClr val="C00000"/>
                          </a:solidFill>
                          <a:effectLst/>
                        </a:rPr>
                        <a:t>组成计税价格×比例税率</a:t>
                      </a:r>
                      <a:endParaRPr lang="zh-CN" sz="2400" b="1" kern="100" dirty="0">
                        <a:solidFill>
                          <a:srgbClr val="C00000"/>
                        </a:solidFill>
                        <a:effectLst/>
                      </a:endParaRPr>
                    </a:p>
                    <a:p>
                      <a:pPr indent="0" algn="l">
                        <a:spcAft>
                          <a:spcPts val="0"/>
                        </a:spcAft>
                        <a:tabLst>
                          <a:tab pos="2771140" algn="ctr"/>
                        </a:tabLst>
                      </a:pPr>
                      <a:r>
                        <a:rPr lang="zh-CN" sz="1800" b="1" kern="100" dirty="0">
                          <a:solidFill>
                            <a:srgbClr val="C00000"/>
                          </a:solidFill>
                          <a:effectLst/>
                        </a:rPr>
                        <a:t>组成计税价格</a:t>
                      </a:r>
                      <a:r>
                        <a:rPr lang="en-US" sz="1800" b="1" kern="100" dirty="0">
                          <a:solidFill>
                            <a:srgbClr val="C00000"/>
                          </a:solidFill>
                          <a:effectLst/>
                        </a:rPr>
                        <a:t>=</a:t>
                      </a:r>
                      <a:r>
                        <a:rPr lang="zh-CN" sz="1800" b="1" kern="100" dirty="0">
                          <a:solidFill>
                            <a:srgbClr val="C00000"/>
                          </a:solidFill>
                          <a:effectLst/>
                        </a:rPr>
                        <a:t>（材料成本</a:t>
                      </a:r>
                      <a:r>
                        <a:rPr lang="en-US" sz="1800" b="1" kern="100" dirty="0">
                          <a:solidFill>
                            <a:srgbClr val="C00000"/>
                          </a:solidFill>
                          <a:effectLst/>
                        </a:rPr>
                        <a:t>+</a:t>
                      </a:r>
                      <a:r>
                        <a:rPr lang="zh-CN" sz="1800" b="1" kern="100" dirty="0">
                          <a:solidFill>
                            <a:srgbClr val="C00000"/>
                          </a:solidFill>
                          <a:effectLst/>
                        </a:rPr>
                        <a:t>加工费）÷（</a:t>
                      </a:r>
                      <a:r>
                        <a:rPr lang="en-US" sz="1800" b="1" kern="100" dirty="0">
                          <a:solidFill>
                            <a:srgbClr val="C00000"/>
                          </a:solidFill>
                          <a:effectLst/>
                        </a:rPr>
                        <a:t>l-</a:t>
                      </a:r>
                      <a:r>
                        <a:rPr lang="zh-CN" sz="1800" b="1" kern="100" dirty="0">
                          <a:solidFill>
                            <a:srgbClr val="C00000"/>
                          </a:solidFill>
                          <a:effectLst/>
                        </a:rPr>
                        <a:t>比例税率）</a:t>
                      </a:r>
                      <a:endParaRPr lang="zh-CN" sz="2400" b="1" kern="100" dirty="0">
                        <a:solidFill>
                          <a:srgbClr val="C00000"/>
                        </a:solidFill>
                        <a:effectLst/>
                        <a:latin typeface="Calibri"/>
                        <a:ea typeface="宋体"/>
                        <a:cs typeface="Times New Roman"/>
                      </a:endParaRPr>
                    </a:p>
                  </a:txBody>
                  <a:tcPr marL="68580" marR="68580" marT="0" marB="0" anchor="ctr"/>
                </a:tc>
                <a:extLst>
                  <a:ext uri="{0D108BD9-81ED-4DB2-BD59-A6C34878D82A}">
                    <a16:rowId xmlns:a16="http://schemas.microsoft.com/office/drawing/2014/main" val="10002"/>
                  </a:ext>
                </a:extLst>
              </a:tr>
              <a:tr h="328022">
                <a:tc>
                  <a:txBody>
                    <a:bodyPr/>
                    <a:lstStyle/>
                    <a:p>
                      <a:pPr indent="0" algn="ctr">
                        <a:spcAft>
                          <a:spcPts val="0"/>
                        </a:spcAft>
                        <a:tabLst>
                          <a:tab pos="2771140" algn="ctr"/>
                        </a:tabLst>
                      </a:pPr>
                      <a:r>
                        <a:rPr lang="zh-CN" sz="1800" b="1" kern="100">
                          <a:effectLst/>
                        </a:rPr>
                        <a:t>从量定额</a:t>
                      </a:r>
                      <a:endParaRPr lang="zh-CN" sz="2400" b="1" kern="100">
                        <a:effectLst/>
                        <a:latin typeface="Calibri"/>
                        <a:ea typeface="宋体"/>
                        <a:cs typeface="Times New Roman"/>
                      </a:endParaRPr>
                    </a:p>
                  </a:txBody>
                  <a:tcPr marL="68580" marR="68580" marT="0" marB="0" anchor="ctr"/>
                </a:tc>
                <a:tc>
                  <a:txBody>
                    <a:bodyPr/>
                    <a:lstStyle/>
                    <a:p>
                      <a:pPr indent="0" algn="l">
                        <a:spcAft>
                          <a:spcPts val="0"/>
                        </a:spcAft>
                        <a:tabLst>
                          <a:tab pos="2771140" algn="ctr"/>
                        </a:tabLst>
                      </a:pPr>
                      <a:r>
                        <a:rPr lang="zh-CN" sz="1800" b="1" kern="100" dirty="0">
                          <a:solidFill>
                            <a:srgbClr val="C00000"/>
                          </a:solidFill>
                          <a:effectLst/>
                        </a:rPr>
                        <a:t>应纳税额</a:t>
                      </a:r>
                      <a:r>
                        <a:rPr lang="en-US" sz="1800" b="1" kern="100" dirty="0">
                          <a:solidFill>
                            <a:srgbClr val="C00000"/>
                          </a:solidFill>
                          <a:effectLst/>
                        </a:rPr>
                        <a:t>=</a:t>
                      </a:r>
                      <a:r>
                        <a:rPr lang="zh-CN" sz="1800" b="1" kern="100" dirty="0">
                          <a:solidFill>
                            <a:srgbClr val="C00000"/>
                          </a:solidFill>
                          <a:effectLst/>
                        </a:rPr>
                        <a:t>委托加工数量</a:t>
                      </a:r>
                      <a:r>
                        <a:rPr lang="en-US" sz="1800" b="1" kern="100" dirty="0">
                          <a:solidFill>
                            <a:srgbClr val="C00000"/>
                          </a:solidFill>
                          <a:effectLst/>
                        </a:rPr>
                        <a:t>×</a:t>
                      </a:r>
                      <a:r>
                        <a:rPr lang="zh-CN" sz="1800" b="1" kern="100" dirty="0">
                          <a:solidFill>
                            <a:srgbClr val="C00000"/>
                          </a:solidFill>
                          <a:effectLst/>
                        </a:rPr>
                        <a:t>定额税率</a:t>
                      </a:r>
                      <a:endParaRPr lang="zh-CN" sz="2400" b="1" kern="100" dirty="0">
                        <a:solidFill>
                          <a:srgbClr val="C00000"/>
                        </a:solidFill>
                        <a:effectLst/>
                        <a:latin typeface="Calibri"/>
                        <a:ea typeface="宋体"/>
                        <a:cs typeface="Times New Roman"/>
                      </a:endParaRPr>
                    </a:p>
                  </a:txBody>
                  <a:tcPr marL="68580" marR="68580" marT="0" marB="0" anchor="ctr"/>
                </a:tc>
                <a:extLst>
                  <a:ext uri="{0D108BD9-81ED-4DB2-BD59-A6C34878D82A}">
                    <a16:rowId xmlns:a16="http://schemas.microsoft.com/office/drawing/2014/main" val="10003"/>
                  </a:ext>
                </a:extLst>
              </a:tr>
              <a:tr h="1577282">
                <a:tc>
                  <a:txBody>
                    <a:bodyPr/>
                    <a:lstStyle/>
                    <a:p>
                      <a:pPr indent="0" algn="ctr">
                        <a:spcAft>
                          <a:spcPts val="0"/>
                        </a:spcAft>
                        <a:tabLst>
                          <a:tab pos="2771140" algn="ctr"/>
                        </a:tabLst>
                      </a:pPr>
                      <a:r>
                        <a:rPr lang="zh-CN" sz="1800" b="1" kern="100" dirty="0">
                          <a:effectLst/>
                        </a:rPr>
                        <a:t>复合计税</a:t>
                      </a:r>
                      <a:endParaRPr lang="zh-CN" sz="2400" b="1" kern="100" dirty="0">
                        <a:effectLst/>
                        <a:latin typeface="Calibri"/>
                        <a:ea typeface="宋体"/>
                        <a:cs typeface="Times New Roman"/>
                      </a:endParaRPr>
                    </a:p>
                  </a:txBody>
                  <a:tcPr marL="68580" marR="68580" marT="0" marB="0" anchor="ctr"/>
                </a:tc>
                <a:tc>
                  <a:txBody>
                    <a:bodyPr/>
                    <a:lstStyle/>
                    <a:p>
                      <a:pPr indent="0" algn="l">
                        <a:spcAft>
                          <a:spcPts val="0"/>
                        </a:spcAft>
                        <a:tabLst>
                          <a:tab pos="2771140" algn="ctr"/>
                        </a:tabLst>
                      </a:pPr>
                      <a:r>
                        <a:rPr lang="zh-CN" sz="1800" b="1" kern="100" dirty="0">
                          <a:solidFill>
                            <a:srgbClr val="0070C0"/>
                          </a:solidFill>
                          <a:effectLst/>
                        </a:rPr>
                        <a:t>①受托方有同类消费品销售价格的</a:t>
                      </a:r>
                      <a:endParaRPr lang="zh-CN" sz="2400" b="1" kern="100" dirty="0">
                        <a:solidFill>
                          <a:srgbClr val="0070C0"/>
                        </a:solidFill>
                        <a:effectLst/>
                      </a:endParaRPr>
                    </a:p>
                    <a:p>
                      <a:pPr indent="0" algn="l">
                        <a:spcAft>
                          <a:spcPts val="0"/>
                        </a:spcAft>
                        <a:tabLst>
                          <a:tab pos="2771140" algn="ctr"/>
                        </a:tabLst>
                      </a:pPr>
                      <a:r>
                        <a:rPr lang="zh-CN" sz="1800" b="1" kern="100" dirty="0">
                          <a:solidFill>
                            <a:srgbClr val="C00000"/>
                          </a:solidFill>
                          <a:effectLst/>
                        </a:rPr>
                        <a:t>应纳税额</a:t>
                      </a:r>
                      <a:r>
                        <a:rPr lang="en-US" sz="1800" b="1" kern="100" dirty="0">
                          <a:solidFill>
                            <a:srgbClr val="C00000"/>
                          </a:solidFill>
                          <a:effectLst/>
                        </a:rPr>
                        <a:t>=</a:t>
                      </a:r>
                      <a:r>
                        <a:rPr lang="zh-CN" sz="1800" b="1" kern="100" dirty="0">
                          <a:solidFill>
                            <a:srgbClr val="C00000"/>
                          </a:solidFill>
                          <a:effectLst/>
                        </a:rPr>
                        <a:t>同类消费品销售价格</a:t>
                      </a:r>
                      <a:r>
                        <a:rPr lang="en-US" sz="1800" b="1" kern="100" dirty="0">
                          <a:solidFill>
                            <a:srgbClr val="C00000"/>
                          </a:solidFill>
                          <a:effectLst/>
                        </a:rPr>
                        <a:t>×</a:t>
                      </a:r>
                      <a:r>
                        <a:rPr lang="zh-CN" sz="1800" b="1" kern="100" dirty="0">
                          <a:solidFill>
                            <a:srgbClr val="C00000"/>
                          </a:solidFill>
                          <a:effectLst/>
                        </a:rPr>
                        <a:t>比例税率</a:t>
                      </a:r>
                      <a:r>
                        <a:rPr lang="en-US" sz="1800" b="1" kern="100" dirty="0">
                          <a:solidFill>
                            <a:srgbClr val="C00000"/>
                          </a:solidFill>
                          <a:effectLst/>
                        </a:rPr>
                        <a:t>+</a:t>
                      </a:r>
                      <a:r>
                        <a:rPr lang="zh-CN" sz="1800" b="1" kern="100" dirty="0">
                          <a:solidFill>
                            <a:srgbClr val="C00000"/>
                          </a:solidFill>
                          <a:effectLst/>
                        </a:rPr>
                        <a:t>委托加工数量</a:t>
                      </a:r>
                      <a:r>
                        <a:rPr lang="en-US" sz="1800" b="1" kern="100" dirty="0">
                          <a:solidFill>
                            <a:srgbClr val="C00000"/>
                          </a:solidFill>
                          <a:effectLst/>
                        </a:rPr>
                        <a:t>×</a:t>
                      </a:r>
                      <a:r>
                        <a:rPr lang="zh-CN" sz="1800" b="1" kern="100" dirty="0">
                          <a:solidFill>
                            <a:srgbClr val="C00000"/>
                          </a:solidFill>
                          <a:effectLst/>
                        </a:rPr>
                        <a:t>定额税率</a:t>
                      </a:r>
                      <a:endParaRPr lang="zh-CN" sz="2400" b="1" kern="100" dirty="0">
                        <a:solidFill>
                          <a:srgbClr val="C00000"/>
                        </a:solidFill>
                        <a:effectLst/>
                      </a:endParaRPr>
                    </a:p>
                    <a:p>
                      <a:pPr indent="0" algn="l">
                        <a:spcAft>
                          <a:spcPts val="0"/>
                        </a:spcAft>
                        <a:tabLst>
                          <a:tab pos="2771140" algn="ctr"/>
                        </a:tabLst>
                      </a:pPr>
                      <a:r>
                        <a:rPr lang="zh-CN" sz="1800" b="1" kern="100" dirty="0">
                          <a:solidFill>
                            <a:srgbClr val="0070C0"/>
                          </a:solidFill>
                          <a:effectLst/>
                        </a:rPr>
                        <a:t>②受托方没有同类消费品销售价格的</a:t>
                      </a:r>
                      <a:endParaRPr lang="zh-CN" sz="2400" b="1" kern="100" dirty="0">
                        <a:solidFill>
                          <a:srgbClr val="0070C0"/>
                        </a:solidFill>
                        <a:effectLst/>
                      </a:endParaRPr>
                    </a:p>
                    <a:p>
                      <a:pPr indent="0" algn="l">
                        <a:spcAft>
                          <a:spcPts val="0"/>
                        </a:spcAft>
                        <a:tabLst>
                          <a:tab pos="2771140" algn="ctr"/>
                        </a:tabLst>
                      </a:pPr>
                      <a:r>
                        <a:rPr lang="zh-CN" sz="1800" b="1" kern="100" dirty="0">
                          <a:solidFill>
                            <a:srgbClr val="C00000"/>
                          </a:solidFill>
                          <a:effectLst/>
                        </a:rPr>
                        <a:t>应纳税额</a:t>
                      </a:r>
                      <a:r>
                        <a:rPr lang="en-US" sz="1800" b="1" kern="100" dirty="0">
                          <a:solidFill>
                            <a:srgbClr val="C00000"/>
                          </a:solidFill>
                          <a:effectLst/>
                        </a:rPr>
                        <a:t>=</a:t>
                      </a:r>
                      <a:r>
                        <a:rPr lang="zh-CN" sz="1800" b="1" kern="100" dirty="0">
                          <a:solidFill>
                            <a:srgbClr val="C00000"/>
                          </a:solidFill>
                          <a:effectLst/>
                        </a:rPr>
                        <a:t>组成计税价格</a:t>
                      </a:r>
                      <a:r>
                        <a:rPr lang="en-US" sz="1800" b="1" kern="100" dirty="0">
                          <a:solidFill>
                            <a:srgbClr val="C00000"/>
                          </a:solidFill>
                          <a:effectLst/>
                        </a:rPr>
                        <a:t>×</a:t>
                      </a:r>
                      <a:r>
                        <a:rPr lang="zh-CN" sz="1800" b="1" kern="100" dirty="0">
                          <a:solidFill>
                            <a:srgbClr val="C00000"/>
                          </a:solidFill>
                          <a:effectLst/>
                        </a:rPr>
                        <a:t>比例税率</a:t>
                      </a:r>
                      <a:r>
                        <a:rPr lang="en-US" sz="1800" b="1" kern="100" dirty="0">
                          <a:solidFill>
                            <a:srgbClr val="C00000"/>
                          </a:solidFill>
                          <a:effectLst/>
                        </a:rPr>
                        <a:t>+</a:t>
                      </a:r>
                      <a:r>
                        <a:rPr lang="zh-CN" sz="1800" b="1" kern="100" dirty="0">
                          <a:solidFill>
                            <a:srgbClr val="C00000"/>
                          </a:solidFill>
                          <a:effectLst/>
                        </a:rPr>
                        <a:t>委托加工数量</a:t>
                      </a:r>
                      <a:r>
                        <a:rPr lang="en-US" sz="1800" b="1" kern="100" dirty="0">
                          <a:solidFill>
                            <a:srgbClr val="C00000"/>
                          </a:solidFill>
                          <a:effectLst/>
                        </a:rPr>
                        <a:t>×</a:t>
                      </a:r>
                      <a:r>
                        <a:rPr lang="zh-CN" sz="1800" b="1" kern="100" dirty="0">
                          <a:solidFill>
                            <a:srgbClr val="C00000"/>
                          </a:solidFill>
                          <a:effectLst/>
                        </a:rPr>
                        <a:t>定额税率</a:t>
                      </a:r>
                      <a:endParaRPr lang="zh-CN" sz="2400" b="1" kern="100" dirty="0">
                        <a:solidFill>
                          <a:srgbClr val="C00000"/>
                        </a:solidFill>
                        <a:effectLst/>
                      </a:endParaRPr>
                    </a:p>
                    <a:p>
                      <a:pPr indent="0" algn="l">
                        <a:spcAft>
                          <a:spcPts val="0"/>
                        </a:spcAft>
                        <a:tabLst>
                          <a:tab pos="2771140" algn="ctr"/>
                        </a:tabLst>
                      </a:pPr>
                      <a:r>
                        <a:rPr lang="zh-CN" sz="1800" b="1" kern="100" dirty="0">
                          <a:solidFill>
                            <a:srgbClr val="C00000"/>
                          </a:solidFill>
                          <a:effectLst/>
                        </a:rPr>
                        <a:t>组成计税价格</a:t>
                      </a:r>
                      <a:r>
                        <a:rPr lang="en-US" sz="1800" b="1" kern="100" dirty="0">
                          <a:solidFill>
                            <a:srgbClr val="C00000"/>
                          </a:solidFill>
                          <a:effectLst/>
                        </a:rPr>
                        <a:t>=(</a:t>
                      </a:r>
                      <a:r>
                        <a:rPr lang="zh-CN" sz="1800" b="1" kern="100" dirty="0">
                          <a:solidFill>
                            <a:srgbClr val="C00000"/>
                          </a:solidFill>
                          <a:effectLst/>
                        </a:rPr>
                        <a:t>材料成本</a:t>
                      </a:r>
                      <a:r>
                        <a:rPr lang="en-US" sz="1800" b="1" kern="100" dirty="0">
                          <a:solidFill>
                            <a:srgbClr val="C00000"/>
                          </a:solidFill>
                          <a:effectLst/>
                        </a:rPr>
                        <a:t>+</a:t>
                      </a:r>
                      <a:r>
                        <a:rPr lang="zh-CN" sz="1800" b="1" kern="100" dirty="0">
                          <a:solidFill>
                            <a:srgbClr val="C00000"/>
                          </a:solidFill>
                          <a:effectLst/>
                        </a:rPr>
                        <a:t>加工费</a:t>
                      </a:r>
                      <a:r>
                        <a:rPr lang="en-US" sz="1800" b="1" kern="100" dirty="0">
                          <a:solidFill>
                            <a:srgbClr val="C00000"/>
                          </a:solidFill>
                          <a:effectLst/>
                        </a:rPr>
                        <a:t>+</a:t>
                      </a:r>
                      <a:r>
                        <a:rPr lang="zh-CN" sz="1800" b="1" kern="100" dirty="0">
                          <a:solidFill>
                            <a:srgbClr val="C00000"/>
                          </a:solidFill>
                          <a:effectLst/>
                        </a:rPr>
                        <a:t>委托加工数量</a:t>
                      </a:r>
                      <a:r>
                        <a:rPr lang="en-US" sz="1800" b="1" kern="100" dirty="0">
                          <a:solidFill>
                            <a:srgbClr val="C00000"/>
                          </a:solidFill>
                          <a:effectLst/>
                        </a:rPr>
                        <a:t>×</a:t>
                      </a:r>
                      <a:r>
                        <a:rPr lang="zh-CN" sz="1800" b="1" kern="100" dirty="0">
                          <a:solidFill>
                            <a:srgbClr val="C00000"/>
                          </a:solidFill>
                          <a:effectLst/>
                        </a:rPr>
                        <a:t>定额税率</a:t>
                      </a:r>
                      <a:r>
                        <a:rPr lang="en-US" sz="1800" b="1" kern="100" dirty="0">
                          <a:solidFill>
                            <a:srgbClr val="C00000"/>
                          </a:solidFill>
                          <a:effectLst/>
                        </a:rPr>
                        <a:t>)÷(1-</a:t>
                      </a:r>
                      <a:r>
                        <a:rPr lang="zh-CN" sz="1800" b="1" kern="100" dirty="0">
                          <a:solidFill>
                            <a:srgbClr val="C00000"/>
                          </a:solidFill>
                          <a:effectLst/>
                        </a:rPr>
                        <a:t>比例税率</a:t>
                      </a:r>
                      <a:r>
                        <a:rPr lang="en-US" sz="1800" b="1" kern="100" dirty="0">
                          <a:solidFill>
                            <a:srgbClr val="C00000"/>
                          </a:solidFill>
                          <a:effectLst/>
                        </a:rPr>
                        <a:t>)</a:t>
                      </a:r>
                      <a:endParaRPr lang="zh-CN" sz="2400" b="1" kern="100" dirty="0">
                        <a:solidFill>
                          <a:srgbClr val="C00000"/>
                        </a:solidFill>
                        <a:effectLst/>
                        <a:latin typeface="Calibri"/>
                        <a:ea typeface="宋体"/>
                        <a:cs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矩形 3">
            <a:extLst>
              <a:ext uri="{FF2B5EF4-FFF2-40B4-BE49-F238E27FC236}">
                <a16:creationId xmlns:a16="http://schemas.microsoft.com/office/drawing/2014/main" id="{DFFD85A9-D907-4CE5-8D11-302AD8EF52E0}"/>
              </a:ext>
            </a:extLst>
          </p:cNvPr>
          <p:cNvSpPr/>
          <p:nvPr/>
        </p:nvSpPr>
        <p:spPr>
          <a:xfrm>
            <a:off x="872044" y="289765"/>
            <a:ext cx="7399911" cy="523220"/>
          </a:xfrm>
          <a:prstGeom prst="rect">
            <a:avLst/>
          </a:prstGeom>
        </p:spPr>
        <p:txBody>
          <a:bodyPr wrap="square">
            <a:spAutoFit/>
          </a:bodyPr>
          <a:lstStyle/>
          <a:p>
            <a:pPr algn="ctr"/>
            <a:r>
              <a:rPr lang="zh-CN" altLang="en-US" sz="2800" b="1" dirty="0">
                <a:solidFill>
                  <a:srgbClr val="0070C0"/>
                </a:solidFill>
              </a:rPr>
              <a:t>三、应纳税额计算</a:t>
            </a:r>
            <a:r>
              <a:rPr lang="en-US" altLang="zh-CN" sz="2400" b="1" dirty="0">
                <a:solidFill>
                  <a:srgbClr val="7030A0"/>
                </a:solidFill>
              </a:rPr>
              <a:t>——2.</a:t>
            </a:r>
            <a:r>
              <a:rPr lang="zh-CN" altLang="en-US" sz="2400" b="1" dirty="0">
                <a:solidFill>
                  <a:srgbClr val="7030A0"/>
                </a:solidFill>
              </a:rPr>
              <a:t>委托加工</a:t>
            </a:r>
            <a:endParaRPr lang="zh-CN" altLang="zh-CN" sz="2800" b="1" dirty="0">
              <a:solidFill>
                <a:srgbClr val="7030A0"/>
              </a:solidFill>
            </a:endParaRPr>
          </a:p>
        </p:txBody>
      </p:sp>
    </p:spTree>
    <p:extLst>
      <p:ext uri="{BB962C8B-B14F-4D97-AF65-F5344CB8AC3E}">
        <p14:creationId xmlns:p14="http://schemas.microsoft.com/office/powerpoint/2010/main" val="2431680764"/>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132</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计算题</a:t>
            </a:r>
            <a:r>
              <a:rPr lang="en-US" altLang="zh-CN" dirty="0">
                <a:latin typeface="+mn-lt"/>
                <a:ea typeface="+mn-ea"/>
                <a:cs typeface="+mn-ea"/>
                <a:sym typeface="+mn-lt"/>
              </a:rPr>
              <a:t>】</a:t>
            </a:r>
            <a:r>
              <a:rPr lang="zh-CN" altLang="en-US" dirty="0">
                <a:latin typeface="+mn-lt"/>
                <a:ea typeface="+mn-ea"/>
                <a:cs typeface="+mn-ea"/>
                <a:sym typeface="+mn-lt"/>
              </a:rPr>
              <a:t>甲企业委托乙企业加工一批烟丝，已知，甲企业提供的材料成本为</a:t>
            </a:r>
            <a:r>
              <a:rPr lang="en-US" altLang="zh-CN" dirty="0">
                <a:latin typeface="+mn-lt"/>
                <a:ea typeface="+mn-ea"/>
                <a:cs typeface="+mn-ea"/>
                <a:sym typeface="+mn-lt"/>
              </a:rPr>
              <a:t>100</a:t>
            </a:r>
            <a:r>
              <a:rPr lang="zh-CN" altLang="en-US" dirty="0">
                <a:latin typeface="+mn-lt"/>
                <a:ea typeface="+mn-ea"/>
                <a:cs typeface="+mn-ea"/>
                <a:sym typeface="+mn-lt"/>
              </a:rPr>
              <a:t>万元（不含税），支付给乙企业的加工费为</a:t>
            </a:r>
            <a:r>
              <a:rPr lang="en-US" altLang="zh-CN" dirty="0">
                <a:latin typeface="+mn-lt"/>
                <a:ea typeface="+mn-ea"/>
                <a:cs typeface="+mn-ea"/>
                <a:sym typeface="+mn-lt"/>
              </a:rPr>
              <a:t>40</a:t>
            </a:r>
            <a:r>
              <a:rPr lang="zh-CN" altLang="en-US" dirty="0">
                <a:latin typeface="+mn-lt"/>
                <a:ea typeface="+mn-ea"/>
                <a:cs typeface="+mn-ea"/>
                <a:sym typeface="+mn-lt"/>
              </a:rPr>
              <a:t>万元（不含税），烟丝的消费税税率为</a:t>
            </a:r>
            <a:r>
              <a:rPr lang="en-US" altLang="zh-CN" dirty="0">
                <a:latin typeface="+mn-lt"/>
                <a:ea typeface="+mn-ea"/>
                <a:cs typeface="+mn-ea"/>
                <a:sym typeface="+mn-lt"/>
              </a:rPr>
              <a:t>30</a:t>
            </a:r>
            <a:r>
              <a:rPr lang="zh-CN" altLang="en-US" dirty="0">
                <a:latin typeface="+mn-lt"/>
                <a:ea typeface="+mn-ea"/>
                <a:cs typeface="+mn-ea"/>
                <a:sym typeface="+mn-lt"/>
              </a:rPr>
              <a:t>％，乙企业没有同类烟丝的销售价格。</a:t>
            </a:r>
            <a:endParaRPr lang="en-US" altLang="zh-CN" dirty="0">
              <a:latin typeface="+mn-lt"/>
              <a:ea typeface="+mn-ea"/>
              <a:cs typeface="+mn-ea"/>
              <a:sym typeface="+mn-lt"/>
            </a:endParaRPr>
          </a:p>
          <a:p>
            <a:r>
              <a:rPr lang="zh-CN" altLang="en-US" dirty="0">
                <a:latin typeface="+mn-lt"/>
                <a:ea typeface="+mn-ea"/>
                <a:cs typeface="+mn-ea"/>
                <a:sym typeface="+mn-lt"/>
              </a:rPr>
              <a:t>请问：消费税的纳税义务人是谁，应缴纳的消费税为？</a:t>
            </a:r>
          </a:p>
          <a:p>
            <a:endParaRPr lang="en-US" altLang="zh-CN" dirty="0">
              <a:latin typeface="+mn-lt"/>
              <a:ea typeface="+mn-ea"/>
              <a:cs typeface="+mn-ea"/>
              <a:sym typeface="+mn-lt"/>
            </a:endParaRPr>
          </a:p>
        </p:txBody>
      </p:sp>
      <p:sp>
        <p:nvSpPr>
          <p:cNvPr id="12" name="文本2">
            <a:extLst>
              <a:ext uri="{FF2B5EF4-FFF2-40B4-BE49-F238E27FC236}">
                <a16:creationId xmlns:a16="http://schemas.microsoft.com/office/drawing/2014/main" id="{5E2E9C69-412B-410B-AA26-C10FF8192F71}"/>
              </a:ext>
            </a:extLst>
          </p:cNvPr>
          <p:cNvSpPr>
            <a:spLocks noChangeArrowheads="1"/>
          </p:cNvSpPr>
          <p:nvPr/>
        </p:nvSpPr>
        <p:spPr bwMode="gray">
          <a:xfrm>
            <a:off x="683256" y="3395330"/>
            <a:ext cx="8123789" cy="1522298"/>
          </a:xfrm>
          <a:prstGeom prst="roundRect">
            <a:avLst>
              <a:gd name="adj" fmla="val 11505"/>
            </a:avLst>
          </a:prstGeom>
          <a:noFill/>
          <a:ln w="15875" cap="flat" cmpd="sng" algn="ctr">
            <a:solidFill>
              <a:srgbClr val="7030A0"/>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zh-CN" altLang="en-US" sz="2000" b="1" dirty="0">
                <a:solidFill>
                  <a:srgbClr val="0070C0"/>
                </a:solidFill>
              </a:rPr>
              <a:t>甲企业为消费税的纳税义务人，</a:t>
            </a:r>
          </a:p>
          <a:p>
            <a:pPr marL="342900" indent="-342900">
              <a:buFont typeface="Wingdings" panose="05000000000000000000" pitchFamily="2" charset="2"/>
              <a:buChar char="ü"/>
            </a:pPr>
            <a:r>
              <a:rPr lang="zh-CN" altLang="en-US" sz="2000" b="1" dirty="0">
                <a:solidFill>
                  <a:srgbClr val="0070C0"/>
                </a:solidFill>
              </a:rPr>
              <a:t>应纳消费税＝（</a:t>
            </a:r>
            <a:r>
              <a:rPr lang="en-US" altLang="zh-CN" sz="2000" b="1" dirty="0">
                <a:solidFill>
                  <a:srgbClr val="0070C0"/>
                </a:solidFill>
              </a:rPr>
              <a:t>100</a:t>
            </a:r>
            <a:r>
              <a:rPr lang="zh-CN" altLang="en-US" sz="2000" b="1" dirty="0">
                <a:solidFill>
                  <a:srgbClr val="0070C0"/>
                </a:solidFill>
              </a:rPr>
              <a:t>＋</a:t>
            </a:r>
            <a:r>
              <a:rPr lang="en-US" altLang="zh-CN" sz="2000" b="1" dirty="0">
                <a:solidFill>
                  <a:srgbClr val="0070C0"/>
                </a:solidFill>
              </a:rPr>
              <a:t>40</a:t>
            </a:r>
            <a:r>
              <a:rPr lang="zh-CN" altLang="en-US" sz="2000" b="1" dirty="0">
                <a:solidFill>
                  <a:srgbClr val="0070C0"/>
                </a:solidFill>
              </a:rPr>
              <a:t>）</a:t>
            </a:r>
            <a:r>
              <a:rPr lang="en-US" altLang="zh-CN" sz="2000" b="1" dirty="0">
                <a:solidFill>
                  <a:srgbClr val="0070C0"/>
                </a:solidFill>
              </a:rPr>
              <a:t>÷</a:t>
            </a:r>
            <a:r>
              <a:rPr lang="zh-CN" altLang="en-US" sz="2000" b="1" dirty="0">
                <a:solidFill>
                  <a:srgbClr val="0070C0"/>
                </a:solidFill>
              </a:rPr>
              <a:t>（</a:t>
            </a:r>
            <a:r>
              <a:rPr lang="en-US" altLang="zh-CN" sz="2000" b="1" dirty="0">
                <a:solidFill>
                  <a:srgbClr val="0070C0"/>
                </a:solidFill>
              </a:rPr>
              <a:t>1</a:t>
            </a:r>
            <a:r>
              <a:rPr lang="zh-CN" altLang="en-US" sz="2000" b="1" dirty="0">
                <a:solidFill>
                  <a:srgbClr val="0070C0"/>
                </a:solidFill>
              </a:rPr>
              <a:t>－</a:t>
            </a:r>
            <a:r>
              <a:rPr lang="en-US" altLang="zh-CN" sz="2000" b="1" dirty="0">
                <a:solidFill>
                  <a:srgbClr val="0070C0"/>
                </a:solidFill>
              </a:rPr>
              <a:t>30</a:t>
            </a:r>
            <a:r>
              <a:rPr lang="zh-CN" altLang="en-US" sz="2000" b="1" dirty="0">
                <a:solidFill>
                  <a:srgbClr val="0070C0"/>
                </a:solidFill>
              </a:rPr>
              <a:t>％）</a:t>
            </a:r>
            <a:r>
              <a:rPr lang="en-US" altLang="zh-CN" sz="2000" b="1" dirty="0">
                <a:solidFill>
                  <a:srgbClr val="0070C0"/>
                </a:solidFill>
              </a:rPr>
              <a:t>×30</a:t>
            </a:r>
            <a:r>
              <a:rPr lang="zh-CN" altLang="en-US" sz="2000" b="1" dirty="0">
                <a:solidFill>
                  <a:srgbClr val="0070C0"/>
                </a:solidFill>
              </a:rPr>
              <a:t>％＝</a:t>
            </a:r>
            <a:r>
              <a:rPr lang="en-US" altLang="zh-CN" sz="2000" b="1" dirty="0">
                <a:solidFill>
                  <a:srgbClr val="0070C0"/>
                </a:solidFill>
              </a:rPr>
              <a:t>60</a:t>
            </a:r>
            <a:r>
              <a:rPr lang="zh-CN" altLang="en-US" sz="2000" b="1" dirty="0">
                <a:solidFill>
                  <a:srgbClr val="0070C0"/>
                </a:solidFill>
              </a:rPr>
              <a:t>（万元），由受托方乙企业代收代缴。</a:t>
            </a:r>
          </a:p>
          <a:p>
            <a:endParaRPr lang="zh-CN" altLang="en-US" sz="2000" b="1" dirty="0">
              <a:solidFill>
                <a:srgbClr val="0070C0"/>
              </a:solidFill>
            </a:endParaRPr>
          </a:p>
        </p:txBody>
      </p:sp>
    </p:spTree>
    <p:extLst>
      <p:ext uri="{BB962C8B-B14F-4D97-AF65-F5344CB8AC3E}">
        <p14:creationId xmlns:p14="http://schemas.microsoft.com/office/powerpoint/2010/main" val="145077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133</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计算题</a:t>
            </a:r>
            <a:r>
              <a:rPr lang="en-US" altLang="zh-CN" dirty="0">
                <a:latin typeface="+mn-lt"/>
                <a:ea typeface="+mn-ea"/>
                <a:cs typeface="+mn-ea"/>
                <a:sym typeface="+mn-lt"/>
              </a:rPr>
              <a:t>】</a:t>
            </a:r>
            <a:r>
              <a:rPr lang="zh-CN" altLang="en-US" dirty="0">
                <a:latin typeface="+mn-lt"/>
                <a:ea typeface="+mn-ea"/>
                <a:cs typeface="+mn-ea"/>
                <a:sym typeface="+mn-lt"/>
              </a:rPr>
              <a:t>甲公司为增值税一般纳税人，接受乙酒厂委托加工粮食白酒</a:t>
            </a:r>
            <a:r>
              <a:rPr lang="en-US" altLang="zh-CN" dirty="0">
                <a:latin typeface="+mn-lt"/>
                <a:ea typeface="+mn-ea"/>
                <a:cs typeface="+mn-ea"/>
                <a:sym typeface="+mn-lt"/>
              </a:rPr>
              <a:t>2000</a:t>
            </a:r>
            <a:r>
              <a:rPr lang="zh-CN" altLang="en-US" dirty="0">
                <a:latin typeface="+mn-lt"/>
                <a:ea typeface="+mn-ea"/>
                <a:cs typeface="+mn-ea"/>
                <a:sym typeface="+mn-lt"/>
              </a:rPr>
              <a:t>斤，乙酒厂提供的主要材料不含税成本为</a:t>
            </a:r>
            <a:r>
              <a:rPr lang="en-US" altLang="zh-CN" dirty="0">
                <a:latin typeface="+mn-lt"/>
                <a:ea typeface="+mn-ea"/>
                <a:cs typeface="+mn-ea"/>
                <a:sym typeface="+mn-lt"/>
              </a:rPr>
              <a:t>30000</a:t>
            </a:r>
            <a:r>
              <a:rPr lang="zh-CN" altLang="en-US" dirty="0">
                <a:latin typeface="+mn-lt"/>
                <a:ea typeface="+mn-ea"/>
                <a:cs typeface="+mn-ea"/>
                <a:sym typeface="+mn-lt"/>
              </a:rPr>
              <a:t>元，甲公司收取不含税加工费和代垫辅料费</a:t>
            </a:r>
            <a:r>
              <a:rPr lang="en-US" altLang="zh-CN" dirty="0">
                <a:latin typeface="+mn-lt"/>
                <a:ea typeface="+mn-ea"/>
                <a:cs typeface="+mn-ea"/>
                <a:sym typeface="+mn-lt"/>
              </a:rPr>
              <a:t>10000</a:t>
            </a:r>
            <a:r>
              <a:rPr lang="zh-CN" altLang="en-US" dirty="0">
                <a:latin typeface="+mn-lt"/>
                <a:ea typeface="+mn-ea"/>
                <a:cs typeface="+mn-ea"/>
                <a:sym typeface="+mn-lt"/>
              </a:rPr>
              <a:t>元，甲公司没有同类白酒的销售价格。已知粮食白酒消费税的定额税率为</a:t>
            </a:r>
            <a:r>
              <a:rPr lang="en-US" altLang="zh-CN" dirty="0">
                <a:latin typeface="+mn-lt"/>
                <a:ea typeface="+mn-ea"/>
                <a:cs typeface="+mn-ea"/>
                <a:sym typeface="+mn-lt"/>
              </a:rPr>
              <a:t>0.5</a:t>
            </a:r>
            <a:r>
              <a:rPr lang="zh-CN" altLang="en-US" dirty="0">
                <a:latin typeface="+mn-lt"/>
                <a:ea typeface="+mn-ea"/>
                <a:cs typeface="+mn-ea"/>
                <a:sym typeface="+mn-lt"/>
              </a:rPr>
              <a:t>元</a:t>
            </a:r>
            <a:r>
              <a:rPr lang="en-US" altLang="zh-CN" dirty="0">
                <a:latin typeface="+mn-lt"/>
                <a:ea typeface="+mn-ea"/>
                <a:cs typeface="+mn-ea"/>
                <a:sym typeface="+mn-lt"/>
              </a:rPr>
              <a:t>/</a:t>
            </a:r>
            <a:r>
              <a:rPr lang="zh-CN" altLang="en-US" dirty="0">
                <a:latin typeface="+mn-lt"/>
                <a:ea typeface="+mn-ea"/>
                <a:cs typeface="+mn-ea"/>
                <a:sym typeface="+mn-lt"/>
              </a:rPr>
              <a:t>斤，比例税率为</a:t>
            </a:r>
            <a:r>
              <a:rPr lang="en-US" altLang="zh-CN" dirty="0">
                <a:latin typeface="+mn-lt"/>
                <a:ea typeface="+mn-ea"/>
                <a:cs typeface="+mn-ea"/>
                <a:sym typeface="+mn-lt"/>
              </a:rPr>
              <a:t>20</a:t>
            </a:r>
            <a:r>
              <a:rPr lang="zh-CN" altLang="en-US" dirty="0">
                <a:latin typeface="+mn-lt"/>
                <a:ea typeface="+mn-ea"/>
                <a:cs typeface="+mn-ea"/>
                <a:sym typeface="+mn-lt"/>
              </a:rPr>
              <a:t>％。</a:t>
            </a:r>
          </a:p>
          <a:p>
            <a:endParaRPr lang="en-US" altLang="zh-CN" dirty="0">
              <a:latin typeface="+mn-lt"/>
              <a:ea typeface="+mn-ea"/>
              <a:cs typeface="+mn-ea"/>
              <a:sym typeface="+mn-lt"/>
            </a:endParaRPr>
          </a:p>
        </p:txBody>
      </p:sp>
      <p:sp>
        <p:nvSpPr>
          <p:cNvPr id="12" name="文本2">
            <a:extLst>
              <a:ext uri="{FF2B5EF4-FFF2-40B4-BE49-F238E27FC236}">
                <a16:creationId xmlns:a16="http://schemas.microsoft.com/office/drawing/2014/main" id="{5E2E9C69-412B-410B-AA26-C10FF8192F71}"/>
              </a:ext>
            </a:extLst>
          </p:cNvPr>
          <p:cNvSpPr>
            <a:spLocks noChangeArrowheads="1"/>
          </p:cNvSpPr>
          <p:nvPr/>
        </p:nvSpPr>
        <p:spPr bwMode="gray">
          <a:xfrm>
            <a:off x="683256" y="3395330"/>
            <a:ext cx="8123789" cy="1522298"/>
          </a:xfrm>
          <a:prstGeom prst="roundRect">
            <a:avLst>
              <a:gd name="adj" fmla="val 11505"/>
            </a:avLst>
          </a:prstGeom>
          <a:noFill/>
          <a:ln w="15875" cap="flat" cmpd="sng" algn="ctr">
            <a:solidFill>
              <a:srgbClr val="7030A0"/>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zh-CN" altLang="en-US" sz="2000" b="1" dirty="0">
                <a:solidFill>
                  <a:srgbClr val="0070C0"/>
                </a:solidFill>
              </a:rPr>
              <a:t>甲公司应代收代缴的消费税＝（</a:t>
            </a:r>
            <a:r>
              <a:rPr lang="en-US" altLang="zh-CN" sz="2000" b="1" dirty="0">
                <a:solidFill>
                  <a:srgbClr val="0070C0"/>
                </a:solidFill>
              </a:rPr>
              <a:t>30000</a:t>
            </a:r>
            <a:r>
              <a:rPr lang="zh-CN" altLang="en-US" sz="2000" b="1" dirty="0">
                <a:solidFill>
                  <a:srgbClr val="0070C0"/>
                </a:solidFill>
              </a:rPr>
              <a:t>＋</a:t>
            </a:r>
            <a:r>
              <a:rPr lang="en-US" altLang="zh-CN" sz="2000" b="1" dirty="0">
                <a:solidFill>
                  <a:srgbClr val="0070C0"/>
                </a:solidFill>
              </a:rPr>
              <a:t>10000</a:t>
            </a:r>
            <a:r>
              <a:rPr lang="zh-CN" altLang="en-US" sz="2000" b="1" dirty="0">
                <a:solidFill>
                  <a:srgbClr val="0070C0"/>
                </a:solidFill>
              </a:rPr>
              <a:t>＋</a:t>
            </a:r>
            <a:r>
              <a:rPr lang="en-US" altLang="zh-CN" sz="2000" b="1" dirty="0">
                <a:solidFill>
                  <a:srgbClr val="0070C0"/>
                </a:solidFill>
              </a:rPr>
              <a:t>2000×0.5</a:t>
            </a:r>
            <a:r>
              <a:rPr lang="zh-CN" altLang="en-US" sz="2000" b="1" dirty="0">
                <a:solidFill>
                  <a:srgbClr val="0070C0"/>
                </a:solidFill>
              </a:rPr>
              <a:t>）</a:t>
            </a:r>
            <a:r>
              <a:rPr lang="en-US" altLang="zh-CN" sz="2000" b="1" dirty="0">
                <a:solidFill>
                  <a:srgbClr val="0070C0"/>
                </a:solidFill>
              </a:rPr>
              <a:t>÷</a:t>
            </a:r>
            <a:r>
              <a:rPr lang="zh-CN" altLang="en-US" sz="2000" b="1" dirty="0">
                <a:solidFill>
                  <a:srgbClr val="0070C0"/>
                </a:solidFill>
              </a:rPr>
              <a:t>（</a:t>
            </a:r>
            <a:r>
              <a:rPr lang="en-US" altLang="zh-CN" sz="2000" b="1" dirty="0">
                <a:solidFill>
                  <a:srgbClr val="0070C0"/>
                </a:solidFill>
              </a:rPr>
              <a:t>1</a:t>
            </a:r>
            <a:r>
              <a:rPr lang="zh-CN" altLang="en-US" sz="2000" b="1" dirty="0">
                <a:solidFill>
                  <a:srgbClr val="0070C0"/>
                </a:solidFill>
              </a:rPr>
              <a:t>－</a:t>
            </a:r>
            <a:r>
              <a:rPr lang="en-US" altLang="zh-CN" sz="2000" b="1" dirty="0">
                <a:solidFill>
                  <a:srgbClr val="0070C0"/>
                </a:solidFill>
              </a:rPr>
              <a:t>20</a:t>
            </a:r>
            <a:r>
              <a:rPr lang="zh-CN" altLang="en-US" sz="2000" b="1" dirty="0">
                <a:solidFill>
                  <a:srgbClr val="0070C0"/>
                </a:solidFill>
              </a:rPr>
              <a:t>％）</a:t>
            </a:r>
            <a:r>
              <a:rPr lang="en-US" altLang="zh-CN" sz="2000" b="1" dirty="0">
                <a:solidFill>
                  <a:srgbClr val="0070C0"/>
                </a:solidFill>
              </a:rPr>
              <a:t>×20</a:t>
            </a:r>
            <a:r>
              <a:rPr lang="zh-CN" altLang="en-US" sz="2000" b="1" dirty="0">
                <a:solidFill>
                  <a:srgbClr val="0070C0"/>
                </a:solidFill>
              </a:rPr>
              <a:t>％＋</a:t>
            </a:r>
            <a:r>
              <a:rPr lang="en-US" altLang="zh-CN" sz="2000" b="1" dirty="0">
                <a:solidFill>
                  <a:srgbClr val="0070C0"/>
                </a:solidFill>
              </a:rPr>
              <a:t>2000×0.5</a:t>
            </a:r>
            <a:r>
              <a:rPr lang="zh-CN" altLang="en-US" sz="2000" b="1" dirty="0">
                <a:solidFill>
                  <a:srgbClr val="0070C0"/>
                </a:solidFill>
              </a:rPr>
              <a:t>＝</a:t>
            </a:r>
            <a:r>
              <a:rPr lang="en-US" altLang="zh-CN" sz="2000" b="1" dirty="0">
                <a:solidFill>
                  <a:srgbClr val="0070C0"/>
                </a:solidFill>
              </a:rPr>
              <a:t>11250</a:t>
            </a:r>
            <a:r>
              <a:rPr lang="zh-CN" altLang="en-US" sz="2000" b="1" dirty="0">
                <a:solidFill>
                  <a:srgbClr val="0070C0"/>
                </a:solidFill>
              </a:rPr>
              <a:t>（元）</a:t>
            </a:r>
          </a:p>
        </p:txBody>
      </p:sp>
    </p:spTree>
    <p:extLst>
      <p:ext uri="{BB962C8B-B14F-4D97-AF65-F5344CB8AC3E}">
        <p14:creationId xmlns:p14="http://schemas.microsoft.com/office/powerpoint/2010/main" val="290807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134</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计算题</a:t>
            </a:r>
            <a:r>
              <a:rPr lang="en-US" altLang="zh-CN" dirty="0">
                <a:latin typeface="+mn-lt"/>
                <a:ea typeface="+mn-ea"/>
                <a:cs typeface="+mn-ea"/>
                <a:sym typeface="+mn-lt"/>
              </a:rPr>
              <a:t>】</a:t>
            </a:r>
            <a:r>
              <a:rPr lang="zh-CN" altLang="en-US" dirty="0">
                <a:latin typeface="+mn-lt"/>
                <a:ea typeface="+mn-ea"/>
                <a:cs typeface="+mn-ea"/>
                <a:sym typeface="+mn-lt"/>
              </a:rPr>
              <a:t>甲手表加工厂</a:t>
            </a:r>
            <a:r>
              <a:rPr lang="en-US" altLang="zh-CN" dirty="0">
                <a:latin typeface="+mn-lt"/>
                <a:ea typeface="+mn-ea"/>
                <a:cs typeface="+mn-ea"/>
                <a:sym typeface="+mn-lt"/>
              </a:rPr>
              <a:t>2019</a:t>
            </a:r>
            <a:r>
              <a:rPr lang="zh-CN" altLang="en-US" dirty="0">
                <a:latin typeface="+mn-lt"/>
                <a:ea typeface="+mn-ea"/>
                <a:cs typeface="+mn-ea"/>
                <a:sym typeface="+mn-lt"/>
              </a:rPr>
              <a:t>年</a:t>
            </a:r>
            <a:r>
              <a:rPr lang="en-US" altLang="zh-CN" dirty="0">
                <a:latin typeface="+mn-lt"/>
                <a:ea typeface="+mn-ea"/>
                <a:cs typeface="+mn-ea"/>
                <a:sym typeface="+mn-lt"/>
              </a:rPr>
              <a:t>8</a:t>
            </a:r>
            <a:r>
              <a:rPr lang="zh-CN" altLang="en-US" dirty="0">
                <a:latin typeface="+mn-lt"/>
                <a:ea typeface="+mn-ea"/>
                <a:cs typeface="+mn-ea"/>
                <a:sym typeface="+mn-lt"/>
              </a:rPr>
              <a:t>月受托为乙公司（乙公司为品牌高档手表公司）加工一款高档手表，收取不含增值税的加工费</a:t>
            </a:r>
            <a:r>
              <a:rPr lang="en-US" altLang="zh-CN" dirty="0">
                <a:latin typeface="+mn-lt"/>
                <a:ea typeface="+mn-ea"/>
                <a:cs typeface="+mn-ea"/>
                <a:sym typeface="+mn-lt"/>
              </a:rPr>
              <a:t>30</a:t>
            </a:r>
            <a:r>
              <a:rPr lang="zh-CN" altLang="en-US" dirty="0">
                <a:latin typeface="+mn-lt"/>
                <a:ea typeface="+mn-ea"/>
                <a:cs typeface="+mn-ea"/>
                <a:sym typeface="+mn-lt"/>
              </a:rPr>
              <a:t>万元，乙公司提供的原材料金额为</a:t>
            </a:r>
            <a:r>
              <a:rPr lang="en-US" altLang="zh-CN" dirty="0">
                <a:latin typeface="+mn-lt"/>
                <a:ea typeface="+mn-ea"/>
                <a:cs typeface="+mn-ea"/>
                <a:sym typeface="+mn-lt"/>
              </a:rPr>
              <a:t>120</a:t>
            </a:r>
            <a:r>
              <a:rPr lang="zh-CN" altLang="en-US" dirty="0">
                <a:latin typeface="+mn-lt"/>
                <a:ea typeface="+mn-ea"/>
                <a:cs typeface="+mn-ea"/>
                <a:sym typeface="+mn-lt"/>
              </a:rPr>
              <a:t>万元。已知该手表加工厂无同类产品销售价格，消费税税率为</a:t>
            </a:r>
            <a:r>
              <a:rPr lang="en-US" altLang="zh-CN" dirty="0">
                <a:latin typeface="+mn-lt"/>
                <a:ea typeface="+mn-ea"/>
                <a:cs typeface="+mn-ea"/>
                <a:sym typeface="+mn-lt"/>
              </a:rPr>
              <a:t>20%</a:t>
            </a:r>
            <a:r>
              <a:rPr lang="zh-CN" altLang="en-US" dirty="0">
                <a:latin typeface="+mn-lt"/>
                <a:ea typeface="+mn-ea"/>
                <a:cs typeface="+mn-ea"/>
                <a:sym typeface="+mn-lt"/>
              </a:rPr>
              <a:t>。计算该手表加工厂应代收代缴的消费税。</a:t>
            </a:r>
          </a:p>
          <a:p>
            <a:endParaRPr lang="en-US" altLang="zh-CN" dirty="0">
              <a:latin typeface="+mn-lt"/>
              <a:ea typeface="+mn-ea"/>
              <a:cs typeface="+mn-ea"/>
              <a:sym typeface="+mn-lt"/>
            </a:endParaRPr>
          </a:p>
        </p:txBody>
      </p:sp>
      <p:sp>
        <p:nvSpPr>
          <p:cNvPr id="12" name="文本2">
            <a:extLst>
              <a:ext uri="{FF2B5EF4-FFF2-40B4-BE49-F238E27FC236}">
                <a16:creationId xmlns:a16="http://schemas.microsoft.com/office/drawing/2014/main" id="{5E2E9C69-412B-410B-AA26-C10FF8192F71}"/>
              </a:ext>
            </a:extLst>
          </p:cNvPr>
          <p:cNvSpPr>
            <a:spLocks noChangeArrowheads="1"/>
          </p:cNvSpPr>
          <p:nvPr/>
        </p:nvSpPr>
        <p:spPr bwMode="gray">
          <a:xfrm>
            <a:off x="683256" y="3395330"/>
            <a:ext cx="8123789" cy="1522298"/>
          </a:xfrm>
          <a:prstGeom prst="roundRect">
            <a:avLst>
              <a:gd name="adj" fmla="val 11505"/>
            </a:avLst>
          </a:prstGeom>
          <a:noFill/>
          <a:ln w="15875" cap="flat" cmpd="sng" algn="ctr">
            <a:solidFill>
              <a:srgbClr val="7030A0"/>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zh-CN" altLang="en-US" sz="2000" b="1" dirty="0">
                <a:solidFill>
                  <a:srgbClr val="0070C0"/>
                </a:solidFill>
              </a:rPr>
              <a:t>①组成计税价格</a:t>
            </a:r>
            <a:r>
              <a:rPr lang="en-US" altLang="zh-CN" sz="2000" b="1" dirty="0">
                <a:solidFill>
                  <a:srgbClr val="0070C0"/>
                </a:solidFill>
              </a:rPr>
              <a:t>=(120+30)÷(1-20%)=187.5</a:t>
            </a:r>
            <a:r>
              <a:rPr lang="zh-CN" altLang="en-US" sz="2000" b="1" dirty="0">
                <a:solidFill>
                  <a:srgbClr val="0070C0"/>
                </a:solidFill>
              </a:rPr>
              <a:t>（万元）</a:t>
            </a:r>
          </a:p>
          <a:p>
            <a:pPr marL="342900" indent="-342900">
              <a:buFont typeface="Wingdings" panose="05000000000000000000" pitchFamily="2" charset="2"/>
              <a:buChar char="ü"/>
            </a:pPr>
            <a:r>
              <a:rPr lang="zh-CN" altLang="en-US" sz="2000" b="1" dirty="0">
                <a:solidFill>
                  <a:srgbClr val="0070C0"/>
                </a:solidFill>
              </a:rPr>
              <a:t>②应代收代缴消费税</a:t>
            </a:r>
            <a:r>
              <a:rPr lang="en-US" altLang="zh-CN" sz="2000" b="1" dirty="0">
                <a:solidFill>
                  <a:srgbClr val="0070C0"/>
                </a:solidFill>
              </a:rPr>
              <a:t>=187.5×20%=37.5</a:t>
            </a:r>
            <a:r>
              <a:rPr lang="zh-CN" altLang="en-US" sz="2000" b="1" dirty="0">
                <a:solidFill>
                  <a:srgbClr val="0070C0"/>
                </a:solidFill>
              </a:rPr>
              <a:t>（万元）</a:t>
            </a:r>
          </a:p>
        </p:txBody>
      </p:sp>
    </p:spTree>
    <p:extLst>
      <p:ext uri="{BB962C8B-B14F-4D97-AF65-F5344CB8AC3E}">
        <p14:creationId xmlns:p14="http://schemas.microsoft.com/office/powerpoint/2010/main" val="13595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135</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计算题</a:t>
            </a:r>
            <a:r>
              <a:rPr lang="en-US" altLang="zh-CN" dirty="0">
                <a:latin typeface="+mn-lt"/>
                <a:ea typeface="+mn-ea"/>
                <a:cs typeface="+mn-ea"/>
                <a:sym typeface="+mn-lt"/>
              </a:rPr>
              <a:t>】</a:t>
            </a:r>
            <a:r>
              <a:rPr lang="zh-CN" altLang="en-US" dirty="0">
                <a:latin typeface="+mn-lt"/>
                <a:ea typeface="+mn-ea"/>
                <a:cs typeface="+mn-ea"/>
                <a:sym typeface="+mn-lt"/>
              </a:rPr>
              <a:t>甲厂</a:t>
            </a:r>
            <a:r>
              <a:rPr lang="en-US" altLang="zh-CN" dirty="0">
                <a:latin typeface="+mn-lt"/>
                <a:ea typeface="+mn-ea"/>
                <a:cs typeface="+mn-ea"/>
                <a:sym typeface="+mn-lt"/>
              </a:rPr>
              <a:t>(</a:t>
            </a:r>
            <a:r>
              <a:rPr lang="zh-CN" altLang="en-US" dirty="0">
                <a:latin typeface="+mn-lt"/>
                <a:ea typeface="+mn-ea"/>
                <a:cs typeface="+mn-ea"/>
                <a:sym typeface="+mn-lt"/>
              </a:rPr>
              <a:t>一般纳税人</a:t>
            </a:r>
            <a:r>
              <a:rPr lang="en-US" altLang="zh-CN" dirty="0">
                <a:latin typeface="+mn-lt"/>
                <a:ea typeface="+mn-ea"/>
                <a:cs typeface="+mn-ea"/>
                <a:sym typeface="+mn-lt"/>
              </a:rPr>
              <a:t>)</a:t>
            </a:r>
            <a:r>
              <a:rPr lang="zh-CN" altLang="en-US" dirty="0">
                <a:latin typeface="+mn-lt"/>
                <a:ea typeface="+mn-ea"/>
                <a:cs typeface="+mn-ea"/>
                <a:sym typeface="+mn-lt"/>
              </a:rPr>
              <a:t>受乙厂委托加工香水精。乙厂提供原材料实际成本</a:t>
            </a:r>
            <a:r>
              <a:rPr lang="en-US" altLang="zh-CN" dirty="0">
                <a:latin typeface="+mn-lt"/>
                <a:ea typeface="+mn-ea"/>
                <a:cs typeface="+mn-ea"/>
                <a:sym typeface="+mn-lt"/>
              </a:rPr>
              <a:t>62000</a:t>
            </a:r>
            <a:r>
              <a:rPr lang="zh-CN" altLang="en-US" dirty="0">
                <a:latin typeface="+mn-lt"/>
                <a:ea typeface="+mn-ea"/>
                <a:cs typeface="+mn-ea"/>
                <a:sym typeface="+mn-lt"/>
              </a:rPr>
              <a:t>元，甲厂已将加工完成的香水精交付乙厂，并向乙厂开具增值税专用发票，收取加工费</a:t>
            </a:r>
            <a:r>
              <a:rPr lang="en-US" altLang="zh-CN" dirty="0">
                <a:latin typeface="+mn-lt"/>
                <a:ea typeface="+mn-ea"/>
                <a:cs typeface="+mn-ea"/>
                <a:sym typeface="+mn-lt"/>
              </a:rPr>
              <a:t>40000</a:t>
            </a:r>
            <a:r>
              <a:rPr lang="zh-CN" altLang="en-US" dirty="0">
                <a:latin typeface="+mn-lt"/>
                <a:ea typeface="+mn-ea"/>
                <a:cs typeface="+mn-ea"/>
                <a:sym typeface="+mn-lt"/>
              </a:rPr>
              <a:t>元、增值税</a:t>
            </a:r>
            <a:r>
              <a:rPr lang="en-US" altLang="zh-CN" dirty="0">
                <a:latin typeface="+mn-lt"/>
                <a:ea typeface="+mn-ea"/>
                <a:cs typeface="+mn-ea"/>
                <a:sym typeface="+mn-lt"/>
              </a:rPr>
              <a:t>6400</a:t>
            </a:r>
            <a:r>
              <a:rPr lang="zh-CN" altLang="en-US" dirty="0">
                <a:latin typeface="+mn-lt"/>
                <a:ea typeface="+mn-ea"/>
                <a:cs typeface="+mn-ea"/>
                <a:sym typeface="+mn-lt"/>
              </a:rPr>
              <a:t>元。同时代收消费税，并向乙厂开具代扣代缴消费税凭证。该批香水精没有同类产品销售价格。</a:t>
            </a:r>
          </a:p>
          <a:p>
            <a:endParaRPr lang="en-US" altLang="zh-CN" dirty="0">
              <a:latin typeface="+mn-lt"/>
              <a:ea typeface="+mn-ea"/>
              <a:cs typeface="+mn-ea"/>
              <a:sym typeface="+mn-lt"/>
            </a:endParaRPr>
          </a:p>
        </p:txBody>
      </p:sp>
      <p:sp>
        <p:nvSpPr>
          <p:cNvPr id="12" name="文本2">
            <a:extLst>
              <a:ext uri="{FF2B5EF4-FFF2-40B4-BE49-F238E27FC236}">
                <a16:creationId xmlns:a16="http://schemas.microsoft.com/office/drawing/2014/main" id="{5E2E9C69-412B-410B-AA26-C10FF8192F71}"/>
              </a:ext>
            </a:extLst>
          </p:cNvPr>
          <p:cNvSpPr>
            <a:spLocks noChangeArrowheads="1"/>
          </p:cNvSpPr>
          <p:nvPr/>
        </p:nvSpPr>
        <p:spPr bwMode="gray">
          <a:xfrm>
            <a:off x="683256" y="3395330"/>
            <a:ext cx="8123789" cy="1522298"/>
          </a:xfrm>
          <a:prstGeom prst="roundRect">
            <a:avLst>
              <a:gd name="adj" fmla="val 11505"/>
            </a:avLst>
          </a:prstGeom>
          <a:noFill/>
          <a:ln w="15875" cap="flat" cmpd="sng" algn="ctr">
            <a:solidFill>
              <a:srgbClr val="7030A0"/>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zh-CN" altLang="en-US" sz="2000" b="1" dirty="0">
                <a:solidFill>
                  <a:srgbClr val="0070C0"/>
                </a:solidFill>
              </a:rPr>
              <a:t>组成计税价格</a:t>
            </a:r>
            <a:r>
              <a:rPr lang="en-US" altLang="zh-CN" sz="2000" b="1" dirty="0">
                <a:solidFill>
                  <a:srgbClr val="0070C0"/>
                </a:solidFill>
              </a:rPr>
              <a:t>=</a:t>
            </a:r>
            <a:r>
              <a:rPr lang="zh-CN" altLang="en-US" sz="2000" b="1" dirty="0">
                <a:solidFill>
                  <a:srgbClr val="0070C0"/>
                </a:solidFill>
              </a:rPr>
              <a:t>（</a:t>
            </a:r>
            <a:r>
              <a:rPr lang="en-US" altLang="zh-CN" sz="2000" b="1" dirty="0">
                <a:solidFill>
                  <a:srgbClr val="0070C0"/>
                </a:solidFill>
              </a:rPr>
              <a:t>62000+40000</a:t>
            </a:r>
            <a:r>
              <a:rPr lang="zh-CN" altLang="en-US" sz="2000" b="1" dirty="0">
                <a:solidFill>
                  <a:srgbClr val="0070C0"/>
                </a:solidFill>
              </a:rPr>
              <a:t>）</a:t>
            </a:r>
            <a:r>
              <a:rPr lang="en-US" altLang="zh-CN" sz="2000" b="1" dirty="0">
                <a:solidFill>
                  <a:srgbClr val="0070C0"/>
                </a:solidFill>
              </a:rPr>
              <a:t>÷</a:t>
            </a:r>
            <a:r>
              <a:rPr lang="zh-CN" altLang="en-US" sz="2000" b="1" dirty="0">
                <a:solidFill>
                  <a:srgbClr val="0070C0"/>
                </a:solidFill>
              </a:rPr>
              <a:t>（</a:t>
            </a:r>
            <a:r>
              <a:rPr lang="en-US" altLang="zh-CN" sz="2000" b="1" dirty="0">
                <a:solidFill>
                  <a:srgbClr val="0070C0"/>
                </a:solidFill>
              </a:rPr>
              <a:t>1-15%</a:t>
            </a:r>
            <a:r>
              <a:rPr lang="zh-CN" altLang="en-US" sz="2000" b="1" dirty="0">
                <a:solidFill>
                  <a:srgbClr val="0070C0"/>
                </a:solidFill>
              </a:rPr>
              <a:t>）</a:t>
            </a:r>
            <a:r>
              <a:rPr lang="en-US" altLang="zh-CN" sz="2000" b="1" dirty="0">
                <a:solidFill>
                  <a:srgbClr val="0070C0"/>
                </a:solidFill>
              </a:rPr>
              <a:t>=120000</a:t>
            </a:r>
            <a:r>
              <a:rPr lang="zh-CN" altLang="en-US" sz="2000" b="1" dirty="0">
                <a:solidFill>
                  <a:srgbClr val="0070C0"/>
                </a:solidFill>
              </a:rPr>
              <a:t>元</a:t>
            </a:r>
          </a:p>
          <a:p>
            <a:pPr marL="342900" indent="-342900">
              <a:buFont typeface="Wingdings" panose="05000000000000000000" pitchFamily="2" charset="2"/>
              <a:buChar char="ü"/>
            </a:pPr>
            <a:r>
              <a:rPr lang="zh-CN" altLang="en-US" sz="2000" b="1" dirty="0">
                <a:solidFill>
                  <a:srgbClr val="0070C0"/>
                </a:solidFill>
              </a:rPr>
              <a:t>代扣代缴的消费税</a:t>
            </a:r>
            <a:r>
              <a:rPr lang="en-US" altLang="zh-CN" sz="2000" b="1" dirty="0">
                <a:solidFill>
                  <a:srgbClr val="0070C0"/>
                </a:solidFill>
              </a:rPr>
              <a:t>=120000×15%=18000</a:t>
            </a:r>
            <a:r>
              <a:rPr lang="zh-CN" altLang="en-US" sz="2000" b="1" dirty="0">
                <a:solidFill>
                  <a:srgbClr val="0070C0"/>
                </a:solidFill>
              </a:rPr>
              <a:t>元</a:t>
            </a:r>
          </a:p>
        </p:txBody>
      </p:sp>
    </p:spTree>
    <p:extLst>
      <p:ext uri="{BB962C8B-B14F-4D97-AF65-F5344CB8AC3E}">
        <p14:creationId xmlns:p14="http://schemas.microsoft.com/office/powerpoint/2010/main" val="420297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136</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计算题</a:t>
            </a:r>
            <a:r>
              <a:rPr lang="en-US" altLang="zh-CN" dirty="0">
                <a:latin typeface="+mn-lt"/>
                <a:ea typeface="+mn-ea"/>
                <a:cs typeface="+mn-ea"/>
                <a:sym typeface="+mn-lt"/>
              </a:rPr>
              <a:t>】</a:t>
            </a:r>
            <a:r>
              <a:rPr lang="zh-CN" altLang="en-US" dirty="0">
                <a:latin typeface="+mn-lt"/>
                <a:ea typeface="+mn-ea"/>
                <a:cs typeface="+mn-ea"/>
                <a:sym typeface="+mn-lt"/>
              </a:rPr>
              <a:t>某高尔夫球俱乐部委托甲企业加工一批高尔夫球球杆，受托加工合同上注明俱乐部提供原材料的实际成本为</a:t>
            </a:r>
            <a:r>
              <a:rPr lang="en-US" altLang="zh-CN" dirty="0">
                <a:latin typeface="+mn-lt"/>
                <a:ea typeface="+mn-ea"/>
                <a:cs typeface="+mn-ea"/>
                <a:sym typeface="+mn-lt"/>
              </a:rPr>
              <a:t>7 000</a:t>
            </a:r>
            <a:r>
              <a:rPr lang="zh-CN" altLang="en-US" dirty="0">
                <a:latin typeface="+mn-lt"/>
                <a:ea typeface="+mn-ea"/>
                <a:cs typeface="+mn-ea"/>
                <a:sym typeface="+mn-lt"/>
              </a:rPr>
              <a:t>元；支付甲企业加工费</a:t>
            </a:r>
            <a:r>
              <a:rPr lang="en-US" altLang="zh-CN" dirty="0">
                <a:latin typeface="+mn-lt"/>
                <a:ea typeface="+mn-ea"/>
                <a:cs typeface="+mn-ea"/>
                <a:sym typeface="+mn-lt"/>
              </a:rPr>
              <a:t>2 000</a:t>
            </a:r>
            <a:r>
              <a:rPr lang="zh-CN" altLang="en-US" dirty="0">
                <a:latin typeface="+mn-lt"/>
                <a:ea typeface="+mn-ea"/>
                <a:cs typeface="+mn-ea"/>
                <a:sym typeface="+mn-lt"/>
              </a:rPr>
              <a:t>元，其中包括代垫的辅助材料</a:t>
            </a:r>
            <a:r>
              <a:rPr lang="en-US" altLang="zh-CN" dirty="0">
                <a:latin typeface="+mn-lt"/>
                <a:ea typeface="+mn-ea"/>
                <a:cs typeface="+mn-ea"/>
                <a:sym typeface="+mn-lt"/>
              </a:rPr>
              <a:t>500</a:t>
            </a:r>
            <a:r>
              <a:rPr lang="zh-CN" altLang="en-US" dirty="0">
                <a:latin typeface="+mn-lt"/>
                <a:ea typeface="+mn-ea"/>
                <a:cs typeface="+mn-ea"/>
                <a:sym typeface="+mn-lt"/>
              </a:rPr>
              <a:t>元。该高尔夫球俱乐部委托加工货物是否应缴纳消费税？如果需要缴纳多少？</a:t>
            </a:r>
          </a:p>
          <a:p>
            <a:endParaRPr lang="en-US" altLang="zh-CN" dirty="0">
              <a:latin typeface="+mn-lt"/>
              <a:ea typeface="+mn-ea"/>
              <a:cs typeface="+mn-ea"/>
              <a:sym typeface="+mn-lt"/>
            </a:endParaRPr>
          </a:p>
        </p:txBody>
      </p:sp>
      <p:sp>
        <p:nvSpPr>
          <p:cNvPr id="12" name="文本2">
            <a:extLst>
              <a:ext uri="{FF2B5EF4-FFF2-40B4-BE49-F238E27FC236}">
                <a16:creationId xmlns:a16="http://schemas.microsoft.com/office/drawing/2014/main" id="{5E2E9C69-412B-410B-AA26-C10FF8192F71}"/>
              </a:ext>
            </a:extLst>
          </p:cNvPr>
          <p:cNvSpPr>
            <a:spLocks noChangeArrowheads="1"/>
          </p:cNvSpPr>
          <p:nvPr/>
        </p:nvSpPr>
        <p:spPr bwMode="gray">
          <a:xfrm>
            <a:off x="683256" y="3395330"/>
            <a:ext cx="8123789" cy="1522298"/>
          </a:xfrm>
          <a:prstGeom prst="roundRect">
            <a:avLst>
              <a:gd name="adj" fmla="val 11505"/>
            </a:avLst>
          </a:prstGeom>
          <a:noFill/>
          <a:ln w="15875" cap="flat" cmpd="sng" algn="ctr">
            <a:solidFill>
              <a:srgbClr val="7030A0"/>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zh-CN" altLang="en-US" sz="2000" b="1" dirty="0">
                <a:solidFill>
                  <a:srgbClr val="0070C0"/>
                </a:solidFill>
              </a:rPr>
              <a:t>组成计税价格</a:t>
            </a:r>
            <a:r>
              <a:rPr lang="en-US" altLang="zh-CN" sz="2000" b="1" dirty="0">
                <a:solidFill>
                  <a:srgbClr val="0070C0"/>
                </a:solidFill>
              </a:rPr>
              <a:t>=</a:t>
            </a:r>
            <a:r>
              <a:rPr lang="zh-CN" altLang="en-US" sz="2000" b="1" dirty="0">
                <a:solidFill>
                  <a:srgbClr val="0070C0"/>
                </a:solidFill>
              </a:rPr>
              <a:t>（</a:t>
            </a:r>
            <a:r>
              <a:rPr lang="en-US" altLang="zh-CN" sz="2000" b="1" dirty="0">
                <a:solidFill>
                  <a:srgbClr val="0070C0"/>
                </a:solidFill>
              </a:rPr>
              <a:t>7 000</a:t>
            </a:r>
            <a:r>
              <a:rPr lang="zh-CN" altLang="en-US" sz="2000" b="1" dirty="0">
                <a:solidFill>
                  <a:srgbClr val="0070C0"/>
                </a:solidFill>
              </a:rPr>
              <a:t>＋</a:t>
            </a:r>
            <a:r>
              <a:rPr lang="en-US" altLang="zh-CN" sz="2000" b="1" dirty="0">
                <a:solidFill>
                  <a:srgbClr val="0070C0"/>
                </a:solidFill>
              </a:rPr>
              <a:t>2 000</a:t>
            </a:r>
            <a:r>
              <a:rPr lang="zh-CN" altLang="en-US" sz="2000" b="1" dirty="0">
                <a:solidFill>
                  <a:srgbClr val="0070C0"/>
                </a:solidFill>
              </a:rPr>
              <a:t>）</a:t>
            </a:r>
            <a:r>
              <a:rPr lang="en-US" altLang="zh-CN" sz="2000" b="1" dirty="0">
                <a:solidFill>
                  <a:srgbClr val="0070C0"/>
                </a:solidFill>
              </a:rPr>
              <a:t>÷</a:t>
            </a:r>
            <a:r>
              <a:rPr lang="zh-CN" altLang="en-US" sz="2000" b="1" dirty="0">
                <a:solidFill>
                  <a:srgbClr val="0070C0"/>
                </a:solidFill>
              </a:rPr>
              <a:t>（</a:t>
            </a:r>
            <a:r>
              <a:rPr lang="en-US" altLang="zh-CN" sz="2000" b="1" dirty="0">
                <a:solidFill>
                  <a:srgbClr val="0070C0"/>
                </a:solidFill>
              </a:rPr>
              <a:t>1</a:t>
            </a:r>
            <a:r>
              <a:rPr lang="zh-CN" altLang="en-US" sz="2000" b="1" dirty="0">
                <a:solidFill>
                  <a:srgbClr val="0070C0"/>
                </a:solidFill>
              </a:rPr>
              <a:t>－</a:t>
            </a:r>
            <a:r>
              <a:rPr lang="en-US" altLang="zh-CN" sz="2000" b="1" dirty="0">
                <a:solidFill>
                  <a:srgbClr val="0070C0"/>
                </a:solidFill>
              </a:rPr>
              <a:t>10%</a:t>
            </a:r>
            <a:r>
              <a:rPr lang="zh-CN" altLang="en-US" sz="2000" b="1" dirty="0">
                <a:solidFill>
                  <a:srgbClr val="0070C0"/>
                </a:solidFill>
              </a:rPr>
              <a:t>）</a:t>
            </a:r>
            <a:r>
              <a:rPr lang="en-US" altLang="zh-CN" sz="2000" b="1" dirty="0">
                <a:solidFill>
                  <a:srgbClr val="0070C0"/>
                </a:solidFill>
              </a:rPr>
              <a:t>=10000</a:t>
            </a:r>
          </a:p>
          <a:p>
            <a:pPr marL="342900" indent="-342900">
              <a:buFont typeface="Wingdings" panose="05000000000000000000" pitchFamily="2" charset="2"/>
              <a:buChar char="ü"/>
            </a:pPr>
            <a:r>
              <a:rPr lang="zh-CN" altLang="en-US" sz="2000" b="1" dirty="0">
                <a:solidFill>
                  <a:srgbClr val="0070C0"/>
                </a:solidFill>
              </a:rPr>
              <a:t>应纳税额＝</a:t>
            </a:r>
            <a:r>
              <a:rPr lang="en-US" altLang="zh-CN" sz="2000" b="1" dirty="0">
                <a:solidFill>
                  <a:srgbClr val="0070C0"/>
                </a:solidFill>
              </a:rPr>
              <a:t>10000×10%</a:t>
            </a:r>
            <a:r>
              <a:rPr lang="zh-CN" altLang="en-US" sz="2000" b="1" dirty="0">
                <a:solidFill>
                  <a:srgbClr val="0070C0"/>
                </a:solidFill>
              </a:rPr>
              <a:t>＝</a:t>
            </a:r>
            <a:r>
              <a:rPr lang="en-US" altLang="zh-CN" sz="2000" b="1" dirty="0">
                <a:solidFill>
                  <a:srgbClr val="0070C0"/>
                </a:solidFill>
              </a:rPr>
              <a:t>1 000</a:t>
            </a:r>
            <a:r>
              <a:rPr lang="zh-CN" altLang="en-US" sz="2000" b="1" dirty="0">
                <a:solidFill>
                  <a:srgbClr val="0070C0"/>
                </a:solidFill>
              </a:rPr>
              <a:t>（元）</a:t>
            </a:r>
          </a:p>
          <a:p>
            <a:endParaRPr lang="zh-CN" altLang="en-US" sz="2000" b="1" dirty="0">
              <a:solidFill>
                <a:srgbClr val="0070C0"/>
              </a:solidFill>
            </a:endParaRPr>
          </a:p>
        </p:txBody>
      </p:sp>
    </p:spTree>
    <p:extLst>
      <p:ext uri="{BB962C8B-B14F-4D97-AF65-F5344CB8AC3E}">
        <p14:creationId xmlns:p14="http://schemas.microsoft.com/office/powerpoint/2010/main" val="239396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137</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800" dirty="0">
                <a:latin typeface="+mn-lt"/>
                <a:ea typeface="+mn-ea"/>
                <a:cs typeface="+mn-ea"/>
                <a:sym typeface="+mn-lt"/>
              </a:rPr>
              <a:t>【</a:t>
            </a:r>
            <a:r>
              <a:rPr lang="zh-CN" altLang="en-US" sz="1800" dirty="0">
                <a:latin typeface="+mn-lt"/>
                <a:ea typeface="+mn-ea"/>
                <a:cs typeface="+mn-ea"/>
                <a:sym typeface="+mn-lt"/>
              </a:rPr>
              <a:t>例题</a:t>
            </a:r>
            <a:r>
              <a:rPr lang="en-US" altLang="zh-CN" sz="1800" dirty="0">
                <a:latin typeface="+mn-lt"/>
                <a:ea typeface="+mn-ea"/>
                <a:cs typeface="+mn-ea"/>
                <a:sym typeface="+mn-lt"/>
              </a:rPr>
              <a:t>·</a:t>
            </a:r>
            <a:r>
              <a:rPr lang="zh-CN" altLang="en-US" sz="1800" dirty="0">
                <a:latin typeface="+mn-lt"/>
                <a:ea typeface="+mn-ea"/>
                <a:cs typeface="+mn-ea"/>
                <a:sym typeface="+mn-lt"/>
              </a:rPr>
              <a:t>单选题</a:t>
            </a:r>
            <a:r>
              <a:rPr lang="en-US" altLang="zh-CN" sz="1800" dirty="0">
                <a:latin typeface="+mn-lt"/>
                <a:ea typeface="+mn-ea"/>
                <a:cs typeface="+mn-ea"/>
                <a:sym typeface="+mn-lt"/>
              </a:rPr>
              <a:t>】</a:t>
            </a:r>
            <a:r>
              <a:rPr lang="zh-CN" altLang="en-US" sz="1800" dirty="0">
                <a:latin typeface="+mn-lt"/>
                <a:ea typeface="+mn-ea"/>
                <a:cs typeface="+mn-ea"/>
                <a:sym typeface="+mn-lt"/>
              </a:rPr>
              <a:t>（</a:t>
            </a:r>
            <a:r>
              <a:rPr lang="en-US" altLang="zh-CN" sz="1800" dirty="0">
                <a:latin typeface="+mn-lt"/>
                <a:ea typeface="+mn-ea"/>
                <a:cs typeface="+mn-ea"/>
                <a:sym typeface="+mn-lt"/>
              </a:rPr>
              <a:t>2017</a:t>
            </a:r>
            <a:r>
              <a:rPr lang="zh-CN" altLang="en-US" sz="1800" dirty="0">
                <a:latin typeface="+mn-lt"/>
                <a:ea typeface="+mn-ea"/>
                <a:cs typeface="+mn-ea"/>
                <a:sym typeface="+mn-lt"/>
              </a:rPr>
              <a:t>年改）甲卷烟厂为增值税一般纳税人，受托加工一批烟丝，委托方提供的烟叶成本</a:t>
            </a:r>
            <a:r>
              <a:rPr lang="en-US" altLang="zh-CN" sz="1800" dirty="0">
                <a:latin typeface="+mn-lt"/>
                <a:ea typeface="+mn-ea"/>
                <a:cs typeface="+mn-ea"/>
                <a:sym typeface="+mn-lt"/>
              </a:rPr>
              <a:t>49 140</a:t>
            </a:r>
            <a:r>
              <a:rPr lang="zh-CN" altLang="en-US" sz="1800" dirty="0">
                <a:latin typeface="+mn-lt"/>
                <a:ea typeface="+mn-ea"/>
                <a:cs typeface="+mn-ea"/>
                <a:sym typeface="+mn-lt"/>
              </a:rPr>
              <a:t>元，甲卷烟厂收取含增值税加工费</a:t>
            </a:r>
            <a:r>
              <a:rPr lang="en-US" altLang="zh-CN" sz="1800" dirty="0">
                <a:latin typeface="+mn-lt"/>
                <a:ea typeface="+mn-ea"/>
                <a:cs typeface="+mn-ea"/>
                <a:sym typeface="+mn-lt"/>
              </a:rPr>
              <a:t>2 373</a:t>
            </a:r>
            <a:r>
              <a:rPr lang="zh-CN" altLang="en-US" sz="1800" dirty="0">
                <a:latin typeface="+mn-lt"/>
                <a:ea typeface="+mn-ea"/>
                <a:cs typeface="+mn-ea"/>
                <a:sym typeface="+mn-lt"/>
              </a:rPr>
              <a:t>元。已知增值税税率为</a:t>
            </a:r>
            <a:r>
              <a:rPr lang="en-US" altLang="zh-CN" sz="1800" dirty="0">
                <a:latin typeface="+mn-lt"/>
                <a:ea typeface="+mn-ea"/>
                <a:cs typeface="+mn-ea"/>
                <a:sym typeface="+mn-lt"/>
              </a:rPr>
              <a:t>13%</a:t>
            </a:r>
            <a:r>
              <a:rPr lang="zh-CN" altLang="en-US" sz="1800" dirty="0">
                <a:latin typeface="+mn-lt"/>
                <a:ea typeface="+mn-ea"/>
                <a:cs typeface="+mn-ea"/>
                <a:sym typeface="+mn-lt"/>
              </a:rPr>
              <a:t>，消费税税率为</a:t>
            </a:r>
            <a:r>
              <a:rPr lang="en-US" altLang="zh-CN" sz="1800" dirty="0">
                <a:latin typeface="+mn-lt"/>
                <a:ea typeface="+mn-ea"/>
                <a:cs typeface="+mn-ea"/>
                <a:sym typeface="+mn-lt"/>
              </a:rPr>
              <a:t>30%</a:t>
            </a:r>
            <a:r>
              <a:rPr lang="zh-CN" altLang="en-US" sz="1800" dirty="0">
                <a:latin typeface="+mn-lt"/>
                <a:ea typeface="+mn-ea"/>
                <a:cs typeface="+mn-ea"/>
                <a:sym typeface="+mn-lt"/>
              </a:rPr>
              <a:t>，无同类烟丝销售价格，计算甲卷烟厂该笔业务应代收代缴消费税税额的下列算式中，正确的是（　）。</a:t>
            </a:r>
          </a:p>
          <a:p>
            <a:r>
              <a:rPr lang="zh-CN" altLang="en-US" sz="1800" dirty="0">
                <a:latin typeface="+mn-lt"/>
                <a:ea typeface="+mn-ea"/>
                <a:cs typeface="+mn-ea"/>
                <a:sym typeface="+mn-lt"/>
              </a:rPr>
              <a:t>　　</a:t>
            </a:r>
            <a:r>
              <a:rPr lang="en-US" altLang="zh-CN" sz="1800" dirty="0">
                <a:latin typeface="+mn-lt"/>
                <a:ea typeface="+mn-ea"/>
                <a:cs typeface="+mn-ea"/>
                <a:sym typeface="+mn-lt"/>
              </a:rPr>
              <a:t>A.[49 140</a:t>
            </a:r>
            <a:r>
              <a:rPr lang="zh-CN" altLang="en-US" sz="1800" dirty="0">
                <a:latin typeface="+mn-lt"/>
                <a:ea typeface="+mn-ea"/>
                <a:cs typeface="+mn-ea"/>
                <a:sym typeface="+mn-lt"/>
              </a:rPr>
              <a:t>＋</a:t>
            </a:r>
            <a:r>
              <a:rPr lang="en-US" altLang="zh-CN" sz="1800" dirty="0">
                <a:latin typeface="+mn-lt"/>
                <a:ea typeface="+mn-ea"/>
                <a:cs typeface="+mn-ea"/>
                <a:sym typeface="+mn-lt"/>
              </a:rPr>
              <a:t>2 373÷</a:t>
            </a:r>
            <a:r>
              <a:rPr lang="zh-CN" altLang="en-US" sz="1800" dirty="0">
                <a:latin typeface="+mn-lt"/>
                <a:ea typeface="+mn-ea"/>
                <a:cs typeface="+mn-ea"/>
                <a:sym typeface="+mn-lt"/>
              </a:rPr>
              <a:t>（</a:t>
            </a:r>
            <a:r>
              <a:rPr lang="en-US" altLang="zh-CN" sz="1800" dirty="0">
                <a:latin typeface="+mn-lt"/>
                <a:ea typeface="+mn-ea"/>
                <a:cs typeface="+mn-ea"/>
                <a:sym typeface="+mn-lt"/>
              </a:rPr>
              <a:t>1</a:t>
            </a:r>
            <a:r>
              <a:rPr lang="zh-CN" altLang="en-US" sz="1800" dirty="0">
                <a:latin typeface="+mn-lt"/>
                <a:ea typeface="+mn-ea"/>
                <a:cs typeface="+mn-ea"/>
                <a:sym typeface="+mn-lt"/>
              </a:rPr>
              <a:t>＋</a:t>
            </a:r>
            <a:r>
              <a:rPr lang="en-US" altLang="zh-CN" sz="1800" dirty="0">
                <a:latin typeface="+mn-lt"/>
                <a:ea typeface="+mn-ea"/>
                <a:cs typeface="+mn-ea"/>
                <a:sym typeface="+mn-lt"/>
              </a:rPr>
              <a:t>13%</a:t>
            </a:r>
            <a:r>
              <a:rPr lang="zh-CN" altLang="en-US" sz="1800" dirty="0">
                <a:latin typeface="+mn-lt"/>
                <a:ea typeface="+mn-ea"/>
                <a:cs typeface="+mn-ea"/>
                <a:sym typeface="+mn-lt"/>
              </a:rPr>
              <a:t>）</a:t>
            </a:r>
            <a:r>
              <a:rPr lang="en-US" altLang="zh-CN" sz="1800" dirty="0">
                <a:latin typeface="+mn-lt"/>
                <a:ea typeface="+mn-ea"/>
                <a:cs typeface="+mn-ea"/>
                <a:sym typeface="+mn-lt"/>
              </a:rPr>
              <a:t>]÷</a:t>
            </a:r>
            <a:r>
              <a:rPr lang="zh-CN" altLang="en-US" sz="1800" dirty="0">
                <a:latin typeface="+mn-lt"/>
                <a:ea typeface="+mn-ea"/>
                <a:cs typeface="+mn-ea"/>
                <a:sym typeface="+mn-lt"/>
              </a:rPr>
              <a:t>（</a:t>
            </a:r>
            <a:r>
              <a:rPr lang="en-US" altLang="zh-CN" sz="1800" dirty="0">
                <a:latin typeface="+mn-lt"/>
                <a:ea typeface="+mn-ea"/>
                <a:cs typeface="+mn-ea"/>
                <a:sym typeface="+mn-lt"/>
              </a:rPr>
              <a:t>1</a:t>
            </a:r>
            <a:r>
              <a:rPr lang="zh-CN" altLang="en-US" sz="1800" dirty="0">
                <a:latin typeface="+mn-lt"/>
                <a:ea typeface="+mn-ea"/>
                <a:cs typeface="+mn-ea"/>
                <a:sym typeface="+mn-lt"/>
              </a:rPr>
              <a:t>－</a:t>
            </a:r>
            <a:r>
              <a:rPr lang="en-US" altLang="zh-CN" sz="1800" dirty="0">
                <a:latin typeface="+mn-lt"/>
                <a:ea typeface="+mn-ea"/>
                <a:cs typeface="+mn-ea"/>
                <a:sym typeface="+mn-lt"/>
              </a:rPr>
              <a:t>30%</a:t>
            </a:r>
            <a:r>
              <a:rPr lang="zh-CN" altLang="en-US" sz="1800" dirty="0">
                <a:latin typeface="+mn-lt"/>
                <a:ea typeface="+mn-ea"/>
                <a:cs typeface="+mn-ea"/>
                <a:sym typeface="+mn-lt"/>
              </a:rPr>
              <a:t>）</a:t>
            </a:r>
            <a:r>
              <a:rPr lang="en-US" altLang="zh-CN" sz="1800" dirty="0">
                <a:latin typeface="+mn-lt"/>
                <a:ea typeface="+mn-ea"/>
                <a:cs typeface="+mn-ea"/>
                <a:sym typeface="+mn-lt"/>
              </a:rPr>
              <a:t>×30%</a:t>
            </a:r>
            <a:r>
              <a:rPr lang="zh-CN" altLang="en-US" sz="1800" dirty="0">
                <a:latin typeface="+mn-lt"/>
                <a:ea typeface="+mn-ea"/>
                <a:cs typeface="+mn-ea"/>
                <a:sym typeface="+mn-lt"/>
              </a:rPr>
              <a:t>＝</a:t>
            </a:r>
            <a:r>
              <a:rPr lang="en-US" altLang="zh-CN" sz="1800" dirty="0">
                <a:latin typeface="+mn-lt"/>
                <a:ea typeface="+mn-ea"/>
                <a:cs typeface="+mn-ea"/>
                <a:sym typeface="+mn-lt"/>
              </a:rPr>
              <a:t>21 960</a:t>
            </a:r>
            <a:r>
              <a:rPr lang="zh-CN" altLang="en-US" sz="1800" dirty="0">
                <a:latin typeface="+mn-lt"/>
                <a:ea typeface="+mn-ea"/>
                <a:cs typeface="+mn-ea"/>
                <a:sym typeface="+mn-lt"/>
              </a:rPr>
              <a:t>（元）</a:t>
            </a:r>
          </a:p>
          <a:p>
            <a:r>
              <a:rPr lang="zh-CN" altLang="en-US" sz="1800" dirty="0">
                <a:latin typeface="+mn-lt"/>
                <a:ea typeface="+mn-ea"/>
                <a:cs typeface="+mn-ea"/>
                <a:sym typeface="+mn-lt"/>
              </a:rPr>
              <a:t>　　</a:t>
            </a:r>
            <a:r>
              <a:rPr lang="en-US" altLang="zh-CN" sz="1800" dirty="0">
                <a:latin typeface="+mn-lt"/>
                <a:ea typeface="+mn-ea"/>
                <a:cs typeface="+mn-ea"/>
                <a:sym typeface="+mn-lt"/>
              </a:rPr>
              <a:t>B.</a:t>
            </a:r>
            <a:r>
              <a:rPr lang="zh-CN" altLang="en-US" sz="1800" dirty="0">
                <a:latin typeface="+mn-lt"/>
                <a:ea typeface="+mn-ea"/>
                <a:cs typeface="+mn-ea"/>
                <a:sym typeface="+mn-lt"/>
              </a:rPr>
              <a:t>（</a:t>
            </a:r>
            <a:r>
              <a:rPr lang="en-US" altLang="zh-CN" sz="1800" dirty="0">
                <a:latin typeface="+mn-lt"/>
                <a:ea typeface="+mn-ea"/>
                <a:cs typeface="+mn-ea"/>
                <a:sym typeface="+mn-lt"/>
              </a:rPr>
              <a:t>49 140</a:t>
            </a:r>
            <a:r>
              <a:rPr lang="zh-CN" altLang="en-US" sz="1800" dirty="0">
                <a:latin typeface="+mn-lt"/>
                <a:ea typeface="+mn-ea"/>
                <a:cs typeface="+mn-ea"/>
                <a:sym typeface="+mn-lt"/>
              </a:rPr>
              <a:t>＋</a:t>
            </a:r>
            <a:r>
              <a:rPr lang="en-US" altLang="zh-CN" sz="1800" dirty="0">
                <a:latin typeface="+mn-lt"/>
                <a:ea typeface="+mn-ea"/>
                <a:cs typeface="+mn-ea"/>
                <a:sym typeface="+mn-lt"/>
              </a:rPr>
              <a:t>2 373</a:t>
            </a:r>
            <a:r>
              <a:rPr lang="zh-CN" altLang="en-US" sz="1800" dirty="0">
                <a:latin typeface="+mn-lt"/>
                <a:ea typeface="+mn-ea"/>
                <a:cs typeface="+mn-ea"/>
                <a:sym typeface="+mn-lt"/>
              </a:rPr>
              <a:t>）</a:t>
            </a:r>
            <a:r>
              <a:rPr lang="en-US" altLang="zh-CN" sz="1800" dirty="0">
                <a:latin typeface="+mn-lt"/>
                <a:ea typeface="+mn-ea"/>
                <a:cs typeface="+mn-ea"/>
                <a:sym typeface="+mn-lt"/>
              </a:rPr>
              <a:t>÷</a:t>
            </a:r>
            <a:r>
              <a:rPr lang="zh-CN" altLang="en-US" sz="1800" dirty="0">
                <a:latin typeface="+mn-lt"/>
                <a:ea typeface="+mn-ea"/>
                <a:cs typeface="+mn-ea"/>
                <a:sym typeface="+mn-lt"/>
              </a:rPr>
              <a:t>（</a:t>
            </a:r>
            <a:r>
              <a:rPr lang="en-US" altLang="zh-CN" sz="1800" dirty="0">
                <a:latin typeface="+mn-lt"/>
                <a:ea typeface="+mn-ea"/>
                <a:cs typeface="+mn-ea"/>
                <a:sym typeface="+mn-lt"/>
              </a:rPr>
              <a:t>1</a:t>
            </a:r>
            <a:r>
              <a:rPr lang="zh-CN" altLang="en-US" sz="1800" dirty="0">
                <a:latin typeface="+mn-lt"/>
                <a:ea typeface="+mn-ea"/>
                <a:cs typeface="+mn-ea"/>
                <a:sym typeface="+mn-lt"/>
              </a:rPr>
              <a:t>－</a:t>
            </a:r>
            <a:r>
              <a:rPr lang="en-US" altLang="zh-CN" sz="1800" dirty="0">
                <a:latin typeface="+mn-lt"/>
                <a:ea typeface="+mn-ea"/>
                <a:cs typeface="+mn-ea"/>
                <a:sym typeface="+mn-lt"/>
              </a:rPr>
              <a:t>30%</a:t>
            </a:r>
            <a:r>
              <a:rPr lang="zh-CN" altLang="en-US" sz="1800" dirty="0">
                <a:latin typeface="+mn-lt"/>
                <a:ea typeface="+mn-ea"/>
                <a:cs typeface="+mn-ea"/>
                <a:sym typeface="+mn-lt"/>
              </a:rPr>
              <a:t>）</a:t>
            </a:r>
            <a:r>
              <a:rPr lang="en-US" altLang="zh-CN" sz="1800" dirty="0">
                <a:latin typeface="+mn-lt"/>
                <a:ea typeface="+mn-ea"/>
                <a:cs typeface="+mn-ea"/>
                <a:sym typeface="+mn-lt"/>
              </a:rPr>
              <a:t>×30%</a:t>
            </a:r>
            <a:r>
              <a:rPr lang="zh-CN" altLang="en-US" sz="1800" dirty="0">
                <a:latin typeface="+mn-lt"/>
                <a:ea typeface="+mn-ea"/>
                <a:cs typeface="+mn-ea"/>
                <a:sym typeface="+mn-lt"/>
              </a:rPr>
              <a:t>＝</a:t>
            </a:r>
            <a:r>
              <a:rPr lang="en-US" altLang="zh-CN" sz="1800" dirty="0">
                <a:latin typeface="+mn-lt"/>
                <a:ea typeface="+mn-ea"/>
                <a:cs typeface="+mn-ea"/>
                <a:sym typeface="+mn-lt"/>
              </a:rPr>
              <a:t>22 077</a:t>
            </a:r>
            <a:r>
              <a:rPr lang="zh-CN" altLang="en-US" sz="1800" dirty="0">
                <a:latin typeface="+mn-lt"/>
                <a:ea typeface="+mn-ea"/>
                <a:cs typeface="+mn-ea"/>
                <a:sym typeface="+mn-lt"/>
              </a:rPr>
              <a:t>（元）</a:t>
            </a:r>
          </a:p>
          <a:p>
            <a:r>
              <a:rPr lang="zh-CN" altLang="en-US" sz="1800" dirty="0">
                <a:latin typeface="+mn-lt"/>
                <a:ea typeface="+mn-ea"/>
                <a:cs typeface="+mn-ea"/>
                <a:sym typeface="+mn-lt"/>
              </a:rPr>
              <a:t>　　</a:t>
            </a:r>
            <a:r>
              <a:rPr lang="en-US" altLang="zh-CN" sz="1800" dirty="0">
                <a:latin typeface="+mn-lt"/>
                <a:ea typeface="+mn-ea"/>
                <a:cs typeface="+mn-ea"/>
                <a:sym typeface="+mn-lt"/>
              </a:rPr>
              <a:t>C.49 140÷</a:t>
            </a:r>
            <a:r>
              <a:rPr lang="zh-CN" altLang="en-US" sz="1800" dirty="0">
                <a:latin typeface="+mn-lt"/>
                <a:ea typeface="+mn-ea"/>
                <a:cs typeface="+mn-ea"/>
                <a:sym typeface="+mn-lt"/>
              </a:rPr>
              <a:t>（</a:t>
            </a:r>
            <a:r>
              <a:rPr lang="en-US" altLang="zh-CN" sz="1800" dirty="0">
                <a:latin typeface="+mn-lt"/>
                <a:ea typeface="+mn-ea"/>
                <a:cs typeface="+mn-ea"/>
                <a:sym typeface="+mn-lt"/>
              </a:rPr>
              <a:t>1</a:t>
            </a:r>
            <a:r>
              <a:rPr lang="zh-CN" altLang="en-US" sz="1800" dirty="0">
                <a:latin typeface="+mn-lt"/>
                <a:ea typeface="+mn-ea"/>
                <a:cs typeface="+mn-ea"/>
                <a:sym typeface="+mn-lt"/>
              </a:rPr>
              <a:t>－</a:t>
            </a:r>
            <a:r>
              <a:rPr lang="en-US" altLang="zh-CN" sz="1800" dirty="0">
                <a:latin typeface="+mn-lt"/>
                <a:ea typeface="+mn-ea"/>
                <a:cs typeface="+mn-ea"/>
                <a:sym typeface="+mn-lt"/>
              </a:rPr>
              <a:t>30%</a:t>
            </a:r>
            <a:r>
              <a:rPr lang="zh-CN" altLang="en-US" sz="1800" dirty="0">
                <a:latin typeface="+mn-lt"/>
                <a:ea typeface="+mn-ea"/>
                <a:cs typeface="+mn-ea"/>
                <a:sym typeface="+mn-lt"/>
              </a:rPr>
              <a:t>）</a:t>
            </a:r>
            <a:r>
              <a:rPr lang="en-US" altLang="zh-CN" sz="1800" dirty="0">
                <a:latin typeface="+mn-lt"/>
                <a:ea typeface="+mn-ea"/>
                <a:cs typeface="+mn-ea"/>
                <a:sym typeface="+mn-lt"/>
              </a:rPr>
              <a:t>×30%</a:t>
            </a:r>
            <a:r>
              <a:rPr lang="zh-CN" altLang="en-US" sz="1800" dirty="0">
                <a:latin typeface="+mn-lt"/>
                <a:ea typeface="+mn-ea"/>
                <a:cs typeface="+mn-ea"/>
                <a:sym typeface="+mn-lt"/>
              </a:rPr>
              <a:t>＝</a:t>
            </a:r>
            <a:r>
              <a:rPr lang="en-US" altLang="zh-CN" sz="1800" dirty="0">
                <a:latin typeface="+mn-lt"/>
                <a:ea typeface="+mn-ea"/>
                <a:cs typeface="+mn-ea"/>
                <a:sym typeface="+mn-lt"/>
              </a:rPr>
              <a:t>21 060</a:t>
            </a:r>
            <a:r>
              <a:rPr lang="zh-CN" altLang="en-US" sz="1800" dirty="0">
                <a:latin typeface="+mn-lt"/>
                <a:ea typeface="+mn-ea"/>
                <a:cs typeface="+mn-ea"/>
                <a:sym typeface="+mn-lt"/>
              </a:rPr>
              <a:t>（元）</a:t>
            </a:r>
          </a:p>
          <a:p>
            <a:r>
              <a:rPr lang="zh-CN" altLang="en-US" sz="1800" dirty="0">
                <a:latin typeface="+mn-lt"/>
                <a:ea typeface="+mn-ea"/>
                <a:cs typeface="+mn-ea"/>
                <a:sym typeface="+mn-lt"/>
              </a:rPr>
              <a:t>　　</a:t>
            </a:r>
            <a:r>
              <a:rPr lang="en-US" altLang="zh-CN" sz="1800" dirty="0">
                <a:latin typeface="+mn-lt"/>
                <a:ea typeface="+mn-ea"/>
                <a:cs typeface="+mn-ea"/>
                <a:sym typeface="+mn-lt"/>
              </a:rPr>
              <a:t>D.</a:t>
            </a:r>
            <a:r>
              <a:rPr lang="zh-CN" altLang="en-US" sz="1800" dirty="0">
                <a:latin typeface="+mn-lt"/>
                <a:ea typeface="+mn-ea"/>
                <a:cs typeface="+mn-ea"/>
                <a:sym typeface="+mn-lt"/>
              </a:rPr>
              <a:t>（</a:t>
            </a:r>
            <a:r>
              <a:rPr lang="en-US" altLang="zh-CN" sz="1800" dirty="0">
                <a:latin typeface="+mn-lt"/>
                <a:ea typeface="+mn-ea"/>
                <a:cs typeface="+mn-ea"/>
                <a:sym typeface="+mn-lt"/>
              </a:rPr>
              <a:t>49 140</a:t>
            </a:r>
            <a:r>
              <a:rPr lang="zh-CN" altLang="en-US" sz="1800" dirty="0">
                <a:latin typeface="+mn-lt"/>
                <a:ea typeface="+mn-ea"/>
                <a:cs typeface="+mn-ea"/>
                <a:sym typeface="+mn-lt"/>
              </a:rPr>
              <a:t>＋</a:t>
            </a:r>
            <a:r>
              <a:rPr lang="en-US" altLang="zh-CN" sz="1800" dirty="0">
                <a:latin typeface="+mn-lt"/>
                <a:ea typeface="+mn-ea"/>
                <a:cs typeface="+mn-ea"/>
                <a:sym typeface="+mn-lt"/>
              </a:rPr>
              <a:t>2 373</a:t>
            </a:r>
            <a:r>
              <a:rPr lang="zh-CN" altLang="en-US" sz="1800" dirty="0">
                <a:latin typeface="+mn-lt"/>
                <a:ea typeface="+mn-ea"/>
                <a:cs typeface="+mn-ea"/>
                <a:sym typeface="+mn-lt"/>
              </a:rPr>
              <a:t>）</a:t>
            </a:r>
            <a:r>
              <a:rPr lang="en-US" altLang="zh-CN" sz="1800" dirty="0">
                <a:latin typeface="+mn-lt"/>
                <a:ea typeface="+mn-ea"/>
                <a:cs typeface="+mn-ea"/>
                <a:sym typeface="+mn-lt"/>
              </a:rPr>
              <a:t>÷</a:t>
            </a:r>
            <a:r>
              <a:rPr lang="zh-CN" altLang="en-US" sz="1800" dirty="0">
                <a:latin typeface="+mn-lt"/>
                <a:ea typeface="+mn-ea"/>
                <a:cs typeface="+mn-ea"/>
                <a:sym typeface="+mn-lt"/>
              </a:rPr>
              <a:t>（</a:t>
            </a:r>
            <a:r>
              <a:rPr lang="en-US" altLang="zh-CN" sz="1800" dirty="0">
                <a:latin typeface="+mn-lt"/>
                <a:ea typeface="+mn-ea"/>
                <a:cs typeface="+mn-ea"/>
                <a:sym typeface="+mn-lt"/>
              </a:rPr>
              <a:t>1</a:t>
            </a:r>
            <a:r>
              <a:rPr lang="zh-CN" altLang="en-US" sz="1800" dirty="0">
                <a:latin typeface="+mn-lt"/>
                <a:ea typeface="+mn-ea"/>
                <a:cs typeface="+mn-ea"/>
                <a:sym typeface="+mn-lt"/>
              </a:rPr>
              <a:t>＋</a:t>
            </a:r>
            <a:r>
              <a:rPr lang="en-US" altLang="zh-CN" sz="1800" dirty="0">
                <a:latin typeface="+mn-lt"/>
                <a:ea typeface="+mn-ea"/>
                <a:cs typeface="+mn-ea"/>
                <a:sym typeface="+mn-lt"/>
              </a:rPr>
              <a:t>13%</a:t>
            </a:r>
            <a:r>
              <a:rPr lang="zh-CN" altLang="en-US" sz="1800" dirty="0">
                <a:latin typeface="+mn-lt"/>
                <a:ea typeface="+mn-ea"/>
                <a:cs typeface="+mn-ea"/>
                <a:sym typeface="+mn-lt"/>
              </a:rPr>
              <a:t>）</a:t>
            </a:r>
            <a:r>
              <a:rPr lang="en-US" altLang="zh-CN" sz="1800" dirty="0">
                <a:latin typeface="+mn-lt"/>
                <a:ea typeface="+mn-ea"/>
                <a:cs typeface="+mn-ea"/>
                <a:sym typeface="+mn-lt"/>
              </a:rPr>
              <a:t>÷</a:t>
            </a:r>
            <a:r>
              <a:rPr lang="zh-CN" altLang="en-US" sz="1800" dirty="0">
                <a:latin typeface="+mn-lt"/>
                <a:ea typeface="+mn-ea"/>
                <a:cs typeface="+mn-ea"/>
                <a:sym typeface="+mn-lt"/>
              </a:rPr>
              <a:t>（</a:t>
            </a:r>
            <a:r>
              <a:rPr lang="en-US" altLang="zh-CN" sz="1800" dirty="0">
                <a:latin typeface="+mn-lt"/>
                <a:ea typeface="+mn-ea"/>
                <a:cs typeface="+mn-ea"/>
                <a:sym typeface="+mn-lt"/>
              </a:rPr>
              <a:t>1</a:t>
            </a:r>
            <a:r>
              <a:rPr lang="zh-CN" altLang="en-US" sz="1800" dirty="0">
                <a:latin typeface="+mn-lt"/>
                <a:ea typeface="+mn-ea"/>
                <a:cs typeface="+mn-ea"/>
                <a:sym typeface="+mn-lt"/>
              </a:rPr>
              <a:t>－</a:t>
            </a:r>
            <a:r>
              <a:rPr lang="en-US" altLang="zh-CN" sz="1800" dirty="0">
                <a:latin typeface="+mn-lt"/>
                <a:ea typeface="+mn-ea"/>
                <a:cs typeface="+mn-ea"/>
                <a:sym typeface="+mn-lt"/>
              </a:rPr>
              <a:t>30%</a:t>
            </a:r>
            <a:r>
              <a:rPr lang="zh-CN" altLang="en-US" sz="1800" dirty="0">
                <a:latin typeface="+mn-lt"/>
                <a:ea typeface="+mn-ea"/>
                <a:cs typeface="+mn-ea"/>
                <a:sym typeface="+mn-lt"/>
              </a:rPr>
              <a:t>）</a:t>
            </a:r>
            <a:r>
              <a:rPr lang="en-US" altLang="zh-CN" sz="1800" dirty="0">
                <a:latin typeface="+mn-lt"/>
                <a:ea typeface="+mn-ea"/>
                <a:cs typeface="+mn-ea"/>
                <a:sym typeface="+mn-lt"/>
              </a:rPr>
              <a:t>×30%</a:t>
            </a:r>
            <a:r>
              <a:rPr lang="zh-CN" altLang="en-US" sz="1800" dirty="0">
                <a:latin typeface="+mn-lt"/>
                <a:ea typeface="+mn-ea"/>
                <a:cs typeface="+mn-ea"/>
                <a:sym typeface="+mn-lt"/>
              </a:rPr>
              <a:t>＝</a:t>
            </a:r>
            <a:r>
              <a:rPr lang="en-US" altLang="zh-CN" sz="1800" dirty="0">
                <a:latin typeface="+mn-lt"/>
                <a:ea typeface="+mn-ea"/>
                <a:cs typeface="+mn-ea"/>
                <a:sym typeface="+mn-lt"/>
              </a:rPr>
              <a:t>19 537.17</a:t>
            </a:r>
            <a:r>
              <a:rPr lang="zh-CN" altLang="en-US" sz="1800" dirty="0">
                <a:latin typeface="+mn-lt"/>
                <a:ea typeface="+mn-ea"/>
                <a:cs typeface="+mn-ea"/>
                <a:sym typeface="+mn-lt"/>
              </a:rPr>
              <a:t>（元）</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6"/>
            <a:ext cx="677108" cy="1428693"/>
            <a:chOff x="9306655"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5"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A</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221078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138</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800" dirty="0">
                <a:latin typeface="+mn-lt"/>
                <a:ea typeface="+mn-ea"/>
                <a:cs typeface="+mn-ea"/>
                <a:sym typeface="+mn-lt"/>
              </a:rPr>
              <a:t>【</a:t>
            </a:r>
            <a:r>
              <a:rPr lang="zh-CN" altLang="en-US" sz="1800" dirty="0">
                <a:latin typeface="+mn-lt"/>
                <a:ea typeface="+mn-ea"/>
                <a:cs typeface="+mn-ea"/>
                <a:sym typeface="+mn-lt"/>
              </a:rPr>
              <a:t>例题</a:t>
            </a:r>
            <a:r>
              <a:rPr lang="en-US" altLang="zh-CN" sz="1800" dirty="0">
                <a:latin typeface="+mn-lt"/>
                <a:ea typeface="+mn-ea"/>
                <a:cs typeface="+mn-ea"/>
                <a:sym typeface="+mn-lt"/>
              </a:rPr>
              <a:t>-</a:t>
            </a:r>
            <a:r>
              <a:rPr lang="zh-CN" altLang="en-US" sz="1800" dirty="0">
                <a:latin typeface="+mn-lt"/>
                <a:ea typeface="+mn-ea"/>
                <a:cs typeface="+mn-ea"/>
                <a:sym typeface="+mn-lt"/>
              </a:rPr>
              <a:t>单选题</a:t>
            </a:r>
            <a:r>
              <a:rPr lang="en-US" altLang="zh-CN" sz="1800" dirty="0">
                <a:latin typeface="+mn-lt"/>
                <a:ea typeface="+mn-ea"/>
                <a:cs typeface="+mn-ea"/>
                <a:sym typeface="+mn-lt"/>
              </a:rPr>
              <a:t>】</a:t>
            </a:r>
            <a:r>
              <a:rPr lang="zh-CN" altLang="en-US" sz="1800" dirty="0">
                <a:latin typeface="+mn-lt"/>
                <a:ea typeface="+mn-ea"/>
                <a:cs typeface="+mn-ea"/>
                <a:sym typeface="+mn-lt"/>
              </a:rPr>
              <a:t>（</a:t>
            </a:r>
            <a:r>
              <a:rPr lang="en-US" altLang="zh-CN" sz="1800" dirty="0">
                <a:latin typeface="+mn-lt"/>
                <a:ea typeface="+mn-ea"/>
                <a:cs typeface="+mn-ea"/>
                <a:sym typeface="+mn-lt"/>
              </a:rPr>
              <a:t>2021 </a:t>
            </a:r>
            <a:r>
              <a:rPr lang="zh-CN" altLang="en-US" sz="1800" dirty="0">
                <a:latin typeface="+mn-lt"/>
                <a:ea typeface="+mn-ea"/>
                <a:cs typeface="+mn-ea"/>
                <a:sym typeface="+mn-lt"/>
              </a:rPr>
              <a:t>年）甲鞭炮厂为增值税一般纳税人，</a:t>
            </a:r>
            <a:r>
              <a:rPr lang="en-US" altLang="zh-CN" sz="1800" dirty="0">
                <a:latin typeface="+mn-lt"/>
                <a:ea typeface="+mn-ea"/>
                <a:cs typeface="+mn-ea"/>
                <a:sym typeface="+mn-lt"/>
              </a:rPr>
              <a:t>2019 </a:t>
            </a:r>
            <a:r>
              <a:rPr lang="zh-CN" altLang="en-US" sz="1800" dirty="0">
                <a:latin typeface="+mn-lt"/>
                <a:ea typeface="+mn-ea"/>
                <a:cs typeface="+mn-ea"/>
                <a:sym typeface="+mn-lt"/>
              </a:rPr>
              <a:t>年 </a:t>
            </a:r>
            <a:r>
              <a:rPr lang="en-US" altLang="zh-CN" sz="1800" dirty="0">
                <a:latin typeface="+mn-lt"/>
                <a:ea typeface="+mn-ea"/>
                <a:cs typeface="+mn-ea"/>
                <a:sym typeface="+mn-lt"/>
              </a:rPr>
              <a:t>8 </a:t>
            </a:r>
            <a:r>
              <a:rPr lang="zh-CN" altLang="en-US" sz="1800" dirty="0">
                <a:latin typeface="+mn-lt"/>
                <a:ea typeface="+mn-ea"/>
                <a:cs typeface="+mn-ea"/>
                <a:sym typeface="+mn-lt"/>
              </a:rPr>
              <a:t>月受托加工一批焰火，委托方提供原材料成本 </a:t>
            </a:r>
            <a:r>
              <a:rPr lang="en-US" altLang="zh-CN" sz="1800" dirty="0">
                <a:latin typeface="+mn-lt"/>
                <a:ea typeface="+mn-ea"/>
                <a:cs typeface="+mn-ea"/>
                <a:sym typeface="+mn-lt"/>
              </a:rPr>
              <a:t>48 025 </a:t>
            </a:r>
            <a:r>
              <a:rPr lang="zh-CN" altLang="en-US" sz="1800" dirty="0">
                <a:latin typeface="+mn-lt"/>
                <a:ea typeface="+mn-ea"/>
                <a:cs typeface="+mn-ea"/>
                <a:sym typeface="+mn-lt"/>
              </a:rPr>
              <a:t>元，甲鞭炮厂收取含增值税加工费 </a:t>
            </a:r>
            <a:r>
              <a:rPr lang="en-US" altLang="zh-CN" sz="1800" dirty="0">
                <a:latin typeface="+mn-lt"/>
                <a:ea typeface="+mn-ea"/>
                <a:cs typeface="+mn-ea"/>
                <a:sym typeface="+mn-lt"/>
              </a:rPr>
              <a:t>9 605 </a:t>
            </a:r>
            <a:r>
              <a:rPr lang="zh-CN" altLang="en-US" sz="1800" dirty="0">
                <a:latin typeface="+mn-lt"/>
                <a:ea typeface="+mn-ea"/>
                <a:cs typeface="+mn-ea"/>
                <a:sym typeface="+mn-lt"/>
              </a:rPr>
              <a:t>元。甲鞭炮厂无同类焰火销售价格。已知增值税税率为 </a:t>
            </a:r>
            <a:r>
              <a:rPr lang="en-US" altLang="zh-CN" sz="1800" dirty="0">
                <a:latin typeface="+mn-lt"/>
                <a:ea typeface="+mn-ea"/>
                <a:cs typeface="+mn-ea"/>
                <a:sym typeface="+mn-lt"/>
              </a:rPr>
              <a:t>13</a:t>
            </a:r>
            <a:r>
              <a:rPr lang="zh-CN" altLang="en-US" sz="1800" dirty="0">
                <a:latin typeface="+mn-lt"/>
                <a:ea typeface="+mn-ea"/>
                <a:cs typeface="+mn-ea"/>
                <a:sym typeface="+mn-lt"/>
              </a:rPr>
              <a:t>％，消费税税率为 </a:t>
            </a:r>
            <a:r>
              <a:rPr lang="en-US" altLang="zh-CN" sz="1800" dirty="0">
                <a:latin typeface="+mn-lt"/>
                <a:ea typeface="+mn-ea"/>
                <a:cs typeface="+mn-ea"/>
                <a:sym typeface="+mn-lt"/>
              </a:rPr>
              <a:t>15</a:t>
            </a:r>
            <a:r>
              <a:rPr lang="zh-CN" altLang="en-US" sz="1800" dirty="0">
                <a:latin typeface="+mn-lt"/>
                <a:ea typeface="+mn-ea"/>
                <a:cs typeface="+mn-ea"/>
                <a:sym typeface="+mn-lt"/>
              </a:rPr>
              <a:t>％。计算甲鞭炮厂该笔业务应代收代缴消费税税额的下列算式中，正确的是（ ）。</a:t>
            </a:r>
          </a:p>
          <a:p>
            <a:r>
              <a:rPr lang="zh-CN" altLang="en-US" sz="1800" dirty="0">
                <a:latin typeface="+mn-lt"/>
                <a:ea typeface="+mn-ea"/>
                <a:cs typeface="+mn-ea"/>
                <a:sym typeface="+mn-lt"/>
              </a:rPr>
              <a:t> </a:t>
            </a:r>
            <a:r>
              <a:rPr lang="en-US" altLang="zh-CN" sz="1800" dirty="0">
                <a:latin typeface="+mn-lt"/>
                <a:ea typeface="+mn-ea"/>
                <a:cs typeface="+mn-ea"/>
                <a:sym typeface="+mn-lt"/>
              </a:rPr>
              <a:t>A.[48 025</a:t>
            </a:r>
            <a:r>
              <a:rPr lang="zh-CN" altLang="en-US" sz="1800" dirty="0">
                <a:latin typeface="+mn-lt"/>
                <a:ea typeface="+mn-ea"/>
                <a:cs typeface="+mn-ea"/>
                <a:sym typeface="+mn-lt"/>
              </a:rPr>
              <a:t>＋</a:t>
            </a:r>
            <a:r>
              <a:rPr lang="en-US" altLang="zh-CN" sz="1800" dirty="0">
                <a:latin typeface="+mn-lt"/>
                <a:ea typeface="+mn-ea"/>
                <a:cs typeface="+mn-ea"/>
                <a:sym typeface="+mn-lt"/>
              </a:rPr>
              <a:t>9 605÷</a:t>
            </a:r>
            <a:r>
              <a:rPr lang="zh-CN" altLang="en-US" sz="1800" dirty="0">
                <a:latin typeface="+mn-lt"/>
                <a:ea typeface="+mn-ea"/>
                <a:cs typeface="+mn-ea"/>
                <a:sym typeface="+mn-lt"/>
              </a:rPr>
              <a:t>（</a:t>
            </a:r>
            <a:r>
              <a:rPr lang="en-US" altLang="zh-CN" sz="1800" dirty="0">
                <a:latin typeface="+mn-lt"/>
                <a:ea typeface="+mn-ea"/>
                <a:cs typeface="+mn-ea"/>
                <a:sym typeface="+mn-lt"/>
              </a:rPr>
              <a:t>1</a:t>
            </a:r>
            <a:r>
              <a:rPr lang="zh-CN" altLang="en-US" sz="1800" dirty="0">
                <a:latin typeface="+mn-lt"/>
                <a:ea typeface="+mn-ea"/>
                <a:cs typeface="+mn-ea"/>
                <a:sym typeface="+mn-lt"/>
              </a:rPr>
              <a:t>＋</a:t>
            </a:r>
            <a:r>
              <a:rPr lang="en-US" altLang="zh-CN" sz="1800" dirty="0">
                <a:latin typeface="+mn-lt"/>
                <a:ea typeface="+mn-ea"/>
                <a:cs typeface="+mn-ea"/>
                <a:sym typeface="+mn-lt"/>
              </a:rPr>
              <a:t>13</a:t>
            </a:r>
            <a:r>
              <a:rPr lang="zh-CN" altLang="en-US" sz="1800" dirty="0">
                <a:latin typeface="+mn-lt"/>
                <a:ea typeface="+mn-ea"/>
                <a:cs typeface="+mn-ea"/>
                <a:sym typeface="+mn-lt"/>
              </a:rPr>
              <a:t>％）</a:t>
            </a:r>
            <a:r>
              <a:rPr lang="en-US" altLang="zh-CN" sz="1800" dirty="0">
                <a:latin typeface="+mn-lt"/>
                <a:ea typeface="+mn-ea"/>
                <a:cs typeface="+mn-ea"/>
                <a:sym typeface="+mn-lt"/>
              </a:rPr>
              <a:t>]÷</a:t>
            </a:r>
            <a:r>
              <a:rPr lang="zh-CN" altLang="en-US" sz="1800" dirty="0">
                <a:latin typeface="+mn-lt"/>
                <a:ea typeface="+mn-ea"/>
                <a:cs typeface="+mn-ea"/>
                <a:sym typeface="+mn-lt"/>
              </a:rPr>
              <a:t>（</a:t>
            </a:r>
            <a:r>
              <a:rPr lang="en-US" altLang="zh-CN" sz="1800" dirty="0">
                <a:latin typeface="+mn-lt"/>
                <a:ea typeface="+mn-ea"/>
                <a:cs typeface="+mn-ea"/>
                <a:sym typeface="+mn-lt"/>
              </a:rPr>
              <a:t>1</a:t>
            </a:r>
            <a:r>
              <a:rPr lang="zh-CN" altLang="en-US" sz="1800" dirty="0">
                <a:latin typeface="+mn-lt"/>
                <a:ea typeface="+mn-ea"/>
                <a:cs typeface="+mn-ea"/>
                <a:sym typeface="+mn-lt"/>
              </a:rPr>
              <a:t>－</a:t>
            </a:r>
            <a:r>
              <a:rPr lang="en-US" altLang="zh-CN" sz="1800" dirty="0">
                <a:latin typeface="+mn-lt"/>
                <a:ea typeface="+mn-ea"/>
                <a:cs typeface="+mn-ea"/>
                <a:sym typeface="+mn-lt"/>
              </a:rPr>
              <a:t>15</a:t>
            </a:r>
            <a:r>
              <a:rPr lang="zh-CN" altLang="en-US" sz="1800" dirty="0">
                <a:latin typeface="+mn-lt"/>
                <a:ea typeface="+mn-ea"/>
                <a:cs typeface="+mn-ea"/>
                <a:sym typeface="+mn-lt"/>
              </a:rPr>
              <a:t>％）</a:t>
            </a:r>
            <a:r>
              <a:rPr lang="en-US" altLang="zh-CN" sz="1800" dirty="0">
                <a:latin typeface="+mn-lt"/>
                <a:ea typeface="+mn-ea"/>
                <a:cs typeface="+mn-ea"/>
                <a:sym typeface="+mn-lt"/>
              </a:rPr>
              <a:t>×15</a:t>
            </a:r>
            <a:r>
              <a:rPr lang="zh-CN" altLang="en-US" sz="1800" dirty="0">
                <a:latin typeface="+mn-lt"/>
                <a:ea typeface="+mn-ea"/>
                <a:cs typeface="+mn-ea"/>
                <a:sym typeface="+mn-lt"/>
              </a:rPr>
              <a:t>％＝</a:t>
            </a:r>
            <a:r>
              <a:rPr lang="en-US" altLang="zh-CN" sz="1800" dirty="0">
                <a:latin typeface="+mn-lt"/>
                <a:ea typeface="+mn-ea"/>
                <a:cs typeface="+mn-ea"/>
                <a:sym typeface="+mn-lt"/>
              </a:rPr>
              <a:t>9 975 </a:t>
            </a:r>
            <a:r>
              <a:rPr lang="zh-CN" altLang="en-US" sz="1800" dirty="0">
                <a:latin typeface="+mn-lt"/>
                <a:ea typeface="+mn-ea"/>
                <a:cs typeface="+mn-ea"/>
                <a:sym typeface="+mn-lt"/>
              </a:rPr>
              <a:t>元</a:t>
            </a:r>
          </a:p>
          <a:p>
            <a:r>
              <a:rPr lang="zh-CN" altLang="en-US" sz="1800" dirty="0">
                <a:latin typeface="+mn-lt"/>
                <a:ea typeface="+mn-ea"/>
                <a:cs typeface="+mn-ea"/>
                <a:sym typeface="+mn-lt"/>
              </a:rPr>
              <a:t> </a:t>
            </a:r>
            <a:r>
              <a:rPr lang="en-US" altLang="zh-CN" sz="1800" dirty="0">
                <a:latin typeface="+mn-lt"/>
                <a:ea typeface="+mn-ea"/>
                <a:cs typeface="+mn-ea"/>
                <a:sym typeface="+mn-lt"/>
              </a:rPr>
              <a:t>B.[48 025</a:t>
            </a:r>
            <a:r>
              <a:rPr lang="zh-CN" altLang="en-US" sz="1800" dirty="0">
                <a:latin typeface="+mn-lt"/>
                <a:ea typeface="+mn-ea"/>
                <a:cs typeface="+mn-ea"/>
                <a:sym typeface="+mn-lt"/>
              </a:rPr>
              <a:t>＋</a:t>
            </a:r>
            <a:r>
              <a:rPr lang="en-US" altLang="zh-CN" sz="1800" dirty="0">
                <a:latin typeface="+mn-lt"/>
                <a:ea typeface="+mn-ea"/>
                <a:cs typeface="+mn-ea"/>
                <a:sym typeface="+mn-lt"/>
              </a:rPr>
              <a:t>9 605÷</a:t>
            </a:r>
            <a:r>
              <a:rPr lang="zh-CN" altLang="en-US" sz="1800" dirty="0">
                <a:latin typeface="+mn-lt"/>
                <a:ea typeface="+mn-ea"/>
                <a:cs typeface="+mn-ea"/>
                <a:sym typeface="+mn-lt"/>
              </a:rPr>
              <a:t>（</a:t>
            </a:r>
            <a:r>
              <a:rPr lang="en-US" altLang="zh-CN" sz="1800" dirty="0">
                <a:latin typeface="+mn-lt"/>
                <a:ea typeface="+mn-ea"/>
                <a:cs typeface="+mn-ea"/>
                <a:sym typeface="+mn-lt"/>
              </a:rPr>
              <a:t>1</a:t>
            </a:r>
            <a:r>
              <a:rPr lang="zh-CN" altLang="en-US" sz="1800" dirty="0">
                <a:latin typeface="+mn-lt"/>
                <a:ea typeface="+mn-ea"/>
                <a:cs typeface="+mn-ea"/>
                <a:sym typeface="+mn-lt"/>
              </a:rPr>
              <a:t>＋</a:t>
            </a:r>
            <a:r>
              <a:rPr lang="en-US" altLang="zh-CN" sz="1800" dirty="0">
                <a:latin typeface="+mn-lt"/>
                <a:ea typeface="+mn-ea"/>
                <a:cs typeface="+mn-ea"/>
                <a:sym typeface="+mn-lt"/>
              </a:rPr>
              <a:t>13</a:t>
            </a:r>
            <a:r>
              <a:rPr lang="zh-CN" altLang="en-US" sz="1800" dirty="0">
                <a:latin typeface="+mn-lt"/>
                <a:ea typeface="+mn-ea"/>
                <a:cs typeface="+mn-ea"/>
                <a:sym typeface="+mn-lt"/>
              </a:rPr>
              <a:t>％）</a:t>
            </a:r>
            <a:r>
              <a:rPr lang="en-US" altLang="zh-CN" sz="1800" dirty="0">
                <a:latin typeface="+mn-lt"/>
                <a:ea typeface="+mn-ea"/>
                <a:cs typeface="+mn-ea"/>
                <a:sym typeface="+mn-lt"/>
              </a:rPr>
              <a:t>]×15</a:t>
            </a:r>
            <a:r>
              <a:rPr lang="zh-CN" altLang="en-US" sz="1800" dirty="0">
                <a:latin typeface="+mn-lt"/>
                <a:ea typeface="+mn-ea"/>
                <a:cs typeface="+mn-ea"/>
                <a:sym typeface="+mn-lt"/>
              </a:rPr>
              <a:t>％＝</a:t>
            </a:r>
            <a:r>
              <a:rPr lang="en-US" altLang="zh-CN" sz="1800" dirty="0">
                <a:latin typeface="+mn-lt"/>
                <a:ea typeface="+mn-ea"/>
                <a:cs typeface="+mn-ea"/>
                <a:sym typeface="+mn-lt"/>
              </a:rPr>
              <a:t>8 478.75 </a:t>
            </a:r>
            <a:r>
              <a:rPr lang="zh-CN" altLang="en-US" sz="1800" dirty="0">
                <a:latin typeface="+mn-lt"/>
                <a:ea typeface="+mn-ea"/>
                <a:cs typeface="+mn-ea"/>
                <a:sym typeface="+mn-lt"/>
              </a:rPr>
              <a:t>元</a:t>
            </a:r>
          </a:p>
          <a:p>
            <a:r>
              <a:rPr lang="zh-CN" altLang="en-US" sz="1800" dirty="0">
                <a:latin typeface="+mn-lt"/>
                <a:ea typeface="+mn-ea"/>
                <a:cs typeface="+mn-ea"/>
                <a:sym typeface="+mn-lt"/>
              </a:rPr>
              <a:t> </a:t>
            </a:r>
            <a:r>
              <a:rPr lang="en-US" altLang="zh-CN" sz="1800" dirty="0">
                <a:latin typeface="+mn-lt"/>
                <a:ea typeface="+mn-ea"/>
                <a:cs typeface="+mn-ea"/>
                <a:sym typeface="+mn-lt"/>
              </a:rPr>
              <a:t>C.</a:t>
            </a:r>
            <a:r>
              <a:rPr lang="zh-CN" altLang="en-US" sz="1800" dirty="0">
                <a:latin typeface="+mn-lt"/>
                <a:ea typeface="+mn-ea"/>
                <a:cs typeface="+mn-ea"/>
                <a:sym typeface="+mn-lt"/>
              </a:rPr>
              <a:t>（</a:t>
            </a:r>
            <a:r>
              <a:rPr lang="en-US" altLang="zh-CN" sz="1800" dirty="0">
                <a:latin typeface="+mn-lt"/>
                <a:ea typeface="+mn-ea"/>
                <a:cs typeface="+mn-ea"/>
                <a:sym typeface="+mn-lt"/>
              </a:rPr>
              <a:t>48 025</a:t>
            </a:r>
            <a:r>
              <a:rPr lang="zh-CN" altLang="en-US" sz="1800" dirty="0">
                <a:latin typeface="+mn-lt"/>
                <a:ea typeface="+mn-ea"/>
                <a:cs typeface="+mn-ea"/>
                <a:sym typeface="+mn-lt"/>
              </a:rPr>
              <a:t>＋</a:t>
            </a:r>
            <a:r>
              <a:rPr lang="en-US" altLang="zh-CN" sz="1800" dirty="0">
                <a:latin typeface="+mn-lt"/>
                <a:ea typeface="+mn-ea"/>
                <a:cs typeface="+mn-ea"/>
                <a:sym typeface="+mn-lt"/>
              </a:rPr>
              <a:t>9 605</a:t>
            </a:r>
            <a:r>
              <a:rPr lang="zh-CN" altLang="en-US" sz="1800" dirty="0">
                <a:latin typeface="+mn-lt"/>
                <a:ea typeface="+mn-ea"/>
                <a:cs typeface="+mn-ea"/>
                <a:sym typeface="+mn-lt"/>
              </a:rPr>
              <a:t>）</a:t>
            </a:r>
            <a:r>
              <a:rPr lang="en-US" altLang="zh-CN" sz="1800" dirty="0">
                <a:latin typeface="+mn-lt"/>
                <a:ea typeface="+mn-ea"/>
                <a:cs typeface="+mn-ea"/>
                <a:sym typeface="+mn-lt"/>
              </a:rPr>
              <a:t>×15</a:t>
            </a:r>
            <a:r>
              <a:rPr lang="zh-CN" altLang="en-US" sz="1800" dirty="0">
                <a:latin typeface="+mn-lt"/>
                <a:ea typeface="+mn-ea"/>
                <a:cs typeface="+mn-ea"/>
                <a:sym typeface="+mn-lt"/>
              </a:rPr>
              <a:t>％＝</a:t>
            </a:r>
            <a:r>
              <a:rPr lang="en-US" altLang="zh-CN" sz="1800" dirty="0">
                <a:latin typeface="+mn-lt"/>
                <a:ea typeface="+mn-ea"/>
                <a:cs typeface="+mn-ea"/>
                <a:sym typeface="+mn-lt"/>
              </a:rPr>
              <a:t>8 644.5 </a:t>
            </a:r>
            <a:r>
              <a:rPr lang="zh-CN" altLang="en-US" sz="1800" dirty="0">
                <a:latin typeface="+mn-lt"/>
                <a:ea typeface="+mn-ea"/>
                <a:cs typeface="+mn-ea"/>
                <a:sym typeface="+mn-lt"/>
              </a:rPr>
              <a:t>元</a:t>
            </a:r>
          </a:p>
          <a:p>
            <a:r>
              <a:rPr lang="zh-CN" altLang="en-US" sz="1800" dirty="0">
                <a:latin typeface="+mn-lt"/>
                <a:ea typeface="+mn-ea"/>
                <a:cs typeface="+mn-ea"/>
                <a:sym typeface="+mn-lt"/>
              </a:rPr>
              <a:t> </a:t>
            </a:r>
            <a:r>
              <a:rPr lang="en-US" altLang="zh-CN" sz="1800" dirty="0">
                <a:latin typeface="+mn-lt"/>
                <a:ea typeface="+mn-ea"/>
                <a:cs typeface="+mn-ea"/>
                <a:sym typeface="+mn-lt"/>
              </a:rPr>
              <a:t>D.</a:t>
            </a:r>
            <a:r>
              <a:rPr lang="zh-CN" altLang="en-US" sz="1800" dirty="0">
                <a:latin typeface="+mn-lt"/>
                <a:ea typeface="+mn-ea"/>
                <a:cs typeface="+mn-ea"/>
                <a:sym typeface="+mn-lt"/>
              </a:rPr>
              <a:t>（</a:t>
            </a:r>
            <a:r>
              <a:rPr lang="en-US" altLang="zh-CN" sz="1800" dirty="0">
                <a:latin typeface="+mn-lt"/>
                <a:ea typeface="+mn-ea"/>
                <a:cs typeface="+mn-ea"/>
                <a:sym typeface="+mn-lt"/>
              </a:rPr>
              <a:t>48 025</a:t>
            </a:r>
            <a:r>
              <a:rPr lang="zh-CN" altLang="en-US" sz="1800" dirty="0">
                <a:latin typeface="+mn-lt"/>
                <a:ea typeface="+mn-ea"/>
                <a:cs typeface="+mn-ea"/>
                <a:sym typeface="+mn-lt"/>
              </a:rPr>
              <a:t>＋</a:t>
            </a:r>
            <a:r>
              <a:rPr lang="en-US" altLang="zh-CN" sz="1800" dirty="0">
                <a:latin typeface="+mn-lt"/>
                <a:ea typeface="+mn-ea"/>
                <a:cs typeface="+mn-ea"/>
                <a:sym typeface="+mn-lt"/>
              </a:rPr>
              <a:t>9 605</a:t>
            </a:r>
            <a:r>
              <a:rPr lang="zh-CN" altLang="en-US" sz="1800" dirty="0">
                <a:latin typeface="+mn-lt"/>
                <a:ea typeface="+mn-ea"/>
                <a:cs typeface="+mn-ea"/>
                <a:sym typeface="+mn-lt"/>
              </a:rPr>
              <a:t>）</a:t>
            </a:r>
            <a:r>
              <a:rPr lang="en-US" altLang="zh-CN" sz="1800" dirty="0">
                <a:latin typeface="+mn-lt"/>
                <a:ea typeface="+mn-ea"/>
                <a:cs typeface="+mn-ea"/>
                <a:sym typeface="+mn-lt"/>
              </a:rPr>
              <a:t>÷</a:t>
            </a:r>
            <a:r>
              <a:rPr lang="zh-CN" altLang="en-US" sz="1800" dirty="0">
                <a:latin typeface="+mn-lt"/>
                <a:ea typeface="+mn-ea"/>
                <a:cs typeface="+mn-ea"/>
                <a:sym typeface="+mn-lt"/>
              </a:rPr>
              <a:t>（</a:t>
            </a:r>
            <a:r>
              <a:rPr lang="en-US" altLang="zh-CN" sz="1800" dirty="0">
                <a:latin typeface="+mn-lt"/>
                <a:ea typeface="+mn-ea"/>
                <a:cs typeface="+mn-ea"/>
                <a:sym typeface="+mn-lt"/>
              </a:rPr>
              <a:t>1</a:t>
            </a:r>
            <a:r>
              <a:rPr lang="zh-CN" altLang="en-US" sz="1800" dirty="0">
                <a:latin typeface="+mn-lt"/>
                <a:ea typeface="+mn-ea"/>
                <a:cs typeface="+mn-ea"/>
                <a:sym typeface="+mn-lt"/>
              </a:rPr>
              <a:t>＋</a:t>
            </a:r>
            <a:r>
              <a:rPr lang="en-US" altLang="zh-CN" sz="1800" dirty="0">
                <a:latin typeface="+mn-lt"/>
                <a:ea typeface="+mn-ea"/>
                <a:cs typeface="+mn-ea"/>
                <a:sym typeface="+mn-lt"/>
              </a:rPr>
              <a:t>13</a:t>
            </a:r>
            <a:r>
              <a:rPr lang="zh-CN" altLang="en-US" sz="1800" dirty="0">
                <a:latin typeface="+mn-lt"/>
                <a:ea typeface="+mn-ea"/>
                <a:cs typeface="+mn-ea"/>
                <a:sym typeface="+mn-lt"/>
              </a:rPr>
              <a:t>％）</a:t>
            </a:r>
            <a:r>
              <a:rPr lang="en-US" altLang="zh-CN" sz="1800" dirty="0">
                <a:latin typeface="+mn-lt"/>
                <a:ea typeface="+mn-ea"/>
                <a:cs typeface="+mn-ea"/>
                <a:sym typeface="+mn-lt"/>
              </a:rPr>
              <a:t>÷</a:t>
            </a:r>
            <a:r>
              <a:rPr lang="zh-CN" altLang="en-US" sz="1800" dirty="0">
                <a:latin typeface="+mn-lt"/>
                <a:ea typeface="+mn-ea"/>
                <a:cs typeface="+mn-ea"/>
                <a:sym typeface="+mn-lt"/>
              </a:rPr>
              <a:t>（</a:t>
            </a:r>
            <a:r>
              <a:rPr lang="en-US" altLang="zh-CN" sz="1800" dirty="0">
                <a:latin typeface="+mn-lt"/>
                <a:ea typeface="+mn-ea"/>
                <a:cs typeface="+mn-ea"/>
                <a:sym typeface="+mn-lt"/>
              </a:rPr>
              <a:t>1</a:t>
            </a:r>
            <a:r>
              <a:rPr lang="zh-CN" altLang="en-US" sz="1800" dirty="0">
                <a:latin typeface="+mn-lt"/>
                <a:ea typeface="+mn-ea"/>
                <a:cs typeface="+mn-ea"/>
                <a:sym typeface="+mn-lt"/>
              </a:rPr>
              <a:t>－</a:t>
            </a:r>
            <a:r>
              <a:rPr lang="en-US" altLang="zh-CN" sz="1800" dirty="0">
                <a:latin typeface="+mn-lt"/>
                <a:ea typeface="+mn-ea"/>
                <a:cs typeface="+mn-ea"/>
                <a:sym typeface="+mn-lt"/>
              </a:rPr>
              <a:t>15</a:t>
            </a:r>
            <a:r>
              <a:rPr lang="zh-CN" altLang="en-US" sz="1800" dirty="0">
                <a:latin typeface="+mn-lt"/>
                <a:ea typeface="+mn-ea"/>
                <a:cs typeface="+mn-ea"/>
                <a:sym typeface="+mn-lt"/>
              </a:rPr>
              <a:t>％）</a:t>
            </a:r>
            <a:r>
              <a:rPr lang="en-US" altLang="zh-CN" sz="1800" dirty="0">
                <a:latin typeface="+mn-lt"/>
                <a:ea typeface="+mn-ea"/>
                <a:cs typeface="+mn-ea"/>
                <a:sym typeface="+mn-lt"/>
              </a:rPr>
              <a:t>×15</a:t>
            </a:r>
            <a:r>
              <a:rPr lang="zh-CN" altLang="en-US" sz="1800" dirty="0">
                <a:latin typeface="+mn-lt"/>
                <a:ea typeface="+mn-ea"/>
                <a:cs typeface="+mn-ea"/>
                <a:sym typeface="+mn-lt"/>
              </a:rPr>
              <a:t>％＝</a:t>
            </a:r>
            <a:r>
              <a:rPr lang="en-US" altLang="zh-CN" sz="1800" dirty="0">
                <a:latin typeface="+mn-lt"/>
                <a:ea typeface="+mn-ea"/>
                <a:cs typeface="+mn-ea"/>
                <a:sym typeface="+mn-lt"/>
              </a:rPr>
              <a:t>9 000 </a:t>
            </a:r>
            <a:r>
              <a:rPr lang="zh-CN" altLang="en-US" sz="1800" dirty="0">
                <a:latin typeface="+mn-lt"/>
                <a:ea typeface="+mn-ea"/>
                <a:cs typeface="+mn-ea"/>
                <a:sym typeface="+mn-lt"/>
              </a:rPr>
              <a:t>元</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6"/>
            <a:ext cx="677108" cy="1428693"/>
            <a:chOff x="9306655"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5"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A</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9308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139</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800" dirty="0">
                <a:latin typeface="+mn-lt"/>
                <a:ea typeface="+mn-ea"/>
                <a:cs typeface="+mn-ea"/>
                <a:sym typeface="+mn-lt"/>
              </a:rPr>
              <a:t>【</a:t>
            </a:r>
            <a:r>
              <a:rPr lang="zh-CN" altLang="en-US" sz="1800" dirty="0">
                <a:latin typeface="+mn-lt"/>
                <a:ea typeface="+mn-ea"/>
                <a:cs typeface="+mn-ea"/>
                <a:sym typeface="+mn-lt"/>
              </a:rPr>
              <a:t>例题</a:t>
            </a:r>
            <a:r>
              <a:rPr lang="en-US" altLang="zh-CN" sz="1800" dirty="0">
                <a:latin typeface="+mn-lt"/>
                <a:ea typeface="+mn-ea"/>
                <a:cs typeface="+mn-ea"/>
                <a:sym typeface="+mn-lt"/>
              </a:rPr>
              <a:t>-</a:t>
            </a:r>
            <a:r>
              <a:rPr lang="zh-CN" altLang="en-US" sz="1800" dirty="0">
                <a:latin typeface="+mn-lt"/>
                <a:ea typeface="+mn-ea"/>
                <a:cs typeface="+mn-ea"/>
                <a:sym typeface="+mn-lt"/>
              </a:rPr>
              <a:t>单选题</a:t>
            </a:r>
            <a:r>
              <a:rPr lang="en-US" altLang="zh-CN" sz="1800" dirty="0">
                <a:latin typeface="+mn-lt"/>
                <a:ea typeface="+mn-ea"/>
                <a:cs typeface="+mn-ea"/>
                <a:sym typeface="+mn-lt"/>
              </a:rPr>
              <a:t>】</a:t>
            </a:r>
            <a:r>
              <a:rPr lang="zh-CN" altLang="en-US" sz="1800" dirty="0">
                <a:latin typeface="+mn-lt"/>
                <a:ea typeface="+mn-ea"/>
                <a:cs typeface="+mn-ea"/>
                <a:sym typeface="+mn-lt"/>
              </a:rPr>
              <a:t>（</a:t>
            </a:r>
            <a:r>
              <a:rPr lang="en-US" altLang="zh-CN" sz="1800" dirty="0">
                <a:latin typeface="+mn-lt"/>
                <a:ea typeface="+mn-ea"/>
                <a:cs typeface="+mn-ea"/>
                <a:sym typeface="+mn-lt"/>
              </a:rPr>
              <a:t>2020 </a:t>
            </a:r>
            <a:r>
              <a:rPr lang="zh-CN" altLang="en-US" sz="1800" dirty="0">
                <a:latin typeface="+mn-lt"/>
                <a:ea typeface="+mn-ea"/>
                <a:cs typeface="+mn-ea"/>
                <a:sym typeface="+mn-lt"/>
              </a:rPr>
              <a:t>年）</a:t>
            </a:r>
            <a:r>
              <a:rPr lang="en-US" altLang="zh-CN" sz="1800" dirty="0">
                <a:latin typeface="+mn-lt"/>
                <a:ea typeface="+mn-ea"/>
                <a:cs typeface="+mn-ea"/>
                <a:sym typeface="+mn-lt"/>
              </a:rPr>
              <a:t>2019 </a:t>
            </a:r>
            <a:r>
              <a:rPr lang="zh-CN" altLang="en-US" sz="1800" dirty="0">
                <a:latin typeface="+mn-lt"/>
                <a:ea typeface="+mn-ea"/>
                <a:cs typeface="+mn-ea"/>
                <a:sym typeface="+mn-lt"/>
              </a:rPr>
              <a:t>年 </a:t>
            </a:r>
            <a:r>
              <a:rPr lang="en-US" altLang="zh-CN" sz="1800" dirty="0">
                <a:latin typeface="+mn-lt"/>
                <a:ea typeface="+mn-ea"/>
                <a:cs typeface="+mn-ea"/>
                <a:sym typeface="+mn-lt"/>
              </a:rPr>
              <a:t>10 </a:t>
            </a:r>
            <a:r>
              <a:rPr lang="zh-CN" altLang="en-US" sz="1800" dirty="0">
                <a:latin typeface="+mn-lt"/>
                <a:ea typeface="+mn-ea"/>
                <a:cs typeface="+mn-ea"/>
                <a:sym typeface="+mn-lt"/>
              </a:rPr>
              <a:t>月甲厂受托为乙卷烟厂加工烟丝，收取加工费开具增值税专用发票注明金额 </a:t>
            </a:r>
            <a:r>
              <a:rPr lang="en-US" altLang="zh-CN" sz="1800" dirty="0">
                <a:latin typeface="+mn-lt"/>
                <a:ea typeface="+mn-ea"/>
                <a:cs typeface="+mn-ea"/>
                <a:sym typeface="+mn-lt"/>
              </a:rPr>
              <a:t>21 000 </a:t>
            </a:r>
            <a:r>
              <a:rPr lang="zh-CN" altLang="en-US" sz="1800" dirty="0">
                <a:latin typeface="+mn-lt"/>
                <a:ea typeface="+mn-ea"/>
                <a:cs typeface="+mn-ea"/>
                <a:sym typeface="+mn-lt"/>
              </a:rPr>
              <a:t>元、税额 </a:t>
            </a:r>
            <a:r>
              <a:rPr lang="en-US" altLang="zh-CN" sz="1800" dirty="0">
                <a:latin typeface="+mn-lt"/>
                <a:ea typeface="+mn-ea"/>
                <a:cs typeface="+mn-ea"/>
                <a:sym typeface="+mn-lt"/>
              </a:rPr>
              <a:t>2 730 </a:t>
            </a:r>
            <a:r>
              <a:rPr lang="zh-CN" altLang="en-US" sz="1800" dirty="0">
                <a:latin typeface="+mn-lt"/>
                <a:ea typeface="+mn-ea"/>
                <a:cs typeface="+mn-ea"/>
                <a:sym typeface="+mn-lt"/>
              </a:rPr>
              <a:t>元，乙卷烟厂提供材料成本 </a:t>
            </a:r>
            <a:r>
              <a:rPr lang="en-US" altLang="zh-CN" sz="1800" dirty="0">
                <a:latin typeface="+mn-lt"/>
                <a:ea typeface="+mn-ea"/>
                <a:cs typeface="+mn-ea"/>
                <a:sym typeface="+mn-lt"/>
              </a:rPr>
              <a:t>140 000 </a:t>
            </a:r>
            <a:r>
              <a:rPr lang="zh-CN" altLang="en-US" sz="1800" dirty="0">
                <a:latin typeface="+mn-lt"/>
                <a:ea typeface="+mn-ea"/>
                <a:cs typeface="+mn-ea"/>
                <a:sym typeface="+mn-lt"/>
              </a:rPr>
              <a:t>元；甲厂无同类烟丝销售价格，已知，烟丝消费税税率为 </a:t>
            </a:r>
            <a:r>
              <a:rPr lang="en-US" altLang="zh-CN" sz="1800" dirty="0">
                <a:latin typeface="+mn-lt"/>
                <a:ea typeface="+mn-ea"/>
                <a:cs typeface="+mn-ea"/>
                <a:sym typeface="+mn-lt"/>
              </a:rPr>
              <a:t>30%</a:t>
            </a:r>
            <a:r>
              <a:rPr lang="zh-CN" altLang="en-US" sz="1800" dirty="0">
                <a:latin typeface="+mn-lt"/>
                <a:ea typeface="+mn-ea"/>
                <a:cs typeface="+mn-ea"/>
                <a:sym typeface="+mn-lt"/>
              </a:rPr>
              <a:t>，计算甲厂当月该笔业务应代收代缴消费税税额的下列算式中，正确的是（ ）。</a:t>
            </a:r>
          </a:p>
          <a:p>
            <a:r>
              <a:rPr lang="zh-CN" altLang="en-US" sz="1800" dirty="0">
                <a:latin typeface="+mn-lt"/>
                <a:ea typeface="+mn-ea"/>
                <a:cs typeface="+mn-ea"/>
                <a:sym typeface="+mn-lt"/>
              </a:rPr>
              <a:t> </a:t>
            </a:r>
            <a:r>
              <a:rPr lang="en-US" altLang="zh-CN" sz="1800" dirty="0">
                <a:latin typeface="+mn-lt"/>
                <a:ea typeface="+mn-ea"/>
                <a:cs typeface="+mn-ea"/>
                <a:sym typeface="+mn-lt"/>
              </a:rPr>
              <a:t>A.</a:t>
            </a:r>
            <a:r>
              <a:rPr lang="zh-CN" altLang="en-US" sz="1800" dirty="0">
                <a:latin typeface="+mn-lt"/>
                <a:ea typeface="+mn-ea"/>
                <a:cs typeface="+mn-ea"/>
                <a:sym typeface="+mn-lt"/>
              </a:rPr>
              <a:t>（</a:t>
            </a:r>
            <a:r>
              <a:rPr lang="en-US" altLang="zh-CN" sz="1800" dirty="0">
                <a:latin typeface="+mn-lt"/>
                <a:ea typeface="+mn-ea"/>
                <a:cs typeface="+mn-ea"/>
                <a:sym typeface="+mn-lt"/>
              </a:rPr>
              <a:t>140 000</a:t>
            </a:r>
            <a:r>
              <a:rPr lang="zh-CN" altLang="en-US" sz="1800" dirty="0">
                <a:latin typeface="+mn-lt"/>
                <a:ea typeface="+mn-ea"/>
                <a:cs typeface="+mn-ea"/>
                <a:sym typeface="+mn-lt"/>
              </a:rPr>
              <a:t>＋</a:t>
            </a:r>
            <a:r>
              <a:rPr lang="en-US" altLang="zh-CN" sz="1800" dirty="0">
                <a:latin typeface="+mn-lt"/>
                <a:ea typeface="+mn-ea"/>
                <a:cs typeface="+mn-ea"/>
                <a:sym typeface="+mn-lt"/>
              </a:rPr>
              <a:t>21 000</a:t>
            </a:r>
            <a:r>
              <a:rPr lang="zh-CN" altLang="en-US" sz="1800" dirty="0">
                <a:latin typeface="+mn-lt"/>
                <a:ea typeface="+mn-ea"/>
                <a:cs typeface="+mn-ea"/>
                <a:sym typeface="+mn-lt"/>
              </a:rPr>
              <a:t>）</a:t>
            </a:r>
            <a:r>
              <a:rPr lang="en-US" altLang="zh-CN" sz="1800" dirty="0">
                <a:latin typeface="+mn-lt"/>
                <a:ea typeface="+mn-ea"/>
                <a:cs typeface="+mn-ea"/>
                <a:sym typeface="+mn-lt"/>
              </a:rPr>
              <a:t>÷</a:t>
            </a:r>
            <a:r>
              <a:rPr lang="zh-CN" altLang="en-US" sz="1800" dirty="0">
                <a:latin typeface="+mn-lt"/>
                <a:ea typeface="+mn-ea"/>
                <a:cs typeface="+mn-ea"/>
                <a:sym typeface="+mn-lt"/>
              </a:rPr>
              <a:t>（</a:t>
            </a:r>
            <a:r>
              <a:rPr lang="en-US" altLang="zh-CN" sz="1800" dirty="0">
                <a:latin typeface="+mn-lt"/>
                <a:ea typeface="+mn-ea"/>
                <a:cs typeface="+mn-ea"/>
                <a:sym typeface="+mn-lt"/>
              </a:rPr>
              <a:t>1</a:t>
            </a:r>
            <a:r>
              <a:rPr lang="zh-CN" altLang="en-US" sz="1800" dirty="0">
                <a:latin typeface="+mn-lt"/>
                <a:ea typeface="+mn-ea"/>
                <a:cs typeface="+mn-ea"/>
                <a:sym typeface="+mn-lt"/>
              </a:rPr>
              <a:t>－</a:t>
            </a:r>
            <a:r>
              <a:rPr lang="en-US" altLang="zh-CN" sz="1800" dirty="0">
                <a:latin typeface="+mn-lt"/>
                <a:ea typeface="+mn-ea"/>
                <a:cs typeface="+mn-ea"/>
                <a:sym typeface="+mn-lt"/>
              </a:rPr>
              <a:t>30%</a:t>
            </a:r>
            <a:r>
              <a:rPr lang="zh-CN" altLang="en-US" sz="1800" dirty="0">
                <a:latin typeface="+mn-lt"/>
                <a:ea typeface="+mn-ea"/>
                <a:cs typeface="+mn-ea"/>
                <a:sym typeface="+mn-lt"/>
              </a:rPr>
              <a:t>）</a:t>
            </a:r>
            <a:r>
              <a:rPr lang="en-US" altLang="zh-CN" sz="1800" dirty="0">
                <a:latin typeface="+mn-lt"/>
                <a:ea typeface="+mn-ea"/>
                <a:cs typeface="+mn-ea"/>
                <a:sym typeface="+mn-lt"/>
              </a:rPr>
              <a:t>×30%</a:t>
            </a:r>
            <a:r>
              <a:rPr lang="zh-CN" altLang="en-US" sz="1800" dirty="0">
                <a:latin typeface="+mn-lt"/>
                <a:ea typeface="+mn-ea"/>
                <a:cs typeface="+mn-ea"/>
                <a:sym typeface="+mn-lt"/>
              </a:rPr>
              <a:t>＝</a:t>
            </a:r>
            <a:r>
              <a:rPr lang="en-US" altLang="zh-CN" sz="1800" dirty="0">
                <a:latin typeface="+mn-lt"/>
                <a:ea typeface="+mn-ea"/>
                <a:cs typeface="+mn-ea"/>
                <a:sym typeface="+mn-lt"/>
              </a:rPr>
              <a:t>69 000 </a:t>
            </a:r>
            <a:r>
              <a:rPr lang="zh-CN" altLang="en-US" sz="1800" dirty="0">
                <a:latin typeface="+mn-lt"/>
                <a:ea typeface="+mn-ea"/>
                <a:cs typeface="+mn-ea"/>
                <a:sym typeface="+mn-lt"/>
              </a:rPr>
              <a:t>元</a:t>
            </a:r>
          </a:p>
          <a:p>
            <a:r>
              <a:rPr lang="zh-CN" altLang="en-US" sz="1800" dirty="0">
                <a:latin typeface="+mn-lt"/>
                <a:ea typeface="+mn-ea"/>
                <a:cs typeface="+mn-ea"/>
                <a:sym typeface="+mn-lt"/>
              </a:rPr>
              <a:t> </a:t>
            </a:r>
            <a:r>
              <a:rPr lang="en-US" altLang="zh-CN" sz="1800" dirty="0">
                <a:latin typeface="+mn-lt"/>
                <a:ea typeface="+mn-ea"/>
                <a:cs typeface="+mn-ea"/>
                <a:sym typeface="+mn-lt"/>
              </a:rPr>
              <a:t>B.</a:t>
            </a:r>
            <a:r>
              <a:rPr lang="zh-CN" altLang="en-US" sz="1800" dirty="0">
                <a:latin typeface="+mn-lt"/>
                <a:ea typeface="+mn-ea"/>
                <a:cs typeface="+mn-ea"/>
                <a:sym typeface="+mn-lt"/>
              </a:rPr>
              <a:t>（</a:t>
            </a:r>
            <a:r>
              <a:rPr lang="en-US" altLang="zh-CN" sz="1800" dirty="0">
                <a:latin typeface="+mn-lt"/>
                <a:ea typeface="+mn-ea"/>
                <a:cs typeface="+mn-ea"/>
                <a:sym typeface="+mn-lt"/>
              </a:rPr>
              <a:t>140 000</a:t>
            </a:r>
            <a:r>
              <a:rPr lang="zh-CN" altLang="en-US" sz="1800" dirty="0">
                <a:latin typeface="+mn-lt"/>
                <a:ea typeface="+mn-ea"/>
                <a:cs typeface="+mn-ea"/>
                <a:sym typeface="+mn-lt"/>
              </a:rPr>
              <a:t>＋</a:t>
            </a:r>
            <a:r>
              <a:rPr lang="en-US" altLang="zh-CN" sz="1800" dirty="0">
                <a:latin typeface="+mn-lt"/>
                <a:ea typeface="+mn-ea"/>
                <a:cs typeface="+mn-ea"/>
                <a:sym typeface="+mn-lt"/>
              </a:rPr>
              <a:t>21 000</a:t>
            </a:r>
            <a:r>
              <a:rPr lang="zh-CN" altLang="en-US" sz="1800" dirty="0">
                <a:latin typeface="+mn-lt"/>
                <a:ea typeface="+mn-ea"/>
                <a:cs typeface="+mn-ea"/>
                <a:sym typeface="+mn-lt"/>
              </a:rPr>
              <a:t>＋</a:t>
            </a:r>
            <a:r>
              <a:rPr lang="en-US" altLang="zh-CN" sz="1800" dirty="0">
                <a:latin typeface="+mn-lt"/>
                <a:ea typeface="+mn-ea"/>
                <a:cs typeface="+mn-ea"/>
                <a:sym typeface="+mn-lt"/>
              </a:rPr>
              <a:t>2 730</a:t>
            </a:r>
            <a:r>
              <a:rPr lang="zh-CN" altLang="en-US" sz="1800" dirty="0">
                <a:latin typeface="+mn-lt"/>
                <a:ea typeface="+mn-ea"/>
                <a:cs typeface="+mn-ea"/>
                <a:sym typeface="+mn-lt"/>
              </a:rPr>
              <a:t>）</a:t>
            </a:r>
            <a:r>
              <a:rPr lang="en-US" altLang="zh-CN" sz="1800" dirty="0">
                <a:latin typeface="+mn-lt"/>
                <a:ea typeface="+mn-ea"/>
                <a:cs typeface="+mn-ea"/>
                <a:sym typeface="+mn-lt"/>
              </a:rPr>
              <a:t>×30%</a:t>
            </a:r>
            <a:r>
              <a:rPr lang="zh-CN" altLang="en-US" sz="1800" dirty="0">
                <a:latin typeface="+mn-lt"/>
                <a:ea typeface="+mn-ea"/>
                <a:cs typeface="+mn-ea"/>
                <a:sym typeface="+mn-lt"/>
              </a:rPr>
              <a:t>＝</a:t>
            </a:r>
            <a:r>
              <a:rPr lang="en-US" altLang="zh-CN" sz="1800" dirty="0">
                <a:latin typeface="+mn-lt"/>
                <a:ea typeface="+mn-ea"/>
                <a:cs typeface="+mn-ea"/>
                <a:sym typeface="+mn-lt"/>
              </a:rPr>
              <a:t>49 119 </a:t>
            </a:r>
            <a:r>
              <a:rPr lang="zh-CN" altLang="en-US" sz="1800" dirty="0">
                <a:latin typeface="+mn-lt"/>
                <a:ea typeface="+mn-ea"/>
                <a:cs typeface="+mn-ea"/>
                <a:sym typeface="+mn-lt"/>
              </a:rPr>
              <a:t>元</a:t>
            </a:r>
          </a:p>
          <a:p>
            <a:r>
              <a:rPr lang="zh-CN" altLang="en-US" sz="1800" dirty="0">
                <a:latin typeface="+mn-lt"/>
                <a:ea typeface="+mn-ea"/>
                <a:cs typeface="+mn-ea"/>
                <a:sym typeface="+mn-lt"/>
              </a:rPr>
              <a:t> </a:t>
            </a:r>
            <a:r>
              <a:rPr lang="en-US" altLang="zh-CN" sz="1800" dirty="0">
                <a:latin typeface="+mn-lt"/>
                <a:ea typeface="+mn-ea"/>
                <a:cs typeface="+mn-ea"/>
                <a:sym typeface="+mn-lt"/>
              </a:rPr>
              <a:t>C.</a:t>
            </a:r>
            <a:r>
              <a:rPr lang="zh-CN" altLang="en-US" sz="1800" dirty="0">
                <a:latin typeface="+mn-lt"/>
                <a:ea typeface="+mn-ea"/>
                <a:cs typeface="+mn-ea"/>
                <a:sym typeface="+mn-lt"/>
              </a:rPr>
              <a:t>（</a:t>
            </a:r>
            <a:r>
              <a:rPr lang="en-US" altLang="zh-CN" sz="1800" dirty="0">
                <a:latin typeface="+mn-lt"/>
                <a:ea typeface="+mn-ea"/>
                <a:cs typeface="+mn-ea"/>
                <a:sym typeface="+mn-lt"/>
              </a:rPr>
              <a:t>140 000</a:t>
            </a:r>
            <a:r>
              <a:rPr lang="zh-CN" altLang="en-US" sz="1800" dirty="0">
                <a:latin typeface="+mn-lt"/>
                <a:ea typeface="+mn-ea"/>
                <a:cs typeface="+mn-ea"/>
                <a:sym typeface="+mn-lt"/>
              </a:rPr>
              <a:t>＋</a:t>
            </a:r>
            <a:r>
              <a:rPr lang="en-US" altLang="zh-CN" sz="1800" dirty="0">
                <a:latin typeface="+mn-lt"/>
                <a:ea typeface="+mn-ea"/>
                <a:cs typeface="+mn-ea"/>
                <a:sym typeface="+mn-lt"/>
              </a:rPr>
              <a:t>21 000</a:t>
            </a:r>
            <a:r>
              <a:rPr lang="zh-CN" altLang="en-US" sz="1800" dirty="0">
                <a:latin typeface="+mn-lt"/>
                <a:ea typeface="+mn-ea"/>
                <a:cs typeface="+mn-ea"/>
                <a:sym typeface="+mn-lt"/>
              </a:rPr>
              <a:t>）</a:t>
            </a:r>
            <a:r>
              <a:rPr lang="en-US" altLang="zh-CN" sz="1800" dirty="0">
                <a:latin typeface="+mn-lt"/>
                <a:ea typeface="+mn-ea"/>
                <a:cs typeface="+mn-ea"/>
                <a:sym typeface="+mn-lt"/>
              </a:rPr>
              <a:t>×30%</a:t>
            </a:r>
            <a:r>
              <a:rPr lang="zh-CN" altLang="en-US" sz="1800" dirty="0">
                <a:latin typeface="+mn-lt"/>
                <a:ea typeface="+mn-ea"/>
                <a:cs typeface="+mn-ea"/>
                <a:sym typeface="+mn-lt"/>
              </a:rPr>
              <a:t>＝</a:t>
            </a:r>
            <a:r>
              <a:rPr lang="en-US" altLang="zh-CN" sz="1800" dirty="0">
                <a:latin typeface="+mn-lt"/>
                <a:ea typeface="+mn-ea"/>
                <a:cs typeface="+mn-ea"/>
                <a:sym typeface="+mn-lt"/>
              </a:rPr>
              <a:t>48 300 </a:t>
            </a:r>
            <a:r>
              <a:rPr lang="zh-CN" altLang="en-US" sz="1800" dirty="0">
                <a:latin typeface="+mn-lt"/>
                <a:ea typeface="+mn-ea"/>
                <a:cs typeface="+mn-ea"/>
                <a:sym typeface="+mn-lt"/>
              </a:rPr>
              <a:t>元</a:t>
            </a:r>
          </a:p>
          <a:p>
            <a:r>
              <a:rPr lang="zh-CN" altLang="en-US" sz="1800" dirty="0">
                <a:latin typeface="+mn-lt"/>
                <a:ea typeface="+mn-ea"/>
                <a:cs typeface="+mn-ea"/>
                <a:sym typeface="+mn-lt"/>
              </a:rPr>
              <a:t> </a:t>
            </a:r>
            <a:r>
              <a:rPr lang="en-US" altLang="zh-CN" sz="1800" dirty="0">
                <a:latin typeface="+mn-lt"/>
                <a:ea typeface="+mn-ea"/>
                <a:cs typeface="+mn-ea"/>
                <a:sym typeface="+mn-lt"/>
              </a:rPr>
              <a:t>D.</a:t>
            </a:r>
            <a:r>
              <a:rPr lang="zh-CN" altLang="en-US" sz="1800" dirty="0">
                <a:latin typeface="+mn-lt"/>
                <a:ea typeface="+mn-ea"/>
                <a:cs typeface="+mn-ea"/>
                <a:sym typeface="+mn-lt"/>
              </a:rPr>
              <a:t>（</a:t>
            </a:r>
            <a:r>
              <a:rPr lang="en-US" altLang="zh-CN" sz="1800" dirty="0">
                <a:latin typeface="+mn-lt"/>
                <a:ea typeface="+mn-ea"/>
                <a:cs typeface="+mn-ea"/>
                <a:sym typeface="+mn-lt"/>
              </a:rPr>
              <a:t>140 000</a:t>
            </a:r>
            <a:r>
              <a:rPr lang="zh-CN" altLang="en-US" sz="1800" dirty="0">
                <a:latin typeface="+mn-lt"/>
                <a:ea typeface="+mn-ea"/>
                <a:cs typeface="+mn-ea"/>
                <a:sym typeface="+mn-lt"/>
              </a:rPr>
              <a:t>＋</a:t>
            </a:r>
            <a:r>
              <a:rPr lang="en-US" altLang="zh-CN" sz="1800" dirty="0">
                <a:latin typeface="+mn-lt"/>
                <a:ea typeface="+mn-ea"/>
                <a:cs typeface="+mn-ea"/>
                <a:sym typeface="+mn-lt"/>
              </a:rPr>
              <a:t>21 000</a:t>
            </a:r>
            <a:r>
              <a:rPr lang="zh-CN" altLang="en-US" sz="1800" dirty="0">
                <a:latin typeface="+mn-lt"/>
                <a:ea typeface="+mn-ea"/>
                <a:cs typeface="+mn-ea"/>
                <a:sym typeface="+mn-lt"/>
              </a:rPr>
              <a:t>＋</a:t>
            </a:r>
            <a:r>
              <a:rPr lang="en-US" altLang="zh-CN" sz="1800" dirty="0">
                <a:latin typeface="+mn-lt"/>
                <a:ea typeface="+mn-ea"/>
                <a:cs typeface="+mn-ea"/>
                <a:sym typeface="+mn-lt"/>
              </a:rPr>
              <a:t>2 730</a:t>
            </a:r>
            <a:r>
              <a:rPr lang="zh-CN" altLang="en-US" sz="1800" dirty="0">
                <a:latin typeface="+mn-lt"/>
                <a:ea typeface="+mn-ea"/>
                <a:cs typeface="+mn-ea"/>
                <a:sym typeface="+mn-lt"/>
              </a:rPr>
              <a:t>）</a:t>
            </a:r>
            <a:r>
              <a:rPr lang="en-US" altLang="zh-CN" sz="1800" dirty="0">
                <a:latin typeface="+mn-lt"/>
                <a:ea typeface="+mn-ea"/>
                <a:cs typeface="+mn-ea"/>
                <a:sym typeface="+mn-lt"/>
              </a:rPr>
              <a:t>÷</a:t>
            </a:r>
            <a:r>
              <a:rPr lang="zh-CN" altLang="en-US" sz="1800" dirty="0">
                <a:latin typeface="+mn-lt"/>
                <a:ea typeface="+mn-ea"/>
                <a:cs typeface="+mn-ea"/>
                <a:sym typeface="+mn-lt"/>
              </a:rPr>
              <a:t>（</a:t>
            </a:r>
            <a:r>
              <a:rPr lang="en-US" altLang="zh-CN" sz="1800" dirty="0">
                <a:latin typeface="+mn-lt"/>
                <a:ea typeface="+mn-ea"/>
                <a:cs typeface="+mn-ea"/>
                <a:sym typeface="+mn-lt"/>
              </a:rPr>
              <a:t>1</a:t>
            </a:r>
            <a:r>
              <a:rPr lang="zh-CN" altLang="en-US" sz="1800" dirty="0">
                <a:latin typeface="+mn-lt"/>
                <a:ea typeface="+mn-ea"/>
                <a:cs typeface="+mn-ea"/>
                <a:sym typeface="+mn-lt"/>
              </a:rPr>
              <a:t>－</a:t>
            </a:r>
            <a:r>
              <a:rPr lang="en-US" altLang="zh-CN" sz="1800" dirty="0">
                <a:latin typeface="+mn-lt"/>
                <a:ea typeface="+mn-ea"/>
                <a:cs typeface="+mn-ea"/>
                <a:sym typeface="+mn-lt"/>
              </a:rPr>
              <a:t>30%</a:t>
            </a:r>
            <a:r>
              <a:rPr lang="zh-CN" altLang="en-US" sz="1800" dirty="0">
                <a:latin typeface="+mn-lt"/>
                <a:ea typeface="+mn-ea"/>
                <a:cs typeface="+mn-ea"/>
                <a:sym typeface="+mn-lt"/>
              </a:rPr>
              <a:t>）</a:t>
            </a:r>
            <a:r>
              <a:rPr lang="en-US" altLang="zh-CN" sz="1800" dirty="0">
                <a:latin typeface="+mn-lt"/>
                <a:ea typeface="+mn-ea"/>
                <a:cs typeface="+mn-ea"/>
                <a:sym typeface="+mn-lt"/>
              </a:rPr>
              <a:t>×30%</a:t>
            </a:r>
            <a:r>
              <a:rPr lang="zh-CN" altLang="en-US" sz="1800" dirty="0">
                <a:latin typeface="+mn-lt"/>
                <a:ea typeface="+mn-ea"/>
                <a:cs typeface="+mn-ea"/>
                <a:sym typeface="+mn-lt"/>
              </a:rPr>
              <a:t>＝</a:t>
            </a:r>
            <a:r>
              <a:rPr lang="en-US" altLang="zh-CN" sz="1800" dirty="0">
                <a:latin typeface="+mn-lt"/>
                <a:ea typeface="+mn-ea"/>
                <a:cs typeface="+mn-ea"/>
                <a:sym typeface="+mn-lt"/>
              </a:rPr>
              <a:t>70 170 </a:t>
            </a:r>
            <a:r>
              <a:rPr lang="zh-CN" altLang="en-US" sz="1800" dirty="0">
                <a:latin typeface="+mn-lt"/>
                <a:ea typeface="+mn-ea"/>
                <a:cs typeface="+mn-ea"/>
                <a:sym typeface="+mn-lt"/>
              </a:rPr>
              <a:t>元</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6"/>
            <a:ext cx="677108" cy="1428693"/>
            <a:chOff x="9306655"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5"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A</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21381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2F9750E-9063-601C-5AE1-D39332B4AF27}"/>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14</a:t>
            </a:fld>
            <a:endParaRPr lang="en-US">
              <a:solidFill>
                <a:prstClr val="black">
                  <a:tint val="75000"/>
                </a:prstClr>
              </a:solidFill>
            </a:endParaRPr>
          </a:p>
        </p:txBody>
      </p:sp>
      <p:pic>
        <p:nvPicPr>
          <p:cNvPr id="2052" name="Picture 4">
            <a:extLst>
              <a:ext uri="{FF2B5EF4-FFF2-40B4-BE49-F238E27FC236}">
                <a16:creationId xmlns:a16="http://schemas.microsoft.com/office/drawing/2014/main" id="{7C08721E-3290-E29F-6840-3B52F40804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766" y="1064733"/>
            <a:ext cx="1195846" cy="15070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D371C5A0-DFC5-97AD-3194-90347C0B19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1236" y="1064733"/>
            <a:ext cx="2097214" cy="15721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A5C87EB-6B0F-200B-9391-0F6F11922D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8726" y="2961222"/>
            <a:ext cx="2719137" cy="15721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ECA4EC60-E9E9-76CC-19A3-AE2428D6AE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885" y="2942586"/>
            <a:ext cx="1479607" cy="147960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9B40A08F-3D3A-9DA3-CAFB-836AF5CF030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50031" y="2961222"/>
            <a:ext cx="2596832" cy="1460972"/>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E84B2CA5-B857-A45C-7C8C-308CE32687D8}"/>
              </a:ext>
            </a:extLst>
          </p:cNvPr>
          <p:cNvSpPr txBox="1"/>
          <p:nvPr/>
        </p:nvSpPr>
        <p:spPr>
          <a:xfrm>
            <a:off x="4848726" y="1552019"/>
            <a:ext cx="4885445"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457200" algn="l" defTabSz="685800" rtl="0" eaLnBrk="1" fontAlgn="auto" latinLnBrk="0" hangingPunct="1">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高档消费品</a:t>
            </a:r>
            <a:endParaRPr kumimoji="0" lang="en-US" altLang="zh-CN" sz="24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endParaRPr>
          </a:p>
        </p:txBody>
      </p:sp>
      <p:sp>
        <p:nvSpPr>
          <p:cNvPr id="5" name="文本框 4">
            <a:extLst>
              <a:ext uri="{FF2B5EF4-FFF2-40B4-BE49-F238E27FC236}">
                <a16:creationId xmlns:a16="http://schemas.microsoft.com/office/drawing/2014/main" id="{D3D9DAEE-2C15-A3B7-D8EB-3DB0C657AA8C}"/>
              </a:ext>
            </a:extLst>
          </p:cNvPr>
          <p:cNvSpPr txBox="1"/>
          <p:nvPr/>
        </p:nvSpPr>
        <p:spPr>
          <a:xfrm>
            <a:off x="843516" y="299722"/>
            <a:ext cx="7278992" cy="500137"/>
          </a:xfrm>
          <a:prstGeom prst="rect">
            <a:avLst/>
          </a:prstGeom>
          <a:noFill/>
        </p:spPr>
        <p:txBody>
          <a:bodyPr wrap="square" lIns="68580" tIns="34290" rIns="68580" bIns="34290" rtlCol="0">
            <a:spAutoFit/>
          </a:bodyPr>
          <a:lstStyle/>
          <a:p>
            <a:pPr algn="ctr"/>
            <a:r>
              <a:rPr lang="zh-CN" altLang="zh-CN" sz="2800" b="1" dirty="0">
                <a:solidFill>
                  <a:srgbClr val="004DA1"/>
                </a:solidFill>
                <a:latin typeface="楷体" panose="02010609060101010101" pitchFamily="49" charset="-122"/>
                <a:ea typeface="楷体" panose="02010609060101010101" pitchFamily="49" charset="-122"/>
                <a:sym typeface="+mn-lt"/>
              </a:rPr>
              <a:t>二、</a:t>
            </a:r>
            <a:r>
              <a:rPr lang="zh-CN" altLang="en-US" sz="2800" b="1" dirty="0">
                <a:solidFill>
                  <a:srgbClr val="004DA1"/>
                </a:solidFill>
                <a:latin typeface="楷体" panose="02010609060101010101" pitchFamily="49" charset="-122"/>
                <a:ea typeface="楷体" panose="02010609060101010101" pitchFamily="49" charset="-122"/>
                <a:sym typeface="+mn-lt"/>
              </a:rPr>
              <a:t>税目及税率</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Tree>
    <p:extLst>
      <p:ext uri="{BB962C8B-B14F-4D97-AF65-F5344CB8AC3E}">
        <p14:creationId xmlns:p14="http://schemas.microsoft.com/office/powerpoint/2010/main" val="325381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140</a:t>
            </a:fld>
            <a:endParaRPr lang="en-US">
              <a:solidFill>
                <a:prstClr val="black">
                  <a:tint val="75000"/>
                </a:prstClr>
              </a:solidFill>
            </a:endParaRPr>
          </a:p>
        </p:txBody>
      </p:sp>
      <p:sp>
        <p:nvSpPr>
          <p:cNvPr id="13" name="矩形 12"/>
          <p:cNvSpPr/>
          <p:nvPr/>
        </p:nvSpPr>
        <p:spPr>
          <a:xfrm>
            <a:off x="829340" y="296854"/>
            <a:ext cx="7399911" cy="523220"/>
          </a:xfrm>
          <a:prstGeom prst="rect">
            <a:avLst/>
          </a:prstGeom>
        </p:spPr>
        <p:txBody>
          <a:bodyPr wrap="square">
            <a:spAutoFit/>
          </a:bodyPr>
          <a:lstStyle/>
          <a:p>
            <a:pPr algn="ctr"/>
            <a:r>
              <a:rPr lang="zh-CN" altLang="en-US" sz="2800" b="1" dirty="0">
                <a:solidFill>
                  <a:srgbClr val="0070C0"/>
                </a:solidFill>
              </a:rPr>
              <a:t>三、应纳税额计算</a:t>
            </a:r>
            <a:r>
              <a:rPr lang="en-US" altLang="zh-CN" sz="2400" b="1" dirty="0">
                <a:solidFill>
                  <a:srgbClr val="7030A0"/>
                </a:solidFill>
              </a:rPr>
              <a:t>——3.</a:t>
            </a:r>
            <a:r>
              <a:rPr lang="zh-CN" altLang="en-US" sz="2400" b="1" dirty="0">
                <a:solidFill>
                  <a:srgbClr val="7030A0"/>
                </a:solidFill>
              </a:rPr>
              <a:t>进口</a:t>
            </a:r>
            <a:endParaRPr lang="zh-CN" altLang="zh-CN" sz="2800" b="1" dirty="0">
              <a:solidFill>
                <a:srgbClr val="7030A0"/>
              </a:solidFill>
            </a:endParaRPr>
          </a:p>
        </p:txBody>
      </p:sp>
      <p:sp>
        <p:nvSpPr>
          <p:cNvPr id="10" name="副标题 1">
            <a:extLst>
              <a:ext uri="{FF2B5EF4-FFF2-40B4-BE49-F238E27FC236}">
                <a16:creationId xmlns:a16="http://schemas.microsoft.com/office/drawing/2014/main" id="{C4E4B7C2-EAF4-4DD0-9104-217798011EDF}"/>
              </a:ext>
            </a:extLst>
          </p:cNvPr>
          <p:cNvSpPr txBox="1">
            <a:spLocks/>
          </p:cNvSpPr>
          <p:nvPr/>
        </p:nvSpPr>
        <p:spPr>
          <a:xfrm>
            <a:off x="340102" y="830404"/>
            <a:ext cx="8219324"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lvl="0">
              <a:lnSpc>
                <a:spcPct val="120000"/>
              </a:lnSpc>
            </a:pPr>
            <a:r>
              <a:rPr lang="en-US" altLang="zh-CN" dirty="0">
                <a:solidFill>
                  <a:srgbClr val="0070C0"/>
                </a:solidFill>
              </a:rPr>
              <a:t>1.</a:t>
            </a:r>
            <a:r>
              <a:rPr lang="zh-CN" altLang="en-US" dirty="0">
                <a:solidFill>
                  <a:srgbClr val="0070C0"/>
                </a:solidFill>
              </a:rPr>
              <a:t>单位和个人进口应税消费品，于报关 进口时缴纳消费税。</a:t>
            </a:r>
          </a:p>
          <a:p>
            <a:pPr lvl="0">
              <a:lnSpc>
                <a:spcPct val="120000"/>
              </a:lnSpc>
            </a:pPr>
            <a:r>
              <a:rPr lang="zh-CN" altLang="en-US" dirty="0">
                <a:solidFill>
                  <a:srgbClr val="0070C0"/>
                </a:solidFill>
              </a:rPr>
              <a:t> </a:t>
            </a:r>
            <a:r>
              <a:rPr lang="en-US" altLang="zh-CN" dirty="0">
                <a:solidFill>
                  <a:srgbClr val="0070C0"/>
                </a:solidFill>
              </a:rPr>
              <a:t>2.</a:t>
            </a:r>
            <a:r>
              <a:rPr lang="zh-CN" altLang="en-US" dirty="0">
                <a:solidFill>
                  <a:srgbClr val="0070C0"/>
                </a:solidFill>
              </a:rPr>
              <a:t>进口环节缴纳的消费税由海关代征。</a:t>
            </a:r>
          </a:p>
          <a:p>
            <a:pPr lvl="0">
              <a:lnSpc>
                <a:spcPct val="120000"/>
              </a:lnSpc>
            </a:pPr>
            <a:r>
              <a:rPr lang="zh-CN" altLang="en-US" dirty="0">
                <a:solidFill>
                  <a:srgbClr val="0070C0"/>
                </a:solidFill>
              </a:rPr>
              <a:t> </a:t>
            </a:r>
            <a:r>
              <a:rPr lang="en-US" altLang="zh-CN" dirty="0">
                <a:solidFill>
                  <a:srgbClr val="0070C0"/>
                </a:solidFill>
              </a:rPr>
              <a:t>【</a:t>
            </a:r>
            <a:r>
              <a:rPr lang="zh-CN" altLang="en-US" dirty="0">
                <a:solidFill>
                  <a:srgbClr val="0070C0"/>
                </a:solidFill>
              </a:rPr>
              <a:t>提示</a:t>
            </a:r>
            <a:r>
              <a:rPr lang="en-US" altLang="zh-CN" dirty="0">
                <a:solidFill>
                  <a:srgbClr val="0070C0"/>
                </a:solidFill>
              </a:rPr>
              <a:t>】</a:t>
            </a:r>
            <a:r>
              <a:rPr lang="zh-CN" altLang="en-US" dirty="0">
                <a:solidFill>
                  <a:srgbClr val="0070C0"/>
                </a:solidFill>
              </a:rPr>
              <a:t>单位和个人都需缴纳进口环节的消费税。</a:t>
            </a:r>
            <a:endParaRPr kumimoji="0" lang="zh-CN" altLang="zh-CN" sz="2200" b="1" i="0" u="none" strike="noStrike" kern="1200" cap="none" spc="0" normalizeH="0" baseline="0" noProof="0" dirty="0">
              <a:ln>
                <a:noFill/>
              </a:ln>
              <a:solidFill>
                <a:schemeClr val="tx1"/>
              </a:solidFill>
              <a:effectLst/>
              <a:uLnTx/>
              <a:uFillTx/>
            </a:endParaRPr>
          </a:p>
        </p:txBody>
      </p:sp>
    </p:spTree>
    <p:custDataLst>
      <p:tags r:id="rId1"/>
    </p:custDataLst>
    <p:extLst>
      <p:ext uri="{BB962C8B-B14F-4D97-AF65-F5344CB8AC3E}">
        <p14:creationId xmlns:p14="http://schemas.microsoft.com/office/powerpoint/2010/main" val="178457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p:tgtEl>
                                          <p:spTgt spid="10">
                                            <p:txEl>
                                              <p:pRg st="0" end="0"/>
                                            </p:txEl>
                                          </p:spTgt>
                                        </p:tgtEl>
                                        <p:attrNameLst>
                                          <p:attrName>ppt_y</p:attrName>
                                        </p:attrNameLst>
                                      </p:cBhvr>
                                      <p:tavLst>
                                        <p:tav tm="0">
                                          <p:val>
                                            <p:strVal val="#ppt_y-#ppt_h*1.125000"/>
                                          </p:val>
                                        </p:tav>
                                        <p:tav tm="100000">
                                          <p:val>
                                            <p:strVal val="#ppt_y"/>
                                          </p:val>
                                        </p:tav>
                                      </p:tavLst>
                                    </p:anim>
                                    <p:animEffect transition="in" filter="wipe(down)">
                                      <p:cBhvr>
                                        <p:cTn id="8" dur="500"/>
                                        <p:tgtEl>
                                          <p:spTgt spid="10">
                                            <p:txEl>
                                              <p:pRg st="0" end="0"/>
                                            </p:txEl>
                                          </p:spTgt>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additive="base">
                                        <p:cTn id="12" dur="500"/>
                                        <p:tgtEl>
                                          <p:spTgt spid="10">
                                            <p:txEl>
                                              <p:pRg st="1" end="1"/>
                                            </p:txEl>
                                          </p:spTgt>
                                        </p:tgtEl>
                                        <p:attrNameLst>
                                          <p:attrName>ppt_y</p:attrName>
                                        </p:attrNameLst>
                                      </p:cBhvr>
                                      <p:tavLst>
                                        <p:tav tm="0">
                                          <p:val>
                                            <p:strVal val="#ppt_y-#ppt_h*1.125000"/>
                                          </p:val>
                                        </p:tav>
                                        <p:tav tm="100000">
                                          <p:val>
                                            <p:strVal val="#ppt_y"/>
                                          </p:val>
                                        </p:tav>
                                      </p:tavLst>
                                    </p:anim>
                                    <p:animEffect transition="in" filter="wipe(down)">
                                      <p:cBhvr>
                                        <p:cTn id="13" dur="500"/>
                                        <p:tgtEl>
                                          <p:spTgt spid="10">
                                            <p:txEl>
                                              <p:pRg st="1" end="1"/>
                                            </p:txEl>
                                          </p:spTgt>
                                        </p:tgtEl>
                                      </p:cBhvr>
                                    </p:animEffect>
                                  </p:childTnLst>
                                </p:cTn>
                              </p:par>
                            </p:childTnLst>
                          </p:cTn>
                        </p:par>
                        <p:par>
                          <p:cTn id="14" fill="hold">
                            <p:stCondLst>
                              <p:cond delay="1000"/>
                            </p:stCondLst>
                            <p:childTnLst>
                              <p:par>
                                <p:cTn id="15" presetID="12" presetClass="entr" presetSubtype="1" fill="hold" grpId="0" nodeType="after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p:tgtEl>
                                          <p:spTgt spid="10">
                                            <p:txEl>
                                              <p:pRg st="2" end="2"/>
                                            </p:txEl>
                                          </p:spTgt>
                                        </p:tgtEl>
                                        <p:attrNameLst>
                                          <p:attrName>ppt_y</p:attrName>
                                        </p:attrNameLst>
                                      </p:cBhvr>
                                      <p:tavLst>
                                        <p:tav tm="0">
                                          <p:val>
                                            <p:strVal val="#ppt_y-#ppt_h*1.125000"/>
                                          </p:val>
                                        </p:tav>
                                        <p:tav tm="100000">
                                          <p:val>
                                            <p:strVal val="#ppt_y"/>
                                          </p:val>
                                        </p:tav>
                                      </p:tavLst>
                                    </p:anim>
                                    <p:animEffect transition="in" filter="wipe(down)">
                                      <p:cBhvr>
                                        <p:cTn id="18"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442046972"/>
              </p:ext>
            </p:extLst>
          </p:nvPr>
        </p:nvGraphicFramePr>
        <p:xfrm>
          <a:off x="746975" y="1016519"/>
          <a:ext cx="7650049" cy="3642792"/>
        </p:xfrm>
        <a:graphic>
          <a:graphicData uri="http://schemas.openxmlformats.org/drawingml/2006/table">
            <a:tbl>
              <a:tblPr firstRow="1" firstCol="1" bandRow="1">
                <a:tableStyleId>{C4B1156A-380E-4F78-BDF5-A606A8083BF9}</a:tableStyleId>
              </a:tblPr>
              <a:tblGrid>
                <a:gridCol w="1283736">
                  <a:extLst>
                    <a:ext uri="{9D8B030D-6E8A-4147-A177-3AD203B41FA5}">
                      <a16:colId xmlns:a16="http://schemas.microsoft.com/office/drawing/2014/main" val="20000"/>
                    </a:ext>
                  </a:extLst>
                </a:gridCol>
                <a:gridCol w="6366313">
                  <a:extLst>
                    <a:ext uri="{9D8B030D-6E8A-4147-A177-3AD203B41FA5}">
                      <a16:colId xmlns:a16="http://schemas.microsoft.com/office/drawing/2014/main" val="20001"/>
                    </a:ext>
                  </a:extLst>
                </a:gridCol>
              </a:tblGrid>
              <a:tr h="356964">
                <a:tc gridSpan="2">
                  <a:txBody>
                    <a:bodyPr/>
                    <a:lstStyle/>
                    <a:p>
                      <a:pPr indent="0" algn="ctr">
                        <a:spcAft>
                          <a:spcPts val="0"/>
                        </a:spcAft>
                        <a:tabLst>
                          <a:tab pos="2771140" algn="ctr"/>
                        </a:tabLst>
                      </a:pPr>
                      <a:r>
                        <a:rPr lang="zh-CN" sz="2000" b="1" kern="100" dirty="0">
                          <a:effectLst/>
                        </a:rPr>
                        <a:t>表</a:t>
                      </a:r>
                      <a:r>
                        <a:rPr lang="en-US" sz="2000" b="1" kern="100" dirty="0">
                          <a:effectLst/>
                        </a:rPr>
                        <a:t>3-6  </a:t>
                      </a:r>
                      <a:r>
                        <a:rPr lang="zh-CN" sz="2000" b="1" kern="100" dirty="0">
                          <a:effectLst/>
                        </a:rPr>
                        <a:t>进口应税消费品消费税计算方法汇总</a:t>
                      </a:r>
                      <a:endParaRPr lang="zh-CN" sz="2000" b="1" kern="100" dirty="0">
                        <a:effectLst/>
                        <a:latin typeface="Calibri"/>
                        <a:ea typeface="宋体"/>
                        <a:cs typeface="Times New Roman"/>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10000"/>
                  </a:ext>
                </a:extLst>
              </a:tr>
              <a:tr h="365092">
                <a:tc>
                  <a:txBody>
                    <a:bodyPr/>
                    <a:lstStyle/>
                    <a:p>
                      <a:pPr indent="0" algn="ctr">
                        <a:spcAft>
                          <a:spcPts val="0"/>
                        </a:spcAft>
                        <a:tabLst>
                          <a:tab pos="2771140" algn="ctr"/>
                        </a:tabLst>
                      </a:pPr>
                      <a:r>
                        <a:rPr lang="zh-CN" sz="2000" b="1" kern="100">
                          <a:effectLst/>
                        </a:rPr>
                        <a:t>计税方式</a:t>
                      </a:r>
                      <a:endParaRPr lang="zh-CN" sz="2000" b="1" kern="100">
                        <a:effectLst/>
                        <a:latin typeface="Calibri"/>
                        <a:ea typeface="宋体"/>
                        <a:cs typeface="Times New Roman"/>
                      </a:endParaRPr>
                    </a:p>
                  </a:txBody>
                  <a:tcPr marL="68580" marR="68580" marT="0" marB="0" anchor="ctr"/>
                </a:tc>
                <a:tc>
                  <a:txBody>
                    <a:bodyPr/>
                    <a:lstStyle/>
                    <a:p>
                      <a:pPr indent="0" algn="ctr">
                        <a:spcAft>
                          <a:spcPts val="0"/>
                        </a:spcAft>
                        <a:tabLst>
                          <a:tab pos="2771140" algn="ctr"/>
                        </a:tabLst>
                      </a:pPr>
                      <a:r>
                        <a:rPr lang="zh-CN" sz="2000" b="1" kern="100">
                          <a:effectLst/>
                        </a:rPr>
                        <a:t>应纳税额计算公式</a:t>
                      </a:r>
                      <a:endParaRPr lang="zh-CN" sz="2000" b="1" kern="100">
                        <a:effectLst/>
                        <a:latin typeface="Calibri"/>
                        <a:ea typeface="宋体"/>
                        <a:cs typeface="Times New Roman"/>
                      </a:endParaRPr>
                    </a:p>
                  </a:txBody>
                  <a:tcPr marL="68580" marR="68580" marT="0" marB="0" anchor="ctr"/>
                </a:tc>
                <a:extLst>
                  <a:ext uri="{0D108BD9-81ED-4DB2-BD59-A6C34878D82A}">
                    <a16:rowId xmlns:a16="http://schemas.microsoft.com/office/drawing/2014/main" val="10001"/>
                  </a:ext>
                </a:extLst>
              </a:tr>
              <a:tr h="1095276">
                <a:tc>
                  <a:txBody>
                    <a:bodyPr/>
                    <a:lstStyle/>
                    <a:p>
                      <a:pPr indent="0" algn="ctr">
                        <a:spcAft>
                          <a:spcPts val="0"/>
                        </a:spcAft>
                        <a:tabLst>
                          <a:tab pos="2771140" algn="ctr"/>
                        </a:tabLst>
                      </a:pPr>
                      <a:r>
                        <a:rPr lang="zh-CN" sz="2000" b="1" kern="100">
                          <a:effectLst/>
                        </a:rPr>
                        <a:t>从价定率</a:t>
                      </a:r>
                      <a:endParaRPr lang="zh-CN" sz="2000" b="1" kern="100">
                        <a:effectLst/>
                        <a:latin typeface="Calibri"/>
                        <a:ea typeface="宋体"/>
                        <a:cs typeface="Times New Roman"/>
                      </a:endParaRPr>
                    </a:p>
                  </a:txBody>
                  <a:tcPr marL="68580" marR="68580" marT="0" marB="0" anchor="ctr"/>
                </a:tc>
                <a:tc>
                  <a:txBody>
                    <a:bodyPr/>
                    <a:lstStyle/>
                    <a:p>
                      <a:pPr indent="0" algn="l">
                        <a:spcAft>
                          <a:spcPts val="0"/>
                        </a:spcAft>
                        <a:tabLst>
                          <a:tab pos="2771140" algn="ctr"/>
                        </a:tabLst>
                      </a:pPr>
                      <a:r>
                        <a:rPr lang="zh-CN" sz="2000" b="1" kern="100" dirty="0">
                          <a:effectLst/>
                        </a:rPr>
                        <a:t>组成计税价格</a:t>
                      </a:r>
                      <a:r>
                        <a:rPr lang="en-US" sz="2000" b="1" kern="100" dirty="0">
                          <a:effectLst/>
                        </a:rPr>
                        <a:t>=(</a:t>
                      </a:r>
                      <a:r>
                        <a:rPr lang="zh-CN" sz="2000" b="1" kern="100" dirty="0">
                          <a:effectLst/>
                        </a:rPr>
                        <a:t>关税完税价格</a:t>
                      </a:r>
                      <a:r>
                        <a:rPr lang="en-US" sz="2000" b="1" kern="100" dirty="0">
                          <a:effectLst/>
                        </a:rPr>
                        <a:t>+</a:t>
                      </a:r>
                      <a:r>
                        <a:rPr lang="zh-CN" sz="2000" b="1" kern="100" dirty="0">
                          <a:effectLst/>
                        </a:rPr>
                        <a:t>关税</a:t>
                      </a:r>
                      <a:r>
                        <a:rPr lang="en-US" sz="2000" b="1" kern="100" dirty="0">
                          <a:effectLst/>
                        </a:rPr>
                        <a:t>)÷(1-</a:t>
                      </a:r>
                      <a:r>
                        <a:rPr lang="zh-CN" sz="2000" b="1" kern="100" dirty="0">
                          <a:effectLst/>
                        </a:rPr>
                        <a:t>比例税率</a:t>
                      </a:r>
                      <a:r>
                        <a:rPr lang="en-US" sz="2000" b="1" kern="100" dirty="0">
                          <a:effectLst/>
                        </a:rPr>
                        <a:t>)</a:t>
                      </a:r>
                      <a:endParaRPr lang="zh-CN" sz="2000" b="1" kern="100" dirty="0">
                        <a:effectLst/>
                      </a:endParaRPr>
                    </a:p>
                    <a:p>
                      <a:pPr indent="0" algn="l">
                        <a:spcAft>
                          <a:spcPts val="0"/>
                        </a:spcAft>
                        <a:tabLst>
                          <a:tab pos="2771140" algn="ctr"/>
                        </a:tabLst>
                      </a:pPr>
                      <a:r>
                        <a:rPr lang="zh-CN" sz="2000" b="1" kern="100" dirty="0">
                          <a:effectLst/>
                        </a:rPr>
                        <a:t>应纳税额</a:t>
                      </a:r>
                      <a:r>
                        <a:rPr lang="en-US" sz="2000" b="1" kern="100" dirty="0">
                          <a:effectLst/>
                        </a:rPr>
                        <a:t>=</a:t>
                      </a:r>
                      <a:r>
                        <a:rPr lang="zh-CN" sz="2000" b="1" kern="100" dirty="0">
                          <a:effectLst/>
                        </a:rPr>
                        <a:t>组成计税价格</a:t>
                      </a:r>
                      <a:r>
                        <a:rPr lang="en-US" sz="2000" b="1" kern="100" dirty="0">
                          <a:effectLst/>
                        </a:rPr>
                        <a:t>×</a:t>
                      </a:r>
                      <a:r>
                        <a:rPr lang="zh-CN" sz="2000" b="1" kern="100" dirty="0">
                          <a:effectLst/>
                        </a:rPr>
                        <a:t>比例税率</a:t>
                      </a:r>
                      <a:endParaRPr lang="zh-CN" sz="2000" b="1" kern="100" dirty="0">
                        <a:effectLst/>
                        <a:latin typeface="Calibri"/>
                        <a:ea typeface="宋体"/>
                        <a:cs typeface="Times New Roman"/>
                      </a:endParaRPr>
                    </a:p>
                  </a:txBody>
                  <a:tcPr marL="68580" marR="68580" marT="0" marB="0" anchor="ctr"/>
                </a:tc>
                <a:extLst>
                  <a:ext uri="{0D108BD9-81ED-4DB2-BD59-A6C34878D82A}">
                    <a16:rowId xmlns:a16="http://schemas.microsoft.com/office/drawing/2014/main" val="10002"/>
                  </a:ext>
                </a:extLst>
              </a:tr>
              <a:tr h="365092">
                <a:tc>
                  <a:txBody>
                    <a:bodyPr/>
                    <a:lstStyle/>
                    <a:p>
                      <a:pPr indent="0" algn="ctr">
                        <a:spcAft>
                          <a:spcPts val="0"/>
                        </a:spcAft>
                        <a:tabLst>
                          <a:tab pos="2771140" algn="ctr"/>
                        </a:tabLst>
                      </a:pPr>
                      <a:r>
                        <a:rPr lang="zh-CN" sz="2000" b="1" kern="100">
                          <a:effectLst/>
                        </a:rPr>
                        <a:t>从量定额</a:t>
                      </a:r>
                      <a:endParaRPr lang="zh-CN" sz="2000" b="1" kern="100">
                        <a:effectLst/>
                        <a:latin typeface="Calibri"/>
                        <a:ea typeface="宋体"/>
                        <a:cs typeface="Times New Roman"/>
                      </a:endParaRPr>
                    </a:p>
                  </a:txBody>
                  <a:tcPr marL="68580" marR="68580" marT="0" marB="0" anchor="ctr"/>
                </a:tc>
                <a:tc>
                  <a:txBody>
                    <a:bodyPr/>
                    <a:lstStyle/>
                    <a:p>
                      <a:pPr indent="0" algn="l">
                        <a:spcAft>
                          <a:spcPts val="0"/>
                        </a:spcAft>
                        <a:tabLst>
                          <a:tab pos="2771140" algn="ctr"/>
                        </a:tabLst>
                      </a:pPr>
                      <a:r>
                        <a:rPr lang="zh-CN" sz="2000" b="1" kern="100">
                          <a:effectLst/>
                        </a:rPr>
                        <a:t>应纳税额</a:t>
                      </a:r>
                      <a:r>
                        <a:rPr lang="en-US" sz="2000" b="1" kern="100">
                          <a:effectLst/>
                        </a:rPr>
                        <a:t>=</a:t>
                      </a:r>
                      <a:r>
                        <a:rPr lang="zh-CN" sz="2000" b="1" kern="100">
                          <a:effectLst/>
                        </a:rPr>
                        <a:t>进口数量</a:t>
                      </a:r>
                      <a:r>
                        <a:rPr lang="en-US" sz="2000" b="1" kern="100">
                          <a:effectLst/>
                        </a:rPr>
                        <a:t>×</a:t>
                      </a:r>
                      <a:r>
                        <a:rPr lang="zh-CN" sz="2000" b="1" kern="100">
                          <a:effectLst/>
                        </a:rPr>
                        <a:t>定额税率</a:t>
                      </a:r>
                      <a:endParaRPr lang="zh-CN" sz="2000" b="1" kern="100">
                        <a:effectLst/>
                        <a:latin typeface="Calibri"/>
                        <a:ea typeface="宋体"/>
                        <a:cs typeface="Times New Roman"/>
                      </a:endParaRPr>
                    </a:p>
                  </a:txBody>
                  <a:tcPr marL="68580" marR="68580" marT="0" marB="0" anchor="ctr"/>
                </a:tc>
                <a:extLst>
                  <a:ext uri="{0D108BD9-81ED-4DB2-BD59-A6C34878D82A}">
                    <a16:rowId xmlns:a16="http://schemas.microsoft.com/office/drawing/2014/main" val="10003"/>
                  </a:ext>
                </a:extLst>
              </a:tr>
              <a:tr h="1460368">
                <a:tc>
                  <a:txBody>
                    <a:bodyPr/>
                    <a:lstStyle/>
                    <a:p>
                      <a:pPr indent="0" algn="ctr">
                        <a:spcAft>
                          <a:spcPts val="0"/>
                        </a:spcAft>
                        <a:tabLst>
                          <a:tab pos="2771140" algn="ctr"/>
                        </a:tabLst>
                      </a:pPr>
                      <a:r>
                        <a:rPr lang="zh-CN" sz="2000" b="1" kern="100">
                          <a:effectLst/>
                        </a:rPr>
                        <a:t>复合计税</a:t>
                      </a:r>
                      <a:endParaRPr lang="zh-CN" sz="2000" b="1" kern="100">
                        <a:effectLst/>
                        <a:latin typeface="Calibri"/>
                        <a:ea typeface="宋体"/>
                        <a:cs typeface="Times New Roman"/>
                      </a:endParaRPr>
                    </a:p>
                  </a:txBody>
                  <a:tcPr marL="68580" marR="68580" marT="0" marB="0" anchor="ctr"/>
                </a:tc>
                <a:tc>
                  <a:txBody>
                    <a:bodyPr/>
                    <a:lstStyle/>
                    <a:p>
                      <a:pPr indent="0" algn="l">
                        <a:spcAft>
                          <a:spcPts val="0"/>
                        </a:spcAft>
                        <a:tabLst>
                          <a:tab pos="2771140" algn="ctr"/>
                        </a:tabLst>
                      </a:pPr>
                      <a:r>
                        <a:rPr lang="zh-CN" sz="2000" b="1" kern="100" dirty="0">
                          <a:effectLst/>
                        </a:rPr>
                        <a:t>组成计税价格</a:t>
                      </a:r>
                      <a:r>
                        <a:rPr lang="en-US" sz="2000" b="1" kern="100" dirty="0">
                          <a:effectLst/>
                        </a:rPr>
                        <a:t>=(</a:t>
                      </a:r>
                      <a:r>
                        <a:rPr lang="zh-CN" sz="2000" b="1" kern="100" dirty="0">
                          <a:effectLst/>
                        </a:rPr>
                        <a:t>关税完税价格</a:t>
                      </a:r>
                      <a:r>
                        <a:rPr lang="en-US" sz="2000" b="1" kern="100" dirty="0">
                          <a:effectLst/>
                        </a:rPr>
                        <a:t>+</a:t>
                      </a:r>
                      <a:r>
                        <a:rPr lang="zh-CN" sz="2000" b="1" kern="100" dirty="0">
                          <a:effectLst/>
                        </a:rPr>
                        <a:t>关税</a:t>
                      </a:r>
                      <a:r>
                        <a:rPr lang="en-US" sz="2000" b="1" kern="100" dirty="0">
                          <a:effectLst/>
                        </a:rPr>
                        <a:t>+</a:t>
                      </a:r>
                      <a:r>
                        <a:rPr lang="zh-CN" sz="2000" b="1" kern="100" dirty="0">
                          <a:effectLst/>
                        </a:rPr>
                        <a:t>进口数量</a:t>
                      </a:r>
                      <a:r>
                        <a:rPr lang="en-US" sz="2000" b="1" kern="100" dirty="0">
                          <a:effectLst/>
                        </a:rPr>
                        <a:t>×</a:t>
                      </a:r>
                      <a:r>
                        <a:rPr lang="zh-CN" sz="2000" b="1" kern="100" dirty="0">
                          <a:effectLst/>
                        </a:rPr>
                        <a:t>定额税率</a:t>
                      </a:r>
                      <a:r>
                        <a:rPr lang="en-US" sz="2000" b="1" kern="100" dirty="0">
                          <a:effectLst/>
                        </a:rPr>
                        <a:t>)÷(1-</a:t>
                      </a:r>
                      <a:r>
                        <a:rPr lang="zh-CN" sz="2000" b="1" kern="100" dirty="0">
                          <a:effectLst/>
                        </a:rPr>
                        <a:t>比例税率</a:t>
                      </a:r>
                      <a:r>
                        <a:rPr lang="en-US" sz="2000" b="1" kern="100" dirty="0">
                          <a:effectLst/>
                        </a:rPr>
                        <a:t>)</a:t>
                      </a:r>
                      <a:endParaRPr lang="zh-CN" sz="2000" b="1" kern="100" dirty="0">
                        <a:effectLst/>
                      </a:endParaRPr>
                    </a:p>
                    <a:p>
                      <a:pPr indent="0" algn="l">
                        <a:spcAft>
                          <a:spcPts val="0"/>
                        </a:spcAft>
                        <a:tabLst>
                          <a:tab pos="2771140" algn="ctr"/>
                        </a:tabLst>
                      </a:pPr>
                      <a:r>
                        <a:rPr lang="zh-CN" sz="2000" b="1" kern="100" dirty="0">
                          <a:effectLst/>
                        </a:rPr>
                        <a:t>应纳税额</a:t>
                      </a:r>
                      <a:r>
                        <a:rPr lang="en-US" sz="2000" b="1" kern="100" dirty="0">
                          <a:effectLst/>
                        </a:rPr>
                        <a:t>=</a:t>
                      </a:r>
                      <a:r>
                        <a:rPr lang="zh-CN" sz="2000" b="1" kern="100" dirty="0">
                          <a:effectLst/>
                        </a:rPr>
                        <a:t>组成计税价格</a:t>
                      </a:r>
                      <a:r>
                        <a:rPr lang="en-US" sz="2000" b="1" kern="100" dirty="0">
                          <a:effectLst/>
                        </a:rPr>
                        <a:t>×</a:t>
                      </a:r>
                      <a:r>
                        <a:rPr lang="zh-CN" sz="2000" b="1" kern="100" dirty="0">
                          <a:effectLst/>
                        </a:rPr>
                        <a:t>比例税率</a:t>
                      </a:r>
                      <a:r>
                        <a:rPr lang="en-US" sz="2000" b="1" kern="100" dirty="0">
                          <a:effectLst/>
                        </a:rPr>
                        <a:t>+</a:t>
                      </a:r>
                      <a:r>
                        <a:rPr lang="zh-CN" sz="2000" b="1" kern="100" dirty="0">
                          <a:effectLst/>
                        </a:rPr>
                        <a:t>进口数量</a:t>
                      </a:r>
                      <a:r>
                        <a:rPr lang="en-US" sz="2000" b="1" kern="100" dirty="0">
                          <a:effectLst/>
                        </a:rPr>
                        <a:t>×</a:t>
                      </a:r>
                      <a:r>
                        <a:rPr lang="zh-CN" sz="2000" b="1" kern="100" dirty="0">
                          <a:effectLst/>
                        </a:rPr>
                        <a:t>定额税率</a:t>
                      </a:r>
                      <a:endParaRPr lang="zh-CN" sz="2000" b="1" kern="100" dirty="0">
                        <a:effectLst/>
                        <a:latin typeface="Calibri"/>
                        <a:ea typeface="宋体"/>
                        <a:cs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矩形 3">
            <a:extLst>
              <a:ext uri="{FF2B5EF4-FFF2-40B4-BE49-F238E27FC236}">
                <a16:creationId xmlns:a16="http://schemas.microsoft.com/office/drawing/2014/main" id="{CB143F6D-247F-451F-8644-75C844E247D9}"/>
              </a:ext>
            </a:extLst>
          </p:cNvPr>
          <p:cNvSpPr/>
          <p:nvPr/>
        </p:nvSpPr>
        <p:spPr>
          <a:xfrm>
            <a:off x="872044" y="289765"/>
            <a:ext cx="7399911" cy="523220"/>
          </a:xfrm>
          <a:prstGeom prst="rect">
            <a:avLst/>
          </a:prstGeom>
        </p:spPr>
        <p:txBody>
          <a:bodyPr wrap="square">
            <a:spAutoFit/>
          </a:bodyPr>
          <a:lstStyle/>
          <a:p>
            <a:pPr algn="ctr"/>
            <a:r>
              <a:rPr lang="zh-CN" altLang="en-US" sz="2800" b="1" dirty="0">
                <a:solidFill>
                  <a:srgbClr val="0070C0"/>
                </a:solidFill>
              </a:rPr>
              <a:t>三、应纳税额计算</a:t>
            </a:r>
            <a:r>
              <a:rPr lang="en-US" altLang="zh-CN" sz="2400" b="1" dirty="0">
                <a:solidFill>
                  <a:srgbClr val="7030A0"/>
                </a:solidFill>
              </a:rPr>
              <a:t>——3.</a:t>
            </a:r>
            <a:r>
              <a:rPr lang="zh-CN" altLang="en-US" sz="2400" b="1" dirty="0">
                <a:solidFill>
                  <a:srgbClr val="7030A0"/>
                </a:solidFill>
              </a:rPr>
              <a:t>进口</a:t>
            </a:r>
            <a:endParaRPr lang="zh-CN" altLang="zh-CN" sz="2800" b="1" dirty="0">
              <a:solidFill>
                <a:srgbClr val="7030A0"/>
              </a:solidFill>
            </a:endParaRPr>
          </a:p>
        </p:txBody>
      </p:sp>
    </p:spTree>
    <p:extLst>
      <p:ext uri="{BB962C8B-B14F-4D97-AF65-F5344CB8AC3E}">
        <p14:creationId xmlns:p14="http://schemas.microsoft.com/office/powerpoint/2010/main" val="4045310851"/>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142</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计算题</a:t>
            </a:r>
            <a:r>
              <a:rPr lang="en-US" altLang="zh-CN" dirty="0">
                <a:latin typeface="+mn-lt"/>
                <a:ea typeface="+mn-ea"/>
                <a:cs typeface="+mn-ea"/>
                <a:sym typeface="+mn-lt"/>
              </a:rPr>
              <a:t>】</a:t>
            </a:r>
            <a:r>
              <a:rPr lang="zh-CN" altLang="en-US" dirty="0">
                <a:latin typeface="+mn-lt"/>
                <a:ea typeface="+mn-ea"/>
                <a:cs typeface="+mn-ea"/>
                <a:sym typeface="+mn-lt"/>
              </a:rPr>
              <a:t>某公司进口实木地板一批，关税完税价格为</a:t>
            </a:r>
            <a:r>
              <a:rPr lang="en-US" altLang="zh-CN" dirty="0">
                <a:latin typeface="+mn-lt"/>
                <a:ea typeface="+mn-ea"/>
                <a:cs typeface="+mn-ea"/>
                <a:sym typeface="+mn-lt"/>
              </a:rPr>
              <a:t>40</a:t>
            </a:r>
            <a:r>
              <a:rPr lang="zh-CN" altLang="en-US" dirty="0">
                <a:latin typeface="+mn-lt"/>
                <a:ea typeface="+mn-ea"/>
                <a:cs typeface="+mn-ea"/>
                <a:sym typeface="+mn-lt"/>
              </a:rPr>
              <a:t>万元，关税税率为</a:t>
            </a:r>
            <a:r>
              <a:rPr lang="en-US" altLang="zh-CN" dirty="0">
                <a:latin typeface="+mn-lt"/>
                <a:ea typeface="+mn-ea"/>
                <a:cs typeface="+mn-ea"/>
                <a:sym typeface="+mn-lt"/>
              </a:rPr>
              <a:t>50%</a:t>
            </a:r>
            <a:r>
              <a:rPr lang="zh-CN" altLang="en-US" dirty="0">
                <a:latin typeface="+mn-lt"/>
                <a:ea typeface="+mn-ea"/>
                <a:cs typeface="+mn-ea"/>
                <a:sym typeface="+mn-lt"/>
              </a:rPr>
              <a:t>。计算上述业务海关应代扣的消费税税额。已知实木地板消费税税率为</a:t>
            </a:r>
            <a:r>
              <a:rPr lang="en-US" altLang="zh-CN" dirty="0">
                <a:latin typeface="+mn-lt"/>
                <a:ea typeface="+mn-ea"/>
                <a:cs typeface="+mn-ea"/>
                <a:sym typeface="+mn-lt"/>
              </a:rPr>
              <a:t>5%</a:t>
            </a:r>
            <a:r>
              <a:rPr lang="zh-CN" altLang="en-US" dirty="0">
                <a:latin typeface="+mn-lt"/>
                <a:ea typeface="+mn-ea"/>
                <a:cs typeface="+mn-ea"/>
                <a:sym typeface="+mn-lt"/>
              </a:rPr>
              <a:t>。</a:t>
            </a:r>
          </a:p>
          <a:p>
            <a:endParaRPr lang="en-US" altLang="zh-CN" dirty="0">
              <a:latin typeface="+mn-lt"/>
              <a:ea typeface="+mn-ea"/>
              <a:cs typeface="+mn-ea"/>
              <a:sym typeface="+mn-lt"/>
            </a:endParaRPr>
          </a:p>
        </p:txBody>
      </p:sp>
      <p:sp>
        <p:nvSpPr>
          <p:cNvPr id="12" name="文本2">
            <a:extLst>
              <a:ext uri="{FF2B5EF4-FFF2-40B4-BE49-F238E27FC236}">
                <a16:creationId xmlns:a16="http://schemas.microsoft.com/office/drawing/2014/main" id="{5E2E9C69-412B-410B-AA26-C10FF8192F71}"/>
              </a:ext>
            </a:extLst>
          </p:cNvPr>
          <p:cNvSpPr>
            <a:spLocks noChangeArrowheads="1"/>
          </p:cNvSpPr>
          <p:nvPr/>
        </p:nvSpPr>
        <p:spPr bwMode="gray">
          <a:xfrm>
            <a:off x="683256" y="3395330"/>
            <a:ext cx="8123789" cy="1522298"/>
          </a:xfrm>
          <a:prstGeom prst="roundRect">
            <a:avLst>
              <a:gd name="adj" fmla="val 11505"/>
            </a:avLst>
          </a:prstGeom>
          <a:noFill/>
          <a:ln w="15875" cap="flat" cmpd="sng" algn="ctr">
            <a:solidFill>
              <a:srgbClr val="7030A0"/>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zh-CN" altLang="en-US" sz="2000" b="1" dirty="0">
                <a:solidFill>
                  <a:srgbClr val="0070C0"/>
                </a:solidFill>
              </a:rPr>
              <a:t>组成计税价</a:t>
            </a:r>
            <a:r>
              <a:rPr lang="en-US" altLang="zh-CN" sz="2000" b="1" dirty="0">
                <a:solidFill>
                  <a:srgbClr val="0070C0"/>
                </a:solidFill>
              </a:rPr>
              <a:t>=400000×</a:t>
            </a:r>
            <a:r>
              <a:rPr lang="zh-CN" altLang="en-US" sz="2000" b="1" dirty="0">
                <a:solidFill>
                  <a:srgbClr val="0070C0"/>
                </a:solidFill>
              </a:rPr>
              <a:t>（</a:t>
            </a:r>
            <a:r>
              <a:rPr lang="en-US" altLang="zh-CN" sz="2000" b="1" dirty="0">
                <a:solidFill>
                  <a:srgbClr val="0070C0"/>
                </a:solidFill>
              </a:rPr>
              <a:t>1+50%</a:t>
            </a:r>
            <a:r>
              <a:rPr lang="zh-CN" altLang="en-US" sz="2000" b="1" dirty="0">
                <a:solidFill>
                  <a:srgbClr val="0070C0"/>
                </a:solidFill>
              </a:rPr>
              <a:t>）</a:t>
            </a:r>
            <a:r>
              <a:rPr lang="en-US" altLang="zh-CN" sz="2000" b="1" dirty="0">
                <a:solidFill>
                  <a:srgbClr val="0070C0"/>
                </a:solidFill>
              </a:rPr>
              <a:t>÷</a:t>
            </a:r>
            <a:r>
              <a:rPr lang="zh-CN" altLang="en-US" sz="2000" b="1" dirty="0">
                <a:solidFill>
                  <a:srgbClr val="0070C0"/>
                </a:solidFill>
              </a:rPr>
              <a:t>（</a:t>
            </a:r>
            <a:r>
              <a:rPr lang="en-US" altLang="zh-CN" sz="2000" b="1" dirty="0">
                <a:solidFill>
                  <a:srgbClr val="0070C0"/>
                </a:solidFill>
              </a:rPr>
              <a:t>1-5%</a:t>
            </a:r>
            <a:r>
              <a:rPr lang="zh-CN" altLang="en-US" sz="2000" b="1" dirty="0">
                <a:solidFill>
                  <a:srgbClr val="0070C0"/>
                </a:solidFill>
              </a:rPr>
              <a:t>）</a:t>
            </a:r>
            <a:r>
              <a:rPr lang="en-US" altLang="zh-CN" sz="2000" b="1" dirty="0">
                <a:solidFill>
                  <a:srgbClr val="0070C0"/>
                </a:solidFill>
              </a:rPr>
              <a:t>=631579</a:t>
            </a:r>
            <a:r>
              <a:rPr lang="zh-CN" altLang="en-US" sz="2000" b="1" dirty="0">
                <a:solidFill>
                  <a:srgbClr val="0070C0"/>
                </a:solidFill>
              </a:rPr>
              <a:t>（元）</a:t>
            </a:r>
          </a:p>
          <a:p>
            <a:pPr marL="342900" indent="-342900">
              <a:buFont typeface="Wingdings" panose="05000000000000000000" pitchFamily="2" charset="2"/>
              <a:buChar char="ü"/>
            </a:pPr>
            <a:r>
              <a:rPr lang="zh-CN" altLang="en-US" sz="2000" b="1" dirty="0">
                <a:solidFill>
                  <a:srgbClr val="0070C0"/>
                </a:solidFill>
              </a:rPr>
              <a:t>应纳税额</a:t>
            </a:r>
            <a:r>
              <a:rPr lang="en-US" altLang="zh-CN" sz="2000" b="1" dirty="0">
                <a:solidFill>
                  <a:srgbClr val="0070C0"/>
                </a:solidFill>
              </a:rPr>
              <a:t>=631579×5%=31579</a:t>
            </a:r>
            <a:r>
              <a:rPr lang="zh-CN" altLang="en-US" sz="2000" b="1" dirty="0">
                <a:solidFill>
                  <a:srgbClr val="0070C0"/>
                </a:solidFill>
              </a:rPr>
              <a:t>（元）</a:t>
            </a:r>
          </a:p>
        </p:txBody>
      </p:sp>
    </p:spTree>
    <p:extLst>
      <p:ext uri="{BB962C8B-B14F-4D97-AF65-F5344CB8AC3E}">
        <p14:creationId xmlns:p14="http://schemas.microsoft.com/office/powerpoint/2010/main" val="229823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143</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计算题</a:t>
            </a:r>
            <a:r>
              <a:rPr lang="en-US" altLang="zh-CN" dirty="0">
                <a:latin typeface="+mn-lt"/>
                <a:ea typeface="+mn-ea"/>
                <a:cs typeface="+mn-ea"/>
                <a:sym typeface="+mn-lt"/>
              </a:rPr>
              <a:t>】</a:t>
            </a:r>
            <a:r>
              <a:rPr lang="zh-CN" altLang="en-US" dirty="0">
                <a:latin typeface="+mn-lt"/>
                <a:ea typeface="+mn-ea"/>
                <a:cs typeface="+mn-ea"/>
                <a:sym typeface="+mn-lt"/>
              </a:rPr>
              <a:t>某烟草公司</a:t>
            </a:r>
            <a:r>
              <a:rPr lang="en-US" altLang="zh-CN" dirty="0">
                <a:latin typeface="+mn-lt"/>
                <a:ea typeface="+mn-ea"/>
                <a:cs typeface="+mn-ea"/>
                <a:sym typeface="+mn-lt"/>
              </a:rPr>
              <a:t>3</a:t>
            </a:r>
            <a:r>
              <a:rPr lang="zh-CN" altLang="en-US" dirty="0">
                <a:latin typeface="+mn-lt"/>
                <a:ea typeface="+mn-ea"/>
                <a:cs typeface="+mn-ea"/>
                <a:sym typeface="+mn-lt"/>
              </a:rPr>
              <a:t>月进口卷烟</a:t>
            </a:r>
            <a:r>
              <a:rPr lang="en-US" altLang="zh-CN" dirty="0">
                <a:latin typeface="+mn-lt"/>
                <a:ea typeface="+mn-ea"/>
                <a:cs typeface="+mn-ea"/>
                <a:sym typeface="+mn-lt"/>
              </a:rPr>
              <a:t>100</a:t>
            </a:r>
            <a:r>
              <a:rPr lang="zh-CN" altLang="en-US" dirty="0">
                <a:latin typeface="+mn-lt"/>
                <a:ea typeface="+mn-ea"/>
                <a:cs typeface="+mn-ea"/>
                <a:sym typeface="+mn-lt"/>
              </a:rPr>
              <a:t>标准箱</a:t>
            </a:r>
            <a:r>
              <a:rPr lang="en-US" altLang="zh-CN" dirty="0">
                <a:latin typeface="+mn-lt"/>
                <a:ea typeface="+mn-ea"/>
                <a:cs typeface="+mn-ea"/>
                <a:sym typeface="+mn-lt"/>
              </a:rPr>
              <a:t>,</a:t>
            </a:r>
            <a:r>
              <a:rPr lang="zh-CN" altLang="en-US" dirty="0">
                <a:latin typeface="+mn-lt"/>
                <a:ea typeface="+mn-ea"/>
                <a:cs typeface="+mn-ea"/>
                <a:sym typeface="+mn-lt"/>
              </a:rPr>
              <a:t>海关核定的关税完税价格为</a:t>
            </a:r>
            <a:r>
              <a:rPr lang="en-US" altLang="zh-CN" dirty="0">
                <a:latin typeface="+mn-lt"/>
                <a:ea typeface="+mn-ea"/>
                <a:cs typeface="+mn-ea"/>
                <a:sym typeface="+mn-lt"/>
              </a:rPr>
              <a:t>140</a:t>
            </a:r>
            <a:r>
              <a:rPr lang="zh-CN" altLang="en-US" dirty="0">
                <a:latin typeface="+mn-lt"/>
                <a:ea typeface="+mn-ea"/>
                <a:cs typeface="+mn-ea"/>
                <a:sym typeface="+mn-lt"/>
              </a:rPr>
              <a:t>万元。已知进口卷烟关税税率为</a:t>
            </a:r>
            <a:r>
              <a:rPr lang="en-US" altLang="zh-CN" dirty="0">
                <a:latin typeface="+mn-lt"/>
                <a:ea typeface="+mn-ea"/>
                <a:cs typeface="+mn-ea"/>
                <a:sym typeface="+mn-lt"/>
              </a:rPr>
              <a:t>20%</a:t>
            </a:r>
            <a:r>
              <a:rPr lang="zh-CN" altLang="en-US" dirty="0">
                <a:latin typeface="+mn-lt"/>
                <a:ea typeface="+mn-ea"/>
                <a:cs typeface="+mn-ea"/>
                <a:sym typeface="+mn-lt"/>
              </a:rPr>
              <a:t>。计算该烟草公司进口卷烟应纳的消费税。卷烟消费税税率为“</a:t>
            </a:r>
            <a:r>
              <a:rPr lang="en-US" altLang="zh-CN" dirty="0">
                <a:latin typeface="+mn-lt"/>
                <a:ea typeface="+mn-ea"/>
                <a:cs typeface="+mn-ea"/>
                <a:sym typeface="+mn-lt"/>
              </a:rPr>
              <a:t>56%+0.003</a:t>
            </a:r>
            <a:r>
              <a:rPr lang="zh-CN" altLang="en-US" dirty="0">
                <a:latin typeface="+mn-lt"/>
                <a:ea typeface="+mn-ea"/>
                <a:cs typeface="+mn-ea"/>
                <a:sym typeface="+mn-lt"/>
              </a:rPr>
              <a:t>元</a:t>
            </a:r>
            <a:r>
              <a:rPr lang="en-US" altLang="zh-CN" dirty="0">
                <a:latin typeface="+mn-lt"/>
                <a:ea typeface="+mn-ea"/>
                <a:cs typeface="+mn-ea"/>
                <a:sym typeface="+mn-lt"/>
              </a:rPr>
              <a:t>/</a:t>
            </a:r>
            <a:r>
              <a:rPr lang="zh-CN" altLang="en-US" dirty="0">
                <a:latin typeface="+mn-lt"/>
                <a:ea typeface="+mn-ea"/>
                <a:cs typeface="+mn-ea"/>
                <a:sym typeface="+mn-lt"/>
              </a:rPr>
              <a:t>支”</a:t>
            </a:r>
          </a:p>
          <a:p>
            <a:endParaRPr lang="zh-CN" altLang="en-US" dirty="0">
              <a:latin typeface="+mn-lt"/>
              <a:ea typeface="+mn-ea"/>
              <a:cs typeface="+mn-ea"/>
              <a:sym typeface="+mn-lt"/>
            </a:endParaRPr>
          </a:p>
          <a:p>
            <a:endParaRPr lang="en-US" altLang="zh-CN" dirty="0">
              <a:latin typeface="+mn-lt"/>
              <a:ea typeface="+mn-ea"/>
              <a:cs typeface="+mn-ea"/>
              <a:sym typeface="+mn-lt"/>
            </a:endParaRPr>
          </a:p>
        </p:txBody>
      </p:sp>
      <p:sp>
        <p:nvSpPr>
          <p:cNvPr id="12" name="文本2">
            <a:extLst>
              <a:ext uri="{FF2B5EF4-FFF2-40B4-BE49-F238E27FC236}">
                <a16:creationId xmlns:a16="http://schemas.microsoft.com/office/drawing/2014/main" id="{5E2E9C69-412B-410B-AA26-C10FF8192F71}"/>
              </a:ext>
            </a:extLst>
          </p:cNvPr>
          <p:cNvSpPr>
            <a:spLocks noChangeArrowheads="1"/>
          </p:cNvSpPr>
          <p:nvPr/>
        </p:nvSpPr>
        <p:spPr bwMode="gray">
          <a:xfrm>
            <a:off x="683256" y="3395330"/>
            <a:ext cx="8123789" cy="1522298"/>
          </a:xfrm>
          <a:prstGeom prst="roundRect">
            <a:avLst>
              <a:gd name="adj" fmla="val 11505"/>
            </a:avLst>
          </a:prstGeom>
          <a:noFill/>
          <a:ln w="15875" cap="flat" cmpd="sng" algn="ctr">
            <a:solidFill>
              <a:srgbClr val="7030A0"/>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zh-CN" altLang="en-US" sz="2000" b="1" dirty="0">
                <a:solidFill>
                  <a:srgbClr val="0070C0"/>
                </a:solidFill>
              </a:rPr>
              <a:t>进口卷烟的组成计税价格</a:t>
            </a:r>
            <a:r>
              <a:rPr lang="en-US" altLang="zh-CN" sz="2000" b="1" dirty="0">
                <a:solidFill>
                  <a:srgbClr val="0070C0"/>
                </a:solidFill>
              </a:rPr>
              <a:t>=(140+ 140×20%+100×150÷10 000)÷(1-56%)=385.23(</a:t>
            </a:r>
            <a:r>
              <a:rPr lang="zh-CN" altLang="en-US" sz="2000" b="1" dirty="0">
                <a:solidFill>
                  <a:srgbClr val="0070C0"/>
                </a:solidFill>
              </a:rPr>
              <a:t>万元</a:t>
            </a:r>
            <a:r>
              <a:rPr lang="en-US" altLang="zh-CN" sz="2000" b="1" dirty="0">
                <a:solidFill>
                  <a:srgbClr val="0070C0"/>
                </a:solidFill>
              </a:rPr>
              <a:t>)</a:t>
            </a:r>
          </a:p>
          <a:p>
            <a:pPr marL="342900" indent="-342900">
              <a:buFont typeface="Wingdings" panose="05000000000000000000" pitchFamily="2" charset="2"/>
              <a:buChar char="ü"/>
            </a:pPr>
            <a:r>
              <a:rPr lang="zh-CN" altLang="en-US" sz="2000" b="1" dirty="0">
                <a:solidFill>
                  <a:srgbClr val="0070C0"/>
                </a:solidFill>
              </a:rPr>
              <a:t>应纳消费税税额</a:t>
            </a:r>
            <a:r>
              <a:rPr lang="en-US" altLang="zh-CN" sz="2000" b="1" dirty="0">
                <a:solidFill>
                  <a:srgbClr val="0070C0"/>
                </a:solidFill>
              </a:rPr>
              <a:t>=385.23×56%+150×100÷10 000=217.23(</a:t>
            </a:r>
            <a:r>
              <a:rPr lang="zh-CN" altLang="en-US" sz="2000" b="1" dirty="0">
                <a:solidFill>
                  <a:srgbClr val="0070C0"/>
                </a:solidFill>
              </a:rPr>
              <a:t>万元</a:t>
            </a:r>
            <a:r>
              <a:rPr lang="en-US" altLang="zh-CN" sz="2000" b="1" dirty="0">
                <a:solidFill>
                  <a:srgbClr val="0070C0"/>
                </a:solidFill>
              </a:rPr>
              <a:t>)</a:t>
            </a:r>
          </a:p>
        </p:txBody>
      </p:sp>
    </p:spTree>
    <p:extLst>
      <p:ext uri="{BB962C8B-B14F-4D97-AF65-F5344CB8AC3E}">
        <p14:creationId xmlns:p14="http://schemas.microsoft.com/office/powerpoint/2010/main" val="292750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144</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800" dirty="0">
                <a:latin typeface="+mn-lt"/>
                <a:ea typeface="+mn-ea"/>
                <a:cs typeface="+mn-ea"/>
                <a:sym typeface="+mn-lt"/>
              </a:rPr>
              <a:t>【</a:t>
            </a:r>
            <a:r>
              <a:rPr lang="zh-CN" altLang="en-US" sz="1800" dirty="0">
                <a:latin typeface="+mn-lt"/>
                <a:ea typeface="+mn-ea"/>
                <a:cs typeface="+mn-ea"/>
                <a:sym typeface="+mn-lt"/>
              </a:rPr>
              <a:t>例题</a:t>
            </a:r>
            <a:r>
              <a:rPr lang="en-US" altLang="zh-CN" sz="1800" dirty="0">
                <a:latin typeface="+mn-lt"/>
                <a:ea typeface="+mn-ea"/>
                <a:cs typeface="+mn-ea"/>
                <a:sym typeface="+mn-lt"/>
              </a:rPr>
              <a:t>-</a:t>
            </a:r>
            <a:r>
              <a:rPr lang="zh-CN" altLang="en-US" sz="1800" dirty="0">
                <a:latin typeface="+mn-lt"/>
                <a:ea typeface="+mn-ea"/>
                <a:cs typeface="+mn-ea"/>
                <a:sym typeface="+mn-lt"/>
              </a:rPr>
              <a:t>单选题</a:t>
            </a:r>
            <a:r>
              <a:rPr lang="en-US" altLang="zh-CN" sz="1800" dirty="0">
                <a:latin typeface="+mn-lt"/>
                <a:ea typeface="+mn-ea"/>
                <a:cs typeface="+mn-ea"/>
                <a:sym typeface="+mn-lt"/>
              </a:rPr>
              <a:t>】</a:t>
            </a:r>
            <a:r>
              <a:rPr lang="zh-CN" altLang="en-US" sz="1800" dirty="0">
                <a:latin typeface="+mn-lt"/>
                <a:ea typeface="+mn-ea"/>
                <a:cs typeface="+mn-ea"/>
                <a:sym typeface="+mn-lt"/>
              </a:rPr>
              <a:t>（</a:t>
            </a:r>
            <a:r>
              <a:rPr lang="en-US" altLang="zh-CN" sz="1800" dirty="0">
                <a:latin typeface="+mn-lt"/>
                <a:ea typeface="+mn-ea"/>
                <a:cs typeface="+mn-ea"/>
                <a:sym typeface="+mn-lt"/>
              </a:rPr>
              <a:t>2021 </a:t>
            </a:r>
            <a:r>
              <a:rPr lang="zh-CN" altLang="en-US" sz="1800" dirty="0">
                <a:latin typeface="+mn-lt"/>
                <a:ea typeface="+mn-ea"/>
                <a:cs typeface="+mn-ea"/>
                <a:sym typeface="+mn-lt"/>
              </a:rPr>
              <a:t>年）</a:t>
            </a:r>
            <a:r>
              <a:rPr lang="en-US" altLang="zh-CN" sz="1800" dirty="0">
                <a:latin typeface="+mn-lt"/>
                <a:ea typeface="+mn-ea"/>
                <a:cs typeface="+mn-ea"/>
                <a:sym typeface="+mn-lt"/>
              </a:rPr>
              <a:t>2019 </a:t>
            </a:r>
            <a:r>
              <a:rPr lang="zh-CN" altLang="en-US" sz="1800" dirty="0">
                <a:latin typeface="+mn-lt"/>
                <a:ea typeface="+mn-ea"/>
                <a:cs typeface="+mn-ea"/>
                <a:sym typeface="+mn-lt"/>
              </a:rPr>
              <a:t>年 </a:t>
            </a:r>
            <a:r>
              <a:rPr lang="en-US" altLang="zh-CN" sz="1800" dirty="0">
                <a:latin typeface="+mn-lt"/>
                <a:ea typeface="+mn-ea"/>
                <a:cs typeface="+mn-ea"/>
                <a:sym typeface="+mn-lt"/>
              </a:rPr>
              <a:t>3 </a:t>
            </a:r>
            <a:r>
              <a:rPr lang="zh-CN" altLang="en-US" sz="1800" dirty="0">
                <a:latin typeface="+mn-lt"/>
                <a:ea typeface="+mn-ea"/>
                <a:cs typeface="+mn-ea"/>
                <a:sym typeface="+mn-lt"/>
              </a:rPr>
              <a:t>月甲公司进口一批摩托车，海关核定关税完税价 </a:t>
            </a:r>
            <a:r>
              <a:rPr lang="en-US" altLang="zh-CN" sz="1800" dirty="0">
                <a:latin typeface="+mn-lt"/>
                <a:ea typeface="+mn-ea"/>
                <a:cs typeface="+mn-ea"/>
                <a:sym typeface="+mn-lt"/>
              </a:rPr>
              <a:t>900 </a:t>
            </a:r>
            <a:r>
              <a:rPr lang="zh-CN" altLang="en-US" sz="1800" dirty="0">
                <a:latin typeface="+mn-lt"/>
                <a:ea typeface="+mn-ea"/>
                <a:cs typeface="+mn-ea"/>
                <a:sym typeface="+mn-lt"/>
              </a:rPr>
              <a:t>万元，已知关税税率 </a:t>
            </a:r>
            <a:r>
              <a:rPr lang="en-US" altLang="zh-CN" sz="1800" dirty="0">
                <a:latin typeface="+mn-lt"/>
                <a:ea typeface="+mn-ea"/>
                <a:cs typeface="+mn-ea"/>
                <a:sym typeface="+mn-lt"/>
              </a:rPr>
              <a:t>45</a:t>
            </a:r>
            <a:r>
              <a:rPr lang="zh-CN" altLang="en-US" sz="1800" dirty="0">
                <a:latin typeface="+mn-lt"/>
                <a:ea typeface="+mn-ea"/>
                <a:cs typeface="+mn-ea"/>
                <a:sym typeface="+mn-lt"/>
              </a:rPr>
              <a:t>％，消费税税率 </a:t>
            </a:r>
            <a:r>
              <a:rPr lang="en-US" altLang="zh-CN" sz="1800" dirty="0">
                <a:latin typeface="+mn-lt"/>
                <a:ea typeface="+mn-ea"/>
                <a:cs typeface="+mn-ea"/>
                <a:sym typeface="+mn-lt"/>
              </a:rPr>
              <a:t>10</a:t>
            </a:r>
            <a:r>
              <a:rPr lang="zh-CN" altLang="en-US" sz="1800" dirty="0">
                <a:latin typeface="+mn-lt"/>
                <a:ea typeface="+mn-ea"/>
                <a:cs typeface="+mn-ea"/>
                <a:sym typeface="+mn-lt"/>
              </a:rPr>
              <a:t>％，计算甲公司当月该笔业务应缴纳消费税税额的下列算式中，正确的是（ ）。</a:t>
            </a:r>
          </a:p>
          <a:p>
            <a:r>
              <a:rPr lang="zh-CN" altLang="en-US" sz="1800" dirty="0">
                <a:latin typeface="+mn-lt"/>
                <a:ea typeface="+mn-ea"/>
                <a:cs typeface="+mn-ea"/>
                <a:sym typeface="+mn-lt"/>
              </a:rPr>
              <a:t> </a:t>
            </a:r>
            <a:r>
              <a:rPr lang="en-US" altLang="zh-CN" sz="1800" dirty="0">
                <a:latin typeface="+mn-lt"/>
                <a:ea typeface="+mn-ea"/>
                <a:cs typeface="+mn-ea"/>
                <a:sym typeface="+mn-lt"/>
              </a:rPr>
              <a:t>A.900÷</a:t>
            </a:r>
            <a:r>
              <a:rPr lang="zh-CN" altLang="en-US" sz="1800" dirty="0">
                <a:latin typeface="+mn-lt"/>
                <a:ea typeface="+mn-ea"/>
                <a:cs typeface="+mn-ea"/>
                <a:sym typeface="+mn-lt"/>
              </a:rPr>
              <a:t>（</a:t>
            </a:r>
            <a:r>
              <a:rPr lang="en-US" altLang="zh-CN" sz="1800" dirty="0">
                <a:latin typeface="+mn-lt"/>
                <a:ea typeface="+mn-ea"/>
                <a:cs typeface="+mn-ea"/>
                <a:sym typeface="+mn-lt"/>
              </a:rPr>
              <a:t>1</a:t>
            </a:r>
            <a:r>
              <a:rPr lang="zh-CN" altLang="en-US" sz="1800" dirty="0">
                <a:latin typeface="+mn-lt"/>
                <a:ea typeface="+mn-ea"/>
                <a:cs typeface="+mn-ea"/>
                <a:sym typeface="+mn-lt"/>
              </a:rPr>
              <a:t>－</a:t>
            </a:r>
            <a:r>
              <a:rPr lang="en-US" altLang="zh-CN" sz="1800" dirty="0">
                <a:latin typeface="+mn-lt"/>
                <a:ea typeface="+mn-ea"/>
                <a:cs typeface="+mn-ea"/>
                <a:sym typeface="+mn-lt"/>
              </a:rPr>
              <a:t>10</a:t>
            </a:r>
            <a:r>
              <a:rPr lang="zh-CN" altLang="en-US" sz="1800" dirty="0">
                <a:latin typeface="+mn-lt"/>
                <a:ea typeface="+mn-ea"/>
                <a:cs typeface="+mn-ea"/>
                <a:sym typeface="+mn-lt"/>
              </a:rPr>
              <a:t>％）</a:t>
            </a:r>
            <a:r>
              <a:rPr lang="en-US" altLang="zh-CN" sz="1800" dirty="0">
                <a:latin typeface="+mn-lt"/>
                <a:ea typeface="+mn-ea"/>
                <a:cs typeface="+mn-ea"/>
                <a:sym typeface="+mn-lt"/>
              </a:rPr>
              <a:t>×10</a:t>
            </a:r>
            <a:r>
              <a:rPr lang="zh-CN" altLang="en-US" sz="1800" dirty="0">
                <a:latin typeface="+mn-lt"/>
                <a:ea typeface="+mn-ea"/>
                <a:cs typeface="+mn-ea"/>
                <a:sym typeface="+mn-lt"/>
              </a:rPr>
              <a:t>％＝</a:t>
            </a:r>
            <a:r>
              <a:rPr lang="en-US" altLang="zh-CN" sz="1800" dirty="0">
                <a:latin typeface="+mn-lt"/>
                <a:ea typeface="+mn-ea"/>
                <a:cs typeface="+mn-ea"/>
                <a:sym typeface="+mn-lt"/>
              </a:rPr>
              <a:t>100 </a:t>
            </a:r>
            <a:r>
              <a:rPr lang="zh-CN" altLang="en-US" sz="1800" dirty="0">
                <a:latin typeface="+mn-lt"/>
                <a:ea typeface="+mn-ea"/>
                <a:cs typeface="+mn-ea"/>
                <a:sym typeface="+mn-lt"/>
              </a:rPr>
              <a:t>万元</a:t>
            </a:r>
          </a:p>
          <a:p>
            <a:r>
              <a:rPr lang="zh-CN" altLang="en-US" sz="1800" dirty="0">
                <a:latin typeface="+mn-lt"/>
                <a:ea typeface="+mn-ea"/>
                <a:cs typeface="+mn-ea"/>
                <a:sym typeface="+mn-lt"/>
              </a:rPr>
              <a:t> </a:t>
            </a:r>
            <a:r>
              <a:rPr lang="en-US" altLang="zh-CN" sz="1800" dirty="0">
                <a:latin typeface="+mn-lt"/>
                <a:ea typeface="+mn-ea"/>
                <a:cs typeface="+mn-ea"/>
                <a:sym typeface="+mn-lt"/>
              </a:rPr>
              <a:t>B.900×10</a:t>
            </a:r>
            <a:r>
              <a:rPr lang="zh-CN" altLang="en-US" sz="1800" dirty="0">
                <a:latin typeface="+mn-lt"/>
                <a:ea typeface="+mn-ea"/>
                <a:cs typeface="+mn-ea"/>
                <a:sym typeface="+mn-lt"/>
              </a:rPr>
              <a:t>％＝</a:t>
            </a:r>
            <a:r>
              <a:rPr lang="en-US" altLang="zh-CN" sz="1800" dirty="0">
                <a:latin typeface="+mn-lt"/>
                <a:ea typeface="+mn-ea"/>
                <a:cs typeface="+mn-ea"/>
                <a:sym typeface="+mn-lt"/>
              </a:rPr>
              <a:t>90 </a:t>
            </a:r>
            <a:r>
              <a:rPr lang="zh-CN" altLang="en-US" sz="1800" dirty="0">
                <a:latin typeface="+mn-lt"/>
                <a:ea typeface="+mn-ea"/>
                <a:cs typeface="+mn-ea"/>
                <a:sym typeface="+mn-lt"/>
              </a:rPr>
              <a:t>万元</a:t>
            </a:r>
          </a:p>
          <a:p>
            <a:r>
              <a:rPr lang="zh-CN" altLang="en-US" sz="1800" dirty="0">
                <a:latin typeface="+mn-lt"/>
                <a:ea typeface="+mn-ea"/>
                <a:cs typeface="+mn-ea"/>
                <a:sym typeface="+mn-lt"/>
              </a:rPr>
              <a:t> </a:t>
            </a:r>
            <a:r>
              <a:rPr lang="en-US" altLang="zh-CN" sz="1800" dirty="0">
                <a:latin typeface="+mn-lt"/>
                <a:ea typeface="+mn-ea"/>
                <a:cs typeface="+mn-ea"/>
                <a:sym typeface="+mn-lt"/>
              </a:rPr>
              <a:t>C.</a:t>
            </a:r>
            <a:r>
              <a:rPr lang="zh-CN" altLang="en-US" sz="1800" dirty="0">
                <a:latin typeface="+mn-lt"/>
                <a:ea typeface="+mn-ea"/>
                <a:cs typeface="+mn-ea"/>
                <a:sym typeface="+mn-lt"/>
              </a:rPr>
              <a:t>（</a:t>
            </a:r>
            <a:r>
              <a:rPr lang="en-US" altLang="zh-CN" sz="1800" dirty="0">
                <a:latin typeface="+mn-lt"/>
                <a:ea typeface="+mn-ea"/>
                <a:cs typeface="+mn-ea"/>
                <a:sym typeface="+mn-lt"/>
              </a:rPr>
              <a:t>900</a:t>
            </a:r>
            <a:r>
              <a:rPr lang="zh-CN" altLang="en-US" sz="1800" dirty="0">
                <a:latin typeface="+mn-lt"/>
                <a:ea typeface="+mn-ea"/>
                <a:cs typeface="+mn-ea"/>
                <a:sym typeface="+mn-lt"/>
              </a:rPr>
              <a:t>＋</a:t>
            </a:r>
            <a:r>
              <a:rPr lang="en-US" altLang="zh-CN" sz="1800" dirty="0">
                <a:latin typeface="+mn-lt"/>
                <a:ea typeface="+mn-ea"/>
                <a:cs typeface="+mn-ea"/>
                <a:sym typeface="+mn-lt"/>
              </a:rPr>
              <a:t>900×45</a:t>
            </a:r>
            <a:r>
              <a:rPr lang="zh-CN" altLang="en-US" sz="1800" dirty="0">
                <a:latin typeface="+mn-lt"/>
                <a:ea typeface="+mn-ea"/>
                <a:cs typeface="+mn-ea"/>
                <a:sym typeface="+mn-lt"/>
              </a:rPr>
              <a:t>％）</a:t>
            </a:r>
            <a:r>
              <a:rPr lang="en-US" altLang="zh-CN" sz="1800" dirty="0">
                <a:latin typeface="+mn-lt"/>
                <a:ea typeface="+mn-ea"/>
                <a:cs typeface="+mn-ea"/>
                <a:sym typeface="+mn-lt"/>
              </a:rPr>
              <a:t>×10</a:t>
            </a:r>
            <a:r>
              <a:rPr lang="zh-CN" altLang="en-US" sz="1800" dirty="0">
                <a:latin typeface="+mn-lt"/>
                <a:ea typeface="+mn-ea"/>
                <a:cs typeface="+mn-ea"/>
                <a:sym typeface="+mn-lt"/>
              </a:rPr>
              <a:t>％＝</a:t>
            </a:r>
            <a:r>
              <a:rPr lang="en-US" altLang="zh-CN" sz="1800" dirty="0">
                <a:latin typeface="+mn-lt"/>
                <a:ea typeface="+mn-ea"/>
                <a:cs typeface="+mn-ea"/>
                <a:sym typeface="+mn-lt"/>
              </a:rPr>
              <a:t>130.5 </a:t>
            </a:r>
            <a:r>
              <a:rPr lang="zh-CN" altLang="en-US" sz="1800" dirty="0">
                <a:latin typeface="+mn-lt"/>
                <a:ea typeface="+mn-ea"/>
                <a:cs typeface="+mn-ea"/>
                <a:sym typeface="+mn-lt"/>
              </a:rPr>
              <a:t>万元</a:t>
            </a:r>
          </a:p>
          <a:p>
            <a:r>
              <a:rPr lang="zh-CN" altLang="en-US" sz="1800" dirty="0">
                <a:latin typeface="+mn-lt"/>
                <a:ea typeface="+mn-ea"/>
                <a:cs typeface="+mn-ea"/>
                <a:sym typeface="+mn-lt"/>
              </a:rPr>
              <a:t> </a:t>
            </a:r>
            <a:r>
              <a:rPr lang="en-US" altLang="zh-CN" sz="1800" dirty="0">
                <a:latin typeface="+mn-lt"/>
                <a:ea typeface="+mn-ea"/>
                <a:cs typeface="+mn-ea"/>
                <a:sym typeface="+mn-lt"/>
              </a:rPr>
              <a:t>D.</a:t>
            </a:r>
            <a:r>
              <a:rPr lang="zh-CN" altLang="en-US" sz="1800" dirty="0">
                <a:latin typeface="+mn-lt"/>
                <a:ea typeface="+mn-ea"/>
                <a:cs typeface="+mn-ea"/>
                <a:sym typeface="+mn-lt"/>
              </a:rPr>
              <a:t>（</a:t>
            </a:r>
            <a:r>
              <a:rPr lang="en-US" altLang="zh-CN" sz="1800" dirty="0">
                <a:latin typeface="+mn-lt"/>
                <a:ea typeface="+mn-ea"/>
                <a:cs typeface="+mn-ea"/>
                <a:sym typeface="+mn-lt"/>
              </a:rPr>
              <a:t>900</a:t>
            </a:r>
            <a:r>
              <a:rPr lang="zh-CN" altLang="en-US" sz="1800" dirty="0">
                <a:latin typeface="+mn-lt"/>
                <a:ea typeface="+mn-ea"/>
                <a:cs typeface="+mn-ea"/>
                <a:sym typeface="+mn-lt"/>
              </a:rPr>
              <a:t>＋</a:t>
            </a:r>
            <a:r>
              <a:rPr lang="en-US" altLang="zh-CN" sz="1800" dirty="0">
                <a:latin typeface="+mn-lt"/>
                <a:ea typeface="+mn-ea"/>
                <a:cs typeface="+mn-ea"/>
                <a:sym typeface="+mn-lt"/>
              </a:rPr>
              <a:t>900×45</a:t>
            </a:r>
            <a:r>
              <a:rPr lang="zh-CN" altLang="en-US" sz="1800" dirty="0">
                <a:latin typeface="+mn-lt"/>
                <a:ea typeface="+mn-ea"/>
                <a:cs typeface="+mn-ea"/>
                <a:sym typeface="+mn-lt"/>
              </a:rPr>
              <a:t>％）</a:t>
            </a:r>
            <a:r>
              <a:rPr lang="en-US" altLang="zh-CN" sz="1800" dirty="0">
                <a:latin typeface="+mn-lt"/>
                <a:ea typeface="+mn-ea"/>
                <a:cs typeface="+mn-ea"/>
                <a:sym typeface="+mn-lt"/>
              </a:rPr>
              <a:t>÷</a:t>
            </a:r>
            <a:r>
              <a:rPr lang="zh-CN" altLang="en-US" sz="1800" dirty="0">
                <a:latin typeface="+mn-lt"/>
                <a:ea typeface="+mn-ea"/>
                <a:cs typeface="+mn-ea"/>
                <a:sym typeface="+mn-lt"/>
              </a:rPr>
              <a:t>（</a:t>
            </a:r>
            <a:r>
              <a:rPr lang="en-US" altLang="zh-CN" sz="1800" dirty="0">
                <a:latin typeface="+mn-lt"/>
                <a:ea typeface="+mn-ea"/>
                <a:cs typeface="+mn-ea"/>
                <a:sym typeface="+mn-lt"/>
              </a:rPr>
              <a:t>1</a:t>
            </a:r>
            <a:r>
              <a:rPr lang="zh-CN" altLang="en-US" sz="1800" dirty="0">
                <a:latin typeface="+mn-lt"/>
                <a:ea typeface="+mn-ea"/>
                <a:cs typeface="+mn-ea"/>
                <a:sym typeface="+mn-lt"/>
              </a:rPr>
              <a:t>－</a:t>
            </a:r>
            <a:r>
              <a:rPr lang="en-US" altLang="zh-CN" sz="1800" dirty="0">
                <a:latin typeface="+mn-lt"/>
                <a:ea typeface="+mn-ea"/>
                <a:cs typeface="+mn-ea"/>
                <a:sym typeface="+mn-lt"/>
              </a:rPr>
              <a:t>10</a:t>
            </a:r>
            <a:r>
              <a:rPr lang="zh-CN" altLang="en-US" sz="1800" dirty="0">
                <a:latin typeface="+mn-lt"/>
                <a:ea typeface="+mn-ea"/>
                <a:cs typeface="+mn-ea"/>
                <a:sym typeface="+mn-lt"/>
              </a:rPr>
              <a:t>％）</a:t>
            </a:r>
            <a:r>
              <a:rPr lang="en-US" altLang="zh-CN" sz="1800" dirty="0">
                <a:latin typeface="+mn-lt"/>
                <a:ea typeface="+mn-ea"/>
                <a:cs typeface="+mn-ea"/>
                <a:sym typeface="+mn-lt"/>
              </a:rPr>
              <a:t>×10</a:t>
            </a:r>
            <a:r>
              <a:rPr lang="zh-CN" altLang="en-US" sz="1800" dirty="0">
                <a:latin typeface="+mn-lt"/>
                <a:ea typeface="+mn-ea"/>
                <a:cs typeface="+mn-ea"/>
                <a:sym typeface="+mn-lt"/>
              </a:rPr>
              <a:t>％＝</a:t>
            </a:r>
            <a:r>
              <a:rPr lang="en-US" altLang="zh-CN" sz="1800" dirty="0">
                <a:latin typeface="+mn-lt"/>
                <a:ea typeface="+mn-ea"/>
                <a:cs typeface="+mn-ea"/>
                <a:sym typeface="+mn-lt"/>
              </a:rPr>
              <a:t>145 </a:t>
            </a:r>
            <a:r>
              <a:rPr lang="zh-CN" altLang="en-US" sz="1800" dirty="0">
                <a:latin typeface="+mn-lt"/>
                <a:ea typeface="+mn-ea"/>
                <a:cs typeface="+mn-ea"/>
                <a:sym typeface="+mn-lt"/>
              </a:rPr>
              <a:t>万元</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6"/>
            <a:ext cx="677108" cy="1428693"/>
            <a:chOff x="9306655"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5"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A</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174695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145</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800" dirty="0">
                <a:latin typeface="+mn-lt"/>
                <a:ea typeface="+mn-ea"/>
                <a:cs typeface="+mn-ea"/>
                <a:sym typeface="+mn-lt"/>
              </a:rPr>
              <a:t>【</a:t>
            </a:r>
            <a:r>
              <a:rPr lang="zh-CN" altLang="en-US" sz="1800" dirty="0">
                <a:latin typeface="+mn-lt"/>
                <a:ea typeface="+mn-ea"/>
                <a:cs typeface="+mn-ea"/>
                <a:sym typeface="+mn-lt"/>
              </a:rPr>
              <a:t>例题</a:t>
            </a:r>
            <a:r>
              <a:rPr lang="en-US" altLang="zh-CN" sz="1800" dirty="0">
                <a:latin typeface="+mn-lt"/>
                <a:ea typeface="+mn-ea"/>
                <a:cs typeface="+mn-ea"/>
                <a:sym typeface="+mn-lt"/>
              </a:rPr>
              <a:t>-</a:t>
            </a:r>
            <a:r>
              <a:rPr lang="zh-CN" altLang="en-US" sz="1800" dirty="0">
                <a:latin typeface="+mn-lt"/>
                <a:ea typeface="+mn-ea"/>
                <a:cs typeface="+mn-ea"/>
                <a:sym typeface="+mn-lt"/>
              </a:rPr>
              <a:t>单选题</a:t>
            </a:r>
            <a:r>
              <a:rPr lang="en-US" altLang="zh-CN" sz="1800" dirty="0">
                <a:latin typeface="+mn-lt"/>
                <a:ea typeface="+mn-ea"/>
                <a:cs typeface="+mn-ea"/>
                <a:sym typeface="+mn-lt"/>
              </a:rPr>
              <a:t>】</a:t>
            </a:r>
            <a:r>
              <a:rPr lang="zh-CN" altLang="en-US" sz="1800" dirty="0">
                <a:latin typeface="+mn-lt"/>
                <a:ea typeface="+mn-ea"/>
                <a:cs typeface="+mn-ea"/>
                <a:sym typeface="+mn-lt"/>
              </a:rPr>
              <a:t>（</a:t>
            </a:r>
            <a:r>
              <a:rPr lang="en-US" altLang="zh-CN" sz="1800" dirty="0">
                <a:latin typeface="+mn-lt"/>
                <a:ea typeface="+mn-ea"/>
                <a:cs typeface="+mn-ea"/>
                <a:sym typeface="+mn-lt"/>
              </a:rPr>
              <a:t>2018 </a:t>
            </a:r>
            <a:r>
              <a:rPr lang="zh-CN" altLang="en-US" sz="1800" dirty="0">
                <a:latin typeface="+mn-lt"/>
                <a:ea typeface="+mn-ea"/>
                <a:cs typeface="+mn-ea"/>
                <a:sym typeface="+mn-lt"/>
              </a:rPr>
              <a:t>年）</a:t>
            </a:r>
            <a:r>
              <a:rPr lang="en-US" altLang="zh-CN" sz="1800" dirty="0">
                <a:latin typeface="+mn-lt"/>
                <a:ea typeface="+mn-ea"/>
                <a:cs typeface="+mn-ea"/>
                <a:sym typeface="+mn-lt"/>
              </a:rPr>
              <a:t>2018 </a:t>
            </a:r>
            <a:r>
              <a:rPr lang="zh-CN" altLang="en-US" sz="1800" dirty="0">
                <a:latin typeface="+mn-lt"/>
                <a:ea typeface="+mn-ea"/>
                <a:cs typeface="+mn-ea"/>
                <a:sym typeface="+mn-lt"/>
              </a:rPr>
              <a:t>年 </a:t>
            </a:r>
            <a:r>
              <a:rPr lang="en-US" altLang="zh-CN" sz="1800" dirty="0">
                <a:latin typeface="+mn-lt"/>
                <a:ea typeface="+mn-ea"/>
                <a:cs typeface="+mn-ea"/>
                <a:sym typeface="+mn-lt"/>
              </a:rPr>
              <a:t>10 </a:t>
            </a:r>
            <a:r>
              <a:rPr lang="zh-CN" altLang="en-US" sz="1800" dirty="0">
                <a:latin typeface="+mn-lt"/>
                <a:ea typeface="+mn-ea"/>
                <a:cs typeface="+mn-ea"/>
                <a:sym typeface="+mn-lt"/>
              </a:rPr>
              <a:t>月，甲贸易公司进口一批高档化妆品，关税完税价格 </a:t>
            </a:r>
            <a:r>
              <a:rPr lang="en-US" altLang="zh-CN" sz="1800" dirty="0">
                <a:latin typeface="+mn-lt"/>
                <a:ea typeface="+mn-ea"/>
                <a:cs typeface="+mn-ea"/>
                <a:sym typeface="+mn-lt"/>
              </a:rPr>
              <a:t>850 000</a:t>
            </a:r>
            <a:r>
              <a:rPr lang="zh-CN" altLang="en-US" sz="1800" dirty="0">
                <a:latin typeface="+mn-lt"/>
                <a:ea typeface="+mn-ea"/>
                <a:cs typeface="+mn-ea"/>
                <a:sym typeface="+mn-lt"/>
              </a:rPr>
              <a:t>元，已知增值税税率为 </a:t>
            </a:r>
            <a:r>
              <a:rPr lang="en-US" altLang="zh-CN" sz="1800" dirty="0">
                <a:latin typeface="+mn-lt"/>
                <a:ea typeface="+mn-ea"/>
                <a:cs typeface="+mn-ea"/>
                <a:sym typeface="+mn-lt"/>
              </a:rPr>
              <a:t>13%</a:t>
            </a:r>
            <a:r>
              <a:rPr lang="zh-CN" altLang="en-US" sz="1800" dirty="0">
                <a:latin typeface="+mn-lt"/>
                <a:ea typeface="+mn-ea"/>
                <a:cs typeface="+mn-ea"/>
                <a:sym typeface="+mn-lt"/>
              </a:rPr>
              <a:t>，消费税税率为 </a:t>
            </a:r>
            <a:r>
              <a:rPr lang="en-US" altLang="zh-CN" sz="1800" dirty="0">
                <a:latin typeface="+mn-lt"/>
                <a:ea typeface="+mn-ea"/>
                <a:cs typeface="+mn-ea"/>
                <a:sym typeface="+mn-lt"/>
              </a:rPr>
              <a:t>15%</a:t>
            </a:r>
            <a:r>
              <a:rPr lang="zh-CN" altLang="en-US" sz="1800" dirty="0">
                <a:latin typeface="+mn-lt"/>
                <a:ea typeface="+mn-ea"/>
                <a:cs typeface="+mn-ea"/>
                <a:sym typeface="+mn-lt"/>
              </a:rPr>
              <a:t>，关税税率为 </a:t>
            </a:r>
            <a:r>
              <a:rPr lang="en-US" altLang="zh-CN" sz="1800" dirty="0">
                <a:latin typeface="+mn-lt"/>
                <a:ea typeface="+mn-ea"/>
                <a:cs typeface="+mn-ea"/>
                <a:sym typeface="+mn-lt"/>
              </a:rPr>
              <a:t>5%</a:t>
            </a:r>
            <a:r>
              <a:rPr lang="zh-CN" altLang="en-US" sz="1800" dirty="0">
                <a:latin typeface="+mn-lt"/>
                <a:ea typeface="+mn-ea"/>
                <a:cs typeface="+mn-ea"/>
                <a:sym typeface="+mn-lt"/>
              </a:rPr>
              <a:t>，计算甲贸易公司当月该笔业务应缴纳增值税税额的下列算式中，正确的是（ ）。</a:t>
            </a:r>
          </a:p>
          <a:p>
            <a:r>
              <a:rPr lang="zh-CN" altLang="en-US" sz="1800" dirty="0">
                <a:latin typeface="+mn-lt"/>
                <a:ea typeface="+mn-ea"/>
                <a:cs typeface="+mn-ea"/>
                <a:sym typeface="+mn-lt"/>
              </a:rPr>
              <a:t> </a:t>
            </a:r>
            <a:r>
              <a:rPr lang="en-US" altLang="zh-CN" sz="1800" dirty="0">
                <a:latin typeface="+mn-lt"/>
                <a:ea typeface="+mn-ea"/>
                <a:cs typeface="+mn-ea"/>
                <a:sym typeface="+mn-lt"/>
              </a:rPr>
              <a:t>A.850 000÷</a:t>
            </a:r>
            <a:r>
              <a:rPr lang="zh-CN" altLang="en-US" sz="1800" dirty="0">
                <a:latin typeface="+mn-lt"/>
                <a:ea typeface="+mn-ea"/>
                <a:cs typeface="+mn-ea"/>
                <a:sym typeface="+mn-lt"/>
              </a:rPr>
              <a:t>（</a:t>
            </a:r>
            <a:r>
              <a:rPr lang="en-US" altLang="zh-CN" sz="1800" dirty="0">
                <a:latin typeface="+mn-lt"/>
                <a:ea typeface="+mn-ea"/>
                <a:cs typeface="+mn-ea"/>
                <a:sym typeface="+mn-lt"/>
              </a:rPr>
              <a:t>1</a:t>
            </a:r>
            <a:r>
              <a:rPr lang="zh-CN" altLang="en-US" sz="1800" dirty="0">
                <a:latin typeface="+mn-lt"/>
                <a:ea typeface="+mn-ea"/>
                <a:cs typeface="+mn-ea"/>
                <a:sym typeface="+mn-lt"/>
              </a:rPr>
              <a:t>－</a:t>
            </a:r>
            <a:r>
              <a:rPr lang="en-US" altLang="zh-CN" sz="1800" dirty="0">
                <a:latin typeface="+mn-lt"/>
                <a:ea typeface="+mn-ea"/>
                <a:cs typeface="+mn-ea"/>
                <a:sym typeface="+mn-lt"/>
              </a:rPr>
              <a:t>15%</a:t>
            </a:r>
            <a:r>
              <a:rPr lang="zh-CN" altLang="en-US" sz="1800" dirty="0">
                <a:latin typeface="+mn-lt"/>
                <a:ea typeface="+mn-ea"/>
                <a:cs typeface="+mn-ea"/>
                <a:sym typeface="+mn-lt"/>
              </a:rPr>
              <a:t>）</a:t>
            </a:r>
            <a:r>
              <a:rPr lang="en-US" altLang="zh-CN" sz="1800" dirty="0">
                <a:latin typeface="+mn-lt"/>
                <a:ea typeface="+mn-ea"/>
                <a:cs typeface="+mn-ea"/>
                <a:sym typeface="+mn-lt"/>
              </a:rPr>
              <a:t>×13%</a:t>
            </a:r>
            <a:r>
              <a:rPr lang="zh-CN" altLang="en-US" sz="1800" dirty="0">
                <a:latin typeface="+mn-lt"/>
                <a:ea typeface="+mn-ea"/>
                <a:cs typeface="+mn-ea"/>
                <a:sym typeface="+mn-lt"/>
              </a:rPr>
              <a:t>＝</a:t>
            </a:r>
            <a:r>
              <a:rPr lang="en-US" altLang="zh-CN" sz="1800" dirty="0">
                <a:latin typeface="+mn-lt"/>
                <a:ea typeface="+mn-ea"/>
                <a:cs typeface="+mn-ea"/>
                <a:sym typeface="+mn-lt"/>
              </a:rPr>
              <a:t>130 000 </a:t>
            </a:r>
            <a:r>
              <a:rPr lang="zh-CN" altLang="en-US" sz="1800" dirty="0">
                <a:latin typeface="+mn-lt"/>
                <a:ea typeface="+mn-ea"/>
                <a:cs typeface="+mn-ea"/>
                <a:sym typeface="+mn-lt"/>
              </a:rPr>
              <a:t>元</a:t>
            </a:r>
          </a:p>
          <a:p>
            <a:r>
              <a:rPr lang="zh-CN" altLang="en-US" sz="1800" dirty="0">
                <a:latin typeface="+mn-lt"/>
                <a:ea typeface="+mn-ea"/>
                <a:cs typeface="+mn-ea"/>
                <a:sym typeface="+mn-lt"/>
              </a:rPr>
              <a:t> </a:t>
            </a:r>
            <a:r>
              <a:rPr lang="en-US" altLang="zh-CN" sz="1800" dirty="0">
                <a:latin typeface="+mn-lt"/>
                <a:ea typeface="+mn-ea"/>
                <a:cs typeface="+mn-ea"/>
                <a:sym typeface="+mn-lt"/>
              </a:rPr>
              <a:t>B.</a:t>
            </a:r>
            <a:r>
              <a:rPr lang="zh-CN" altLang="en-US" sz="1800" dirty="0">
                <a:latin typeface="+mn-lt"/>
                <a:ea typeface="+mn-ea"/>
                <a:cs typeface="+mn-ea"/>
                <a:sym typeface="+mn-lt"/>
              </a:rPr>
              <a:t>（</a:t>
            </a:r>
            <a:r>
              <a:rPr lang="en-US" altLang="zh-CN" sz="1800" dirty="0">
                <a:latin typeface="+mn-lt"/>
                <a:ea typeface="+mn-ea"/>
                <a:cs typeface="+mn-ea"/>
                <a:sym typeface="+mn-lt"/>
              </a:rPr>
              <a:t>850 000</a:t>
            </a:r>
            <a:r>
              <a:rPr lang="zh-CN" altLang="en-US" sz="1800" dirty="0">
                <a:latin typeface="+mn-lt"/>
                <a:ea typeface="+mn-ea"/>
                <a:cs typeface="+mn-ea"/>
                <a:sym typeface="+mn-lt"/>
              </a:rPr>
              <a:t>＋</a:t>
            </a:r>
            <a:r>
              <a:rPr lang="en-US" altLang="zh-CN" sz="1800" dirty="0">
                <a:latin typeface="+mn-lt"/>
                <a:ea typeface="+mn-ea"/>
                <a:cs typeface="+mn-ea"/>
                <a:sym typeface="+mn-lt"/>
              </a:rPr>
              <a:t>850 000×5%</a:t>
            </a:r>
            <a:r>
              <a:rPr lang="zh-CN" altLang="en-US" sz="1800" dirty="0">
                <a:latin typeface="+mn-lt"/>
                <a:ea typeface="+mn-ea"/>
                <a:cs typeface="+mn-ea"/>
                <a:sym typeface="+mn-lt"/>
              </a:rPr>
              <a:t>）</a:t>
            </a:r>
            <a:r>
              <a:rPr lang="en-US" altLang="zh-CN" sz="1800" dirty="0">
                <a:latin typeface="+mn-lt"/>
                <a:ea typeface="+mn-ea"/>
                <a:cs typeface="+mn-ea"/>
                <a:sym typeface="+mn-lt"/>
              </a:rPr>
              <a:t>÷</a:t>
            </a:r>
            <a:r>
              <a:rPr lang="zh-CN" altLang="en-US" sz="1800" dirty="0">
                <a:latin typeface="+mn-lt"/>
                <a:ea typeface="+mn-ea"/>
                <a:cs typeface="+mn-ea"/>
                <a:sym typeface="+mn-lt"/>
              </a:rPr>
              <a:t>（</a:t>
            </a:r>
            <a:r>
              <a:rPr lang="en-US" altLang="zh-CN" sz="1800" dirty="0">
                <a:latin typeface="+mn-lt"/>
                <a:ea typeface="+mn-ea"/>
                <a:cs typeface="+mn-ea"/>
                <a:sym typeface="+mn-lt"/>
              </a:rPr>
              <a:t>1</a:t>
            </a:r>
            <a:r>
              <a:rPr lang="zh-CN" altLang="en-US" sz="1800" dirty="0">
                <a:latin typeface="+mn-lt"/>
                <a:ea typeface="+mn-ea"/>
                <a:cs typeface="+mn-ea"/>
                <a:sym typeface="+mn-lt"/>
              </a:rPr>
              <a:t>－</a:t>
            </a:r>
            <a:r>
              <a:rPr lang="en-US" altLang="zh-CN" sz="1800" dirty="0">
                <a:latin typeface="+mn-lt"/>
                <a:ea typeface="+mn-ea"/>
                <a:cs typeface="+mn-ea"/>
                <a:sym typeface="+mn-lt"/>
              </a:rPr>
              <a:t>15%</a:t>
            </a:r>
            <a:r>
              <a:rPr lang="zh-CN" altLang="en-US" sz="1800" dirty="0">
                <a:latin typeface="+mn-lt"/>
                <a:ea typeface="+mn-ea"/>
                <a:cs typeface="+mn-ea"/>
                <a:sym typeface="+mn-lt"/>
              </a:rPr>
              <a:t>）</a:t>
            </a:r>
            <a:r>
              <a:rPr lang="en-US" altLang="zh-CN" sz="1800" dirty="0">
                <a:latin typeface="+mn-lt"/>
                <a:ea typeface="+mn-ea"/>
                <a:cs typeface="+mn-ea"/>
                <a:sym typeface="+mn-lt"/>
              </a:rPr>
              <a:t>×13%</a:t>
            </a:r>
            <a:r>
              <a:rPr lang="zh-CN" altLang="en-US" sz="1800" dirty="0">
                <a:latin typeface="+mn-lt"/>
                <a:ea typeface="+mn-ea"/>
                <a:cs typeface="+mn-ea"/>
                <a:sym typeface="+mn-lt"/>
              </a:rPr>
              <a:t>＝</a:t>
            </a:r>
            <a:r>
              <a:rPr lang="en-US" altLang="zh-CN" sz="1800" dirty="0">
                <a:latin typeface="+mn-lt"/>
                <a:ea typeface="+mn-ea"/>
                <a:cs typeface="+mn-ea"/>
                <a:sym typeface="+mn-lt"/>
              </a:rPr>
              <a:t>136 500 </a:t>
            </a:r>
            <a:r>
              <a:rPr lang="zh-CN" altLang="en-US" sz="1800" dirty="0">
                <a:latin typeface="+mn-lt"/>
                <a:ea typeface="+mn-ea"/>
                <a:cs typeface="+mn-ea"/>
                <a:sym typeface="+mn-lt"/>
              </a:rPr>
              <a:t>元</a:t>
            </a:r>
          </a:p>
          <a:p>
            <a:r>
              <a:rPr lang="zh-CN" altLang="en-US" sz="1800" dirty="0">
                <a:latin typeface="+mn-lt"/>
                <a:ea typeface="+mn-ea"/>
                <a:cs typeface="+mn-ea"/>
                <a:sym typeface="+mn-lt"/>
              </a:rPr>
              <a:t> </a:t>
            </a:r>
            <a:r>
              <a:rPr lang="en-US" altLang="zh-CN" sz="1800" dirty="0">
                <a:latin typeface="+mn-lt"/>
                <a:ea typeface="+mn-ea"/>
                <a:cs typeface="+mn-ea"/>
                <a:sym typeface="+mn-lt"/>
              </a:rPr>
              <a:t>C.850 000×13%</a:t>
            </a:r>
            <a:r>
              <a:rPr lang="zh-CN" altLang="en-US" sz="1800" dirty="0">
                <a:latin typeface="+mn-lt"/>
                <a:ea typeface="+mn-ea"/>
                <a:cs typeface="+mn-ea"/>
                <a:sym typeface="+mn-lt"/>
              </a:rPr>
              <a:t>＝</a:t>
            </a:r>
            <a:r>
              <a:rPr lang="en-US" altLang="zh-CN" sz="1800" dirty="0">
                <a:latin typeface="+mn-lt"/>
                <a:ea typeface="+mn-ea"/>
                <a:cs typeface="+mn-ea"/>
                <a:sym typeface="+mn-lt"/>
              </a:rPr>
              <a:t>110 500 </a:t>
            </a:r>
            <a:r>
              <a:rPr lang="zh-CN" altLang="en-US" sz="1800" dirty="0">
                <a:latin typeface="+mn-lt"/>
                <a:ea typeface="+mn-ea"/>
                <a:cs typeface="+mn-ea"/>
                <a:sym typeface="+mn-lt"/>
              </a:rPr>
              <a:t>元</a:t>
            </a:r>
          </a:p>
          <a:p>
            <a:r>
              <a:rPr lang="zh-CN" altLang="en-US" sz="1800" dirty="0">
                <a:latin typeface="+mn-lt"/>
                <a:ea typeface="+mn-ea"/>
                <a:cs typeface="+mn-ea"/>
                <a:sym typeface="+mn-lt"/>
              </a:rPr>
              <a:t> </a:t>
            </a:r>
            <a:r>
              <a:rPr lang="en-US" altLang="zh-CN" sz="1800" dirty="0">
                <a:latin typeface="+mn-lt"/>
                <a:ea typeface="+mn-ea"/>
                <a:cs typeface="+mn-ea"/>
                <a:sym typeface="+mn-lt"/>
              </a:rPr>
              <a:t>D.</a:t>
            </a:r>
            <a:r>
              <a:rPr lang="zh-CN" altLang="en-US" sz="1800" dirty="0">
                <a:latin typeface="+mn-lt"/>
                <a:ea typeface="+mn-ea"/>
                <a:cs typeface="+mn-ea"/>
                <a:sym typeface="+mn-lt"/>
              </a:rPr>
              <a:t>（</a:t>
            </a:r>
            <a:r>
              <a:rPr lang="en-US" altLang="zh-CN" sz="1800" dirty="0">
                <a:latin typeface="+mn-lt"/>
                <a:ea typeface="+mn-ea"/>
                <a:cs typeface="+mn-ea"/>
                <a:sym typeface="+mn-lt"/>
              </a:rPr>
              <a:t>850 000</a:t>
            </a:r>
            <a:r>
              <a:rPr lang="zh-CN" altLang="en-US" sz="1800" dirty="0">
                <a:latin typeface="+mn-lt"/>
                <a:ea typeface="+mn-ea"/>
                <a:cs typeface="+mn-ea"/>
                <a:sym typeface="+mn-lt"/>
              </a:rPr>
              <a:t>＋</a:t>
            </a:r>
            <a:r>
              <a:rPr lang="en-US" altLang="zh-CN" sz="1800" dirty="0">
                <a:latin typeface="+mn-lt"/>
                <a:ea typeface="+mn-ea"/>
                <a:cs typeface="+mn-ea"/>
                <a:sym typeface="+mn-lt"/>
              </a:rPr>
              <a:t>850 000×5%</a:t>
            </a:r>
            <a:r>
              <a:rPr lang="zh-CN" altLang="en-US" sz="1800" dirty="0">
                <a:latin typeface="+mn-lt"/>
                <a:ea typeface="+mn-ea"/>
                <a:cs typeface="+mn-ea"/>
                <a:sym typeface="+mn-lt"/>
              </a:rPr>
              <a:t>）</a:t>
            </a:r>
            <a:r>
              <a:rPr lang="en-US" altLang="zh-CN" sz="1800" dirty="0">
                <a:latin typeface="+mn-lt"/>
                <a:ea typeface="+mn-ea"/>
                <a:cs typeface="+mn-ea"/>
                <a:sym typeface="+mn-lt"/>
              </a:rPr>
              <a:t>×13%</a:t>
            </a:r>
            <a:r>
              <a:rPr lang="zh-CN" altLang="en-US" sz="1800" dirty="0">
                <a:latin typeface="+mn-lt"/>
                <a:ea typeface="+mn-ea"/>
                <a:cs typeface="+mn-ea"/>
                <a:sym typeface="+mn-lt"/>
              </a:rPr>
              <a:t>＝</a:t>
            </a:r>
            <a:r>
              <a:rPr lang="en-US" altLang="zh-CN" sz="1800" dirty="0">
                <a:latin typeface="+mn-lt"/>
                <a:ea typeface="+mn-ea"/>
                <a:cs typeface="+mn-ea"/>
                <a:sym typeface="+mn-lt"/>
              </a:rPr>
              <a:t>116 025 </a:t>
            </a:r>
            <a:r>
              <a:rPr lang="zh-CN" altLang="en-US" sz="1800" dirty="0">
                <a:latin typeface="+mn-lt"/>
                <a:ea typeface="+mn-ea"/>
                <a:cs typeface="+mn-ea"/>
                <a:sym typeface="+mn-lt"/>
              </a:rPr>
              <a:t>元</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6"/>
            <a:ext cx="677108" cy="1428693"/>
            <a:chOff x="9306655"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5"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B</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312035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146</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2000" dirty="0">
                <a:latin typeface="+mn-lt"/>
                <a:ea typeface="+mn-ea"/>
                <a:cs typeface="+mn-ea"/>
                <a:sym typeface="+mn-lt"/>
              </a:rPr>
              <a:t>【</a:t>
            </a:r>
            <a:r>
              <a:rPr lang="zh-CN" altLang="en-US" sz="2000" dirty="0">
                <a:latin typeface="+mn-lt"/>
                <a:ea typeface="+mn-ea"/>
                <a:cs typeface="+mn-ea"/>
                <a:sym typeface="+mn-lt"/>
              </a:rPr>
              <a:t>例题</a:t>
            </a:r>
            <a:r>
              <a:rPr lang="en-US" altLang="zh-CN" sz="2000" dirty="0">
                <a:latin typeface="+mn-lt"/>
                <a:ea typeface="+mn-ea"/>
                <a:cs typeface="+mn-ea"/>
                <a:sym typeface="+mn-lt"/>
              </a:rPr>
              <a:t>-</a:t>
            </a:r>
            <a:r>
              <a:rPr lang="zh-CN" altLang="en-US" sz="2000" dirty="0">
                <a:latin typeface="+mn-lt"/>
                <a:ea typeface="+mn-ea"/>
                <a:cs typeface="+mn-ea"/>
                <a:sym typeface="+mn-lt"/>
              </a:rPr>
              <a:t>单选题</a:t>
            </a:r>
            <a:r>
              <a:rPr lang="en-US" altLang="zh-CN" sz="2000" dirty="0">
                <a:latin typeface="+mn-lt"/>
                <a:ea typeface="+mn-ea"/>
                <a:cs typeface="+mn-ea"/>
                <a:sym typeface="+mn-lt"/>
              </a:rPr>
              <a:t>】</a:t>
            </a:r>
            <a:r>
              <a:rPr lang="zh-CN" altLang="en-US" sz="2000" dirty="0">
                <a:latin typeface="+mn-lt"/>
                <a:ea typeface="+mn-ea"/>
                <a:cs typeface="+mn-ea"/>
                <a:sym typeface="+mn-lt"/>
              </a:rPr>
              <a:t>（</a:t>
            </a:r>
            <a:r>
              <a:rPr lang="en-US" altLang="zh-CN" sz="2000" dirty="0">
                <a:latin typeface="+mn-lt"/>
                <a:ea typeface="+mn-ea"/>
                <a:cs typeface="+mn-ea"/>
                <a:sym typeface="+mn-lt"/>
              </a:rPr>
              <a:t>2018 </a:t>
            </a:r>
            <a:r>
              <a:rPr lang="zh-CN" altLang="en-US" sz="2000" dirty="0">
                <a:latin typeface="+mn-lt"/>
                <a:ea typeface="+mn-ea"/>
                <a:cs typeface="+mn-ea"/>
                <a:sym typeface="+mn-lt"/>
              </a:rPr>
              <a:t>年）</a:t>
            </a:r>
            <a:r>
              <a:rPr lang="en-US" altLang="zh-CN" sz="2000" dirty="0">
                <a:latin typeface="+mn-lt"/>
                <a:ea typeface="+mn-ea"/>
                <a:cs typeface="+mn-ea"/>
                <a:sym typeface="+mn-lt"/>
              </a:rPr>
              <a:t>2018 </a:t>
            </a:r>
            <a:r>
              <a:rPr lang="zh-CN" altLang="en-US" sz="2000" dirty="0">
                <a:latin typeface="+mn-lt"/>
                <a:ea typeface="+mn-ea"/>
                <a:cs typeface="+mn-ea"/>
                <a:sym typeface="+mn-lt"/>
              </a:rPr>
              <a:t>年 </a:t>
            </a:r>
            <a:r>
              <a:rPr lang="en-US" altLang="zh-CN" sz="2000" dirty="0">
                <a:latin typeface="+mn-lt"/>
                <a:ea typeface="+mn-ea"/>
                <a:cs typeface="+mn-ea"/>
                <a:sym typeface="+mn-lt"/>
              </a:rPr>
              <a:t>10 </a:t>
            </a:r>
            <a:r>
              <a:rPr lang="zh-CN" altLang="en-US" sz="2000" dirty="0">
                <a:latin typeface="+mn-lt"/>
                <a:ea typeface="+mn-ea"/>
                <a:cs typeface="+mn-ea"/>
                <a:sym typeface="+mn-lt"/>
              </a:rPr>
              <a:t>月，甲贸易公司进口一批高档化妆品，关税完税价格 </a:t>
            </a:r>
            <a:r>
              <a:rPr lang="en-US" altLang="zh-CN" sz="2000" dirty="0">
                <a:latin typeface="+mn-lt"/>
                <a:ea typeface="+mn-ea"/>
                <a:cs typeface="+mn-ea"/>
                <a:sym typeface="+mn-lt"/>
              </a:rPr>
              <a:t>850 000</a:t>
            </a:r>
            <a:r>
              <a:rPr lang="zh-CN" altLang="en-US" sz="2000" dirty="0">
                <a:latin typeface="+mn-lt"/>
                <a:ea typeface="+mn-ea"/>
                <a:cs typeface="+mn-ea"/>
                <a:sym typeface="+mn-lt"/>
              </a:rPr>
              <a:t>元，已知增值税税率为 </a:t>
            </a:r>
            <a:r>
              <a:rPr lang="en-US" altLang="zh-CN" sz="2000" dirty="0">
                <a:latin typeface="+mn-lt"/>
                <a:ea typeface="+mn-ea"/>
                <a:cs typeface="+mn-ea"/>
                <a:sym typeface="+mn-lt"/>
              </a:rPr>
              <a:t>13%</a:t>
            </a:r>
            <a:r>
              <a:rPr lang="zh-CN" altLang="en-US" sz="2000" dirty="0">
                <a:latin typeface="+mn-lt"/>
                <a:ea typeface="+mn-ea"/>
                <a:cs typeface="+mn-ea"/>
                <a:sym typeface="+mn-lt"/>
              </a:rPr>
              <a:t>，消费税税率为 </a:t>
            </a:r>
            <a:r>
              <a:rPr lang="en-US" altLang="zh-CN" sz="2000" dirty="0">
                <a:latin typeface="+mn-lt"/>
                <a:ea typeface="+mn-ea"/>
                <a:cs typeface="+mn-ea"/>
                <a:sym typeface="+mn-lt"/>
              </a:rPr>
              <a:t>15%</a:t>
            </a:r>
            <a:r>
              <a:rPr lang="zh-CN" altLang="en-US" sz="2000" dirty="0">
                <a:latin typeface="+mn-lt"/>
                <a:ea typeface="+mn-ea"/>
                <a:cs typeface="+mn-ea"/>
                <a:sym typeface="+mn-lt"/>
              </a:rPr>
              <a:t>，关税税率为 </a:t>
            </a:r>
            <a:r>
              <a:rPr lang="en-US" altLang="zh-CN" sz="2000" dirty="0">
                <a:latin typeface="+mn-lt"/>
                <a:ea typeface="+mn-ea"/>
                <a:cs typeface="+mn-ea"/>
                <a:sym typeface="+mn-lt"/>
              </a:rPr>
              <a:t>5%</a:t>
            </a:r>
            <a:r>
              <a:rPr lang="zh-CN" altLang="en-US" sz="2000" dirty="0">
                <a:latin typeface="+mn-lt"/>
                <a:ea typeface="+mn-ea"/>
                <a:cs typeface="+mn-ea"/>
                <a:sym typeface="+mn-lt"/>
              </a:rPr>
              <a:t>，计算甲贸易公司当月该笔业务应缴纳增值税税额的下列算式中，正确的是（ ）。</a:t>
            </a:r>
          </a:p>
          <a:p>
            <a:r>
              <a:rPr lang="zh-CN" altLang="en-US" sz="2000" dirty="0">
                <a:latin typeface="+mn-lt"/>
                <a:ea typeface="+mn-ea"/>
                <a:cs typeface="+mn-ea"/>
                <a:sym typeface="+mn-lt"/>
              </a:rPr>
              <a:t> </a:t>
            </a:r>
            <a:r>
              <a:rPr lang="en-US" altLang="zh-CN" sz="2000" dirty="0">
                <a:latin typeface="+mn-lt"/>
                <a:ea typeface="+mn-ea"/>
                <a:cs typeface="+mn-ea"/>
                <a:sym typeface="+mn-lt"/>
              </a:rPr>
              <a:t>A.850 000÷</a:t>
            </a:r>
            <a:r>
              <a:rPr lang="zh-CN" altLang="en-US" sz="2000" dirty="0">
                <a:latin typeface="+mn-lt"/>
                <a:ea typeface="+mn-ea"/>
                <a:cs typeface="+mn-ea"/>
                <a:sym typeface="+mn-lt"/>
              </a:rPr>
              <a:t>（</a:t>
            </a:r>
            <a:r>
              <a:rPr lang="en-US" altLang="zh-CN" sz="2000" dirty="0">
                <a:latin typeface="+mn-lt"/>
                <a:ea typeface="+mn-ea"/>
                <a:cs typeface="+mn-ea"/>
                <a:sym typeface="+mn-lt"/>
              </a:rPr>
              <a:t>1</a:t>
            </a:r>
            <a:r>
              <a:rPr lang="zh-CN" altLang="en-US" sz="2000" dirty="0">
                <a:latin typeface="+mn-lt"/>
                <a:ea typeface="+mn-ea"/>
                <a:cs typeface="+mn-ea"/>
                <a:sym typeface="+mn-lt"/>
              </a:rPr>
              <a:t>－</a:t>
            </a:r>
            <a:r>
              <a:rPr lang="en-US" altLang="zh-CN" sz="2000" dirty="0">
                <a:latin typeface="+mn-lt"/>
                <a:ea typeface="+mn-ea"/>
                <a:cs typeface="+mn-ea"/>
                <a:sym typeface="+mn-lt"/>
              </a:rPr>
              <a:t>15%</a:t>
            </a:r>
            <a:r>
              <a:rPr lang="zh-CN" altLang="en-US" sz="2000" dirty="0">
                <a:latin typeface="+mn-lt"/>
                <a:ea typeface="+mn-ea"/>
                <a:cs typeface="+mn-ea"/>
                <a:sym typeface="+mn-lt"/>
              </a:rPr>
              <a:t>）</a:t>
            </a:r>
            <a:r>
              <a:rPr lang="en-US" altLang="zh-CN" sz="2000" dirty="0">
                <a:latin typeface="+mn-lt"/>
                <a:ea typeface="+mn-ea"/>
                <a:cs typeface="+mn-ea"/>
                <a:sym typeface="+mn-lt"/>
              </a:rPr>
              <a:t>×13%</a:t>
            </a:r>
            <a:r>
              <a:rPr lang="zh-CN" altLang="en-US" sz="2000" dirty="0">
                <a:latin typeface="+mn-lt"/>
                <a:ea typeface="+mn-ea"/>
                <a:cs typeface="+mn-ea"/>
                <a:sym typeface="+mn-lt"/>
              </a:rPr>
              <a:t>＝</a:t>
            </a:r>
            <a:r>
              <a:rPr lang="en-US" altLang="zh-CN" sz="2000" dirty="0">
                <a:latin typeface="+mn-lt"/>
                <a:ea typeface="+mn-ea"/>
                <a:cs typeface="+mn-ea"/>
                <a:sym typeface="+mn-lt"/>
              </a:rPr>
              <a:t>130 000 </a:t>
            </a:r>
            <a:r>
              <a:rPr lang="zh-CN" altLang="en-US" sz="2000" dirty="0">
                <a:latin typeface="+mn-lt"/>
                <a:ea typeface="+mn-ea"/>
                <a:cs typeface="+mn-ea"/>
                <a:sym typeface="+mn-lt"/>
              </a:rPr>
              <a:t>元</a:t>
            </a:r>
          </a:p>
          <a:p>
            <a:r>
              <a:rPr lang="zh-CN" altLang="en-US" sz="2000" dirty="0">
                <a:latin typeface="+mn-lt"/>
                <a:ea typeface="+mn-ea"/>
                <a:cs typeface="+mn-ea"/>
                <a:sym typeface="+mn-lt"/>
              </a:rPr>
              <a:t> </a:t>
            </a:r>
            <a:r>
              <a:rPr lang="en-US" altLang="zh-CN" sz="2000" dirty="0">
                <a:latin typeface="+mn-lt"/>
                <a:ea typeface="+mn-ea"/>
                <a:cs typeface="+mn-ea"/>
                <a:sym typeface="+mn-lt"/>
              </a:rPr>
              <a:t>B.</a:t>
            </a:r>
            <a:r>
              <a:rPr lang="zh-CN" altLang="en-US" sz="2000" dirty="0">
                <a:latin typeface="+mn-lt"/>
                <a:ea typeface="+mn-ea"/>
                <a:cs typeface="+mn-ea"/>
                <a:sym typeface="+mn-lt"/>
              </a:rPr>
              <a:t>（</a:t>
            </a:r>
            <a:r>
              <a:rPr lang="en-US" altLang="zh-CN" sz="2000" dirty="0">
                <a:latin typeface="+mn-lt"/>
                <a:ea typeface="+mn-ea"/>
                <a:cs typeface="+mn-ea"/>
                <a:sym typeface="+mn-lt"/>
              </a:rPr>
              <a:t>850 000</a:t>
            </a:r>
            <a:r>
              <a:rPr lang="zh-CN" altLang="en-US" sz="2000" dirty="0">
                <a:latin typeface="+mn-lt"/>
                <a:ea typeface="+mn-ea"/>
                <a:cs typeface="+mn-ea"/>
                <a:sym typeface="+mn-lt"/>
              </a:rPr>
              <a:t>＋</a:t>
            </a:r>
            <a:r>
              <a:rPr lang="en-US" altLang="zh-CN" sz="2000" dirty="0">
                <a:latin typeface="+mn-lt"/>
                <a:ea typeface="+mn-ea"/>
                <a:cs typeface="+mn-ea"/>
                <a:sym typeface="+mn-lt"/>
              </a:rPr>
              <a:t>850 000×5%</a:t>
            </a:r>
            <a:r>
              <a:rPr lang="zh-CN" altLang="en-US" sz="2000" dirty="0">
                <a:latin typeface="+mn-lt"/>
                <a:ea typeface="+mn-ea"/>
                <a:cs typeface="+mn-ea"/>
                <a:sym typeface="+mn-lt"/>
              </a:rPr>
              <a:t>）</a:t>
            </a:r>
            <a:r>
              <a:rPr lang="en-US" altLang="zh-CN" sz="2000" dirty="0">
                <a:latin typeface="+mn-lt"/>
                <a:ea typeface="+mn-ea"/>
                <a:cs typeface="+mn-ea"/>
                <a:sym typeface="+mn-lt"/>
              </a:rPr>
              <a:t>÷</a:t>
            </a:r>
            <a:r>
              <a:rPr lang="zh-CN" altLang="en-US" sz="2000" dirty="0">
                <a:latin typeface="+mn-lt"/>
                <a:ea typeface="+mn-ea"/>
                <a:cs typeface="+mn-ea"/>
                <a:sym typeface="+mn-lt"/>
              </a:rPr>
              <a:t>（</a:t>
            </a:r>
            <a:r>
              <a:rPr lang="en-US" altLang="zh-CN" sz="2000" dirty="0">
                <a:latin typeface="+mn-lt"/>
                <a:ea typeface="+mn-ea"/>
                <a:cs typeface="+mn-ea"/>
                <a:sym typeface="+mn-lt"/>
              </a:rPr>
              <a:t>1</a:t>
            </a:r>
            <a:r>
              <a:rPr lang="zh-CN" altLang="en-US" sz="2000" dirty="0">
                <a:latin typeface="+mn-lt"/>
                <a:ea typeface="+mn-ea"/>
                <a:cs typeface="+mn-ea"/>
                <a:sym typeface="+mn-lt"/>
              </a:rPr>
              <a:t>－</a:t>
            </a:r>
            <a:r>
              <a:rPr lang="en-US" altLang="zh-CN" sz="2000" dirty="0">
                <a:latin typeface="+mn-lt"/>
                <a:ea typeface="+mn-ea"/>
                <a:cs typeface="+mn-ea"/>
                <a:sym typeface="+mn-lt"/>
              </a:rPr>
              <a:t>15%</a:t>
            </a:r>
            <a:r>
              <a:rPr lang="zh-CN" altLang="en-US" sz="2000" dirty="0">
                <a:latin typeface="+mn-lt"/>
                <a:ea typeface="+mn-ea"/>
                <a:cs typeface="+mn-ea"/>
                <a:sym typeface="+mn-lt"/>
              </a:rPr>
              <a:t>）</a:t>
            </a:r>
            <a:r>
              <a:rPr lang="en-US" altLang="zh-CN" sz="2000" dirty="0">
                <a:latin typeface="+mn-lt"/>
                <a:ea typeface="+mn-ea"/>
                <a:cs typeface="+mn-ea"/>
                <a:sym typeface="+mn-lt"/>
              </a:rPr>
              <a:t>×13%</a:t>
            </a:r>
            <a:r>
              <a:rPr lang="zh-CN" altLang="en-US" sz="2000" dirty="0">
                <a:latin typeface="+mn-lt"/>
                <a:ea typeface="+mn-ea"/>
                <a:cs typeface="+mn-ea"/>
                <a:sym typeface="+mn-lt"/>
              </a:rPr>
              <a:t>＝</a:t>
            </a:r>
            <a:r>
              <a:rPr lang="en-US" altLang="zh-CN" sz="2000" dirty="0">
                <a:latin typeface="+mn-lt"/>
                <a:ea typeface="+mn-ea"/>
                <a:cs typeface="+mn-ea"/>
                <a:sym typeface="+mn-lt"/>
              </a:rPr>
              <a:t>136 500 </a:t>
            </a:r>
            <a:r>
              <a:rPr lang="zh-CN" altLang="en-US" sz="2000" dirty="0">
                <a:latin typeface="+mn-lt"/>
                <a:ea typeface="+mn-ea"/>
                <a:cs typeface="+mn-ea"/>
                <a:sym typeface="+mn-lt"/>
              </a:rPr>
              <a:t>元</a:t>
            </a:r>
          </a:p>
          <a:p>
            <a:r>
              <a:rPr lang="zh-CN" altLang="en-US" sz="2000" dirty="0">
                <a:latin typeface="+mn-lt"/>
                <a:ea typeface="+mn-ea"/>
                <a:cs typeface="+mn-ea"/>
                <a:sym typeface="+mn-lt"/>
              </a:rPr>
              <a:t> </a:t>
            </a:r>
            <a:r>
              <a:rPr lang="en-US" altLang="zh-CN" sz="2000" dirty="0">
                <a:latin typeface="+mn-lt"/>
                <a:ea typeface="+mn-ea"/>
                <a:cs typeface="+mn-ea"/>
                <a:sym typeface="+mn-lt"/>
              </a:rPr>
              <a:t>C.850 000×13%</a:t>
            </a:r>
            <a:r>
              <a:rPr lang="zh-CN" altLang="en-US" sz="2000" dirty="0">
                <a:latin typeface="+mn-lt"/>
                <a:ea typeface="+mn-ea"/>
                <a:cs typeface="+mn-ea"/>
                <a:sym typeface="+mn-lt"/>
              </a:rPr>
              <a:t>＝</a:t>
            </a:r>
            <a:r>
              <a:rPr lang="en-US" altLang="zh-CN" sz="2000" dirty="0">
                <a:latin typeface="+mn-lt"/>
                <a:ea typeface="+mn-ea"/>
                <a:cs typeface="+mn-ea"/>
                <a:sym typeface="+mn-lt"/>
              </a:rPr>
              <a:t>110 500 </a:t>
            </a:r>
            <a:r>
              <a:rPr lang="zh-CN" altLang="en-US" sz="2000" dirty="0">
                <a:latin typeface="+mn-lt"/>
                <a:ea typeface="+mn-ea"/>
                <a:cs typeface="+mn-ea"/>
                <a:sym typeface="+mn-lt"/>
              </a:rPr>
              <a:t>元</a:t>
            </a:r>
          </a:p>
          <a:p>
            <a:r>
              <a:rPr lang="zh-CN" altLang="en-US" sz="2000" dirty="0">
                <a:latin typeface="+mn-lt"/>
                <a:ea typeface="+mn-ea"/>
                <a:cs typeface="+mn-ea"/>
                <a:sym typeface="+mn-lt"/>
              </a:rPr>
              <a:t> </a:t>
            </a:r>
            <a:r>
              <a:rPr lang="en-US" altLang="zh-CN" sz="2000" dirty="0">
                <a:latin typeface="+mn-lt"/>
                <a:ea typeface="+mn-ea"/>
                <a:cs typeface="+mn-ea"/>
                <a:sym typeface="+mn-lt"/>
              </a:rPr>
              <a:t>D.</a:t>
            </a:r>
            <a:r>
              <a:rPr lang="zh-CN" altLang="en-US" sz="2000" dirty="0">
                <a:latin typeface="+mn-lt"/>
                <a:ea typeface="+mn-ea"/>
                <a:cs typeface="+mn-ea"/>
                <a:sym typeface="+mn-lt"/>
              </a:rPr>
              <a:t>（</a:t>
            </a:r>
            <a:r>
              <a:rPr lang="en-US" altLang="zh-CN" sz="2000" dirty="0">
                <a:latin typeface="+mn-lt"/>
                <a:ea typeface="+mn-ea"/>
                <a:cs typeface="+mn-ea"/>
                <a:sym typeface="+mn-lt"/>
              </a:rPr>
              <a:t>850 000</a:t>
            </a:r>
            <a:r>
              <a:rPr lang="zh-CN" altLang="en-US" sz="2000" dirty="0">
                <a:latin typeface="+mn-lt"/>
                <a:ea typeface="+mn-ea"/>
                <a:cs typeface="+mn-ea"/>
                <a:sym typeface="+mn-lt"/>
              </a:rPr>
              <a:t>＋</a:t>
            </a:r>
            <a:r>
              <a:rPr lang="en-US" altLang="zh-CN" sz="2000" dirty="0">
                <a:latin typeface="+mn-lt"/>
                <a:ea typeface="+mn-ea"/>
                <a:cs typeface="+mn-ea"/>
                <a:sym typeface="+mn-lt"/>
              </a:rPr>
              <a:t>850 000×5%</a:t>
            </a:r>
            <a:r>
              <a:rPr lang="zh-CN" altLang="en-US" sz="2000" dirty="0">
                <a:latin typeface="+mn-lt"/>
                <a:ea typeface="+mn-ea"/>
                <a:cs typeface="+mn-ea"/>
                <a:sym typeface="+mn-lt"/>
              </a:rPr>
              <a:t>）</a:t>
            </a:r>
            <a:r>
              <a:rPr lang="en-US" altLang="zh-CN" sz="2000" dirty="0">
                <a:latin typeface="+mn-lt"/>
                <a:ea typeface="+mn-ea"/>
                <a:cs typeface="+mn-ea"/>
                <a:sym typeface="+mn-lt"/>
              </a:rPr>
              <a:t>×13%</a:t>
            </a:r>
            <a:r>
              <a:rPr lang="zh-CN" altLang="en-US" sz="2000" dirty="0">
                <a:latin typeface="+mn-lt"/>
                <a:ea typeface="+mn-ea"/>
                <a:cs typeface="+mn-ea"/>
                <a:sym typeface="+mn-lt"/>
              </a:rPr>
              <a:t>＝</a:t>
            </a:r>
            <a:r>
              <a:rPr lang="en-US" altLang="zh-CN" sz="2000" dirty="0">
                <a:latin typeface="+mn-lt"/>
                <a:ea typeface="+mn-ea"/>
                <a:cs typeface="+mn-ea"/>
                <a:sym typeface="+mn-lt"/>
              </a:rPr>
              <a:t>116 025 </a:t>
            </a:r>
            <a:r>
              <a:rPr lang="zh-CN" altLang="en-US" sz="2000" dirty="0">
                <a:latin typeface="+mn-lt"/>
                <a:ea typeface="+mn-ea"/>
                <a:cs typeface="+mn-ea"/>
                <a:sym typeface="+mn-lt"/>
              </a:rPr>
              <a:t>元</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6"/>
            <a:ext cx="677108" cy="1428693"/>
            <a:chOff x="9306655"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5"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B</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131942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5002" y="1249593"/>
            <a:ext cx="1788430" cy="1788430"/>
            <a:chOff x="4240335" y="3008435"/>
            <a:chExt cx="3711332" cy="3711332"/>
          </a:xfrm>
        </p:grpSpPr>
        <p:sp>
          <p:nvSpPr>
            <p:cNvPr id="3" name="椭圆 2"/>
            <p:cNvSpPr/>
            <p:nvPr/>
          </p:nvSpPr>
          <p:spPr>
            <a:xfrm>
              <a:off x="4240335" y="3008435"/>
              <a:ext cx="3711332" cy="3711332"/>
            </a:xfrm>
            <a:prstGeom prst="ellipse">
              <a:avLst/>
            </a:prstGeom>
            <a:gradFill>
              <a:gsLst>
                <a:gs pos="100000">
                  <a:schemeClr val="bg1">
                    <a:lumMod val="75000"/>
                  </a:schemeClr>
                </a:gs>
                <a:gs pos="0">
                  <a:schemeClr val="bg1"/>
                </a:gs>
              </a:gsLst>
              <a:lin ang="5400000" scaled="0"/>
            </a:gradFill>
            <a:ln w="9525">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grpSp>
          <p:nvGrpSpPr>
            <p:cNvPr id="4" name="组合 3"/>
            <p:cNvGrpSpPr/>
            <p:nvPr/>
          </p:nvGrpSpPr>
          <p:grpSpPr>
            <a:xfrm>
              <a:off x="4710169" y="3478269"/>
              <a:ext cx="2771663" cy="2771663"/>
              <a:chOff x="2193191" y="1899415"/>
              <a:chExt cx="2421376" cy="2421376"/>
            </a:xfrm>
            <a:effectLst/>
          </p:grpSpPr>
          <p:sp>
            <p:nvSpPr>
              <p:cNvPr id="5" name="椭圆 4"/>
              <p:cNvSpPr/>
              <p:nvPr/>
            </p:nvSpPr>
            <p:spPr>
              <a:xfrm>
                <a:off x="2193191" y="1899415"/>
                <a:ext cx="2421376" cy="2421376"/>
              </a:xfrm>
              <a:prstGeom prst="ellipse">
                <a:avLst/>
              </a:prstGeom>
              <a:solidFill>
                <a:srgbClr val="0070C0"/>
              </a:solid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3">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sp>
            <p:nvSpPr>
              <p:cNvPr id="6" name="椭圆 5"/>
              <p:cNvSpPr/>
              <p:nvPr/>
            </p:nvSpPr>
            <p:spPr>
              <a:xfrm>
                <a:off x="2345502" y="2051726"/>
                <a:ext cx="2116756" cy="2116756"/>
              </a:xfrm>
              <a:prstGeom prst="ellipse">
                <a:avLst/>
              </a:prstGeom>
              <a:solidFill>
                <a:schemeClr val="bg1">
                  <a:lumMod val="95000"/>
                </a:schemeClr>
              </a:solidFill>
              <a:ln w="50800">
                <a:noFill/>
              </a:ln>
              <a:effectLst>
                <a:outerShdw blurRad="152400" dist="63500" dir="2700000" algn="tl" rotWithShape="0">
                  <a:schemeClr val="accent3">
                    <a:lumMod val="50000"/>
                    <a:alpha val="64000"/>
                  </a:schemeClr>
                </a:outerShdw>
              </a:effectLst>
              <a:scene3d>
                <a:camera prst="orthographicFront"/>
                <a:lightRig rig="threePt" dir="t"/>
              </a:scene3d>
              <a:sp3d prstMaterial="softEdge">
                <a:bevelT w="825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grpSp>
      </p:grpSp>
      <p:sp>
        <p:nvSpPr>
          <p:cNvPr id="24" name="任意多边形 23"/>
          <p:cNvSpPr/>
          <p:nvPr/>
        </p:nvSpPr>
        <p:spPr>
          <a:xfrm>
            <a:off x="-1" y="0"/>
            <a:ext cx="2039217" cy="5143500"/>
          </a:xfrm>
          <a:custGeom>
            <a:avLst/>
            <a:gdLst>
              <a:gd name="connsiteX0" fmla="*/ 0 w 2837789"/>
              <a:gd name="connsiteY0" fmla="*/ 0 h 8001905"/>
              <a:gd name="connsiteX1" fmla="*/ 2837788 w 2837789"/>
              <a:gd name="connsiteY1" fmla="*/ 0 h 8001905"/>
              <a:gd name="connsiteX2" fmla="*/ 2837788 w 2837789"/>
              <a:gd name="connsiteY2" fmla="*/ 1968500 h 8001905"/>
              <a:gd name="connsiteX3" fmla="*/ 2837789 w 2837789"/>
              <a:gd name="connsiteY3" fmla="*/ 1968500 h 8001905"/>
              <a:gd name="connsiteX4" fmla="*/ 2837789 w 2837789"/>
              <a:gd name="connsiteY4" fmla="*/ 2363879 h 8001905"/>
              <a:gd name="connsiteX5" fmla="*/ 2618085 w 2837789"/>
              <a:gd name="connsiteY5" fmla="*/ 2386026 h 8001905"/>
              <a:gd name="connsiteX6" fmla="*/ 1747634 w 2837789"/>
              <a:gd name="connsiteY6" fmla="*/ 3454034 h 8001905"/>
              <a:gd name="connsiteX7" fmla="*/ 2618085 w 2837789"/>
              <a:gd name="connsiteY7" fmla="*/ 4522042 h 8001905"/>
              <a:gd name="connsiteX8" fmla="*/ 2837789 w 2837789"/>
              <a:gd name="connsiteY8" fmla="*/ 4544190 h 8001905"/>
              <a:gd name="connsiteX9" fmla="*/ 2837789 w 2837789"/>
              <a:gd name="connsiteY9" fmla="*/ 6858000 h 8001905"/>
              <a:gd name="connsiteX10" fmla="*/ 2837788 w 2837789"/>
              <a:gd name="connsiteY10" fmla="*/ 6858000 h 8001905"/>
              <a:gd name="connsiteX11" fmla="*/ 2837788 w 2837789"/>
              <a:gd name="connsiteY11" fmla="*/ 8001905 h 8001905"/>
              <a:gd name="connsiteX12" fmla="*/ 0 w 2837789"/>
              <a:gd name="connsiteY12" fmla="*/ 8001905 h 8001905"/>
              <a:gd name="connsiteX13" fmla="*/ 0 w 2837789"/>
              <a:gd name="connsiteY13" fmla="*/ 6858000 h 8001905"/>
              <a:gd name="connsiteX14" fmla="*/ 0 w 2837789"/>
              <a:gd name="connsiteY14" fmla="*/ 6376305 h 8001905"/>
              <a:gd name="connsiteX15" fmla="*/ 0 w 2837789"/>
              <a:gd name="connsiteY15" fmla="*/ 2133600 h 8001905"/>
              <a:gd name="connsiteX16" fmla="*/ 0 w 2837789"/>
              <a:gd name="connsiteY16" fmla="*/ 1968500 h 800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7789" h="8001905">
                <a:moveTo>
                  <a:pt x="0" y="0"/>
                </a:moveTo>
                <a:lnTo>
                  <a:pt x="2837788" y="0"/>
                </a:lnTo>
                <a:lnTo>
                  <a:pt x="2837788" y="1968500"/>
                </a:lnTo>
                <a:lnTo>
                  <a:pt x="2837789" y="1968500"/>
                </a:lnTo>
                <a:lnTo>
                  <a:pt x="2837789" y="2363879"/>
                </a:lnTo>
                <a:lnTo>
                  <a:pt x="2618085" y="2386026"/>
                </a:lnTo>
                <a:cubicBezTo>
                  <a:pt x="2121320" y="2487680"/>
                  <a:pt x="1747634" y="2927218"/>
                  <a:pt x="1747634" y="3454034"/>
                </a:cubicBezTo>
                <a:cubicBezTo>
                  <a:pt x="1747634" y="3980852"/>
                  <a:pt x="2121320" y="4420389"/>
                  <a:pt x="2618085" y="4522042"/>
                </a:cubicBezTo>
                <a:lnTo>
                  <a:pt x="2837789" y="4544190"/>
                </a:lnTo>
                <a:lnTo>
                  <a:pt x="2837789" y="6858000"/>
                </a:lnTo>
                <a:lnTo>
                  <a:pt x="2837788" y="6858000"/>
                </a:lnTo>
                <a:lnTo>
                  <a:pt x="2837788" y="8001905"/>
                </a:lnTo>
                <a:lnTo>
                  <a:pt x="0" y="8001905"/>
                </a:lnTo>
                <a:lnTo>
                  <a:pt x="0" y="6858000"/>
                </a:lnTo>
                <a:lnTo>
                  <a:pt x="0" y="6376305"/>
                </a:lnTo>
                <a:lnTo>
                  <a:pt x="0" y="2133600"/>
                </a:lnTo>
                <a:lnTo>
                  <a:pt x="0" y="1968500"/>
                </a:lnTo>
                <a:close/>
              </a:path>
            </a:pathLst>
          </a:cu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7030A0"/>
              </a:solidFill>
              <a:cs typeface="+mn-ea"/>
              <a:sym typeface="+mn-lt"/>
            </a:endParaRPr>
          </a:p>
        </p:txBody>
      </p:sp>
      <p:sp>
        <p:nvSpPr>
          <p:cNvPr id="14" name="圆角矩形 13"/>
          <p:cNvSpPr/>
          <p:nvPr/>
        </p:nvSpPr>
        <p:spPr>
          <a:xfrm>
            <a:off x="3001095" y="3284307"/>
            <a:ext cx="5128673"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CN" altLang="en-US">
              <a:solidFill>
                <a:srgbClr val="FFFFFF"/>
              </a:solidFill>
              <a:cs typeface="+mn-ea"/>
              <a:sym typeface="+mn-lt"/>
            </a:endParaRPr>
          </a:p>
        </p:txBody>
      </p:sp>
      <p:sp>
        <p:nvSpPr>
          <p:cNvPr id="16" name="文本框 15"/>
          <p:cNvSpPr txBox="1"/>
          <p:nvPr/>
        </p:nvSpPr>
        <p:spPr>
          <a:xfrm>
            <a:off x="2791040" y="1713503"/>
            <a:ext cx="6329670" cy="684803"/>
          </a:xfrm>
          <a:prstGeom prst="rect">
            <a:avLst/>
          </a:prstGeom>
          <a:noFill/>
        </p:spPr>
        <p:txBody>
          <a:bodyPr wrap="square" lIns="68580" tIns="34290" rIns="68580" bIns="34290" rtlCol="0">
            <a:spAutoFit/>
          </a:bodyPr>
          <a:lstStyle/>
          <a:p>
            <a:r>
              <a:rPr lang="zh-CN" altLang="en-US" sz="4000" b="1" dirty="0">
                <a:solidFill>
                  <a:srgbClr val="0070C0"/>
                </a:solidFill>
                <a:cs typeface="+mn-ea"/>
                <a:sym typeface="+mn-lt"/>
              </a:rPr>
              <a:t>任务四   已纳消费税的扣除</a:t>
            </a:r>
          </a:p>
        </p:txBody>
      </p:sp>
      <p:grpSp>
        <p:nvGrpSpPr>
          <p:cNvPr id="25" name="组合 24"/>
          <p:cNvGrpSpPr/>
          <p:nvPr/>
        </p:nvGrpSpPr>
        <p:grpSpPr>
          <a:xfrm>
            <a:off x="1787045" y="1867537"/>
            <a:ext cx="527203" cy="530769"/>
            <a:chOff x="5042691" y="2273920"/>
            <a:chExt cx="702937" cy="707692"/>
          </a:xfrm>
          <a:solidFill>
            <a:srgbClr val="0070C0"/>
          </a:solidFill>
        </p:grpSpPr>
        <p:sp>
          <p:nvSpPr>
            <p:cNvPr id="26"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5" name="文本框 14"/>
          <p:cNvSpPr txBox="1"/>
          <p:nvPr/>
        </p:nvSpPr>
        <p:spPr>
          <a:xfrm>
            <a:off x="2933432" y="2833300"/>
            <a:ext cx="2486156" cy="461665"/>
          </a:xfrm>
          <a:prstGeom prst="rect">
            <a:avLst/>
          </a:prstGeom>
          <a:noFill/>
        </p:spPr>
        <p:txBody>
          <a:bodyPr wrap="square" rtlCol="0">
            <a:spAutoFit/>
          </a:bodyPr>
          <a:lstStyle/>
          <a:p>
            <a:r>
              <a:rPr lang="zh-CN" altLang="en-US" sz="2400" b="1" dirty="0">
                <a:cs typeface="+mn-ea"/>
                <a:sym typeface="+mn-lt"/>
              </a:rPr>
              <a:t>知识点 </a:t>
            </a:r>
            <a:endParaRPr lang="en-US" altLang="zh-CN" sz="2400" b="1" dirty="0">
              <a:cs typeface="+mn-ea"/>
              <a:sym typeface="+mn-lt"/>
            </a:endParaRPr>
          </a:p>
        </p:txBody>
      </p:sp>
    </p:spTree>
    <p:extLst>
      <p:ext uri="{BB962C8B-B14F-4D97-AF65-F5344CB8AC3E}">
        <p14:creationId xmlns:p14="http://schemas.microsoft.com/office/powerpoint/2010/main" val="842537295"/>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4"/>
          <p:cNvSpPr txBox="1"/>
          <p:nvPr/>
        </p:nvSpPr>
        <p:spPr>
          <a:xfrm>
            <a:off x="822251" y="245958"/>
            <a:ext cx="7343554"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rPr>
              <a:t>一、已纳税款的扣除</a:t>
            </a:r>
            <a:endParaRPr lang="zh-CN" altLang="zh-CN" sz="2800" b="1" dirty="0">
              <a:solidFill>
                <a:srgbClr val="004DA1"/>
              </a:solidFill>
              <a:latin typeface="楷体" panose="02010609060101010101" pitchFamily="49" charset="-122"/>
              <a:ea typeface="楷体" panose="02010609060101010101" pitchFamily="49" charset="-122"/>
            </a:endParaRPr>
          </a:p>
        </p:txBody>
      </p:sp>
      <p:sp>
        <p:nvSpPr>
          <p:cNvPr id="10" name="文本框 9">
            <a:extLst>
              <a:ext uri="{FF2B5EF4-FFF2-40B4-BE49-F238E27FC236}">
                <a16:creationId xmlns:a16="http://schemas.microsoft.com/office/drawing/2014/main" id="{E16CDFD0-0A92-4C44-AB3E-788092A8B18B}"/>
              </a:ext>
            </a:extLst>
          </p:cNvPr>
          <p:cNvSpPr txBox="1"/>
          <p:nvPr/>
        </p:nvSpPr>
        <p:spPr>
          <a:xfrm>
            <a:off x="589501" y="971813"/>
            <a:ext cx="7924800" cy="2552174"/>
          </a:xfrm>
          <a:prstGeom prst="rect">
            <a:avLst/>
          </a:prstGeom>
          <a:noFill/>
        </p:spPr>
        <p:txBody>
          <a:bodyPr wrap="square">
            <a:spAutoFit/>
          </a:bodyPr>
          <a:lstStyle/>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用</a:t>
            </a:r>
            <a:r>
              <a:rPr kumimoji="0" lang="en-US"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外购</a:t>
            </a:r>
            <a:r>
              <a:rPr kumimoji="0" lang="en-US"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和</a:t>
            </a:r>
            <a:r>
              <a:rPr kumimoji="0" lang="en-US"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委托加工收回</a:t>
            </a:r>
            <a:r>
              <a:rPr kumimoji="0" lang="en-US"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应税消费品，</a:t>
            </a:r>
            <a:r>
              <a:rPr kumimoji="0" lang="en-US"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连续生产应税消费品</a:t>
            </a:r>
            <a:r>
              <a:rPr kumimoji="0" lang="en-US"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，在计征消费税时，可以按</a:t>
            </a:r>
            <a:r>
              <a:rPr kumimoji="0" lang="en-US"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当期生产领用数量</a:t>
            </a:r>
            <a:r>
              <a:rPr kumimoji="0" lang="en-US"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计算准予扣除外购和委托加工的应税消费品已纳消费税税款。</a:t>
            </a:r>
          </a:p>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【注意】</a:t>
            </a:r>
            <a:r>
              <a:rPr kumimoji="0" lang="zh-CN" altLang="zh-CN"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rPr>
              <a:t>区别用</a:t>
            </a:r>
            <a:r>
              <a:rPr kumimoji="0" lang="en-US" altLang="zh-CN"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rPr>
              <a:t>自产</a:t>
            </a:r>
            <a:r>
              <a:rPr kumimoji="0" lang="en-US" altLang="zh-CN"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rPr>
              <a:t>的应税消费品，连续生产应税消费品。</a:t>
            </a:r>
          </a:p>
        </p:txBody>
      </p:sp>
    </p:spTree>
    <p:extLst>
      <p:ext uri="{BB962C8B-B14F-4D97-AF65-F5344CB8AC3E}">
        <p14:creationId xmlns:p14="http://schemas.microsoft.com/office/powerpoint/2010/main" val="3958091919"/>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E16CDFD0-0A92-4C44-AB3E-788092A8B18B}"/>
              </a:ext>
            </a:extLst>
          </p:cNvPr>
          <p:cNvSpPr txBox="1"/>
          <p:nvPr/>
        </p:nvSpPr>
        <p:spPr>
          <a:xfrm>
            <a:off x="589501" y="910853"/>
            <a:ext cx="7924800" cy="4075668"/>
          </a:xfrm>
          <a:prstGeom prst="rect">
            <a:avLst/>
          </a:prstGeom>
          <a:noFill/>
        </p:spPr>
        <p:txBody>
          <a:bodyPr wrap="square">
            <a:spAutoFit/>
          </a:bodyPr>
          <a:lstStyle/>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altLang="zh-CN"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rPr>
              <a:t>1.</a:t>
            </a:r>
            <a:r>
              <a:rPr kumimoji="0" lang="zh-CN" altLang="en-US"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rPr>
              <a:t>扣除范围</a:t>
            </a:r>
            <a:r>
              <a:rPr kumimoji="0" lang="en-US" altLang="zh-CN"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rPr>
              <a:t>——9</a:t>
            </a:r>
            <a:r>
              <a:rPr kumimoji="0" lang="zh-CN" altLang="en-US"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rPr>
              <a:t>项</a:t>
            </a:r>
          </a:p>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r>
              <a:rPr kumimoji="0" lang="en-US"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1</a:t>
            </a: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）以外购或委托加工收回的已税烟丝为原料生产的</a:t>
            </a:r>
            <a:r>
              <a:rPr kumimoji="0" lang="zh-CN" altLang="en-US"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卷烟</a:t>
            </a: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p>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r>
              <a:rPr kumimoji="0" lang="en-US"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2</a:t>
            </a: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）以外购或委托加工收回的已税高档化妆品原料生产的</a:t>
            </a:r>
            <a:r>
              <a:rPr kumimoji="0" lang="zh-CN" altLang="en-US"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高档化妆品</a:t>
            </a: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p>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r>
              <a:rPr kumimoji="0" lang="en-US"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3</a:t>
            </a: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）以外购或委托加工收回的已税珠宝、玉石原料生产的</a:t>
            </a:r>
            <a:r>
              <a:rPr kumimoji="0" lang="zh-CN" altLang="en-US"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贵重首饰及珠宝、玉石</a:t>
            </a: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p>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r>
              <a:rPr kumimoji="0" lang="en-US"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4</a:t>
            </a: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）以外购或委托加工收回的已税鞭炮、焰火原料生产的</a:t>
            </a:r>
            <a:r>
              <a:rPr kumimoji="0" lang="zh-CN" altLang="en-US"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鞭炮、焰火</a:t>
            </a: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p>
        </p:txBody>
      </p:sp>
      <p:sp>
        <p:nvSpPr>
          <p:cNvPr id="4" name="文本框 4">
            <a:extLst>
              <a:ext uri="{FF2B5EF4-FFF2-40B4-BE49-F238E27FC236}">
                <a16:creationId xmlns:a16="http://schemas.microsoft.com/office/drawing/2014/main" id="{7812704E-FB04-4CD0-8188-7C59DAF6DEBA}"/>
              </a:ext>
            </a:extLst>
          </p:cNvPr>
          <p:cNvSpPr txBox="1"/>
          <p:nvPr/>
        </p:nvSpPr>
        <p:spPr>
          <a:xfrm>
            <a:off x="822251" y="245958"/>
            <a:ext cx="7343554"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rPr>
              <a:t>一、已纳税款的扣除</a:t>
            </a:r>
            <a:endParaRPr lang="zh-CN" altLang="zh-CN" sz="2800" b="1" dirty="0">
              <a:solidFill>
                <a:srgbClr val="004DA1"/>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683501412"/>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2F9750E-9063-601C-5AE1-D39332B4AF27}"/>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15</a:t>
            </a:fld>
            <a:endParaRPr lang="en-US">
              <a:solidFill>
                <a:prstClr val="black">
                  <a:tint val="75000"/>
                </a:prstClr>
              </a:solidFill>
            </a:endParaRPr>
          </a:p>
        </p:txBody>
      </p:sp>
      <p:sp>
        <p:nvSpPr>
          <p:cNvPr id="4" name="文本框 3">
            <a:extLst>
              <a:ext uri="{FF2B5EF4-FFF2-40B4-BE49-F238E27FC236}">
                <a16:creationId xmlns:a16="http://schemas.microsoft.com/office/drawing/2014/main" id="{E84B2CA5-B857-A45C-7C8C-308CE32687D8}"/>
              </a:ext>
            </a:extLst>
          </p:cNvPr>
          <p:cNvSpPr txBox="1"/>
          <p:nvPr/>
        </p:nvSpPr>
        <p:spPr>
          <a:xfrm>
            <a:off x="4624639" y="2853077"/>
            <a:ext cx="4885445" cy="156966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457200" algn="l" defTabSz="685800" rtl="0" eaLnBrk="1" fontAlgn="auto" latinLnBrk="0" hangingPunct="1">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高能耗消费品</a:t>
            </a:r>
            <a:endParaRPr kumimoji="0" lang="en-US" altLang="zh-CN" sz="24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endParaRPr>
          </a:p>
          <a:p>
            <a:pPr marL="0" marR="0" lvl="0" indent="457200" algn="l" defTabSz="685800" rtl="0" eaLnBrk="1" fontAlgn="auto" latinLnBrk="0" hangingPunct="1">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资源消耗型产品</a:t>
            </a:r>
            <a:endParaRPr kumimoji="0" lang="en-US" altLang="zh-CN" sz="24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endParaRPr>
          </a:p>
          <a:p>
            <a:pPr marL="0" marR="0" lvl="0" indent="457200" algn="l" defTabSz="685800" rtl="0" eaLnBrk="1" fontAlgn="auto" latinLnBrk="0" hangingPunct="1">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endParaRPr>
          </a:p>
          <a:p>
            <a:pPr marL="0" marR="0" lvl="0" indent="457200" algn="l" defTabSz="685800" rtl="0" eaLnBrk="1" fontAlgn="auto" latinLnBrk="0" hangingPunct="1">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“绿水青山就是金山银山”</a:t>
            </a:r>
          </a:p>
        </p:txBody>
      </p:sp>
      <p:pic>
        <p:nvPicPr>
          <p:cNvPr id="3" name="图片 2">
            <a:extLst>
              <a:ext uri="{FF2B5EF4-FFF2-40B4-BE49-F238E27FC236}">
                <a16:creationId xmlns:a16="http://schemas.microsoft.com/office/drawing/2014/main" id="{E956831E-6E56-4A37-4073-A828129E1B62}"/>
              </a:ext>
            </a:extLst>
          </p:cNvPr>
          <p:cNvPicPr>
            <a:picLocks noChangeAspect="1"/>
          </p:cNvPicPr>
          <p:nvPr/>
        </p:nvPicPr>
        <p:blipFill>
          <a:blip r:embed="rId2"/>
          <a:stretch>
            <a:fillRect/>
          </a:stretch>
        </p:blipFill>
        <p:spPr>
          <a:xfrm>
            <a:off x="254666" y="969160"/>
            <a:ext cx="2820351" cy="1532809"/>
          </a:xfrm>
          <a:prstGeom prst="rect">
            <a:avLst/>
          </a:prstGeom>
        </p:spPr>
      </p:pic>
      <p:pic>
        <p:nvPicPr>
          <p:cNvPr id="5122" name="Picture 2">
            <a:extLst>
              <a:ext uri="{FF2B5EF4-FFF2-40B4-BE49-F238E27FC236}">
                <a16:creationId xmlns:a16="http://schemas.microsoft.com/office/drawing/2014/main" id="{3BBF7A69-3EF3-F0CC-7835-1D6BCE55C2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666" y="3143123"/>
            <a:ext cx="1848853" cy="184885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A829D66A-F1CD-FC74-9DAF-65E7BAFFE6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3716" y="3117358"/>
            <a:ext cx="1848853" cy="18488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E6B7EDF-F54D-95B6-8BAF-A9D7BC2ACF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4304" y="942492"/>
            <a:ext cx="2622885" cy="15516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3F698E06-0F52-7941-2CA2-20B68561A7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9696" y="969160"/>
            <a:ext cx="2430378" cy="1540942"/>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4">
            <a:extLst>
              <a:ext uri="{FF2B5EF4-FFF2-40B4-BE49-F238E27FC236}">
                <a16:creationId xmlns:a16="http://schemas.microsoft.com/office/drawing/2014/main" id="{7290E65D-414F-EC6F-F09B-E4FDCB981BD4}"/>
              </a:ext>
            </a:extLst>
          </p:cNvPr>
          <p:cNvSpPr txBox="1"/>
          <p:nvPr/>
        </p:nvSpPr>
        <p:spPr>
          <a:xfrm>
            <a:off x="843516" y="299722"/>
            <a:ext cx="7278992" cy="500137"/>
          </a:xfrm>
          <a:prstGeom prst="rect">
            <a:avLst/>
          </a:prstGeom>
          <a:noFill/>
        </p:spPr>
        <p:txBody>
          <a:bodyPr wrap="square" lIns="68580" tIns="34290" rIns="68580" bIns="34290" rtlCol="0">
            <a:spAutoFit/>
          </a:bodyPr>
          <a:lstStyle/>
          <a:p>
            <a:pPr algn="ctr"/>
            <a:r>
              <a:rPr lang="zh-CN" altLang="zh-CN" sz="2800" b="1" dirty="0">
                <a:solidFill>
                  <a:srgbClr val="004DA1"/>
                </a:solidFill>
                <a:latin typeface="楷体" panose="02010609060101010101" pitchFamily="49" charset="-122"/>
                <a:ea typeface="楷体" panose="02010609060101010101" pitchFamily="49" charset="-122"/>
                <a:sym typeface="+mn-lt"/>
              </a:rPr>
              <a:t>二、</a:t>
            </a:r>
            <a:r>
              <a:rPr lang="zh-CN" altLang="en-US" sz="2800" b="1" dirty="0">
                <a:solidFill>
                  <a:srgbClr val="004DA1"/>
                </a:solidFill>
                <a:latin typeface="楷体" panose="02010609060101010101" pitchFamily="49" charset="-122"/>
                <a:ea typeface="楷体" panose="02010609060101010101" pitchFamily="49" charset="-122"/>
                <a:sym typeface="+mn-lt"/>
              </a:rPr>
              <a:t>税目及税率</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Tree>
    <p:extLst>
      <p:ext uri="{BB962C8B-B14F-4D97-AF65-F5344CB8AC3E}">
        <p14:creationId xmlns:p14="http://schemas.microsoft.com/office/powerpoint/2010/main" val="196147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E16CDFD0-0A92-4C44-AB3E-788092A8B18B}"/>
              </a:ext>
            </a:extLst>
          </p:cNvPr>
          <p:cNvSpPr txBox="1"/>
          <p:nvPr/>
        </p:nvSpPr>
        <p:spPr>
          <a:xfrm>
            <a:off x="589501" y="849893"/>
            <a:ext cx="7924800" cy="4036682"/>
          </a:xfrm>
          <a:prstGeom prst="rect">
            <a:avLst/>
          </a:prstGeom>
          <a:noFill/>
        </p:spPr>
        <p:txBody>
          <a:bodyPr wrap="square">
            <a:spAutoFit/>
          </a:bodyPr>
          <a:lstStyle/>
          <a:p>
            <a:pPr marL="0" marR="0" lvl="0" indent="53975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r>
              <a:rPr kumimoji="0" lang="en-US" altLang="zh-CN"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5</a:t>
            </a: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）以外购或委托加工收回的已税杆头、杆身和握把为原料生产的</a:t>
            </a:r>
            <a:r>
              <a:rPr kumimoji="0" lang="zh-CN" altLang="en-US" sz="20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高尔夫球杆</a:t>
            </a: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p>
          <a:p>
            <a:pPr marL="0" marR="0" lvl="0" indent="53975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r>
              <a:rPr kumimoji="0" lang="en-US" altLang="zh-CN"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6</a:t>
            </a: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）以外购或委托加工收回的已税木制一次性筷子原料生产的</a:t>
            </a:r>
            <a:r>
              <a:rPr kumimoji="0" lang="zh-CN" altLang="en-US" sz="20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木制一次性筷子</a:t>
            </a: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p>
          <a:p>
            <a:pPr marL="0" marR="0" lvl="0" indent="53975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r>
              <a:rPr kumimoji="0" lang="en-US" altLang="zh-CN"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7</a:t>
            </a: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）以外购或委托加工收回的已税实木地板原料生产的</a:t>
            </a:r>
            <a:r>
              <a:rPr kumimoji="0" lang="zh-CN" altLang="en-US" sz="20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实木地板；</a:t>
            </a:r>
          </a:p>
          <a:p>
            <a:pPr marL="0" marR="0" lvl="0" indent="53975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r>
              <a:rPr kumimoji="0" lang="en-US" altLang="zh-CN"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8</a:t>
            </a: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）以外购或委托加工收回的已税石脑油、润滑油、燃料油为原料生产的</a:t>
            </a:r>
            <a:r>
              <a:rPr kumimoji="0" lang="zh-CN" altLang="en-US" sz="20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成品油</a:t>
            </a: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endParaRPr kumimoji="0" lang="en-US" altLang="zh-CN"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endParaRPr>
          </a:p>
          <a:p>
            <a:pPr marL="0" marR="0" lvl="0" indent="53975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r>
              <a:rPr kumimoji="0" lang="en-US" altLang="zh-CN"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9</a:t>
            </a:r>
            <a:r>
              <a:rPr kumimoji="0" lang="zh-CN" altLang="en-US" sz="20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）以外购或委托加工收回的已税汽油、柴油为原料生产的</a:t>
            </a:r>
            <a:r>
              <a:rPr kumimoji="0" lang="zh-CN" altLang="en-US" sz="20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汽油、柴油。</a:t>
            </a:r>
          </a:p>
        </p:txBody>
      </p:sp>
      <p:sp>
        <p:nvSpPr>
          <p:cNvPr id="4" name="文本框 4">
            <a:extLst>
              <a:ext uri="{FF2B5EF4-FFF2-40B4-BE49-F238E27FC236}">
                <a16:creationId xmlns:a16="http://schemas.microsoft.com/office/drawing/2014/main" id="{3E668626-1C3B-4147-B30A-822483EADFCA}"/>
              </a:ext>
            </a:extLst>
          </p:cNvPr>
          <p:cNvSpPr txBox="1"/>
          <p:nvPr/>
        </p:nvSpPr>
        <p:spPr>
          <a:xfrm>
            <a:off x="822251" y="245958"/>
            <a:ext cx="7343554"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rPr>
              <a:t>一、已纳税款的扣除</a:t>
            </a:r>
            <a:endParaRPr lang="zh-CN" altLang="zh-CN" sz="2800" b="1" dirty="0">
              <a:solidFill>
                <a:srgbClr val="004DA1"/>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705580483"/>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6B92625E-3F2B-403A-B8D7-26AEA5115534}"/>
              </a:ext>
            </a:extLst>
          </p:cNvPr>
          <p:cNvGraphicFramePr>
            <a:graphicFrameLocks noGrp="1"/>
          </p:cNvGraphicFramePr>
          <p:nvPr>
            <p:extLst>
              <p:ext uri="{D42A27DB-BD31-4B8C-83A1-F6EECF244321}">
                <p14:modId xmlns:p14="http://schemas.microsoft.com/office/powerpoint/2010/main" val="3402316426"/>
              </p:ext>
            </p:extLst>
          </p:nvPr>
        </p:nvGraphicFramePr>
        <p:xfrm>
          <a:off x="711897" y="1563946"/>
          <a:ext cx="7680007" cy="3272141"/>
        </p:xfrm>
        <a:graphic>
          <a:graphicData uri="http://schemas.openxmlformats.org/drawingml/2006/table">
            <a:tbl>
              <a:tblPr firstRow="1" firstCol="1" bandRow="1">
                <a:tableStyleId>{7DF18680-E054-41AD-8BC1-D1AEF772440D}</a:tableStyleId>
              </a:tblPr>
              <a:tblGrid>
                <a:gridCol w="2865192">
                  <a:extLst>
                    <a:ext uri="{9D8B030D-6E8A-4147-A177-3AD203B41FA5}">
                      <a16:colId xmlns:a16="http://schemas.microsoft.com/office/drawing/2014/main" val="1704689591"/>
                    </a:ext>
                  </a:extLst>
                </a:gridCol>
                <a:gridCol w="4814815">
                  <a:extLst>
                    <a:ext uri="{9D8B030D-6E8A-4147-A177-3AD203B41FA5}">
                      <a16:colId xmlns:a16="http://schemas.microsoft.com/office/drawing/2014/main" val="644048902"/>
                    </a:ext>
                  </a:extLst>
                </a:gridCol>
              </a:tblGrid>
              <a:tr h="409018">
                <a:tc>
                  <a:txBody>
                    <a:bodyPr/>
                    <a:lstStyle/>
                    <a:p>
                      <a:pPr algn="ctr">
                        <a:spcAft>
                          <a:spcPts val="0"/>
                        </a:spcAft>
                      </a:pPr>
                      <a:r>
                        <a:rPr lang="zh-CN" sz="2000" b="1" kern="100" dirty="0">
                          <a:effectLst/>
                        </a:rPr>
                        <a:t>“不得扣除”的原因</a:t>
                      </a:r>
                      <a:endParaRPr lang="zh-CN" sz="2000" b="1"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p>
                      <a:pPr algn="ctr">
                        <a:spcAft>
                          <a:spcPts val="0"/>
                        </a:spcAft>
                      </a:pPr>
                      <a:r>
                        <a:rPr lang="zh-CN" sz="2000" b="1" kern="100" dirty="0">
                          <a:effectLst/>
                        </a:rPr>
                        <a:t>具体内容</a:t>
                      </a:r>
                      <a:endParaRPr lang="zh-CN" sz="2000" b="1"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133633777"/>
                  </a:ext>
                </a:extLst>
              </a:tr>
              <a:tr h="1227053">
                <a:tc>
                  <a:txBody>
                    <a:bodyPr/>
                    <a:lstStyle/>
                    <a:p>
                      <a:pPr algn="ctr">
                        <a:spcAft>
                          <a:spcPts val="0"/>
                        </a:spcAft>
                      </a:pPr>
                      <a:r>
                        <a:rPr lang="zh-CN" sz="2000" b="1" kern="100" dirty="0">
                          <a:effectLst/>
                        </a:rPr>
                        <a:t>“特殊”应税消费品</a:t>
                      </a:r>
                      <a:endParaRPr lang="zh-CN" sz="2000" b="1"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p>
                      <a:pPr algn="l">
                        <a:spcAft>
                          <a:spcPts val="0"/>
                        </a:spcAft>
                      </a:pPr>
                      <a:r>
                        <a:rPr lang="zh-CN" sz="2000" b="1" kern="100" dirty="0">
                          <a:solidFill>
                            <a:srgbClr val="004DA1"/>
                          </a:solidFill>
                          <a:effectLst/>
                        </a:rPr>
                        <a:t>酒类产品（不包括葡萄酒）、</a:t>
                      </a:r>
                      <a:r>
                        <a:rPr lang="zh-CN" altLang="en-US" sz="2000" b="1" kern="100" dirty="0">
                          <a:solidFill>
                            <a:srgbClr val="004DA1"/>
                          </a:solidFill>
                          <a:effectLst/>
                        </a:rPr>
                        <a:t>高档</a:t>
                      </a:r>
                      <a:r>
                        <a:rPr lang="zh-CN" sz="2000" b="1" kern="100" dirty="0">
                          <a:solidFill>
                            <a:srgbClr val="004DA1"/>
                          </a:solidFill>
                          <a:effectLst/>
                        </a:rPr>
                        <a:t>手表、烧油的（小汽车、摩托车、游艇）、电池、涂料</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356410620"/>
                  </a:ext>
                </a:extLst>
              </a:tr>
              <a:tr h="818035">
                <a:tc>
                  <a:txBody>
                    <a:bodyPr/>
                    <a:lstStyle/>
                    <a:p>
                      <a:pPr algn="ctr">
                        <a:spcAft>
                          <a:spcPts val="0"/>
                        </a:spcAft>
                      </a:pPr>
                      <a:r>
                        <a:rPr lang="zh-CN" sz="2000" b="1" kern="100" dirty="0">
                          <a:effectLst/>
                        </a:rPr>
                        <a:t>纳税环节“不同”</a:t>
                      </a:r>
                      <a:endParaRPr lang="zh-CN" sz="2000" b="1"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p>
                      <a:pPr algn="l">
                        <a:spcAft>
                          <a:spcPts val="0"/>
                        </a:spcAft>
                      </a:pPr>
                      <a:r>
                        <a:rPr lang="zh-CN" sz="2000" b="1" kern="100" dirty="0">
                          <a:solidFill>
                            <a:srgbClr val="004DA1"/>
                          </a:solidFill>
                          <a:effectLst/>
                        </a:rPr>
                        <a:t>如用已税“珠宝玉石”加工“金银镶嵌首饰”</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686994079"/>
                  </a:ext>
                </a:extLst>
              </a:tr>
              <a:tr h="818035">
                <a:tc>
                  <a:txBody>
                    <a:bodyPr/>
                    <a:lstStyle/>
                    <a:p>
                      <a:pPr algn="ctr">
                        <a:spcAft>
                          <a:spcPts val="0"/>
                        </a:spcAft>
                      </a:pPr>
                      <a:r>
                        <a:rPr lang="zh-CN" sz="2000" b="1" kern="100">
                          <a:effectLst/>
                        </a:rPr>
                        <a:t>用于生产“非应税消费品”</a:t>
                      </a:r>
                      <a:endParaRPr lang="zh-CN" sz="2000" b="1" kern="10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p>
                      <a:pPr algn="l">
                        <a:spcAft>
                          <a:spcPts val="0"/>
                        </a:spcAft>
                      </a:pPr>
                      <a:r>
                        <a:rPr lang="zh-CN" sz="2000" b="1" kern="100" dirty="0">
                          <a:solidFill>
                            <a:srgbClr val="004DA1"/>
                          </a:solidFill>
                          <a:effectLst/>
                        </a:rPr>
                        <a:t>如用已税“高档化妆品”连续生产“普通化妆品”</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657789978"/>
                  </a:ext>
                </a:extLst>
              </a:tr>
            </a:tbl>
          </a:graphicData>
        </a:graphic>
      </p:graphicFrame>
      <p:sp>
        <p:nvSpPr>
          <p:cNvPr id="6" name="矩形 5">
            <a:extLst>
              <a:ext uri="{FF2B5EF4-FFF2-40B4-BE49-F238E27FC236}">
                <a16:creationId xmlns:a16="http://schemas.microsoft.com/office/drawing/2014/main" id="{4190FD4D-A631-41B4-B984-ACE7A0F46E63}"/>
              </a:ext>
            </a:extLst>
          </p:cNvPr>
          <p:cNvSpPr/>
          <p:nvPr/>
        </p:nvSpPr>
        <p:spPr>
          <a:xfrm>
            <a:off x="824066" y="925507"/>
            <a:ext cx="3897221" cy="46166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zh-CN" altLang="en-US" sz="2400" b="1" dirty="0">
                <a:solidFill>
                  <a:srgbClr val="0070C0"/>
                </a:solidFill>
                <a:cs typeface="+mn-ea"/>
                <a:sym typeface="+mn-lt"/>
              </a:rPr>
              <a:t>已纳消费税不得扣除的情形</a:t>
            </a:r>
            <a:endParaRPr lang="zh-CN" altLang="en-US" sz="2400" b="1" dirty="0">
              <a:solidFill>
                <a:srgbClr val="C00000"/>
              </a:solidFill>
              <a:cs typeface="+mn-ea"/>
              <a:sym typeface="+mn-lt"/>
            </a:endParaRPr>
          </a:p>
        </p:txBody>
      </p:sp>
      <p:sp>
        <p:nvSpPr>
          <p:cNvPr id="7" name="文本框 4">
            <a:extLst>
              <a:ext uri="{FF2B5EF4-FFF2-40B4-BE49-F238E27FC236}">
                <a16:creationId xmlns:a16="http://schemas.microsoft.com/office/drawing/2014/main" id="{F5EC2E73-60AA-4630-9CCE-A888EE8583C8}"/>
              </a:ext>
            </a:extLst>
          </p:cNvPr>
          <p:cNvSpPr txBox="1"/>
          <p:nvPr/>
        </p:nvSpPr>
        <p:spPr>
          <a:xfrm>
            <a:off x="822251" y="245958"/>
            <a:ext cx="7343554"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rPr>
              <a:t>一、已纳税款的扣除</a:t>
            </a:r>
            <a:endParaRPr lang="zh-CN" altLang="zh-CN" sz="2800" b="1" dirty="0">
              <a:solidFill>
                <a:srgbClr val="004DA1"/>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744296808"/>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E16CDFD0-0A92-4C44-AB3E-788092A8B18B}"/>
              </a:ext>
            </a:extLst>
          </p:cNvPr>
          <p:cNvSpPr txBox="1"/>
          <p:nvPr/>
        </p:nvSpPr>
        <p:spPr>
          <a:xfrm>
            <a:off x="589501" y="971813"/>
            <a:ext cx="7924800" cy="3567836"/>
          </a:xfrm>
          <a:prstGeom prst="rect">
            <a:avLst/>
          </a:prstGeom>
          <a:noFill/>
        </p:spPr>
        <p:txBody>
          <a:bodyPr wrap="square">
            <a:spAutoFit/>
          </a:bodyPr>
          <a:lstStyle/>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altLang="zh-CN"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rPr>
              <a:t>2.</a:t>
            </a:r>
            <a:r>
              <a:rPr kumimoji="0" lang="zh-CN" altLang="en-US"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rPr>
              <a:t>计算公式</a:t>
            </a:r>
            <a:r>
              <a:rPr kumimoji="0" lang="en-US" altLang="zh-CN"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rPr>
              <a:t>——</a:t>
            </a:r>
            <a:r>
              <a:rPr kumimoji="0" lang="zh-CN" altLang="en-US"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rPr>
              <a:t>从价计征</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CN" altLang="en-US"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当期准予扣除</a:t>
            </a: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的外购应税消费品已纳税额＝当期准予扣除的外购应税消费品</a:t>
            </a:r>
            <a:r>
              <a:rPr kumimoji="0" lang="zh-CN" altLang="en-US"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买价</a:t>
            </a:r>
            <a:r>
              <a:rPr kumimoji="0" lang="en-US"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外购应税消费品适用</a:t>
            </a:r>
            <a:r>
              <a:rPr kumimoji="0" lang="zh-CN" altLang="en-US"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税率</a:t>
            </a:r>
            <a:endParaRPr kumimoji="0" lang="en-US"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其中，当期准予扣除的外购应税消费品</a:t>
            </a:r>
            <a:r>
              <a:rPr kumimoji="0" lang="zh-CN" altLang="en-US"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买价</a:t>
            </a: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r>
              <a:rPr kumimoji="0" lang="zh-CN" altLang="en-US"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期初</a:t>
            </a: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库存的外购应税消费品买价</a:t>
            </a:r>
            <a:r>
              <a:rPr kumimoji="0" lang="zh-CN" altLang="en-US"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＋当期购进</a:t>
            </a: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的应税消费品的买价</a:t>
            </a:r>
            <a:r>
              <a:rPr kumimoji="0" lang="zh-CN" altLang="en-US"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－期末库存</a:t>
            </a: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的外购应税消费品的买价</a:t>
            </a:r>
          </a:p>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zh-CN" altLang="en-US"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endParaRPr>
          </a:p>
        </p:txBody>
      </p:sp>
      <p:sp>
        <p:nvSpPr>
          <p:cNvPr id="4" name="文本框 4">
            <a:extLst>
              <a:ext uri="{FF2B5EF4-FFF2-40B4-BE49-F238E27FC236}">
                <a16:creationId xmlns:a16="http://schemas.microsoft.com/office/drawing/2014/main" id="{F9DB86D5-E5E0-4E28-9EF9-88528F796C0C}"/>
              </a:ext>
            </a:extLst>
          </p:cNvPr>
          <p:cNvSpPr txBox="1"/>
          <p:nvPr/>
        </p:nvSpPr>
        <p:spPr>
          <a:xfrm>
            <a:off x="822251" y="245958"/>
            <a:ext cx="7343554"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rPr>
              <a:t>一、已纳税款的扣除</a:t>
            </a:r>
            <a:endParaRPr lang="zh-CN" altLang="zh-CN" sz="2800" b="1" dirty="0">
              <a:solidFill>
                <a:srgbClr val="004DA1"/>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974735444"/>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E16CDFD0-0A92-4C44-AB3E-788092A8B18B}"/>
              </a:ext>
            </a:extLst>
          </p:cNvPr>
          <p:cNvSpPr txBox="1"/>
          <p:nvPr/>
        </p:nvSpPr>
        <p:spPr>
          <a:xfrm>
            <a:off x="589501" y="971813"/>
            <a:ext cx="7924800" cy="3567836"/>
          </a:xfrm>
          <a:prstGeom prst="rect">
            <a:avLst/>
          </a:prstGeom>
          <a:noFill/>
        </p:spPr>
        <p:txBody>
          <a:bodyPr wrap="square">
            <a:spAutoFit/>
          </a:bodyPr>
          <a:lstStyle/>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altLang="zh-CN"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rPr>
              <a:t>2.</a:t>
            </a:r>
            <a:r>
              <a:rPr kumimoji="0" lang="zh-CN" altLang="en-US"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rPr>
              <a:t>计算公式</a:t>
            </a:r>
            <a:r>
              <a:rPr kumimoji="0" lang="en-US" altLang="zh-CN"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rPr>
              <a:t>——</a:t>
            </a:r>
            <a:r>
              <a:rPr kumimoji="0" lang="zh-CN" altLang="en-US"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rPr>
              <a:t>从量计征</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CN" altLang="en-US"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当期准予扣除</a:t>
            </a: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的外购应税消费品已纳税额</a:t>
            </a:r>
            <a:r>
              <a:rPr kumimoji="0" lang="en-US"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当期准予扣除外购应税消费品</a:t>
            </a:r>
            <a:r>
              <a:rPr kumimoji="0" lang="zh-CN" altLang="en-US"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数量</a:t>
            </a:r>
            <a:r>
              <a:rPr kumimoji="0" lang="en-US"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a:t>
            </a: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外购应税消费品</a:t>
            </a:r>
            <a:r>
              <a:rPr kumimoji="0" lang="zh-CN" altLang="en-US"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单位税额</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其中：</a:t>
            </a:r>
            <a:r>
              <a:rPr kumimoji="0" lang="zh-CN" altLang="en-US"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当期准予扣除</a:t>
            </a: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的应税消费品</a:t>
            </a:r>
            <a:r>
              <a:rPr kumimoji="0" lang="zh-CN" altLang="en-US"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数量</a:t>
            </a:r>
            <a:r>
              <a:rPr kumimoji="0" lang="en-US"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r>
              <a:rPr kumimoji="0" lang="zh-CN" altLang="en-US"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期初</a:t>
            </a: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库存的应税消费品数量</a:t>
            </a:r>
            <a:r>
              <a:rPr kumimoji="0" lang="zh-CN" altLang="en-US"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＋当期购进</a:t>
            </a: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的应税消费品数量</a:t>
            </a:r>
            <a:r>
              <a:rPr kumimoji="0" lang="en-US"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a:t>
            </a:r>
            <a:r>
              <a:rPr kumimoji="0" lang="zh-CN" altLang="en-US"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期末库存</a:t>
            </a: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的应税消费品数量</a:t>
            </a:r>
          </a:p>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zh-CN" altLang="en-US"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endParaRPr>
          </a:p>
        </p:txBody>
      </p:sp>
      <p:sp>
        <p:nvSpPr>
          <p:cNvPr id="4" name="文本框 4">
            <a:extLst>
              <a:ext uri="{FF2B5EF4-FFF2-40B4-BE49-F238E27FC236}">
                <a16:creationId xmlns:a16="http://schemas.microsoft.com/office/drawing/2014/main" id="{9D0E02EF-418D-45B6-9116-F416E0613652}"/>
              </a:ext>
            </a:extLst>
          </p:cNvPr>
          <p:cNvSpPr txBox="1"/>
          <p:nvPr/>
        </p:nvSpPr>
        <p:spPr>
          <a:xfrm>
            <a:off x="822251" y="245958"/>
            <a:ext cx="7343554"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rPr>
              <a:t>一、已纳税款的扣除</a:t>
            </a:r>
            <a:endParaRPr lang="zh-CN" altLang="zh-CN" sz="2800" b="1" dirty="0">
              <a:solidFill>
                <a:srgbClr val="004DA1"/>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621655618"/>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154</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计算题</a:t>
            </a:r>
            <a:r>
              <a:rPr lang="en-US" altLang="zh-CN" dirty="0">
                <a:latin typeface="+mn-lt"/>
                <a:ea typeface="+mn-ea"/>
                <a:cs typeface="+mn-ea"/>
                <a:sym typeface="+mn-lt"/>
              </a:rPr>
              <a:t>】</a:t>
            </a:r>
            <a:r>
              <a:rPr lang="zh-CN" altLang="en-US" dirty="0">
                <a:latin typeface="+mn-lt"/>
                <a:ea typeface="+mn-ea"/>
                <a:cs typeface="+mn-ea"/>
                <a:sym typeface="+mn-lt"/>
              </a:rPr>
              <a:t>某卷烟厂</a:t>
            </a:r>
            <a:r>
              <a:rPr lang="en-US" altLang="zh-CN" dirty="0">
                <a:latin typeface="+mn-lt"/>
                <a:ea typeface="+mn-ea"/>
                <a:cs typeface="+mn-ea"/>
                <a:sym typeface="+mn-lt"/>
              </a:rPr>
              <a:t>2017</a:t>
            </a:r>
            <a:r>
              <a:rPr lang="zh-CN" altLang="en-US" dirty="0">
                <a:latin typeface="+mn-lt"/>
                <a:ea typeface="+mn-ea"/>
                <a:cs typeface="+mn-ea"/>
                <a:sym typeface="+mn-lt"/>
              </a:rPr>
              <a:t>年</a:t>
            </a:r>
            <a:r>
              <a:rPr lang="en-US" altLang="zh-CN" dirty="0">
                <a:latin typeface="+mn-lt"/>
                <a:ea typeface="+mn-ea"/>
                <a:cs typeface="+mn-ea"/>
                <a:sym typeface="+mn-lt"/>
              </a:rPr>
              <a:t>2</a:t>
            </a:r>
            <a:r>
              <a:rPr lang="zh-CN" altLang="en-US" dirty="0">
                <a:latin typeface="+mn-lt"/>
                <a:ea typeface="+mn-ea"/>
                <a:cs typeface="+mn-ea"/>
                <a:sym typeface="+mn-lt"/>
              </a:rPr>
              <a:t>月库存烟丝（全部为外购）账户资料显示：月初库存</a:t>
            </a:r>
            <a:r>
              <a:rPr lang="en-US" altLang="zh-CN" dirty="0">
                <a:latin typeface="+mn-lt"/>
                <a:ea typeface="+mn-ea"/>
                <a:cs typeface="+mn-ea"/>
                <a:sym typeface="+mn-lt"/>
              </a:rPr>
              <a:t>50 000</a:t>
            </a:r>
            <a:r>
              <a:rPr lang="zh-CN" altLang="en-US" dirty="0">
                <a:latin typeface="+mn-lt"/>
                <a:ea typeface="+mn-ea"/>
                <a:cs typeface="+mn-ea"/>
                <a:sym typeface="+mn-lt"/>
              </a:rPr>
              <a:t>元，本月购进</a:t>
            </a:r>
            <a:r>
              <a:rPr lang="en-US" altLang="zh-CN" dirty="0">
                <a:latin typeface="+mn-lt"/>
                <a:ea typeface="+mn-ea"/>
                <a:cs typeface="+mn-ea"/>
                <a:sym typeface="+mn-lt"/>
              </a:rPr>
              <a:t>200 000</a:t>
            </a:r>
            <a:r>
              <a:rPr lang="zh-CN" altLang="en-US" dirty="0">
                <a:latin typeface="+mn-lt"/>
                <a:ea typeface="+mn-ea"/>
                <a:cs typeface="+mn-ea"/>
                <a:sym typeface="+mn-lt"/>
              </a:rPr>
              <a:t>元，月末库存</a:t>
            </a:r>
            <a:r>
              <a:rPr lang="en-US" altLang="zh-CN" dirty="0">
                <a:latin typeface="+mn-lt"/>
                <a:ea typeface="+mn-ea"/>
                <a:cs typeface="+mn-ea"/>
                <a:sym typeface="+mn-lt"/>
              </a:rPr>
              <a:t>66 000</a:t>
            </a:r>
            <a:r>
              <a:rPr lang="zh-CN" altLang="en-US" dirty="0">
                <a:latin typeface="+mn-lt"/>
                <a:ea typeface="+mn-ea"/>
                <a:cs typeface="+mn-ea"/>
                <a:sym typeface="+mn-lt"/>
              </a:rPr>
              <a:t>元，减少部分全部为生产卷烟领用。本月生产销售卷烟</a:t>
            </a:r>
            <a:r>
              <a:rPr lang="en-US" altLang="zh-CN" dirty="0">
                <a:latin typeface="+mn-lt"/>
                <a:ea typeface="+mn-ea"/>
                <a:cs typeface="+mn-ea"/>
                <a:sym typeface="+mn-lt"/>
              </a:rPr>
              <a:t>20</a:t>
            </a:r>
            <a:r>
              <a:rPr lang="zh-CN" altLang="en-US" dirty="0">
                <a:latin typeface="+mn-lt"/>
                <a:ea typeface="+mn-ea"/>
                <a:cs typeface="+mn-ea"/>
                <a:sym typeface="+mn-lt"/>
              </a:rPr>
              <a:t>标准箱，每标准条调拨价</a:t>
            </a:r>
            <a:r>
              <a:rPr lang="en-US" altLang="zh-CN" dirty="0">
                <a:latin typeface="+mn-lt"/>
                <a:ea typeface="+mn-ea"/>
                <a:cs typeface="+mn-ea"/>
                <a:sym typeface="+mn-lt"/>
              </a:rPr>
              <a:t>56</a:t>
            </a:r>
            <a:r>
              <a:rPr lang="zh-CN" altLang="en-US" dirty="0">
                <a:latin typeface="+mn-lt"/>
                <a:ea typeface="+mn-ea"/>
                <a:cs typeface="+mn-ea"/>
                <a:sym typeface="+mn-lt"/>
              </a:rPr>
              <a:t>元，取得不含税销售额</a:t>
            </a:r>
            <a:r>
              <a:rPr lang="en-US" altLang="zh-CN" dirty="0">
                <a:latin typeface="+mn-lt"/>
                <a:ea typeface="+mn-ea"/>
                <a:cs typeface="+mn-ea"/>
                <a:sym typeface="+mn-lt"/>
              </a:rPr>
              <a:t>280 000</a:t>
            </a:r>
            <a:r>
              <a:rPr lang="zh-CN" altLang="en-US" dirty="0">
                <a:latin typeface="+mn-lt"/>
                <a:ea typeface="+mn-ea"/>
                <a:cs typeface="+mn-ea"/>
                <a:sym typeface="+mn-lt"/>
              </a:rPr>
              <a:t>元，款项已收。计算该卷烟厂应纳消费税税额。</a:t>
            </a:r>
            <a:endParaRPr lang="en-US" altLang="zh-CN" dirty="0">
              <a:latin typeface="+mn-lt"/>
              <a:ea typeface="+mn-ea"/>
              <a:cs typeface="+mn-ea"/>
              <a:sym typeface="+mn-lt"/>
            </a:endParaRPr>
          </a:p>
          <a:p>
            <a:endParaRPr lang="zh-CN" altLang="en-US" dirty="0">
              <a:latin typeface="+mn-lt"/>
              <a:ea typeface="+mn-ea"/>
              <a:cs typeface="+mn-ea"/>
              <a:sym typeface="+mn-lt"/>
            </a:endParaRPr>
          </a:p>
          <a:p>
            <a:endParaRPr lang="zh-CN" altLang="en-US" dirty="0">
              <a:latin typeface="+mn-lt"/>
              <a:ea typeface="+mn-ea"/>
              <a:cs typeface="+mn-ea"/>
              <a:sym typeface="+mn-lt"/>
            </a:endParaRPr>
          </a:p>
          <a:p>
            <a:endParaRPr lang="en-US" altLang="zh-CN" dirty="0">
              <a:latin typeface="+mn-lt"/>
              <a:ea typeface="+mn-ea"/>
              <a:cs typeface="+mn-ea"/>
              <a:sym typeface="+mn-lt"/>
            </a:endParaRPr>
          </a:p>
        </p:txBody>
      </p:sp>
      <p:sp>
        <p:nvSpPr>
          <p:cNvPr id="5" name="文本2">
            <a:extLst>
              <a:ext uri="{FF2B5EF4-FFF2-40B4-BE49-F238E27FC236}">
                <a16:creationId xmlns:a16="http://schemas.microsoft.com/office/drawing/2014/main" id="{8E8069E2-6F42-45B7-A887-40ED0F08A73F}"/>
              </a:ext>
            </a:extLst>
          </p:cNvPr>
          <p:cNvSpPr>
            <a:spLocks noChangeArrowheads="1"/>
          </p:cNvSpPr>
          <p:nvPr/>
        </p:nvSpPr>
        <p:spPr bwMode="gray">
          <a:xfrm>
            <a:off x="683256" y="3395330"/>
            <a:ext cx="8123789" cy="1522298"/>
          </a:xfrm>
          <a:prstGeom prst="roundRect">
            <a:avLst>
              <a:gd name="adj" fmla="val 11505"/>
            </a:avLst>
          </a:prstGeom>
          <a:noFill/>
          <a:ln w="15875" cap="flat" cmpd="sng" algn="ctr">
            <a:solidFill>
              <a:srgbClr val="7030A0"/>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zh-CN" altLang="en-US" sz="2000" b="1" dirty="0">
                <a:solidFill>
                  <a:srgbClr val="0070C0"/>
                </a:solidFill>
              </a:rPr>
              <a:t>销售卷烟计提消费税税额</a:t>
            </a:r>
            <a:r>
              <a:rPr lang="en-US" altLang="zh-CN" sz="2000" b="1" dirty="0">
                <a:solidFill>
                  <a:srgbClr val="0070C0"/>
                </a:solidFill>
              </a:rPr>
              <a:t>=20×150+280 000×36%=103 800</a:t>
            </a:r>
            <a:r>
              <a:rPr lang="zh-CN" altLang="en-US" sz="2000" b="1" dirty="0">
                <a:solidFill>
                  <a:srgbClr val="0070C0"/>
                </a:solidFill>
              </a:rPr>
              <a:t>（元）</a:t>
            </a:r>
          </a:p>
          <a:p>
            <a:pPr marL="342900" indent="-342900">
              <a:buFont typeface="Wingdings" panose="05000000000000000000" pitchFamily="2" charset="2"/>
              <a:buChar char="ü"/>
            </a:pPr>
            <a:r>
              <a:rPr lang="zh-CN" altLang="en-US" sz="2000" b="1" dirty="0">
                <a:solidFill>
                  <a:srgbClr val="0070C0"/>
                </a:solidFill>
              </a:rPr>
              <a:t>生产领用数量</a:t>
            </a:r>
            <a:r>
              <a:rPr lang="en-US" altLang="zh-CN" sz="2000" b="1" dirty="0">
                <a:solidFill>
                  <a:srgbClr val="0070C0"/>
                </a:solidFill>
              </a:rPr>
              <a:t>=50 000+200 000-66 000=184 000</a:t>
            </a:r>
            <a:r>
              <a:rPr lang="zh-CN" altLang="en-US" sz="2000" b="1" dirty="0">
                <a:solidFill>
                  <a:srgbClr val="0070C0"/>
                </a:solidFill>
              </a:rPr>
              <a:t>（元）</a:t>
            </a:r>
          </a:p>
          <a:p>
            <a:pPr marL="342900" indent="-342900">
              <a:buFont typeface="Wingdings" panose="05000000000000000000" pitchFamily="2" charset="2"/>
              <a:buChar char="ü"/>
            </a:pPr>
            <a:r>
              <a:rPr lang="zh-CN" altLang="en-US" sz="2000" b="1" dirty="0">
                <a:solidFill>
                  <a:srgbClr val="0070C0"/>
                </a:solidFill>
              </a:rPr>
              <a:t>准予扣除的外购烟丝已纳税额</a:t>
            </a:r>
            <a:r>
              <a:rPr lang="en-US" altLang="zh-CN" sz="2000" b="1" dirty="0">
                <a:solidFill>
                  <a:srgbClr val="0070C0"/>
                </a:solidFill>
              </a:rPr>
              <a:t>=184 000×30%=55 200</a:t>
            </a:r>
            <a:r>
              <a:rPr lang="zh-CN" altLang="en-US" sz="2000" b="1" dirty="0">
                <a:solidFill>
                  <a:srgbClr val="0070C0"/>
                </a:solidFill>
              </a:rPr>
              <a:t>（元）</a:t>
            </a:r>
          </a:p>
          <a:p>
            <a:pPr marL="342900" indent="-342900">
              <a:buFont typeface="Wingdings" panose="05000000000000000000" pitchFamily="2" charset="2"/>
              <a:buChar char="ü"/>
            </a:pPr>
            <a:r>
              <a:rPr lang="zh-CN" altLang="en-US" sz="2000" b="1" dirty="0">
                <a:solidFill>
                  <a:srgbClr val="0070C0"/>
                </a:solidFill>
              </a:rPr>
              <a:t>本月实际应纳消费税税额</a:t>
            </a:r>
            <a:r>
              <a:rPr lang="en-US" altLang="zh-CN" sz="2000" b="1" dirty="0">
                <a:solidFill>
                  <a:srgbClr val="0070C0"/>
                </a:solidFill>
              </a:rPr>
              <a:t>=103 800-55 200=48 600</a:t>
            </a:r>
            <a:r>
              <a:rPr lang="zh-CN" altLang="en-US" sz="2000" b="1" dirty="0">
                <a:solidFill>
                  <a:srgbClr val="0070C0"/>
                </a:solidFill>
              </a:rPr>
              <a:t>（元）</a:t>
            </a:r>
          </a:p>
        </p:txBody>
      </p:sp>
    </p:spTree>
    <p:extLst>
      <p:ext uri="{BB962C8B-B14F-4D97-AF65-F5344CB8AC3E}">
        <p14:creationId xmlns:p14="http://schemas.microsoft.com/office/powerpoint/2010/main" val="22267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155</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2000" dirty="0">
                <a:latin typeface="+mn-lt"/>
                <a:ea typeface="+mn-ea"/>
                <a:cs typeface="+mn-ea"/>
                <a:sym typeface="+mn-lt"/>
              </a:rPr>
              <a:t>【</a:t>
            </a:r>
            <a:r>
              <a:rPr lang="zh-CN" altLang="en-US" sz="2000" dirty="0">
                <a:latin typeface="+mn-lt"/>
                <a:ea typeface="+mn-ea"/>
                <a:cs typeface="+mn-ea"/>
                <a:sym typeface="+mn-lt"/>
              </a:rPr>
              <a:t>计算题</a:t>
            </a:r>
            <a:r>
              <a:rPr lang="en-US" altLang="zh-CN" sz="2000" dirty="0">
                <a:latin typeface="+mn-lt"/>
                <a:ea typeface="+mn-ea"/>
                <a:cs typeface="+mn-ea"/>
                <a:sym typeface="+mn-lt"/>
              </a:rPr>
              <a:t>】</a:t>
            </a:r>
            <a:r>
              <a:rPr lang="zh-CN" altLang="en-US" sz="2000" dirty="0">
                <a:latin typeface="+mn-lt"/>
                <a:ea typeface="+mn-ea"/>
                <a:cs typeface="+mn-ea"/>
                <a:sym typeface="+mn-lt"/>
              </a:rPr>
              <a:t>某筷子加工厂，</a:t>
            </a:r>
            <a:r>
              <a:rPr lang="en-US" altLang="zh-CN" sz="2000" dirty="0">
                <a:latin typeface="+mn-lt"/>
                <a:ea typeface="+mn-ea"/>
                <a:cs typeface="+mn-ea"/>
                <a:sym typeface="+mn-lt"/>
              </a:rPr>
              <a:t>2019 </a:t>
            </a:r>
            <a:r>
              <a:rPr lang="zh-CN" altLang="en-US" sz="2000" dirty="0">
                <a:latin typeface="+mn-lt"/>
                <a:ea typeface="+mn-ea"/>
                <a:cs typeface="+mn-ea"/>
                <a:sym typeface="+mn-lt"/>
              </a:rPr>
              <a:t>年 </a:t>
            </a:r>
            <a:r>
              <a:rPr lang="en-US" altLang="zh-CN" sz="2000" dirty="0">
                <a:latin typeface="+mn-lt"/>
                <a:ea typeface="+mn-ea"/>
                <a:cs typeface="+mn-ea"/>
                <a:sym typeface="+mn-lt"/>
              </a:rPr>
              <a:t>2 </a:t>
            </a:r>
            <a:r>
              <a:rPr lang="zh-CN" altLang="en-US" sz="2000" dirty="0">
                <a:latin typeface="+mn-lt"/>
                <a:ea typeface="+mn-ea"/>
                <a:cs typeface="+mn-ea"/>
                <a:sym typeface="+mn-lt"/>
              </a:rPr>
              <a:t>月初库存外购已税木制一次性筷子原料金额 </a:t>
            </a:r>
            <a:r>
              <a:rPr lang="en-US" altLang="zh-CN" sz="2000" dirty="0">
                <a:latin typeface="+mn-lt"/>
                <a:ea typeface="+mn-ea"/>
                <a:cs typeface="+mn-ea"/>
                <a:sym typeface="+mn-lt"/>
              </a:rPr>
              <a:t>10 </a:t>
            </a:r>
            <a:r>
              <a:rPr lang="zh-CN" altLang="en-US" sz="2000" dirty="0">
                <a:latin typeface="+mn-lt"/>
                <a:ea typeface="+mn-ea"/>
                <a:cs typeface="+mn-ea"/>
                <a:sym typeface="+mn-lt"/>
              </a:rPr>
              <a:t>万元，当月又外购已税木制一次性筷子原料，取得的增值税专用发票注明的金额为 </a:t>
            </a:r>
            <a:r>
              <a:rPr lang="en-US" altLang="zh-CN" sz="2000" dirty="0">
                <a:latin typeface="+mn-lt"/>
                <a:ea typeface="+mn-ea"/>
                <a:cs typeface="+mn-ea"/>
                <a:sym typeface="+mn-lt"/>
              </a:rPr>
              <a:t>40 </a:t>
            </a:r>
            <a:r>
              <a:rPr lang="zh-CN" altLang="en-US" sz="2000" dirty="0">
                <a:latin typeface="+mn-lt"/>
                <a:ea typeface="+mn-ea"/>
                <a:cs typeface="+mn-ea"/>
                <a:sym typeface="+mn-lt"/>
              </a:rPr>
              <a:t>万元，月末库存已税木制一次性筷子原料金额 </a:t>
            </a:r>
            <a:r>
              <a:rPr lang="en-US" altLang="zh-CN" sz="2000" dirty="0">
                <a:latin typeface="+mn-lt"/>
                <a:ea typeface="+mn-ea"/>
                <a:cs typeface="+mn-ea"/>
                <a:sym typeface="+mn-lt"/>
              </a:rPr>
              <a:t>6 </a:t>
            </a:r>
            <a:r>
              <a:rPr lang="zh-CN" altLang="en-US" sz="2000" dirty="0">
                <a:latin typeface="+mn-lt"/>
                <a:ea typeface="+mn-ea"/>
                <a:cs typeface="+mn-ea"/>
                <a:sym typeface="+mn-lt"/>
              </a:rPr>
              <a:t>万元，其余为当月生产应税木制一次性筷子领用。已知木制一次性筷子的消费税税率为 </a:t>
            </a:r>
            <a:r>
              <a:rPr lang="en-US" altLang="zh-CN" sz="2000" dirty="0">
                <a:latin typeface="+mn-lt"/>
                <a:ea typeface="+mn-ea"/>
                <a:cs typeface="+mn-ea"/>
                <a:sym typeface="+mn-lt"/>
              </a:rPr>
              <a:t>5%</a:t>
            </a:r>
            <a:r>
              <a:rPr lang="zh-CN" altLang="en-US" sz="2000" dirty="0">
                <a:latin typeface="+mn-lt"/>
                <a:ea typeface="+mn-ea"/>
                <a:cs typeface="+mn-ea"/>
                <a:sym typeface="+mn-lt"/>
              </a:rPr>
              <a:t>。计算该厂当月准许扣除的外购木制一次性筷子原料已缴纳的消费税税额。</a:t>
            </a:r>
          </a:p>
          <a:p>
            <a:endParaRPr lang="zh-CN" altLang="en-US" sz="2000" dirty="0">
              <a:latin typeface="+mn-lt"/>
              <a:ea typeface="+mn-ea"/>
              <a:cs typeface="+mn-ea"/>
              <a:sym typeface="+mn-lt"/>
            </a:endParaRPr>
          </a:p>
          <a:p>
            <a:endParaRPr lang="en-US" altLang="zh-CN" sz="2000" dirty="0">
              <a:latin typeface="+mn-lt"/>
              <a:ea typeface="+mn-ea"/>
              <a:cs typeface="+mn-ea"/>
              <a:sym typeface="+mn-lt"/>
            </a:endParaRPr>
          </a:p>
        </p:txBody>
      </p:sp>
      <p:sp>
        <p:nvSpPr>
          <p:cNvPr id="5" name="文本2">
            <a:extLst>
              <a:ext uri="{FF2B5EF4-FFF2-40B4-BE49-F238E27FC236}">
                <a16:creationId xmlns:a16="http://schemas.microsoft.com/office/drawing/2014/main" id="{8E8069E2-6F42-45B7-A887-40ED0F08A73F}"/>
              </a:ext>
            </a:extLst>
          </p:cNvPr>
          <p:cNvSpPr>
            <a:spLocks noChangeArrowheads="1"/>
          </p:cNvSpPr>
          <p:nvPr/>
        </p:nvSpPr>
        <p:spPr bwMode="gray">
          <a:xfrm>
            <a:off x="683256" y="3576320"/>
            <a:ext cx="8123789" cy="1341308"/>
          </a:xfrm>
          <a:prstGeom prst="roundRect">
            <a:avLst>
              <a:gd name="adj" fmla="val 11505"/>
            </a:avLst>
          </a:prstGeom>
          <a:noFill/>
          <a:ln w="15875" cap="flat" cmpd="sng" algn="ctr">
            <a:solidFill>
              <a:srgbClr val="7030A0"/>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zh-CN" altLang="en-US" sz="2000" b="1" dirty="0">
                <a:solidFill>
                  <a:srgbClr val="0070C0"/>
                </a:solidFill>
              </a:rPr>
              <a:t>（</a:t>
            </a:r>
            <a:r>
              <a:rPr lang="en-US" altLang="zh-CN" sz="2000" b="1" dirty="0">
                <a:solidFill>
                  <a:srgbClr val="0070C0"/>
                </a:solidFill>
              </a:rPr>
              <a:t>1</a:t>
            </a:r>
            <a:r>
              <a:rPr lang="zh-CN" altLang="en-US" sz="2000" b="1" dirty="0">
                <a:solidFill>
                  <a:srgbClr val="0070C0"/>
                </a:solidFill>
              </a:rPr>
              <a:t>）当月准许扣除的外购木制一次性筷子原料买价＝</a:t>
            </a:r>
            <a:r>
              <a:rPr lang="en-US" altLang="zh-CN" sz="2000" b="1" dirty="0">
                <a:solidFill>
                  <a:srgbClr val="0070C0"/>
                </a:solidFill>
              </a:rPr>
              <a:t>10</a:t>
            </a:r>
            <a:r>
              <a:rPr lang="zh-CN" altLang="en-US" sz="2000" b="1" dirty="0">
                <a:solidFill>
                  <a:srgbClr val="0070C0"/>
                </a:solidFill>
              </a:rPr>
              <a:t>＋</a:t>
            </a:r>
            <a:r>
              <a:rPr lang="en-US" altLang="zh-CN" sz="2000" b="1" dirty="0">
                <a:solidFill>
                  <a:srgbClr val="0070C0"/>
                </a:solidFill>
              </a:rPr>
              <a:t>40</a:t>
            </a:r>
            <a:r>
              <a:rPr lang="zh-CN" altLang="en-US" sz="2000" b="1" dirty="0">
                <a:solidFill>
                  <a:srgbClr val="0070C0"/>
                </a:solidFill>
              </a:rPr>
              <a:t>－</a:t>
            </a:r>
            <a:r>
              <a:rPr lang="en-US" altLang="zh-CN" sz="2000" b="1" dirty="0">
                <a:solidFill>
                  <a:srgbClr val="0070C0"/>
                </a:solidFill>
              </a:rPr>
              <a:t>6</a:t>
            </a:r>
            <a:r>
              <a:rPr lang="zh-CN" altLang="en-US" sz="2000" b="1" dirty="0">
                <a:solidFill>
                  <a:srgbClr val="0070C0"/>
                </a:solidFill>
              </a:rPr>
              <a:t>＝</a:t>
            </a:r>
            <a:r>
              <a:rPr lang="en-US" altLang="zh-CN" sz="2000" b="1" dirty="0">
                <a:solidFill>
                  <a:srgbClr val="0070C0"/>
                </a:solidFill>
              </a:rPr>
              <a:t>44</a:t>
            </a:r>
            <a:r>
              <a:rPr lang="zh-CN" altLang="en-US" sz="2000" b="1" dirty="0">
                <a:solidFill>
                  <a:srgbClr val="0070C0"/>
                </a:solidFill>
              </a:rPr>
              <a:t>（万元）</a:t>
            </a:r>
          </a:p>
          <a:p>
            <a:pPr marL="342900" indent="-342900">
              <a:buFont typeface="Wingdings" panose="05000000000000000000" pitchFamily="2" charset="2"/>
              <a:buChar char="ü"/>
            </a:pPr>
            <a:r>
              <a:rPr lang="zh-CN" altLang="en-US" sz="2000" b="1" dirty="0">
                <a:solidFill>
                  <a:srgbClr val="0070C0"/>
                </a:solidFill>
              </a:rPr>
              <a:t> （</a:t>
            </a:r>
            <a:r>
              <a:rPr lang="en-US" altLang="zh-CN" sz="2000" b="1" dirty="0">
                <a:solidFill>
                  <a:srgbClr val="0070C0"/>
                </a:solidFill>
              </a:rPr>
              <a:t>2</a:t>
            </a:r>
            <a:r>
              <a:rPr lang="zh-CN" altLang="en-US" sz="2000" b="1" dirty="0">
                <a:solidFill>
                  <a:srgbClr val="0070C0"/>
                </a:solidFill>
              </a:rPr>
              <a:t>）当月准许扣除的外购木制一次性筷子已缴纳的消费税税额＝</a:t>
            </a:r>
            <a:r>
              <a:rPr lang="en-US" altLang="zh-CN" sz="2000" b="1" dirty="0">
                <a:solidFill>
                  <a:srgbClr val="0070C0"/>
                </a:solidFill>
              </a:rPr>
              <a:t>44×5%</a:t>
            </a:r>
            <a:r>
              <a:rPr lang="zh-CN" altLang="en-US" sz="2000" b="1" dirty="0">
                <a:solidFill>
                  <a:srgbClr val="0070C0"/>
                </a:solidFill>
              </a:rPr>
              <a:t>＝</a:t>
            </a:r>
            <a:r>
              <a:rPr lang="en-US" altLang="zh-CN" sz="2000" b="1" dirty="0">
                <a:solidFill>
                  <a:srgbClr val="0070C0"/>
                </a:solidFill>
              </a:rPr>
              <a:t>2.2</a:t>
            </a:r>
            <a:r>
              <a:rPr lang="zh-CN" altLang="en-US" sz="2000" b="1" dirty="0">
                <a:solidFill>
                  <a:srgbClr val="0070C0"/>
                </a:solidFill>
              </a:rPr>
              <a:t>（万元）</a:t>
            </a:r>
          </a:p>
        </p:txBody>
      </p:sp>
    </p:spTree>
    <p:extLst>
      <p:ext uri="{BB962C8B-B14F-4D97-AF65-F5344CB8AC3E}">
        <p14:creationId xmlns:p14="http://schemas.microsoft.com/office/powerpoint/2010/main" val="397468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156</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800" dirty="0">
                <a:latin typeface="+mn-lt"/>
                <a:ea typeface="+mn-ea"/>
                <a:cs typeface="+mn-ea"/>
                <a:sym typeface="+mn-lt"/>
              </a:rPr>
              <a:t>【</a:t>
            </a:r>
            <a:r>
              <a:rPr lang="zh-CN" altLang="en-US" sz="1800" dirty="0">
                <a:latin typeface="+mn-lt"/>
                <a:ea typeface="+mn-ea"/>
                <a:cs typeface="+mn-ea"/>
                <a:sym typeface="+mn-lt"/>
              </a:rPr>
              <a:t>例题</a:t>
            </a:r>
            <a:r>
              <a:rPr lang="en-US" altLang="zh-CN" sz="1800" dirty="0">
                <a:latin typeface="+mn-lt"/>
                <a:ea typeface="+mn-ea"/>
                <a:cs typeface="+mn-ea"/>
                <a:sym typeface="+mn-lt"/>
              </a:rPr>
              <a:t>-</a:t>
            </a:r>
            <a:r>
              <a:rPr lang="zh-CN" altLang="en-US" sz="1800" dirty="0">
                <a:latin typeface="+mn-lt"/>
                <a:ea typeface="+mn-ea"/>
                <a:cs typeface="+mn-ea"/>
                <a:sym typeface="+mn-lt"/>
              </a:rPr>
              <a:t>单选题</a:t>
            </a:r>
            <a:r>
              <a:rPr lang="en-US" altLang="zh-CN" sz="1800" dirty="0">
                <a:latin typeface="+mn-lt"/>
                <a:ea typeface="+mn-ea"/>
                <a:cs typeface="+mn-ea"/>
                <a:sym typeface="+mn-lt"/>
              </a:rPr>
              <a:t>】</a:t>
            </a:r>
            <a:r>
              <a:rPr lang="zh-CN" altLang="en-US" sz="1800" dirty="0">
                <a:latin typeface="+mn-lt"/>
                <a:ea typeface="+mn-ea"/>
                <a:cs typeface="+mn-ea"/>
                <a:sym typeface="+mn-lt"/>
              </a:rPr>
              <a:t>（</a:t>
            </a:r>
            <a:r>
              <a:rPr lang="en-US" altLang="zh-CN" sz="1800" dirty="0">
                <a:latin typeface="+mn-lt"/>
                <a:ea typeface="+mn-ea"/>
                <a:cs typeface="+mn-ea"/>
                <a:sym typeface="+mn-lt"/>
              </a:rPr>
              <a:t>2021 </a:t>
            </a:r>
            <a:r>
              <a:rPr lang="zh-CN" altLang="en-US" sz="1800" dirty="0">
                <a:latin typeface="+mn-lt"/>
                <a:ea typeface="+mn-ea"/>
                <a:cs typeface="+mn-ea"/>
                <a:sym typeface="+mn-lt"/>
              </a:rPr>
              <a:t>年）根据消费税法律制度的规定，在对下列连续生产出来的应税消费品计算征税时，准予扣除外购的应税消费品已纳消费税税款的是（ ）。</a:t>
            </a:r>
          </a:p>
          <a:p>
            <a:r>
              <a:rPr lang="zh-CN" altLang="en-US" sz="1800" dirty="0">
                <a:latin typeface="+mn-lt"/>
                <a:ea typeface="+mn-ea"/>
                <a:cs typeface="+mn-ea"/>
                <a:sym typeface="+mn-lt"/>
              </a:rPr>
              <a:t> </a:t>
            </a:r>
            <a:r>
              <a:rPr lang="en-US" altLang="zh-CN" sz="1800" dirty="0">
                <a:latin typeface="+mn-lt"/>
                <a:ea typeface="+mn-ea"/>
                <a:cs typeface="+mn-ea"/>
                <a:sym typeface="+mn-lt"/>
              </a:rPr>
              <a:t>A.</a:t>
            </a:r>
            <a:r>
              <a:rPr lang="zh-CN" altLang="en-US" sz="1800" dirty="0">
                <a:latin typeface="+mn-lt"/>
                <a:ea typeface="+mn-ea"/>
                <a:cs typeface="+mn-ea"/>
                <a:sym typeface="+mn-lt"/>
              </a:rPr>
              <a:t>外购已税溶剂油生产的涂料</a:t>
            </a:r>
          </a:p>
          <a:p>
            <a:r>
              <a:rPr lang="zh-CN" altLang="en-US" sz="1800" dirty="0">
                <a:latin typeface="+mn-lt"/>
                <a:ea typeface="+mn-ea"/>
                <a:cs typeface="+mn-ea"/>
                <a:sym typeface="+mn-lt"/>
              </a:rPr>
              <a:t> </a:t>
            </a:r>
            <a:r>
              <a:rPr lang="en-US" altLang="zh-CN" sz="1800" dirty="0">
                <a:latin typeface="+mn-lt"/>
                <a:ea typeface="+mn-ea"/>
                <a:cs typeface="+mn-ea"/>
                <a:sym typeface="+mn-lt"/>
              </a:rPr>
              <a:t>B.</a:t>
            </a:r>
            <a:r>
              <a:rPr lang="zh-CN" altLang="en-US" sz="1800" dirty="0">
                <a:latin typeface="+mn-lt"/>
                <a:ea typeface="+mn-ea"/>
                <a:cs typeface="+mn-ea"/>
                <a:sym typeface="+mn-lt"/>
              </a:rPr>
              <a:t>外购已税珠宝生产的铂金镶嵌首饰</a:t>
            </a:r>
          </a:p>
          <a:p>
            <a:r>
              <a:rPr lang="zh-CN" altLang="en-US" sz="1800" dirty="0">
                <a:latin typeface="+mn-lt"/>
                <a:ea typeface="+mn-ea"/>
                <a:cs typeface="+mn-ea"/>
                <a:sym typeface="+mn-lt"/>
              </a:rPr>
              <a:t> </a:t>
            </a:r>
            <a:r>
              <a:rPr lang="en-US" altLang="zh-CN" sz="1800" dirty="0">
                <a:latin typeface="+mn-lt"/>
                <a:ea typeface="+mn-ea"/>
                <a:cs typeface="+mn-ea"/>
                <a:sym typeface="+mn-lt"/>
              </a:rPr>
              <a:t>C.</a:t>
            </a:r>
            <a:r>
              <a:rPr lang="zh-CN" altLang="en-US" sz="1800" dirty="0">
                <a:latin typeface="+mn-lt"/>
                <a:ea typeface="+mn-ea"/>
                <a:cs typeface="+mn-ea"/>
                <a:sym typeface="+mn-lt"/>
              </a:rPr>
              <a:t>外购已税白酒生产的药酒</a:t>
            </a:r>
          </a:p>
          <a:p>
            <a:r>
              <a:rPr lang="zh-CN" altLang="en-US" sz="1800" dirty="0">
                <a:latin typeface="+mn-lt"/>
                <a:ea typeface="+mn-ea"/>
                <a:cs typeface="+mn-ea"/>
                <a:sym typeface="+mn-lt"/>
              </a:rPr>
              <a:t> </a:t>
            </a:r>
            <a:r>
              <a:rPr lang="en-US" altLang="zh-CN" sz="1800" dirty="0">
                <a:latin typeface="+mn-lt"/>
                <a:ea typeface="+mn-ea"/>
                <a:cs typeface="+mn-ea"/>
                <a:sym typeface="+mn-lt"/>
              </a:rPr>
              <a:t>D.</a:t>
            </a:r>
            <a:r>
              <a:rPr lang="zh-CN" altLang="en-US" sz="1800" dirty="0">
                <a:latin typeface="+mn-lt"/>
                <a:ea typeface="+mn-ea"/>
                <a:cs typeface="+mn-ea"/>
                <a:sym typeface="+mn-lt"/>
              </a:rPr>
              <a:t>外购已税烟丝生产的卷烟</a:t>
            </a:r>
          </a:p>
          <a:p>
            <a:endParaRPr lang="zh-CN" altLang="en-US" sz="1800"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6"/>
            <a:ext cx="677108" cy="1428693"/>
            <a:chOff x="9306655"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5"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D</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299090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157</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2000" dirty="0">
                <a:latin typeface="+mn-lt"/>
                <a:ea typeface="+mn-ea"/>
                <a:cs typeface="+mn-ea"/>
                <a:sym typeface="+mn-lt"/>
              </a:rPr>
              <a:t>　</a:t>
            </a:r>
            <a:r>
              <a:rPr lang="en-US" altLang="zh-CN" sz="2000" dirty="0">
                <a:latin typeface="+mn-lt"/>
                <a:ea typeface="+mn-ea"/>
                <a:cs typeface="+mn-ea"/>
                <a:sym typeface="+mn-lt"/>
              </a:rPr>
              <a:t>【</a:t>
            </a:r>
            <a:r>
              <a:rPr lang="zh-CN" altLang="en-US" sz="2000" dirty="0">
                <a:latin typeface="+mn-lt"/>
                <a:ea typeface="+mn-ea"/>
                <a:cs typeface="+mn-ea"/>
                <a:sym typeface="+mn-lt"/>
              </a:rPr>
              <a:t>例题</a:t>
            </a:r>
            <a:r>
              <a:rPr lang="en-US" altLang="zh-CN" sz="2000" dirty="0">
                <a:latin typeface="+mn-lt"/>
                <a:ea typeface="+mn-ea"/>
                <a:cs typeface="+mn-ea"/>
                <a:sym typeface="+mn-lt"/>
              </a:rPr>
              <a:t>15·</a:t>
            </a:r>
            <a:r>
              <a:rPr lang="zh-CN" altLang="en-US" sz="2000" dirty="0">
                <a:latin typeface="+mn-lt"/>
                <a:ea typeface="+mn-ea"/>
                <a:cs typeface="+mn-ea"/>
                <a:sym typeface="+mn-lt"/>
              </a:rPr>
              <a:t>判断题</a:t>
            </a:r>
            <a:r>
              <a:rPr lang="en-US" altLang="zh-CN" sz="2000" dirty="0">
                <a:latin typeface="+mn-lt"/>
                <a:ea typeface="+mn-ea"/>
                <a:cs typeface="+mn-ea"/>
                <a:sym typeface="+mn-lt"/>
              </a:rPr>
              <a:t>】</a:t>
            </a:r>
            <a:r>
              <a:rPr lang="zh-CN" altLang="en-US" sz="2000" dirty="0">
                <a:latin typeface="+mn-lt"/>
                <a:ea typeface="+mn-ea"/>
                <a:cs typeface="+mn-ea"/>
                <a:sym typeface="+mn-lt"/>
              </a:rPr>
              <a:t>（</a:t>
            </a:r>
            <a:r>
              <a:rPr lang="en-US" altLang="zh-CN" sz="2000" dirty="0">
                <a:latin typeface="+mn-lt"/>
                <a:ea typeface="+mn-ea"/>
                <a:cs typeface="+mn-ea"/>
                <a:sym typeface="+mn-lt"/>
              </a:rPr>
              <a:t>2022</a:t>
            </a:r>
            <a:r>
              <a:rPr lang="zh-CN" altLang="en-US" sz="2000" dirty="0">
                <a:latin typeface="+mn-lt"/>
                <a:ea typeface="+mn-ea"/>
                <a:cs typeface="+mn-ea"/>
                <a:sym typeface="+mn-lt"/>
              </a:rPr>
              <a:t>年）卷烟批发企业将卷烟销售给零售企业，在计算消费税应缴纳税额时，准予扣除外购卷烟已含的生产环节消费税税款。（　）</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8"/>
            <a:ext cx="677108" cy="1428693"/>
            <a:chOff x="9306653"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3" y="2520917"/>
              <a:ext cx="902810" cy="67026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92887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158</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2000" dirty="0">
                <a:latin typeface="+mn-lt"/>
                <a:ea typeface="+mn-ea"/>
                <a:cs typeface="+mn-ea"/>
                <a:sym typeface="+mn-lt"/>
              </a:rPr>
              <a:t> </a:t>
            </a:r>
            <a:r>
              <a:rPr lang="en-US" altLang="zh-CN" sz="2000" dirty="0">
                <a:latin typeface="+mn-lt"/>
                <a:ea typeface="+mn-ea"/>
                <a:cs typeface="+mn-ea"/>
                <a:sym typeface="+mn-lt"/>
              </a:rPr>
              <a:t>【</a:t>
            </a:r>
            <a:r>
              <a:rPr lang="zh-CN" altLang="en-US" sz="2000" dirty="0">
                <a:latin typeface="+mn-lt"/>
                <a:ea typeface="+mn-ea"/>
                <a:cs typeface="+mn-ea"/>
                <a:sym typeface="+mn-lt"/>
              </a:rPr>
              <a:t>单选题</a:t>
            </a:r>
            <a:r>
              <a:rPr lang="en-US" altLang="zh-CN" sz="2000" dirty="0">
                <a:latin typeface="+mn-lt"/>
                <a:ea typeface="+mn-ea"/>
                <a:cs typeface="+mn-ea"/>
                <a:sym typeface="+mn-lt"/>
              </a:rPr>
              <a:t>】</a:t>
            </a:r>
            <a:r>
              <a:rPr lang="zh-CN" altLang="en-US" sz="2000" dirty="0">
                <a:latin typeface="+mn-lt"/>
                <a:ea typeface="+mn-ea"/>
                <a:cs typeface="+mn-ea"/>
                <a:sym typeface="+mn-lt"/>
              </a:rPr>
              <a:t>根据消费税法律制度的规定，企业发生的下列经营行为中，外购应税消费品已纳消费税税额准予从应纳消费税税额中扣除的是（  ）。</a:t>
            </a:r>
          </a:p>
          <a:p>
            <a:r>
              <a:rPr lang="en-US" altLang="zh-CN" sz="2000" dirty="0">
                <a:latin typeface="+mn-lt"/>
                <a:ea typeface="+mn-ea"/>
                <a:cs typeface="+mn-ea"/>
                <a:sym typeface="+mn-lt"/>
              </a:rPr>
              <a:t>A.</a:t>
            </a:r>
            <a:r>
              <a:rPr lang="zh-CN" altLang="en-US" sz="2000" dirty="0">
                <a:latin typeface="+mn-lt"/>
                <a:ea typeface="+mn-ea"/>
                <a:cs typeface="+mn-ea"/>
                <a:sym typeface="+mn-lt"/>
              </a:rPr>
              <a:t>外购已税蒸馏酒生产配制酒</a:t>
            </a:r>
          </a:p>
          <a:p>
            <a:r>
              <a:rPr lang="en-US" altLang="zh-CN" sz="2000" dirty="0">
                <a:latin typeface="+mn-lt"/>
                <a:ea typeface="+mn-ea"/>
                <a:cs typeface="+mn-ea"/>
                <a:sym typeface="+mn-lt"/>
              </a:rPr>
              <a:t>B.</a:t>
            </a:r>
            <a:r>
              <a:rPr lang="zh-CN" altLang="en-US" sz="2000" dirty="0">
                <a:latin typeface="+mn-lt"/>
                <a:ea typeface="+mn-ea"/>
                <a:cs typeface="+mn-ea"/>
                <a:sym typeface="+mn-lt"/>
              </a:rPr>
              <a:t>外购已税溶剂油为原料生产成品油</a:t>
            </a:r>
          </a:p>
          <a:p>
            <a:r>
              <a:rPr lang="en-US" altLang="zh-CN" sz="2000" dirty="0">
                <a:latin typeface="+mn-lt"/>
                <a:ea typeface="+mn-ea"/>
                <a:cs typeface="+mn-ea"/>
                <a:sym typeface="+mn-lt"/>
              </a:rPr>
              <a:t>C.</a:t>
            </a:r>
            <a:r>
              <a:rPr lang="zh-CN" altLang="en-US" sz="2000" dirty="0">
                <a:latin typeface="+mn-lt"/>
                <a:ea typeface="+mn-ea"/>
                <a:cs typeface="+mn-ea"/>
                <a:sym typeface="+mn-lt"/>
              </a:rPr>
              <a:t>外购已税烟丝生产卷烟</a:t>
            </a:r>
          </a:p>
          <a:p>
            <a:r>
              <a:rPr lang="en-US" altLang="zh-CN" sz="2000" dirty="0">
                <a:latin typeface="+mn-lt"/>
                <a:ea typeface="+mn-ea"/>
                <a:cs typeface="+mn-ea"/>
                <a:sym typeface="+mn-lt"/>
              </a:rPr>
              <a:t>D.</a:t>
            </a:r>
            <a:r>
              <a:rPr lang="zh-CN" altLang="en-US" sz="2000" dirty="0">
                <a:latin typeface="+mn-lt"/>
                <a:ea typeface="+mn-ea"/>
                <a:cs typeface="+mn-ea"/>
                <a:sym typeface="+mn-lt"/>
              </a:rPr>
              <a:t>外购已税电池生产应税摩托车</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6"/>
            <a:ext cx="677108" cy="1428693"/>
            <a:chOff x="9306655"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5"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C</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113703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159</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fontScale="92500" lnSpcReduction="100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2000" dirty="0">
                <a:latin typeface="+mn-lt"/>
                <a:ea typeface="+mn-ea"/>
                <a:cs typeface="+mn-ea"/>
                <a:sym typeface="+mn-lt"/>
              </a:rPr>
              <a:t> </a:t>
            </a:r>
            <a:r>
              <a:rPr lang="en-US" altLang="zh-CN" sz="2000" dirty="0">
                <a:latin typeface="+mn-lt"/>
                <a:ea typeface="+mn-ea"/>
                <a:cs typeface="+mn-ea"/>
                <a:sym typeface="+mn-lt"/>
              </a:rPr>
              <a:t>【</a:t>
            </a:r>
            <a:r>
              <a:rPr lang="zh-CN" altLang="en-US" sz="2000" dirty="0">
                <a:latin typeface="+mn-lt"/>
                <a:ea typeface="+mn-ea"/>
                <a:cs typeface="+mn-ea"/>
                <a:sym typeface="+mn-lt"/>
              </a:rPr>
              <a:t>单选题</a:t>
            </a:r>
            <a:r>
              <a:rPr lang="en-US" altLang="zh-CN" sz="2000" dirty="0">
                <a:latin typeface="+mn-lt"/>
                <a:ea typeface="+mn-ea"/>
                <a:cs typeface="+mn-ea"/>
                <a:sym typeface="+mn-lt"/>
              </a:rPr>
              <a:t>】</a:t>
            </a:r>
            <a:r>
              <a:rPr lang="zh-CN" altLang="en-US" sz="2000" dirty="0">
                <a:latin typeface="+mn-lt"/>
                <a:ea typeface="+mn-ea"/>
                <a:cs typeface="+mn-ea"/>
                <a:sym typeface="+mn-lt"/>
              </a:rPr>
              <a:t>（</a:t>
            </a:r>
            <a:r>
              <a:rPr lang="en-US" altLang="zh-CN" sz="2000" dirty="0">
                <a:latin typeface="+mn-lt"/>
                <a:ea typeface="+mn-ea"/>
                <a:cs typeface="+mn-ea"/>
                <a:sym typeface="+mn-lt"/>
              </a:rPr>
              <a:t>2022</a:t>
            </a:r>
            <a:r>
              <a:rPr lang="zh-CN" altLang="en-US" sz="2000" dirty="0">
                <a:latin typeface="+mn-lt"/>
                <a:ea typeface="+mn-ea"/>
                <a:cs typeface="+mn-ea"/>
                <a:sym typeface="+mn-lt"/>
              </a:rPr>
              <a:t>年）甲烟厂为增值税一般纳税人，</a:t>
            </a:r>
            <a:r>
              <a:rPr lang="en-US" altLang="zh-CN" sz="2000" dirty="0">
                <a:latin typeface="+mn-lt"/>
                <a:ea typeface="+mn-ea"/>
                <a:cs typeface="+mn-ea"/>
                <a:sym typeface="+mn-lt"/>
              </a:rPr>
              <a:t>2022</a:t>
            </a:r>
            <a:r>
              <a:rPr lang="zh-CN" altLang="en-US" sz="2000" dirty="0">
                <a:latin typeface="+mn-lt"/>
                <a:ea typeface="+mn-ea"/>
                <a:cs typeface="+mn-ea"/>
                <a:sym typeface="+mn-lt"/>
              </a:rPr>
              <a:t>年</a:t>
            </a:r>
            <a:r>
              <a:rPr lang="en-US" altLang="zh-CN" sz="2000" dirty="0">
                <a:latin typeface="+mn-lt"/>
                <a:ea typeface="+mn-ea"/>
                <a:cs typeface="+mn-ea"/>
                <a:sym typeface="+mn-lt"/>
              </a:rPr>
              <a:t>12</a:t>
            </a:r>
            <a:r>
              <a:rPr lang="zh-CN" altLang="en-US" sz="2000" dirty="0">
                <a:latin typeface="+mn-lt"/>
                <a:ea typeface="+mn-ea"/>
                <a:cs typeface="+mn-ea"/>
                <a:sym typeface="+mn-lt"/>
              </a:rPr>
              <a:t>月初库存的外购烟丝不含增值税买价</a:t>
            </a:r>
            <a:r>
              <a:rPr lang="en-US" altLang="zh-CN" sz="2000" dirty="0">
                <a:latin typeface="+mn-lt"/>
                <a:ea typeface="+mn-ea"/>
                <a:cs typeface="+mn-ea"/>
                <a:sym typeface="+mn-lt"/>
              </a:rPr>
              <a:t>5</a:t>
            </a:r>
            <a:r>
              <a:rPr lang="zh-CN" altLang="en-US" sz="2000" dirty="0">
                <a:latin typeface="+mn-lt"/>
                <a:ea typeface="+mn-ea"/>
                <a:cs typeface="+mn-ea"/>
                <a:sym typeface="+mn-lt"/>
              </a:rPr>
              <a:t>万元，当月外购烟丝不含增值税买价</a:t>
            </a:r>
            <a:r>
              <a:rPr lang="en-US" altLang="zh-CN" sz="2000" dirty="0">
                <a:latin typeface="+mn-lt"/>
                <a:ea typeface="+mn-ea"/>
                <a:cs typeface="+mn-ea"/>
                <a:sym typeface="+mn-lt"/>
              </a:rPr>
              <a:t>40</a:t>
            </a:r>
            <a:r>
              <a:rPr lang="zh-CN" altLang="en-US" sz="2000" dirty="0">
                <a:latin typeface="+mn-lt"/>
                <a:ea typeface="+mn-ea"/>
                <a:cs typeface="+mn-ea"/>
                <a:sym typeface="+mn-lt"/>
              </a:rPr>
              <a:t>万元，月末库存的外购烟丝不含增值税买价</a:t>
            </a:r>
            <a:r>
              <a:rPr lang="en-US" altLang="zh-CN" sz="2000" dirty="0">
                <a:latin typeface="+mn-lt"/>
                <a:ea typeface="+mn-ea"/>
                <a:cs typeface="+mn-ea"/>
                <a:sym typeface="+mn-lt"/>
              </a:rPr>
              <a:t>10</a:t>
            </a:r>
            <a:r>
              <a:rPr lang="zh-CN" altLang="en-US" sz="2000" dirty="0">
                <a:latin typeface="+mn-lt"/>
                <a:ea typeface="+mn-ea"/>
                <a:cs typeface="+mn-ea"/>
                <a:sym typeface="+mn-lt"/>
              </a:rPr>
              <a:t>万元，领用的烟丝当月全部用于连续生产卷烟。已知烟丝消费税税率为</a:t>
            </a:r>
            <a:r>
              <a:rPr lang="en-US" altLang="zh-CN" sz="2000" dirty="0">
                <a:latin typeface="+mn-lt"/>
                <a:ea typeface="+mn-ea"/>
                <a:cs typeface="+mn-ea"/>
                <a:sym typeface="+mn-lt"/>
              </a:rPr>
              <a:t>30</a:t>
            </a:r>
            <a:r>
              <a:rPr lang="zh-CN" altLang="en-US" sz="2000" dirty="0">
                <a:latin typeface="+mn-lt"/>
                <a:ea typeface="+mn-ea"/>
                <a:cs typeface="+mn-ea"/>
                <a:sym typeface="+mn-lt"/>
              </a:rPr>
              <a:t>％。计算甲烟厂当月准予扣除的外购烟丝已缴纳消费税税额的下列算式中，正确的是（　）。</a:t>
            </a:r>
          </a:p>
          <a:p>
            <a:r>
              <a:rPr lang="zh-CN" altLang="en-US" sz="2000" dirty="0">
                <a:latin typeface="+mn-lt"/>
                <a:ea typeface="+mn-ea"/>
                <a:cs typeface="+mn-ea"/>
                <a:sym typeface="+mn-lt"/>
              </a:rPr>
              <a:t>　　</a:t>
            </a:r>
            <a:r>
              <a:rPr lang="en-US" altLang="zh-CN" sz="2000" dirty="0">
                <a:latin typeface="+mn-lt"/>
                <a:ea typeface="+mn-ea"/>
                <a:cs typeface="+mn-ea"/>
                <a:sym typeface="+mn-lt"/>
              </a:rPr>
              <a:t>A.40×30</a:t>
            </a:r>
            <a:r>
              <a:rPr lang="zh-CN" altLang="en-US" sz="2000" dirty="0">
                <a:latin typeface="+mn-lt"/>
                <a:ea typeface="+mn-ea"/>
                <a:cs typeface="+mn-ea"/>
                <a:sym typeface="+mn-lt"/>
              </a:rPr>
              <a:t>％＝</a:t>
            </a:r>
            <a:r>
              <a:rPr lang="en-US" altLang="zh-CN" sz="2000" dirty="0">
                <a:latin typeface="+mn-lt"/>
                <a:ea typeface="+mn-ea"/>
                <a:cs typeface="+mn-ea"/>
                <a:sym typeface="+mn-lt"/>
              </a:rPr>
              <a:t>12</a:t>
            </a:r>
            <a:r>
              <a:rPr lang="zh-CN" altLang="en-US" sz="2000" dirty="0">
                <a:latin typeface="+mn-lt"/>
                <a:ea typeface="+mn-ea"/>
                <a:cs typeface="+mn-ea"/>
                <a:sym typeface="+mn-lt"/>
              </a:rPr>
              <a:t>（万元）</a:t>
            </a:r>
          </a:p>
          <a:p>
            <a:r>
              <a:rPr lang="zh-CN" altLang="en-US" sz="2000" dirty="0">
                <a:latin typeface="+mn-lt"/>
                <a:ea typeface="+mn-ea"/>
                <a:cs typeface="+mn-ea"/>
                <a:sym typeface="+mn-lt"/>
              </a:rPr>
              <a:t>　　</a:t>
            </a:r>
            <a:r>
              <a:rPr lang="en-US" altLang="zh-CN" sz="2000" dirty="0">
                <a:latin typeface="+mn-lt"/>
                <a:ea typeface="+mn-ea"/>
                <a:cs typeface="+mn-ea"/>
                <a:sym typeface="+mn-lt"/>
              </a:rPr>
              <a:t>B.</a:t>
            </a:r>
            <a:r>
              <a:rPr lang="zh-CN" altLang="en-US" sz="2000" dirty="0">
                <a:latin typeface="+mn-lt"/>
                <a:ea typeface="+mn-ea"/>
                <a:cs typeface="+mn-ea"/>
                <a:sym typeface="+mn-lt"/>
              </a:rPr>
              <a:t>（</a:t>
            </a:r>
            <a:r>
              <a:rPr lang="en-US" altLang="zh-CN" sz="2000" dirty="0">
                <a:latin typeface="+mn-lt"/>
                <a:ea typeface="+mn-ea"/>
                <a:cs typeface="+mn-ea"/>
                <a:sym typeface="+mn-lt"/>
              </a:rPr>
              <a:t>40</a:t>
            </a:r>
            <a:r>
              <a:rPr lang="zh-CN" altLang="en-US" sz="2000" dirty="0">
                <a:latin typeface="+mn-lt"/>
                <a:ea typeface="+mn-ea"/>
                <a:cs typeface="+mn-ea"/>
                <a:sym typeface="+mn-lt"/>
              </a:rPr>
              <a:t>－</a:t>
            </a:r>
            <a:r>
              <a:rPr lang="en-US" altLang="zh-CN" sz="2000" dirty="0">
                <a:latin typeface="+mn-lt"/>
                <a:ea typeface="+mn-ea"/>
                <a:cs typeface="+mn-ea"/>
                <a:sym typeface="+mn-lt"/>
              </a:rPr>
              <a:t>10</a:t>
            </a:r>
            <a:r>
              <a:rPr lang="zh-CN" altLang="en-US" sz="2000" dirty="0">
                <a:latin typeface="+mn-lt"/>
                <a:ea typeface="+mn-ea"/>
                <a:cs typeface="+mn-ea"/>
                <a:sym typeface="+mn-lt"/>
              </a:rPr>
              <a:t>）</a:t>
            </a:r>
            <a:r>
              <a:rPr lang="en-US" altLang="zh-CN" sz="2000" dirty="0">
                <a:latin typeface="+mn-lt"/>
                <a:ea typeface="+mn-ea"/>
                <a:cs typeface="+mn-ea"/>
                <a:sym typeface="+mn-lt"/>
              </a:rPr>
              <a:t>×30</a:t>
            </a:r>
            <a:r>
              <a:rPr lang="zh-CN" altLang="en-US" sz="2000" dirty="0">
                <a:latin typeface="+mn-lt"/>
                <a:ea typeface="+mn-ea"/>
                <a:cs typeface="+mn-ea"/>
                <a:sym typeface="+mn-lt"/>
              </a:rPr>
              <a:t>％＝</a:t>
            </a:r>
            <a:r>
              <a:rPr lang="en-US" altLang="zh-CN" sz="2000" dirty="0">
                <a:latin typeface="+mn-lt"/>
                <a:ea typeface="+mn-ea"/>
                <a:cs typeface="+mn-ea"/>
                <a:sym typeface="+mn-lt"/>
              </a:rPr>
              <a:t>9</a:t>
            </a:r>
            <a:r>
              <a:rPr lang="zh-CN" altLang="en-US" sz="2000" dirty="0">
                <a:latin typeface="+mn-lt"/>
                <a:ea typeface="+mn-ea"/>
                <a:cs typeface="+mn-ea"/>
                <a:sym typeface="+mn-lt"/>
              </a:rPr>
              <a:t>（万元）</a:t>
            </a:r>
          </a:p>
          <a:p>
            <a:r>
              <a:rPr lang="zh-CN" altLang="en-US" sz="2000" dirty="0">
                <a:latin typeface="+mn-lt"/>
                <a:ea typeface="+mn-ea"/>
                <a:cs typeface="+mn-ea"/>
                <a:sym typeface="+mn-lt"/>
              </a:rPr>
              <a:t>　　</a:t>
            </a:r>
            <a:r>
              <a:rPr lang="en-US" altLang="zh-CN" sz="2000" dirty="0">
                <a:latin typeface="+mn-lt"/>
                <a:ea typeface="+mn-ea"/>
                <a:cs typeface="+mn-ea"/>
                <a:sym typeface="+mn-lt"/>
              </a:rPr>
              <a:t>C.</a:t>
            </a:r>
            <a:r>
              <a:rPr lang="zh-CN" altLang="en-US" sz="2000" dirty="0">
                <a:latin typeface="+mn-lt"/>
                <a:ea typeface="+mn-ea"/>
                <a:cs typeface="+mn-ea"/>
                <a:sym typeface="+mn-lt"/>
              </a:rPr>
              <a:t>（</a:t>
            </a:r>
            <a:r>
              <a:rPr lang="en-US" altLang="zh-CN" sz="2000" dirty="0">
                <a:latin typeface="+mn-lt"/>
                <a:ea typeface="+mn-ea"/>
                <a:cs typeface="+mn-ea"/>
                <a:sym typeface="+mn-lt"/>
              </a:rPr>
              <a:t>5</a:t>
            </a:r>
            <a:r>
              <a:rPr lang="zh-CN" altLang="en-US" sz="2000" dirty="0">
                <a:latin typeface="+mn-lt"/>
                <a:ea typeface="+mn-ea"/>
                <a:cs typeface="+mn-ea"/>
                <a:sym typeface="+mn-lt"/>
              </a:rPr>
              <a:t>＋</a:t>
            </a:r>
            <a:r>
              <a:rPr lang="en-US" altLang="zh-CN" sz="2000" dirty="0">
                <a:latin typeface="+mn-lt"/>
                <a:ea typeface="+mn-ea"/>
                <a:cs typeface="+mn-ea"/>
                <a:sym typeface="+mn-lt"/>
              </a:rPr>
              <a:t>40</a:t>
            </a:r>
            <a:r>
              <a:rPr lang="zh-CN" altLang="en-US" sz="2000" dirty="0">
                <a:latin typeface="+mn-lt"/>
                <a:ea typeface="+mn-ea"/>
                <a:cs typeface="+mn-ea"/>
                <a:sym typeface="+mn-lt"/>
              </a:rPr>
              <a:t>－</a:t>
            </a:r>
            <a:r>
              <a:rPr lang="en-US" altLang="zh-CN" sz="2000" dirty="0">
                <a:latin typeface="+mn-lt"/>
                <a:ea typeface="+mn-ea"/>
                <a:cs typeface="+mn-ea"/>
                <a:sym typeface="+mn-lt"/>
              </a:rPr>
              <a:t>10</a:t>
            </a:r>
            <a:r>
              <a:rPr lang="zh-CN" altLang="en-US" sz="2000" dirty="0">
                <a:latin typeface="+mn-lt"/>
                <a:ea typeface="+mn-ea"/>
                <a:cs typeface="+mn-ea"/>
                <a:sym typeface="+mn-lt"/>
              </a:rPr>
              <a:t>）</a:t>
            </a:r>
            <a:r>
              <a:rPr lang="en-US" altLang="zh-CN" sz="2000" dirty="0">
                <a:latin typeface="+mn-lt"/>
                <a:ea typeface="+mn-ea"/>
                <a:cs typeface="+mn-ea"/>
                <a:sym typeface="+mn-lt"/>
              </a:rPr>
              <a:t>×30</a:t>
            </a:r>
            <a:r>
              <a:rPr lang="zh-CN" altLang="en-US" sz="2000" dirty="0">
                <a:latin typeface="+mn-lt"/>
                <a:ea typeface="+mn-ea"/>
                <a:cs typeface="+mn-ea"/>
                <a:sym typeface="+mn-lt"/>
              </a:rPr>
              <a:t>％＝</a:t>
            </a:r>
            <a:r>
              <a:rPr lang="en-US" altLang="zh-CN" sz="2000" dirty="0">
                <a:latin typeface="+mn-lt"/>
                <a:ea typeface="+mn-ea"/>
                <a:cs typeface="+mn-ea"/>
                <a:sym typeface="+mn-lt"/>
              </a:rPr>
              <a:t>10.5</a:t>
            </a:r>
            <a:r>
              <a:rPr lang="zh-CN" altLang="en-US" sz="2000" dirty="0">
                <a:latin typeface="+mn-lt"/>
                <a:ea typeface="+mn-ea"/>
                <a:cs typeface="+mn-ea"/>
                <a:sym typeface="+mn-lt"/>
              </a:rPr>
              <a:t>（万元）</a:t>
            </a:r>
          </a:p>
          <a:p>
            <a:r>
              <a:rPr lang="zh-CN" altLang="en-US" sz="2000" dirty="0">
                <a:latin typeface="+mn-lt"/>
                <a:ea typeface="+mn-ea"/>
                <a:cs typeface="+mn-ea"/>
                <a:sym typeface="+mn-lt"/>
              </a:rPr>
              <a:t>　　</a:t>
            </a:r>
            <a:r>
              <a:rPr lang="en-US" altLang="zh-CN" sz="2000" dirty="0">
                <a:latin typeface="+mn-lt"/>
                <a:ea typeface="+mn-ea"/>
                <a:cs typeface="+mn-ea"/>
                <a:sym typeface="+mn-lt"/>
              </a:rPr>
              <a:t>D.</a:t>
            </a:r>
            <a:r>
              <a:rPr lang="zh-CN" altLang="en-US" sz="2000" dirty="0">
                <a:latin typeface="+mn-lt"/>
                <a:ea typeface="+mn-ea"/>
                <a:cs typeface="+mn-ea"/>
                <a:sym typeface="+mn-lt"/>
              </a:rPr>
              <a:t>（</a:t>
            </a:r>
            <a:r>
              <a:rPr lang="en-US" altLang="zh-CN" sz="2000" dirty="0">
                <a:latin typeface="+mn-lt"/>
                <a:ea typeface="+mn-ea"/>
                <a:cs typeface="+mn-ea"/>
                <a:sym typeface="+mn-lt"/>
              </a:rPr>
              <a:t>5</a:t>
            </a:r>
            <a:r>
              <a:rPr lang="zh-CN" altLang="en-US" sz="2000" dirty="0">
                <a:latin typeface="+mn-lt"/>
                <a:ea typeface="+mn-ea"/>
                <a:cs typeface="+mn-ea"/>
                <a:sym typeface="+mn-lt"/>
              </a:rPr>
              <a:t>＋</a:t>
            </a:r>
            <a:r>
              <a:rPr lang="en-US" altLang="zh-CN" sz="2000" dirty="0">
                <a:latin typeface="+mn-lt"/>
                <a:ea typeface="+mn-ea"/>
                <a:cs typeface="+mn-ea"/>
                <a:sym typeface="+mn-lt"/>
              </a:rPr>
              <a:t>40</a:t>
            </a:r>
            <a:r>
              <a:rPr lang="zh-CN" altLang="en-US" sz="2000" dirty="0">
                <a:latin typeface="+mn-lt"/>
                <a:ea typeface="+mn-ea"/>
                <a:cs typeface="+mn-ea"/>
                <a:sym typeface="+mn-lt"/>
              </a:rPr>
              <a:t>）</a:t>
            </a:r>
            <a:r>
              <a:rPr lang="en-US" altLang="zh-CN" sz="2000" dirty="0">
                <a:latin typeface="+mn-lt"/>
                <a:ea typeface="+mn-ea"/>
                <a:cs typeface="+mn-ea"/>
                <a:sym typeface="+mn-lt"/>
              </a:rPr>
              <a:t>×30</a:t>
            </a:r>
            <a:r>
              <a:rPr lang="zh-CN" altLang="en-US" sz="2000" dirty="0">
                <a:latin typeface="+mn-lt"/>
                <a:ea typeface="+mn-ea"/>
                <a:cs typeface="+mn-ea"/>
                <a:sym typeface="+mn-lt"/>
              </a:rPr>
              <a:t>％＝</a:t>
            </a:r>
            <a:r>
              <a:rPr lang="en-US" altLang="zh-CN" sz="2000" dirty="0">
                <a:latin typeface="+mn-lt"/>
                <a:ea typeface="+mn-ea"/>
                <a:cs typeface="+mn-ea"/>
                <a:sym typeface="+mn-lt"/>
              </a:rPr>
              <a:t>13.5</a:t>
            </a:r>
            <a:r>
              <a:rPr lang="zh-CN" altLang="en-US" sz="2000" dirty="0">
                <a:latin typeface="+mn-lt"/>
                <a:ea typeface="+mn-ea"/>
                <a:cs typeface="+mn-ea"/>
                <a:sym typeface="+mn-lt"/>
              </a:rPr>
              <a:t>（万元）</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6"/>
            <a:ext cx="677108" cy="1428693"/>
            <a:chOff x="9306655"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5"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C</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355467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2F9750E-9063-601C-5AE1-D39332B4AF27}"/>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16</a:t>
            </a:fld>
            <a:endParaRPr lang="en-US">
              <a:solidFill>
                <a:prstClr val="black">
                  <a:tint val="75000"/>
                </a:prstClr>
              </a:solidFill>
            </a:endParaRPr>
          </a:p>
        </p:txBody>
      </p:sp>
      <p:pic>
        <p:nvPicPr>
          <p:cNvPr id="5" name="图片 4">
            <a:extLst>
              <a:ext uri="{FF2B5EF4-FFF2-40B4-BE49-F238E27FC236}">
                <a16:creationId xmlns:a16="http://schemas.microsoft.com/office/drawing/2014/main" id="{8D288BAC-0F47-BC86-DA01-F32F021CC112}"/>
              </a:ext>
            </a:extLst>
          </p:cNvPr>
          <p:cNvPicPr>
            <a:picLocks noChangeAspect="1"/>
          </p:cNvPicPr>
          <p:nvPr/>
        </p:nvPicPr>
        <p:blipFill>
          <a:blip r:embed="rId2"/>
          <a:stretch>
            <a:fillRect/>
          </a:stretch>
        </p:blipFill>
        <p:spPr>
          <a:xfrm>
            <a:off x="307430" y="869156"/>
            <a:ext cx="3475972" cy="1946233"/>
          </a:xfrm>
          <a:prstGeom prst="rect">
            <a:avLst/>
          </a:prstGeom>
        </p:spPr>
      </p:pic>
      <p:pic>
        <p:nvPicPr>
          <p:cNvPr id="3078" name="Picture 6">
            <a:extLst>
              <a:ext uri="{FF2B5EF4-FFF2-40B4-BE49-F238E27FC236}">
                <a16:creationId xmlns:a16="http://schemas.microsoft.com/office/drawing/2014/main" id="{6CA7008D-6FA5-89F2-352B-C64D776A56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471" y="3020333"/>
            <a:ext cx="3459931" cy="2050681"/>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BF4B215F-C2E7-5C25-A5BE-3E64FA941660}"/>
              </a:ext>
            </a:extLst>
          </p:cNvPr>
          <p:cNvSpPr txBox="1"/>
          <p:nvPr/>
        </p:nvSpPr>
        <p:spPr>
          <a:xfrm>
            <a:off x="4386759" y="2209066"/>
            <a:ext cx="4885445" cy="8309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457200" algn="l" defTabSz="685800" rtl="0" eaLnBrk="1" fontAlgn="auto" latinLnBrk="0" hangingPunct="1">
              <a:spcBef>
                <a:spcPts val="0"/>
              </a:spcBef>
              <a:spcAft>
                <a:spcPts val="0"/>
              </a:spcAft>
              <a:buClrTx/>
              <a:buSzTx/>
              <a:buFontTx/>
              <a:buNone/>
              <a:tabLst/>
              <a:defRPr/>
            </a:pPr>
            <a:r>
              <a:rPr lang="zh-CN" altLang="en-US" sz="2400" b="1" dirty="0">
                <a:solidFill>
                  <a:srgbClr val="C00000"/>
                </a:solidFill>
                <a:latin typeface="楷体" panose="02010609060101010101" pitchFamily="49" charset="-122"/>
                <a:ea typeface="楷体" panose="02010609060101010101" pitchFamily="49" charset="-122"/>
              </a:rPr>
              <a:t>政策目标</a:t>
            </a:r>
            <a:endParaRPr lang="en-US" altLang="zh-CN" sz="2400" b="1" dirty="0">
              <a:solidFill>
                <a:srgbClr val="C00000"/>
              </a:solidFill>
              <a:latin typeface="楷体" panose="02010609060101010101" pitchFamily="49" charset="-122"/>
              <a:ea typeface="楷体" panose="02010609060101010101" pitchFamily="49" charset="-122"/>
            </a:endParaRPr>
          </a:p>
          <a:p>
            <a:pPr marL="0" marR="0" lvl="0" indent="457200" algn="l" defTabSz="685800" rtl="0" eaLnBrk="1" fontAlgn="auto" latinLnBrk="0" hangingPunct="1">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节能环保</a:t>
            </a:r>
          </a:p>
        </p:txBody>
      </p:sp>
      <p:sp>
        <p:nvSpPr>
          <p:cNvPr id="7" name="文本框 4">
            <a:extLst>
              <a:ext uri="{FF2B5EF4-FFF2-40B4-BE49-F238E27FC236}">
                <a16:creationId xmlns:a16="http://schemas.microsoft.com/office/drawing/2014/main" id="{D6D572B7-D740-BF7E-F108-B5D6A7264B96}"/>
              </a:ext>
            </a:extLst>
          </p:cNvPr>
          <p:cNvSpPr txBox="1"/>
          <p:nvPr/>
        </p:nvSpPr>
        <p:spPr>
          <a:xfrm>
            <a:off x="843516" y="299722"/>
            <a:ext cx="7278992" cy="500137"/>
          </a:xfrm>
          <a:prstGeom prst="rect">
            <a:avLst/>
          </a:prstGeom>
          <a:noFill/>
        </p:spPr>
        <p:txBody>
          <a:bodyPr wrap="square" lIns="68580" tIns="34290" rIns="68580" bIns="34290" rtlCol="0">
            <a:spAutoFit/>
          </a:bodyPr>
          <a:lstStyle/>
          <a:p>
            <a:pPr algn="ctr"/>
            <a:r>
              <a:rPr lang="zh-CN" altLang="zh-CN" sz="2800" b="1" dirty="0">
                <a:solidFill>
                  <a:srgbClr val="004DA1"/>
                </a:solidFill>
                <a:latin typeface="楷体" panose="02010609060101010101" pitchFamily="49" charset="-122"/>
                <a:ea typeface="楷体" panose="02010609060101010101" pitchFamily="49" charset="-122"/>
                <a:sym typeface="+mn-lt"/>
              </a:rPr>
              <a:t>二、</a:t>
            </a:r>
            <a:r>
              <a:rPr lang="zh-CN" altLang="en-US" sz="2800" b="1" dirty="0">
                <a:solidFill>
                  <a:srgbClr val="004DA1"/>
                </a:solidFill>
                <a:latin typeface="楷体" panose="02010609060101010101" pitchFamily="49" charset="-122"/>
                <a:ea typeface="楷体" panose="02010609060101010101" pitchFamily="49" charset="-122"/>
                <a:sym typeface="+mn-lt"/>
              </a:rPr>
              <a:t>税目及税率</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Tree>
    <p:extLst>
      <p:ext uri="{BB962C8B-B14F-4D97-AF65-F5344CB8AC3E}">
        <p14:creationId xmlns:p14="http://schemas.microsoft.com/office/powerpoint/2010/main" val="113016301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160</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1800" dirty="0">
                <a:latin typeface="+mn-lt"/>
                <a:ea typeface="+mn-ea"/>
                <a:cs typeface="+mn-ea"/>
                <a:sym typeface="+mn-lt"/>
              </a:rPr>
              <a:t> </a:t>
            </a:r>
            <a:r>
              <a:rPr lang="en-US" altLang="zh-CN" sz="1800" dirty="0">
                <a:latin typeface="+mn-lt"/>
                <a:ea typeface="+mn-ea"/>
                <a:cs typeface="+mn-ea"/>
                <a:sym typeface="+mn-lt"/>
              </a:rPr>
              <a:t>【</a:t>
            </a:r>
            <a:r>
              <a:rPr lang="zh-CN" altLang="en-US" sz="1800" dirty="0">
                <a:latin typeface="+mn-lt"/>
                <a:ea typeface="+mn-ea"/>
                <a:cs typeface="+mn-ea"/>
                <a:sym typeface="+mn-lt"/>
              </a:rPr>
              <a:t>单选题</a:t>
            </a:r>
            <a:r>
              <a:rPr lang="en-US" altLang="zh-CN" sz="1800" dirty="0">
                <a:latin typeface="+mn-lt"/>
                <a:ea typeface="+mn-ea"/>
                <a:cs typeface="+mn-ea"/>
                <a:sym typeface="+mn-lt"/>
              </a:rPr>
              <a:t>】</a:t>
            </a:r>
            <a:r>
              <a:rPr lang="zh-CN" altLang="en-US" sz="1800" dirty="0">
                <a:latin typeface="+mn-lt"/>
                <a:ea typeface="+mn-ea"/>
                <a:cs typeface="+mn-ea"/>
                <a:sym typeface="+mn-lt"/>
              </a:rPr>
              <a:t>甲卷烟厂</a:t>
            </a:r>
            <a:r>
              <a:rPr lang="en-US" altLang="zh-CN" sz="1800" dirty="0">
                <a:latin typeface="+mn-lt"/>
                <a:ea typeface="+mn-ea"/>
                <a:cs typeface="+mn-ea"/>
                <a:sym typeface="+mn-lt"/>
              </a:rPr>
              <a:t>2019</a:t>
            </a:r>
            <a:r>
              <a:rPr lang="zh-CN" altLang="en-US" sz="1800" dirty="0">
                <a:latin typeface="+mn-lt"/>
                <a:ea typeface="+mn-ea"/>
                <a:cs typeface="+mn-ea"/>
                <a:sym typeface="+mn-lt"/>
              </a:rPr>
              <a:t>年</a:t>
            </a:r>
            <a:r>
              <a:rPr lang="en-US" altLang="zh-CN" sz="1800" dirty="0">
                <a:latin typeface="+mn-lt"/>
                <a:ea typeface="+mn-ea"/>
                <a:cs typeface="+mn-ea"/>
                <a:sym typeface="+mn-lt"/>
              </a:rPr>
              <a:t>10</a:t>
            </a:r>
            <a:r>
              <a:rPr lang="zh-CN" altLang="en-US" sz="1800" dirty="0">
                <a:latin typeface="+mn-lt"/>
                <a:ea typeface="+mn-ea"/>
                <a:cs typeface="+mn-ea"/>
                <a:sym typeface="+mn-lt"/>
              </a:rPr>
              <a:t>月初库存外购烟丝买价</a:t>
            </a:r>
            <a:r>
              <a:rPr lang="en-US" altLang="zh-CN" sz="1800" dirty="0">
                <a:latin typeface="+mn-lt"/>
                <a:ea typeface="+mn-ea"/>
                <a:cs typeface="+mn-ea"/>
                <a:sym typeface="+mn-lt"/>
              </a:rPr>
              <a:t>37</a:t>
            </a:r>
            <a:r>
              <a:rPr lang="zh-CN" altLang="en-US" sz="1800" dirty="0">
                <a:latin typeface="+mn-lt"/>
                <a:ea typeface="+mn-ea"/>
                <a:cs typeface="+mn-ea"/>
                <a:sym typeface="+mn-lt"/>
              </a:rPr>
              <a:t>万元，本月外购烟丝买价</a:t>
            </a:r>
            <a:r>
              <a:rPr lang="en-US" altLang="zh-CN" sz="1800" dirty="0">
                <a:latin typeface="+mn-lt"/>
                <a:ea typeface="+mn-ea"/>
                <a:cs typeface="+mn-ea"/>
                <a:sym typeface="+mn-lt"/>
              </a:rPr>
              <a:t>126</a:t>
            </a:r>
            <a:r>
              <a:rPr lang="zh-CN" altLang="en-US" sz="1800" dirty="0">
                <a:latin typeface="+mn-lt"/>
                <a:ea typeface="+mn-ea"/>
                <a:cs typeface="+mn-ea"/>
                <a:sym typeface="+mn-lt"/>
              </a:rPr>
              <a:t>万元，月末库存外购烟丝买价</a:t>
            </a:r>
            <a:r>
              <a:rPr lang="en-US" altLang="zh-CN" sz="1800" dirty="0">
                <a:latin typeface="+mn-lt"/>
                <a:ea typeface="+mn-ea"/>
                <a:cs typeface="+mn-ea"/>
                <a:sym typeface="+mn-lt"/>
              </a:rPr>
              <a:t>30</a:t>
            </a:r>
            <a:r>
              <a:rPr lang="zh-CN" altLang="en-US" sz="1800" dirty="0">
                <a:latin typeface="+mn-lt"/>
                <a:ea typeface="+mn-ea"/>
                <a:cs typeface="+mn-ea"/>
                <a:sym typeface="+mn-lt"/>
              </a:rPr>
              <a:t>万元，库存减少的外购烟丝全部领用用于生产卷烟。已知烟丝消费税税率为</a:t>
            </a:r>
            <a:r>
              <a:rPr lang="en-US" altLang="zh-CN" sz="1800" dirty="0">
                <a:latin typeface="+mn-lt"/>
                <a:ea typeface="+mn-ea"/>
                <a:cs typeface="+mn-ea"/>
                <a:sym typeface="+mn-lt"/>
              </a:rPr>
              <a:t>30</a:t>
            </a:r>
            <a:r>
              <a:rPr lang="zh-CN" altLang="en-US" sz="1800" dirty="0">
                <a:latin typeface="+mn-lt"/>
                <a:ea typeface="+mn-ea"/>
                <a:cs typeface="+mn-ea"/>
                <a:sym typeface="+mn-lt"/>
              </a:rPr>
              <a:t>％。计算甲卷烟厂当月准予扣除外购烟丝已纳消费税税款的下列算式中，正确的是（  ）。</a:t>
            </a:r>
          </a:p>
          <a:p>
            <a:r>
              <a:rPr lang="en-US" altLang="zh-CN" sz="1800" dirty="0">
                <a:latin typeface="+mn-lt"/>
                <a:ea typeface="+mn-ea"/>
                <a:cs typeface="+mn-ea"/>
                <a:sym typeface="+mn-lt"/>
              </a:rPr>
              <a:t>A.126×30</a:t>
            </a:r>
            <a:r>
              <a:rPr lang="zh-CN" altLang="en-US" sz="1800" dirty="0">
                <a:latin typeface="+mn-lt"/>
                <a:ea typeface="+mn-ea"/>
                <a:cs typeface="+mn-ea"/>
                <a:sym typeface="+mn-lt"/>
              </a:rPr>
              <a:t>％＝</a:t>
            </a:r>
            <a:r>
              <a:rPr lang="en-US" altLang="zh-CN" sz="1800" dirty="0">
                <a:latin typeface="+mn-lt"/>
                <a:ea typeface="+mn-ea"/>
                <a:cs typeface="+mn-ea"/>
                <a:sym typeface="+mn-lt"/>
              </a:rPr>
              <a:t>37.8</a:t>
            </a:r>
            <a:r>
              <a:rPr lang="zh-CN" altLang="en-US" sz="1800" dirty="0">
                <a:latin typeface="+mn-lt"/>
                <a:ea typeface="+mn-ea"/>
                <a:cs typeface="+mn-ea"/>
                <a:sym typeface="+mn-lt"/>
              </a:rPr>
              <a:t>（万元）</a:t>
            </a:r>
          </a:p>
          <a:p>
            <a:r>
              <a:rPr lang="en-US" altLang="zh-CN" sz="1800" dirty="0">
                <a:latin typeface="+mn-lt"/>
                <a:ea typeface="+mn-ea"/>
                <a:cs typeface="+mn-ea"/>
                <a:sym typeface="+mn-lt"/>
              </a:rPr>
              <a:t>B.126÷</a:t>
            </a:r>
            <a:r>
              <a:rPr lang="zh-CN" altLang="en-US" sz="1800" dirty="0">
                <a:latin typeface="+mn-lt"/>
                <a:ea typeface="+mn-ea"/>
                <a:cs typeface="+mn-ea"/>
                <a:sym typeface="+mn-lt"/>
              </a:rPr>
              <a:t>（</a:t>
            </a:r>
            <a:r>
              <a:rPr lang="en-US" altLang="zh-CN" sz="1800" dirty="0">
                <a:latin typeface="+mn-lt"/>
                <a:ea typeface="+mn-ea"/>
                <a:cs typeface="+mn-ea"/>
                <a:sym typeface="+mn-lt"/>
              </a:rPr>
              <a:t>1-30</a:t>
            </a:r>
            <a:r>
              <a:rPr lang="zh-CN" altLang="en-US" sz="1800" dirty="0">
                <a:latin typeface="+mn-lt"/>
                <a:ea typeface="+mn-ea"/>
                <a:cs typeface="+mn-ea"/>
                <a:sym typeface="+mn-lt"/>
              </a:rPr>
              <a:t>％）</a:t>
            </a:r>
            <a:r>
              <a:rPr lang="en-US" altLang="zh-CN" sz="1800" dirty="0">
                <a:latin typeface="+mn-lt"/>
                <a:ea typeface="+mn-ea"/>
                <a:cs typeface="+mn-ea"/>
                <a:sym typeface="+mn-lt"/>
              </a:rPr>
              <a:t>×30</a:t>
            </a:r>
            <a:r>
              <a:rPr lang="zh-CN" altLang="en-US" sz="1800" dirty="0">
                <a:latin typeface="+mn-lt"/>
                <a:ea typeface="+mn-ea"/>
                <a:cs typeface="+mn-ea"/>
                <a:sym typeface="+mn-lt"/>
              </a:rPr>
              <a:t>％＝</a:t>
            </a:r>
            <a:r>
              <a:rPr lang="en-US" altLang="zh-CN" sz="1800" dirty="0">
                <a:latin typeface="+mn-lt"/>
                <a:ea typeface="+mn-ea"/>
                <a:cs typeface="+mn-ea"/>
                <a:sym typeface="+mn-lt"/>
              </a:rPr>
              <a:t>54</a:t>
            </a:r>
            <a:r>
              <a:rPr lang="zh-CN" altLang="en-US" sz="1800" dirty="0">
                <a:latin typeface="+mn-lt"/>
                <a:ea typeface="+mn-ea"/>
                <a:cs typeface="+mn-ea"/>
                <a:sym typeface="+mn-lt"/>
              </a:rPr>
              <a:t>（万元）</a:t>
            </a:r>
          </a:p>
          <a:p>
            <a:r>
              <a:rPr lang="en-US" altLang="zh-CN" sz="1800" dirty="0">
                <a:latin typeface="+mn-lt"/>
                <a:ea typeface="+mn-ea"/>
                <a:cs typeface="+mn-ea"/>
                <a:sym typeface="+mn-lt"/>
              </a:rPr>
              <a:t>C.</a:t>
            </a:r>
            <a:r>
              <a:rPr lang="zh-CN" altLang="en-US" sz="1800" dirty="0">
                <a:latin typeface="+mn-lt"/>
                <a:ea typeface="+mn-ea"/>
                <a:cs typeface="+mn-ea"/>
                <a:sym typeface="+mn-lt"/>
              </a:rPr>
              <a:t>（</a:t>
            </a:r>
            <a:r>
              <a:rPr lang="en-US" altLang="zh-CN" sz="1800" dirty="0">
                <a:latin typeface="+mn-lt"/>
                <a:ea typeface="+mn-ea"/>
                <a:cs typeface="+mn-ea"/>
                <a:sym typeface="+mn-lt"/>
              </a:rPr>
              <a:t>37</a:t>
            </a:r>
            <a:r>
              <a:rPr lang="zh-CN" altLang="en-US" sz="1800" dirty="0">
                <a:latin typeface="+mn-lt"/>
                <a:ea typeface="+mn-ea"/>
                <a:cs typeface="+mn-ea"/>
                <a:sym typeface="+mn-lt"/>
              </a:rPr>
              <a:t>＋</a:t>
            </a:r>
            <a:r>
              <a:rPr lang="en-US" altLang="zh-CN" sz="1800" dirty="0">
                <a:latin typeface="+mn-lt"/>
                <a:ea typeface="+mn-ea"/>
                <a:cs typeface="+mn-ea"/>
                <a:sym typeface="+mn-lt"/>
              </a:rPr>
              <a:t>126-30</a:t>
            </a:r>
            <a:r>
              <a:rPr lang="zh-CN" altLang="en-US" sz="1800" dirty="0">
                <a:latin typeface="+mn-lt"/>
                <a:ea typeface="+mn-ea"/>
                <a:cs typeface="+mn-ea"/>
                <a:sym typeface="+mn-lt"/>
              </a:rPr>
              <a:t>）</a:t>
            </a:r>
            <a:r>
              <a:rPr lang="en-US" altLang="zh-CN" sz="1800" dirty="0">
                <a:latin typeface="+mn-lt"/>
                <a:ea typeface="+mn-ea"/>
                <a:cs typeface="+mn-ea"/>
                <a:sym typeface="+mn-lt"/>
              </a:rPr>
              <a:t>×30</a:t>
            </a:r>
            <a:r>
              <a:rPr lang="zh-CN" altLang="en-US" sz="1800" dirty="0">
                <a:latin typeface="+mn-lt"/>
                <a:ea typeface="+mn-ea"/>
                <a:cs typeface="+mn-ea"/>
                <a:sym typeface="+mn-lt"/>
              </a:rPr>
              <a:t>％＝</a:t>
            </a:r>
            <a:r>
              <a:rPr lang="en-US" altLang="zh-CN" sz="1800" dirty="0">
                <a:latin typeface="+mn-lt"/>
                <a:ea typeface="+mn-ea"/>
                <a:cs typeface="+mn-ea"/>
                <a:sym typeface="+mn-lt"/>
              </a:rPr>
              <a:t>39.9</a:t>
            </a:r>
            <a:r>
              <a:rPr lang="zh-CN" altLang="en-US" sz="1800" dirty="0">
                <a:latin typeface="+mn-lt"/>
                <a:ea typeface="+mn-ea"/>
                <a:cs typeface="+mn-ea"/>
                <a:sym typeface="+mn-lt"/>
              </a:rPr>
              <a:t>（万元）</a:t>
            </a:r>
          </a:p>
          <a:p>
            <a:r>
              <a:rPr lang="en-US" altLang="zh-CN" sz="1800" dirty="0">
                <a:latin typeface="+mn-lt"/>
                <a:ea typeface="+mn-ea"/>
                <a:cs typeface="+mn-ea"/>
                <a:sym typeface="+mn-lt"/>
              </a:rPr>
              <a:t>D.</a:t>
            </a:r>
            <a:r>
              <a:rPr lang="zh-CN" altLang="en-US" sz="1800" dirty="0">
                <a:latin typeface="+mn-lt"/>
                <a:ea typeface="+mn-ea"/>
                <a:cs typeface="+mn-ea"/>
                <a:sym typeface="+mn-lt"/>
              </a:rPr>
              <a:t>（</a:t>
            </a:r>
            <a:r>
              <a:rPr lang="en-US" altLang="zh-CN" sz="1800" dirty="0">
                <a:latin typeface="+mn-lt"/>
                <a:ea typeface="+mn-ea"/>
                <a:cs typeface="+mn-ea"/>
                <a:sym typeface="+mn-lt"/>
              </a:rPr>
              <a:t>37</a:t>
            </a:r>
            <a:r>
              <a:rPr lang="zh-CN" altLang="en-US" sz="1800" dirty="0">
                <a:latin typeface="+mn-lt"/>
                <a:ea typeface="+mn-ea"/>
                <a:cs typeface="+mn-ea"/>
                <a:sym typeface="+mn-lt"/>
              </a:rPr>
              <a:t>＋</a:t>
            </a:r>
            <a:r>
              <a:rPr lang="en-US" altLang="zh-CN" sz="1800" dirty="0">
                <a:latin typeface="+mn-lt"/>
                <a:ea typeface="+mn-ea"/>
                <a:cs typeface="+mn-ea"/>
                <a:sym typeface="+mn-lt"/>
              </a:rPr>
              <a:t>126-30</a:t>
            </a:r>
            <a:r>
              <a:rPr lang="zh-CN" altLang="en-US" sz="1800" dirty="0">
                <a:latin typeface="+mn-lt"/>
                <a:ea typeface="+mn-ea"/>
                <a:cs typeface="+mn-ea"/>
                <a:sym typeface="+mn-lt"/>
              </a:rPr>
              <a:t>）</a:t>
            </a:r>
            <a:r>
              <a:rPr lang="en-US" altLang="zh-CN" sz="1800" dirty="0">
                <a:latin typeface="+mn-lt"/>
                <a:ea typeface="+mn-ea"/>
                <a:cs typeface="+mn-ea"/>
                <a:sym typeface="+mn-lt"/>
              </a:rPr>
              <a:t>÷</a:t>
            </a:r>
            <a:r>
              <a:rPr lang="zh-CN" altLang="en-US" sz="1800" dirty="0">
                <a:latin typeface="+mn-lt"/>
                <a:ea typeface="+mn-ea"/>
                <a:cs typeface="+mn-ea"/>
                <a:sym typeface="+mn-lt"/>
              </a:rPr>
              <a:t>（</a:t>
            </a:r>
            <a:r>
              <a:rPr lang="en-US" altLang="zh-CN" sz="1800" dirty="0">
                <a:latin typeface="+mn-lt"/>
                <a:ea typeface="+mn-ea"/>
                <a:cs typeface="+mn-ea"/>
                <a:sym typeface="+mn-lt"/>
              </a:rPr>
              <a:t>1-30</a:t>
            </a:r>
            <a:r>
              <a:rPr lang="zh-CN" altLang="en-US" sz="1800" dirty="0">
                <a:latin typeface="+mn-lt"/>
                <a:ea typeface="+mn-ea"/>
                <a:cs typeface="+mn-ea"/>
                <a:sym typeface="+mn-lt"/>
              </a:rPr>
              <a:t>％）</a:t>
            </a:r>
            <a:r>
              <a:rPr lang="en-US" altLang="zh-CN" sz="1800" dirty="0">
                <a:latin typeface="+mn-lt"/>
                <a:ea typeface="+mn-ea"/>
                <a:cs typeface="+mn-ea"/>
                <a:sym typeface="+mn-lt"/>
              </a:rPr>
              <a:t>×30</a:t>
            </a:r>
            <a:r>
              <a:rPr lang="zh-CN" altLang="en-US" sz="1800" dirty="0">
                <a:latin typeface="+mn-lt"/>
                <a:ea typeface="+mn-ea"/>
                <a:cs typeface="+mn-ea"/>
                <a:sym typeface="+mn-lt"/>
              </a:rPr>
              <a:t>％＝</a:t>
            </a:r>
            <a:r>
              <a:rPr lang="en-US" altLang="zh-CN" sz="1800" dirty="0">
                <a:latin typeface="+mn-lt"/>
                <a:ea typeface="+mn-ea"/>
                <a:cs typeface="+mn-ea"/>
                <a:sym typeface="+mn-lt"/>
              </a:rPr>
              <a:t>57</a:t>
            </a:r>
            <a:r>
              <a:rPr lang="zh-CN" altLang="en-US" sz="1800" dirty="0">
                <a:latin typeface="+mn-lt"/>
                <a:ea typeface="+mn-ea"/>
                <a:cs typeface="+mn-ea"/>
                <a:sym typeface="+mn-lt"/>
              </a:rPr>
              <a:t>（万元）</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6"/>
            <a:ext cx="677108" cy="1428693"/>
            <a:chOff x="9306655"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5"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C</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284571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161</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计算题</a:t>
            </a:r>
            <a:r>
              <a:rPr lang="en-US" altLang="zh-CN" dirty="0">
                <a:latin typeface="+mn-lt"/>
                <a:ea typeface="+mn-ea"/>
                <a:cs typeface="+mn-ea"/>
                <a:sym typeface="+mn-lt"/>
              </a:rPr>
              <a:t>】</a:t>
            </a:r>
            <a:r>
              <a:rPr lang="zh-CN" altLang="en-US" dirty="0">
                <a:latin typeface="+mn-lt"/>
                <a:ea typeface="+mn-ea"/>
                <a:cs typeface="+mn-ea"/>
                <a:sym typeface="+mn-lt"/>
              </a:rPr>
              <a:t>甲化妆品厂发出材料委托</a:t>
            </a:r>
            <a:r>
              <a:rPr lang="en-US" altLang="zh-CN" dirty="0">
                <a:latin typeface="+mn-lt"/>
                <a:ea typeface="+mn-ea"/>
                <a:cs typeface="+mn-ea"/>
                <a:sym typeface="+mn-lt"/>
              </a:rPr>
              <a:t>A</a:t>
            </a:r>
            <a:r>
              <a:rPr lang="zh-CN" altLang="en-US" dirty="0">
                <a:latin typeface="+mn-lt"/>
                <a:ea typeface="+mn-ea"/>
                <a:cs typeface="+mn-ea"/>
                <a:sym typeface="+mn-lt"/>
              </a:rPr>
              <a:t>日化厂加工香水精</a:t>
            </a:r>
            <a:r>
              <a:rPr lang="en-US" altLang="zh-CN" dirty="0">
                <a:latin typeface="+mn-lt"/>
                <a:ea typeface="+mn-ea"/>
                <a:cs typeface="+mn-ea"/>
                <a:sym typeface="+mn-lt"/>
              </a:rPr>
              <a:t>200</a:t>
            </a:r>
            <a:r>
              <a:rPr lang="zh-CN" altLang="en-US" dirty="0">
                <a:latin typeface="+mn-lt"/>
                <a:ea typeface="+mn-ea"/>
                <a:cs typeface="+mn-ea"/>
                <a:sym typeface="+mn-lt"/>
              </a:rPr>
              <a:t>瓶，</a:t>
            </a:r>
            <a:r>
              <a:rPr lang="en-US" altLang="zh-CN" dirty="0">
                <a:latin typeface="+mn-lt"/>
                <a:ea typeface="+mn-ea"/>
                <a:cs typeface="+mn-ea"/>
                <a:sym typeface="+mn-lt"/>
              </a:rPr>
              <a:t>A</a:t>
            </a:r>
            <a:r>
              <a:rPr lang="zh-CN" altLang="en-US" dirty="0">
                <a:latin typeface="+mn-lt"/>
                <a:ea typeface="+mn-ea"/>
                <a:cs typeface="+mn-ea"/>
                <a:sym typeface="+mn-lt"/>
              </a:rPr>
              <a:t>厂同类香水精不含税售价每瓶</a:t>
            </a:r>
            <a:r>
              <a:rPr lang="en-US" altLang="zh-CN" dirty="0">
                <a:latin typeface="+mn-lt"/>
                <a:ea typeface="+mn-ea"/>
                <a:cs typeface="+mn-ea"/>
                <a:sym typeface="+mn-lt"/>
              </a:rPr>
              <a:t>450</a:t>
            </a:r>
            <a:r>
              <a:rPr lang="zh-CN" altLang="en-US" dirty="0">
                <a:latin typeface="+mn-lt"/>
                <a:ea typeface="+mn-ea"/>
                <a:cs typeface="+mn-ea"/>
                <a:sym typeface="+mn-lt"/>
              </a:rPr>
              <a:t>元。加工的香水精本月全部收回，支付加工费并取得增值税专用发票，其消费税已由</a:t>
            </a:r>
            <a:r>
              <a:rPr lang="en-US" altLang="zh-CN" dirty="0">
                <a:latin typeface="+mn-lt"/>
                <a:ea typeface="+mn-ea"/>
                <a:cs typeface="+mn-ea"/>
                <a:sym typeface="+mn-lt"/>
              </a:rPr>
              <a:t>A</a:t>
            </a:r>
            <a:r>
              <a:rPr lang="zh-CN" altLang="en-US" dirty="0">
                <a:latin typeface="+mn-lt"/>
                <a:ea typeface="+mn-ea"/>
                <a:cs typeface="+mn-ea"/>
                <a:sym typeface="+mn-lt"/>
              </a:rPr>
              <a:t>厂代收代缴。收回香水精的</a:t>
            </a:r>
            <a:r>
              <a:rPr lang="en-US" altLang="zh-CN" dirty="0">
                <a:latin typeface="+mn-lt"/>
                <a:ea typeface="+mn-ea"/>
                <a:cs typeface="+mn-ea"/>
                <a:sym typeface="+mn-lt"/>
              </a:rPr>
              <a:t>50%</a:t>
            </a:r>
            <a:r>
              <a:rPr lang="zh-CN" altLang="en-US" dirty="0">
                <a:latin typeface="+mn-lt"/>
                <a:ea typeface="+mn-ea"/>
                <a:cs typeface="+mn-ea"/>
                <a:sym typeface="+mn-lt"/>
              </a:rPr>
              <a:t>当月全部对外销售，实现不含税销售额</a:t>
            </a:r>
            <a:r>
              <a:rPr lang="en-US" altLang="zh-CN" dirty="0">
                <a:latin typeface="+mn-lt"/>
                <a:ea typeface="+mn-ea"/>
                <a:cs typeface="+mn-ea"/>
                <a:sym typeface="+mn-lt"/>
              </a:rPr>
              <a:t>5</a:t>
            </a:r>
            <a:r>
              <a:rPr lang="zh-CN" altLang="en-US" dirty="0">
                <a:latin typeface="+mn-lt"/>
                <a:ea typeface="+mn-ea"/>
                <a:cs typeface="+mn-ea"/>
                <a:sym typeface="+mn-lt"/>
              </a:rPr>
              <a:t>万元；另</a:t>
            </a:r>
            <a:r>
              <a:rPr lang="en-US" altLang="zh-CN" dirty="0">
                <a:latin typeface="+mn-lt"/>
                <a:ea typeface="+mn-ea"/>
                <a:cs typeface="+mn-ea"/>
                <a:sym typeface="+mn-lt"/>
              </a:rPr>
              <a:t>50%</a:t>
            </a:r>
            <a:r>
              <a:rPr lang="zh-CN" altLang="en-US" dirty="0">
                <a:latin typeface="+mn-lt"/>
                <a:ea typeface="+mn-ea"/>
                <a:cs typeface="+mn-ea"/>
                <a:sym typeface="+mn-lt"/>
              </a:rPr>
              <a:t>用于本厂化妆品生产，本月生产的化妆品全部实现对外销售，实现不含税销售额</a:t>
            </a:r>
            <a:r>
              <a:rPr lang="en-US" altLang="zh-CN" dirty="0">
                <a:latin typeface="+mn-lt"/>
                <a:ea typeface="+mn-ea"/>
                <a:cs typeface="+mn-ea"/>
                <a:sym typeface="+mn-lt"/>
              </a:rPr>
              <a:t>37</a:t>
            </a:r>
            <a:r>
              <a:rPr lang="zh-CN" altLang="en-US" dirty="0">
                <a:latin typeface="+mn-lt"/>
                <a:ea typeface="+mn-ea"/>
                <a:cs typeface="+mn-ea"/>
                <a:sym typeface="+mn-lt"/>
              </a:rPr>
              <a:t>万元。计算甲化妆品厂销售化妆品应纳消费税税额。</a:t>
            </a:r>
          </a:p>
          <a:p>
            <a:endParaRPr lang="zh-CN" altLang="en-US" dirty="0">
              <a:latin typeface="+mn-lt"/>
              <a:ea typeface="+mn-ea"/>
              <a:cs typeface="+mn-ea"/>
              <a:sym typeface="+mn-lt"/>
            </a:endParaRPr>
          </a:p>
          <a:p>
            <a:endParaRPr lang="en-US" altLang="zh-CN" dirty="0">
              <a:latin typeface="+mn-lt"/>
              <a:ea typeface="+mn-ea"/>
              <a:cs typeface="+mn-ea"/>
              <a:sym typeface="+mn-lt"/>
            </a:endParaRPr>
          </a:p>
        </p:txBody>
      </p:sp>
    </p:spTree>
    <p:extLst>
      <p:ext uri="{BB962C8B-B14F-4D97-AF65-F5344CB8AC3E}">
        <p14:creationId xmlns:p14="http://schemas.microsoft.com/office/powerpoint/2010/main" val="163831879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162</a:t>
            </a:fld>
            <a:endParaRPr lang="en-US" dirty="0">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解析</a:t>
            </a:r>
            <a:r>
              <a:rPr lang="en-US" altLang="zh-CN" dirty="0">
                <a:latin typeface="+mn-lt"/>
                <a:ea typeface="+mn-ea"/>
                <a:cs typeface="+mn-ea"/>
                <a:sym typeface="+mn-lt"/>
              </a:rPr>
              <a:t>】A</a:t>
            </a:r>
            <a:r>
              <a:rPr lang="zh-CN" altLang="en-US" dirty="0">
                <a:latin typeface="+mn-lt"/>
                <a:ea typeface="+mn-ea"/>
                <a:cs typeface="+mn-ea"/>
                <a:sym typeface="+mn-lt"/>
              </a:rPr>
              <a:t>日化厂受托加工香水精，应按</a:t>
            </a:r>
            <a:r>
              <a:rPr lang="en-US" altLang="zh-CN" dirty="0">
                <a:latin typeface="+mn-lt"/>
                <a:ea typeface="+mn-ea"/>
                <a:cs typeface="+mn-ea"/>
                <a:sym typeface="+mn-lt"/>
              </a:rPr>
              <a:t>A</a:t>
            </a:r>
            <a:r>
              <a:rPr lang="zh-CN" altLang="en-US" dirty="0">
                <a:latin typeface="+mn-lt"/>
                <a:ea typeface="+mn-ea"/>
                <a:cs typeface="+mn-ea"/>
                <a:sym typeface="+mn-lt"/>
              </a:rPr>
              <a:t>厂同类货物销售价格计税，则：应代收消费税税额</a:t>
            </a:r>
            <a:r>
              <a:rPr lang="en-US" altLang="zh-CN" dirty="0">
                <a:latin typeface="+mn-lt"/>
                <a:ea typeface="+mn-ea"/>
                <a:cs typeface="+mn-ea"/>
                <a:sym typeface="+mn-lt"/>
              </a:rPr>
              <a:t>=200×450×15%=13500</a:t>
            </a:r>
            <a:r>
              <a:rPr lang="zh-CN" altLang="en-US" dirty="0">
                <a:latin typeface="+mn-lt"/>
                <a:ea typeface="+mn-ea"/>
                <a:cs typeface="+mn-ea"/>
                <a:sym typeface="+mn-lt"/>
              </a:rPr>
              <a:t>（元）</a:t>
            </a:r>
          </a:p>
          <a:p>
            <a:r>
              <a:rPr lang="zh-CN" altLang="en-US" dirty="0">
                <a:latin typeface="+mn-lt"/>
                <a:ea typeface="+mn-ea"/>
                <a:cs typeface="+mn-ea"/>
                <a:sym typeface="+mn-lt"/>
              </a:rPr>
              <a:t>甲化妆品厂收回香水精对外销售不再征收消费税，另外一半用于生产化妆品的已由</a:t>
            </a:r>
            <a:r>
              <a:rPr lang="en-US" altLang="zh-CN" dirty="0">
                <a:latin typeface="+mn-lt"/>
                <a:ea typeface="+mn-ea"/>
                <a:cs typeface="+mn-ea"/>
                <a:sym typeface="+mn-lt"/>
              </a:rPr>
              <a:t>A</a:t>
            </a:r>
            <a:r>
              <a:rPr lang="zh-CN" altLang="en-US" dirty="0">
                <a:latin typeface="+mn-lt"/>
                <a:ea typeface="+mn-ea"/>
                <a:cs typeface="+mn-ea"/>
                <a:sym typeface="+mn-lt"/>
              </a:rPr>
              <a:t>厂扣缴的消费税可以扣除，则：</a:t>
            </a:r>
          </a:p>
          <a:p>
            <a:r>
              <a:rPr lang="zh-CN" altLang="en-US" dirty="0">
                <a:latin typeface="+mn-lt"/>
                <a:ea typeface="+mn-ea"/>
                <a:cs typeface="+mn-ea"/>
                <a:sym typeface="+mn-lt"/>
              </a:rPr>
              <a:t>允许扣除消费税税额</a:t>
            </a:r>
            <a:r>
              <a:rPr lang="en-US" altLang="zh-CN" dirty="0">
                <a:latin typeface="+mn-lt"/>
                <a:ea typeface="+mn-ea"/>
                <a:cs typeface="+mn-ea"/>
                <a:sym typeface="+mn-lt"/>
              </a:rPr>
              <a:t>=13500×50%=6750</a:t>
            </a:r>
            <a:r>
              <a:rPr lang="zh-CN" altLang="en-US" dirty="0">
                <a:latin typeface="+mn-lt"/>
                <a:ea typeface="+mn-ea"/>
                <a:cs typeface="+mn-ea"/>
                <a:sym typeface="+mn-lt"/>
              </a:rPr>
              <a:t>（元）</a:t>
            </a:r>
          </a:p>
          <a:p>
            <a:r>
              <a:rPr lang="zh-CN" altLang="en-US" dirty="0">
                <a:latin typeface="+mn-lt"/>
                <a:ea typeface="+mn-ea"/>
                <a:cs typeface="+mn-ea"/>
                <a:sym typeface="+mn-lt"/>
              </a:rPr>
              <a:t>销售化妆品实际应纳消费税税额</a:t>
            </a:r>
            <a:r>
              <a:rPr lang="en-US" altLang="zh-CN" dirty="0">
                <a:latin typeface="+mn-lt"/>
                <a:ea typeface="+mn-ea"/>
                <a:cs typeface="+mn-ea"/>
                <a:sym typeface="+mn-lt"/>
              </a:rPr>
              <a:t>=370 000×15%-6750=48750</a:t>
            </a:r>
            <a:r>
              <a:rPr lang="zh-CN" altLang="en-US" dirty="0">
                <a:latin typeface="+mn-lt"/>
                <a:ea typeface="+mn-ea"/>
                <a:cs typeface="+mn-ea"/>
                <a:sym typeface="+mn-lt"/>
              </a:rPr>
              <a:t>（元）</a:t>
            </a:r>
          </a:p>
          <a:p>
            <a:endParaRPr lang="en-US" altLang="zh-CN" dirty="0">
              <a:latin typeface="+mn-lt"/>
              <a:ea typeface="+mn-ea"/>
              <a:cs typeface="+mn-ea"/>
              <a:sym typeface="+mn-lt"/>
            </a:endParaRPr>
          </a:p>
        </p:txBody>
      </p:sp>
    </p:spTree>
    <p:extLst>
      <p:ext uri="{BB962C8B-B14F-4D97-AF65-F5344CB8AC3E}">
        <p14:creationId xmlns:p14="http://schemas.microsoft.com/office/powerpoint/2010/main" val="358935034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5002" y="1249593"/>
            <a:ext cx="1788430" cy="1788430"/>
            <a:chOff x="4240335" y="3008435"/>
            <a:chExt cx="3711332" cy="3711332"/>
          </a:xfrm>
        </p:grpSpPr>
        <p:sp>
          <p:nvSpPr>
            <p:cNvPr id="3" name="椭圆 2"/>
            <p:cNvSpPr/>
            <p:nvPr/>
          </p:nvSpPr>
          <p:spPr>
            <a:xfrm>
              <a:off x="4240335" y="3008435"/>
              <a:ext cx="3711332" cy="3711332"/>
            </a:xfrm>
            <a:prstGeom prst="ellipse">
              <a:avLst/>
            </a:prstGeom>
            <a:gradFill>
              <a:gsLst>
                <a:gs pos="100000">
                  <a:schemeClr val="bg1">
                    <a:lumMod val="75000"/>
                  </a:schemeClr>
                </a:gs>
                <a:gs pos="0">
                  <a:schemeClr val="bg1"/>
                </a:gs>
              </a:gsLst>
              <a:lin ang="5400000" scaled="0"/>
            </a:gradFill>
            <a:ln w="9525">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grpSp>
          <p:nvGrpSpPr>
            <p:cNvPr id="4" name="组合 3"/>
            <p:cNvGrpSpPr/>
            <p:nvPr/>
          </p:nvGrpSpPr>
          <p:grpSpPr>
            <a:xfrm>
              <a:off x="4710169" y="3478269"/>
              <a:ext cx="2771663" cy="2771663"/>
              <a:chOff x="2193191" y="1899415"/>
              <a:chExt cx="2421376" cy="2421376"/>
            </a:xfrm>
            <a:effectLst/>
          </p:grpSpPr>
          <p:sp>
            <p:nvSpPr>
              <p:cNvPr id="5" name="椭圆 4"/>
              <p:cNvSpPr/>
              <p:nvPr/>
            </p:nvSpPr>
            <p:spPr>
              <a:xfrm>
                <a:off x="2193191" y="1899415"/>
                <a:ext cx="2421376" cy="2421376"/>
              </a:xfrm>
              <a:prstGeom prst="ellipse">
                <a:avLst/>
              </a:prstGeom>
              <a:solidFill>
                <a:srgbClr val="0070C0"/>
              </a:solid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3">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sp>
            <p:nvSpPr>
              <p:cNvPr id="6" name="椭圆 5"/>
              <p:cNvSpPr/>
              <p:nvPr/>
            </p:nvSpPr>
            <p:spPr>
              <a:xfrm>
                <a:off x="2345502" y="2051726"/>
                <a:ext cx="2116756" cy="2116756"/>
              </a:xfrm>
              <a:prstGeom prst="ellipse">
                <a:avLst/>
              </a:prstGeom>
              <a:solidFill>
                <a:schemeClr val="bg1">
                  <a:lumMod val="95000"/>
                </a:schemeClr>
              </a:solidFill>
              <a:ln w="50800">
                <a:noFill/>
              </a:ln>
              <a:effectLst>
                <a:outerShdw blurRad="152400" dist="63500" dir="2700000" algn="tl" rotWithShape="0">
                  <a:schemeClr val="accent3">
                    <a:lumMod val="50000"/>
                    <a:alpha val="64000"/>
                  </a:schemeClr>
                </a:outerShdw>
              </a:effectLst>
              <a:scene3d>
                <a:camera prst="orthographicFront"/>
                <a:lightRig rig="threePt" dir="t"/>
              </a:scene3d>
              <a:sp3d prstMaterial="softEdge">
                <a:bevelT w="825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grpSp>
      </p:grpSp>
      <p:sp>
        <p:nvSpPr>
          <p:cNvPr id="24" name="任意多边形 23"/>
          <p:cNvSpPr/>
          <p:nvPr/>
        </p:nvSpPr>
        <p:spPr>
          <a:xfrm>
            <a:off x="-1" y="0"/>
            <a:ext cx="2039217" cy="5143500"/>
          </a:xfrm>
          <a:custGeom>
            <a:avLst/>
            <a:gdLst>
              <a:gd name="connsiteX0" fmla="*/ 0 w 2837789"/>
              <a:gd name="connsiteY0" fmla="*/ 0 h 8001905"/>
              <a:gd name="connsiteX1" fmla="*/ 2837788 w 2837789"/>
              <a:gd name="connsiteY1" fmla="*/ 0 h 8001905"/>
              <a:gd name="connsiteX2" fmla="*/ 2837788 w 2837789"/>
              <a:gd name="connsiteY2" fmla="*/ 1968500 h 8001905"/>
              <a:gd name="connsiteX3" fmla="*/ 2837789 w 2837789"/>
              <a:gd name="connsiteY3" fmla="*/ 1968500 h 8001905"/>
              <a:gd name="connsiteX4" fmla="*/ 2837789 w 2837789"/>
              <a:gd name="connsiteY4" fmla="*/ 2363879 h 8001905"/>
              <a:gd name="connsiteX5" fmla="*/ 2618085 w 2837789"/>
              <a:gd name="connsiteY5" fmla="*/ 2386026 h 8001905"/>
              <a:gd name="connsiteX6" fmla="*/ 1747634 w 2837789"/>
              <a:gd name="connsiteY6" fmla="*/ 3454034 h 8001905"/>
              <a:gd name="connsiteX7" fmla="*/ 2618085 w 2837789"/>
              <a:gd name="connsiteY7" fmla="*/ 4522042 h 8001905"/>
              <a:gd name="connsiteX8" fmla="*/ 2837789 w 2837789"/>
              <a:gd name="connsiteY8" fmla="*/ 4544190 h 8001905"/>
              <a:gd name="connsiteX9" fmla="*/ 2837789 w 2837789"/>
              <a:gd name="connsiteY9" fmla="*/ 6858000 h 8001905"/>
              <a:gd name="connsiteX10" fmla="*/ 2837788 w 2837789"/>
              <a:gd name="connsiteY10" fmla="*/ 6858000 h 8001905"/>
              <a:gd name="connsiteX11" fmla="*/ 2837788 w 2837789"/>
              <a:gd name="connsiteY11" fmla="*/ 8001905 h 8001905"/>
              <a:gd name="connsiteX12" fmla="*/ 0 w 2837789"/>
              <a:gd name="connsiteY12" fmla="*/ 8001905 h 8001905"/>
              <a:gd name="connsiteX13" fmla="*/ 0 w 2837789"/>
              <a:gd name="connsiteY13" fmla="*/ 6858000 h 8001905"/>
              <a:gd name="connsiteX14" fmla="*/ 0 w 2837789"/>
              <a:gd name="connsiteY14" fmla="*/ 6376305 h 8001905"/>
              <a:gd name="connsiteX15" fmla="*/ 0 w 2837789"/>
              <a:gd name="connsiteY15" fmla="*/ 2133600 h 8001905"/>
              <a:gd name="connsiteX16" fmla="*/ 0 w 2837789"/>
              <a:gd name="connsiteY16" fmla="*/ 1968500 h 800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7789" h="8001905">
                <a:moveTo>
                  <a:pt x="0" y="0"/>
                </a:moveTo>
                <a:lnTo>
                  <a:pt x="2837788" y="0"/>
                </a:lnTo>
                <a:lnTo>
                  <a:pt x="2837788" y="1968500"/>
                </a:lnTo>
                <a:lnTo>
                  <a:pt x="2837789" y="1968500"/>
                </a:lnTo>
                <a:lnTo>
                  <a:pt x="2837789" y="2363879"/>
                </a:lnTo>
                <a:lnTo>
                  <a:pt x="2618085" y="2386026"/>
                </a:lnTo>
                <a:cubicBezTo>
                  <a:pt x="2121320" y="2487680"/>
                  <a:pt x="1747634" y="2927218"/>
                  <a:pt x="1747634" y="3454034"/>
                </a:cubicBezTo>
                <a:cubicBezTo>
                  <a:pt x="1747634" y="3980852"/>
                  <a:pt x="2121320" y="4420389"/>
                  <a:pt x="2618085" y="4522042"/>
                </a:cubicBezTo>
                <a:lnTo>
                  <a:pt x="2837789" y="4544190"/>
                </a:lnTo>
                <a:lnTo>
                  <a:pt x="2837789" y="6858000"/>
                </a:lnTo>
                <a:lnTo>
                  <a:pt x="2837788" y="6858000"/>
                </a:lnTo>
                <a:lnTo>
                  <a:pt x="2837788" y="8001905"/>
                </a:lnTo>
                <a:lnTo>
                  <a:pt x="0" y="8001905"/>
                </a:lnTo>
                <a:lnTo>
                  <a:pt x="0" y="6858000"/>
                </a:lnTo>
                <a:lnTo>
                  <a:pt x="0" y="6376305"/>
                </a:lnTo>
                <a:lnTo>
                  <a:pt x="0" y="2133600"/>
                </a:lnTo>
                <a:lnTo>
                  <a:pt x="0" y="1968500"/>
                </a:lnTo>
                <a:close/>
              </a:path>
            </a:pathLst>
          </a:cu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7030A0"/>
              </a:solidFill>
              <a:cs typeface="+mn-ea"/>
              <a:sym typeface="+mn-lt"/>
            </a:endParaRPr>
          </a:p>
        </p:txBody>
      </p:sp>
      <p:sp>
        <p:nvSpPr>
          <p:cNvPr id="14" name="圆角矩形 13"/>
          <p:cNvSpPr/>
          <p:nvPr/>
        </p:nvSpPr>
        <p:spPr>
          <a:xfrm>
            <a:off x="3001095" y="3284307"/>
            <a:ext cx="5128673"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CN" altLang="en-US">
              <a:solidFill>
                <a:srgbClr val="FFFFFF"/>
              </a:solidFill>
              <a:cs typeface="+mn-ea"/>
              <a:sym typeface="+mn-lt"/>
            </a:endParaRPr>
          </a:p>
        </p:txBody>
      </p:sp>
      <p:sp>
        <p:nvSpPr>
          <p:cNvPr id="16" name="文本框 15"/>
          <p:cNvSpPr txBox="1"/>
          <p:nvPr/>
        </p:nvSpPr>
        <p:spPr>
          <a:xfrm>
            <a:off x="2791040" y="1713503"/>
            <a:ext cx="6329670" cy="684803"/>
          </a:xfrm>
          <a:prstGeom prst="rect">
            <a:avLst/>
          </a:prstGeom>
          <a:noFill/>
        </p:spPr>
        <p:txBody>
          <a:bodyPr wrap="square" lIns="68580" tIns="34290" rIns="68580" bIns="34290" rtlCol="0">
            <a:spAutoFit/>
          </a:bodyPr>
          <a:lstStyle/>
          <a:p>
            <a:r>
              <a:rPr lang="zh-CN" altLang="en-US" sz="4000" b="1" dirty="0">
                <a:solidFill>
                  <a:srgbClr val="0070C0"/>
                </a:solidFill>
                <a:cs typeface="+mn-ea"/>
                <a:sym typeface="+mn-lt"/>
              </a:rPr>
              <a:t>任务五   申报与缴纳</a:t>
            </a:r>
          </a:p>
        </p:txBody>
      </p:sp>
      <p:grpSp>
        <p:nvGrpSpPr>
          <p:cNvPr id="25" name="组合 24"/>
          <p:cNvGrpSpPr/>
          <p:nvPr/>
        </p:nvGrpSpPr>
        <p:grpSpPr>
          <a:xfrm>
            <a:off x="1787045" y="1867537"/>
            <a:ext cx="527203" cy="530769"/>
            <a:chOff x="5042691" y="2273920"/>
            <a:chExt cx="702937" cy="707692"/>
          </a:xfrm>
          <a:solidFill>
            <a:srgbClr val="0070C0"/>
          </a:solidFill>
        </p:grpSpPr>
        <p:sp>
          <p:nvSpPr>
            <p:cNvPr id="26"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5" name="文本框 14"/>
          <p:cNvSpPr txBox="1"/>
          <p:nvPr/>
        </p:nvSpPr>
        <p:spPr>
          <a:xfrm>
            <a:off x="2933432" y="2833300"/>
            <a:ext cx="2486156" cy="461665"/>
          </a:xfrm>
          <a:prstGeom prst="rect">
            <a:avLst/>
          </a:prstGeom>
          <a:noFill/>
        </p:spPr>
        <p:txBody>
          <a:bodyPr wrap="square" rtlCol="0">
            <a:spAutoFit/>
          </a:bodyPr>
          <a:lstStyle/>
          <a:p>
            <a:r>
              <a:rPr lang="zh-CN" altLang="en-US" sz="2400" b="1" dirty="0">
                <a:cs typeface="+mn-ea"/>
                <a:sym typeface="+mn-lt"/>
              </a:rPr>
              <a:t>知识点 </a:t>
            </a:r>
            <a:endParaRPr lang="en-US" altLang="zh-CN" sz="2400" b="1" dirty="0">
              <a:cs typeface="+mn-ea"/>
              <a:sym typeface="+mn-lt"/>
            </a:endParaRPr>
          </a:p>
        </p:txBody>
      </p:sp>
      <p:sp>
        <p:nvSpPr>
          <p:cNvPr id="17" name="文本框 16"/>
          <p:cNvSpPr txBox="1"/>
          <p:nvPr/>
        </p:nvSpPr>
        <p:spPr bwMode="auto">
          <a:xfrm>
            <a:off x="2933432" y="3217502"/>
            <a:ext cx="5203480" cy="1881990"/>
          </a:xfrm>
          <a:prstGeom prst="rect">
            <a:avLst/>
          </a:prstGeom>
          <a:noFill/>
        </p:spPr>
        <p:txBody>
          <a:bodyPr wrap="square" lIns="68580" tIns="34290" rIns="68580" bIns="34290">
            <a:spAutoFit/>
          </a:bodyPr>
          <a:lstStyle/>
          <a:p>
            <a:pPr>
              <a:lnSpc>
                <a:spcPct val="120000"/>
              </a:lnSpc>
            </a:pPr>
            <a:r>
              <a:rPr lang="en-US" altLang="zh-CN" sz="2000" b="1" dirty="0">
                <a:cs typeface="+mn-ea"/>
                <a:sym typeface="+mn-lt"/>
              </a:rPr>
              <a:t>1.</a:t>
            </a:r>
            <a:r>
              <a:rPr lang="zh-CN" altLang="en-US" sz="2000" b="1" dirty="0">
                <a:cs typeface="+mn-ea"/>
                <a:sym typeface="+mn-lt"/>
              </a:rPr>
              <a:t>纳税环节</a:t>
            </a:r>
            <a:endParaRPr lang="en-US" altLang="zh-CN" sz="2000" b="1" dirty="0">
              <a:cs typeface="+mn-ea"/>
              <a:sym typeface="+mn-lt"/>
            </a:endParaRPr>
          </a:p>
          <a:p>
            <a:pPr>
              <a:lnSpc>
                <a:spcPct val="120000"/>
              </a:lnSpc>
            </a:pPr>
            <a:r>
              <a:rPr lang="en-US" altLang="zh-CN" sz="2000" b="1" dirty="0">
                <a:cs typeface="+mn-ea"/>
                <a:sym typeface="+mn-lt"/>
              </a:rPr>
              <a:t>2.</a:t>
            </a:r>
            <a:r>
              <a:rPr lang="zh-CN" altLang="en-US" sz="2000" b="1" dirty="0">
                <a:cs typeface="+mn-ea"/>
                <a:sym typeface="+mn-lt"/>
              </a:rPr>
              <a:t>纳税义务发生时间</a:t>
            </a:r>
            <a:endParaRPr lang="en-US" altLang="zh-CN" sz="2000" b="1" dirty="0">
              <a:cs typeface="+mn-ea"/>
              <a:sym typeface="+mn-lt"/>
            </a:endParaRPr>
          </a:p>
          <a:p>
            <a:pPr>
              <a:lnSpc>
                <a:spcPct val="120000"/>
              </a:lnSpc>
            </a:pPr>
            <a:r>
              <a:rPr lang="en-US" altLang="zh-CN" sz="2000" b="1" dirty="0">
                <a:cs typeface="+mn-ea"/>
                <a:sym typeface="+mn-lt"/>
              </a:rPr>
              <a:t>3.</a:t>
            </a:r>
            <a:r>
              <a:rPr lang="zh-CN" altLang="en-US" sz="2000" b="1" dirty="0">
                <a:cs typeface="+mn-ea"/>
                <a:sym typeface="+mn-lt"/>
              </a:rPr>
              <a:t>纳税期限</a:t>
            </a:r>
            <a:endParaRPr lang="en-US" altLang="zh-CN" sz="2000" b="1" dirty="0">
              <a:cs typeface="+mn-ea"/>
              <a:sym typeface="+mn-lt"/>
            </a:endParaRPr>
          </a:p>
          <a:p>
            <a:pPr>
              <a:lnSpc>
                <a:spcPct val="120000"/>
              </a:lnSpc>
            </a:pPr>
            <a:r>
              <a:rPr lang="en-US" altLang="zh-CN" sz="2000" b="1" dirty="0">
                <a:cs typeface="+mn-ea"/>
                <a:sym typeface="+mn-lt"/>
              </a:rPr>
              <a:t>4.</a:t>
            </a:r>
            <a:r>
              <a:rPr lang="zh-CN" altLang="en-US" sz="2000" b="1" dirty="0">
                <a:cs typeface="+mn-ea"/>
                <a:sym typeface="+mn-lt"/>
              </a:rPr>
              <a:t>纳税地点</a:t>
            </a:r>
            <a:endParaRPr lang="en-US" altLang="zh-CN" sz="2000" b="1" dirty="0">
              <a:cs typeface="+mn-ea"/>
              <a:sym typeface="+mn-lt"/>
            </a:endParaRPr>
          </a:p>
          <a:p>
            <a:pPr>
              <a:lnSpc>
                <a:spcPct val="120000"/>
              </a:lnSpc>
            </a:pPr>
            <a:endParaRPr lang="en-US" altLang="zh-CN" sz="2000" b="1" dirty="0">
              <a:cs typeface="+mn-ea"/>
              <a:sym typeface="+mn-lt"/>
            </a:endParaRPr>
          </a:p>
        </p:txBody>
      </p:sp>
    </p:spTree>
    <p:extLst>
      <p:ext uri="{BB962C8B-B14F-4D97-AF65-F5344CB8AC3E}">
        <p14:creationId xmlns:p14="http://schemas.microsoft.com/office/powerpoint/2010/main" val="4267478662"/>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85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35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1850"/>
                            </p:stCondLst>
                            <p:childTnLst>
                              <p:par>
                                <p:cTn id="19" presetID="22" presetClass="entr" presetSubtype="2" fill="hold" grpId="0" nodeType="afterEffect">
                                  <p:stCondLst>
                                    <p:cond delay="0"/>
                                  </p:stCondLst>
                                  <p:iterate type="lt">
                                    <p:tmPct val="4878"/>
                                  </p:iterate>
                                  <p:childTnLst>
                                    <p:set>
                                      <p:cBhvr>
                                        <p:cTn id="20" dur="1" fill="hold">
                                          <p:stCondLst>
                                            <p:cond delay="0"/>
                                          </p:stCondLst>
                                        </p:cTn>
                                        <p:tgtEl>
                                          <p:spTgt spid="17"/>
                                        </p:tgtEl>
                                        <p:attrNameLst>
                                          <p:attrName>style.visibility</p:attrName>
                                        </p:attrNameLst>
                                      </p:cBhvr>
                                      <p:to>
                                        <p:strVal val="visible"/>
                                      </p:to>
                                    </p:set>
                                    <p:animEffect transition="in" filter="wipe(righ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5" grpId="0"/>
      <p:bldP spid="17"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p:cNvSpPr txBox="1"/>
          <p:nvPr/>
        </p:nvSpPr>
        <p:spPr>
          <a:xfrm>
            <a:off x="905819" y="176611"/>
            <a:ext cx="7415930" cy="500137"/>
          </a:xfrm>
          <a:prstGeom prst="rect">
            <a:avLst/>
          </a:prstGeom>
          <a:noFill/>
        </p:spPr>
        <p:txBody>
          <a:bodyPr wrap="square" lIns="68580" tIns="34290" rIns="68580" bIns="34290" rtlCol="0">
            <a:spAutoFit/>
          </a:bodyPr>
          <a:lstStyle/>
          <a:p>
            <a:pPr algn="ctr"/>
            <a:r>
              <a:rPr lang="zh-CN" altLang="en-US" sz="2800" b="1" dirty="0">
                <a:solidFill>
                  <a:srgbClr val="0070C0"/>
                </a:solidFill>
              </a:rPr>
              <a:t>一、纳税环节</a:t>
            </a:r>
            <a:endParaRPr lang="zh-CN" altLang="zh-CN" sz="2800" b="1" dirty="0">
              <a:solidFill>
                <a:srgbClr val="0070C0"/>
              </a:solidFill>
            </a:endParaRPr>
          </a:p>
        </p:txBody>
      </p:sp>
      <p:graphicFrame>
        <p:nvGraphicFramePr>
          <p:cNvPr id="15" name="图示 14"/>
          <p:cNvGraphicFramePr/>
          <p:nvPr>
            <p:extLst>
              <p:ext uri="{D42A27DB-BD31-4B8C-83A1-F6EECF244321}">
                <p14:modId xmlns:p14="http://schemas.microsoft.com/office/powerpoint/2010/main" val="3930936734"/>
              </p:ext>
            </p:extLst>
          </p:nvPr>
        </p:nvGraphicFramePr>
        <p:xfrm>
          <a:off x="905819" y="676748"/>
          <a:ext cx="7493903" cy="4466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3602088"/>
      </p:ext>
    </p:extLst>
  </p:cSld>
  <p:clrMapOvr>
    <a:masterClrMapping/>
  </p:clrMapOvr>
  <p:transition spd="slow" advClick="0" advTm="0">
    <p:cove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165</a:t>
            </a:fld>
            <a:endParaRPr lang="en-US">
              <a:solidFill>
                <a:prstClr val="black">
                  <a:tint val="75000"/>
                </a:prstClr>
              </a:solidFill>
            </a:endParaRPr>
          </a:p>
        </p:txBody>
      </p:sp>
      <p:graphicFrame>
        <p:nvGraphicFramePr>
          <p:cNvPr id="4" name="图示 3"/>
          <p:cNvGraphicFramePr/>
          <p:nvPr>
            <p:extLst>
              <p:ext uri="{D42A27DB-BD31-4B8C-83A1-F6EECF244321}">
                <p14:modId xmlns:p14="http://schemas.microsoft.com/office/powerpoint/2010/main" val="448214660"/>
              </p:ext>
            </p:extLst>
          </p:nvPr>
        </p:nvGraphicFramePr>
        <p:xfrm>
          <a:off x="1355034" y="928807"/>
          <a:ext cx="6924185" cy="4054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541412" y="1804983"/>
            <a:ext cx="932969" cy="1938992"/>
          </a:xfrm>
          <a:prstGeom prst="rect">
            <a:avLst/>
          </a:prstGeom>
          <a:noFill/>
        </p:spPr>
        <p:txBody>
          <a:bodyPr wrap="square" rtlCol="0">
            <a:spAutoFit/>
          </a:bodyPr>
          <a:lstStyle/>
          <a:p>
            <a:pPr algn="ctr"/>
            <a:r>
              <a:rPr lang="zh-CN" altLang="en-US" sz="2400" b="1" dirty="0">
                <a:ln w="1905"/>
                <a:solidFill>
                  <a:srgbClr val="C00000"/>
                </a:solidFill>
                <a:effectLst>
                  <a:innerShdw blurRad="69850" dist="43180" dir="5400000">
                    <a:srgbClr val="000000">
                      <a:alpha val="65000"/>
                    </a:srgbClr>
                  </a:innerShdw>
                </a:effectLst>
              </a:rPr>
              <a:t>（</a:t>
            </a:r>
            <a:r>
              <a:rPr lang="en-US" altLang="zh-CN" sz="2400" b="1" dirty="0">
                <a:ln w="1905"/>
                <a:solidFill>
                  <a:srgbClr val="C00000"/>
                </a:solidFill>
                <a:effectLst>
                  <a:innerShdw blurRad="69850" dist="43180" dir="5400000">
                    <a:srgbClr val="000000">
                      <a:alpha val="65000"/>
                    </a:srgbClr>
                  </a:innerShdw>
                </a:effectLst>
              </a:rPr>
              <a:t>1</a:t>
            </a:r>
            <a:r>
              <a:rPr lang="zh-CN" altLang="en-US" sz="2400" b="1" dirty="0">
                <a:ln w="1905"/>
                <a:solidFill>
                  <a:srgbClr val="C00000"/>
                </a:solidFill>
                <a:effectLst>
                  <a:innerShdw blurRad="69850" dist="43180" dir="5400000">
                    <a:srgbClr val="000000">
                      <a:alpha val="65000"/>
                    </a:srgbClr>
                  </a:innerShdw>
                </a:effectLst>
              </a:rPr>
              <a:t>）  </a:t>
            </a:r>
            <a:endParaRPr lang="en-US" altLang="zh-CN" sz="2400" b="1" dirty="0">
              <a:ln w="1905"/>
              <a:solidFill>
                <a:srgbClr val="C00000"/>
              </a:solidFill>
              <a:effectLst>
                <a:innerShdw blurRad="69850" dist="43180" dir="5400000">
                  <a:srgbClr val="000000">
                    <a:alpha val="65000"/>
                  </a:srgbClr>
                </a:innerShdw>
              </a:effectLst>
            </a:endParaRPr>
          </a:p>
          <a:p>
            <a:pPr algn="ctr"/>
            <a:r>
              <a:rPr lang="zh-CN" altLang="en-US" sz="2400" b="1" dirty="0">
                <a:ln w="1905"/>
                <a:solidFill>
                  <a:srgbClr val="C00000"/>
                </a:solidFill>
                <a:effectLst>
                  <a:innerShdw blurRad="69850" dist="43180" dir="5400000">
                    <a:srgbClr val="000000">
                      <a:alpha val="65000"/>
                    </a:srgbClr>
                  </a:innerShdw>
                </a:effectLst>
              </a:rPr>
              <a:t>自</a:t>
            </a:r>
            <a:endParaRPr lang="en-US" altLang="zh-CN" sz="2400" b="1" dirty="0">
              <a:ln w="1905"/>
              <a:solidFill>
                <a:srgbClr val="C00000"/>
              </a:solidFill>
              <a:effectLst>
                <a:innerShdw blurRad="69850" dist="43180" dir="5400000">
                  <a:srgbClr val="000000">
                    <a:alpha val="65000"/>
                  </a:srgbClr>
                </a:innerShdw>
              </a:effectLst>
            </a:endParaRPr>
          </a:p>
          <a:p>
            <a:pPr algn="ctr"/>
            <a:r>
              <a:rPr lang="zh-CN" altLang="en-US" sz="2400" b="1" dirty="0">
                <a:ln w="1905"/>
                <a:solidFill>
                  <a:srgbClr val="C00000"/>
                </a:solidFill>
                <a:effectLst>
                  <a:innerShdw blurRad="69850" dist="43180" dir="5400000">
                    <a:srgbClr val="000000">
                      <a:alpha val="65000"/>
                    </a:srgbClr>
                  </a:innerShdw>
                </a:effectLst>
              </a:rPr>
              <a:t>产</a:t>
            </a:r>
            <a:endParaRPr lang="en-US" altLang="zh-CN" sz="2400" b="1" dirty="0">
              <a:ln w="1905"/>
              <a:solidFill>
                <a:srgbClr val="C00000"/>
              </a:solidFill>
              <a:effectLst>
                <a:innerShdw blurRad="69850" dist="43180" dir="5400000">
                  <a:srgbClr val="000000">
                    <a:alpha val="65000"/>
                  </a:srgbClr>
                </a:innerShdw>
              </a:effectLst>
            </a:endParaRPr>
          </a:p>
          <a:p>
            <a:pPr algn="ctr"/>
            <a:r>
              <a:rPr lang="zh-CN" altLang="en-US" sz="2400" b="1" dirty="0">
                <a:ln w="1905"/>
                <a:solidFill>
                  <a:srgbClr val="C00000"/>
                </a:solidFill>
                <a:effectLst>
                  <a:innerShdw blurRad="69850" dist="43180" dir="5400000">
                    <a:srgbClr val="000000">
                      <a:alpha val="65000"/>
                    </a:srgbClr>
                  </a:innerShdw>
                </a:effectLst>
              </a:rPr>
              <a:t>销</a:t>
            </a:r>
            <a:endParaRPr lang="en-US" altLang="zh-CN" sz="2400" b="1" dirty="0">
              <a:ln w="1905"/>
              <a:solidFill>
                <a:srgbClr val="C00000"/>
              </a:solidFill>
              <a:effectLst>
                <a:innerShdw blurRad="69850" dist="43180" dir="5400000">
                  <a:srgbClr val="000000">
                    <a:alpha val="65000"/>
                  </a:srgbClr>
                </a:innerShdw>
              </a:effectLst>
            </a:endParaRPr>
          </a:p>
          <a:p>
            <a:pPr algn="ctr"/>
            <a:r>
              <a:rPr lang="zh-CN" altLang="en-US" sz="2400" b="1" dirty="0">
                <a:ln w="1905"/>
                <a:solidFill>
                  <a:srgbClr val="C00000"/>
                </a:solidFill>
                <a:effectLst>
                  <a:innerShdw blurRad="69850" dist="43180" dir="5400000">
                    <a:srgbClr val="000000">
                      <a:alpha val="65000"/>
                    </a:srgbClr>
                  </a:innerShdw>
                </a:effectLst>
              </a:rPr>
              <a:t>售</a:t>
            </a:r>
          </a:p>
        </p:txBody>
      </p:sp>
      <p:sp>
        <p:nvSpPr>
          <p:cNvPr id="7" name="文本框 4">
            <a:extLst>
              <a:ext uri="{FF2B5EF4-FFF2-40B4-BE49-F238E27FC236}">
                <a16:creationId xmlns:a16="http://schemas.microsoft.com/office/drawing/2014/main" id="{8C20480F-62E2-4F7D-9F10-4A2CACD4B235}"/>
              </a:ext>
            </a:extLst>
          </p:cNvPr>
          <p:cNvSpPr txBox="1"/>
          <p:nvPr/>
        </p:nvSpPr>
        <p:spPr>
          <a:xfrm>
            <a:off x="905819" y="176611"/>
            <a:ext cx="7415930" cy="500137"/>
          </a:xfrm>
          <a:prstGeom prst="rect">
            <a:avLst/>
          </a:prstGeom>
          <a:noFill/>
        </p:spPr>
        <p:txBody>
          <a:bodyPr wrap="square" lIns="68580" tIns="34290" rIns="68580" bIns="34290" rtlCol="0">
            <a:spAutoFit/>
          </a:bodyPr>
          <a:lstStyle/>
          <a:p>
            <a:pPr algn="ctr"/>
            <a:r>
              <a:rPr lang="zh-CN" altLang="en-US" sz="2800" b="1" dirty="0">
                <a:solidFill>
                  <a:srgbClr val="0070C0"/>
                </a:solidFill>
              </a:rPr>
              <a:t>二、纳税义务发生时间</a:t>
            </a:r>
            <a:endParaRPr lang="zh-CN" altLang="zh-CN" sz="2800" b="1" dirty="0">
              <a:solidFill>
                <a:srgbClr val="0070C0"/>
              </a:solidFill>
            </a:endParaRPr>
          </a:p>
        </p:txBody>
      </p:sp>
    </p:spTree>
    <p:extLst>
      <p:ext uri="{BB962C8B-B14F-4D97-AF65-F5344CB8AC3E}">
        <p14:creationId xmlns:p14="http://schemas.microsoft.com/office/powerpoint/2010/main" val="256263025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166</a:t>
            </a:fld>
            <a:endParaRPr lang="en-US">
              <a:solidFill>
                <a:prstClr val="black">
                  <a:tint val="75000"/>
                </a:prstClr>
              </a:solidFill>
            </a:endParaRPr>
          </a:p>
        </p:txBody>
      </p:sp>
      <p:graphicFrame>
        <p:nvGraphicFramePr>
          <p:cNvPr id="4" name="图示 3"/>
          <p:cNvGraphicFramePr/>
          <p:nvPr>
            <p:extLst>
              <p:ext uri="{D42A27DB-BD31-4B8C-83A1-F6EECF244321}">
                <p14:modId xmlns:p14="http://schemas.microsoft.com/office/powerpoint/2010/main" val="1336213727"/>
              </p:ext>
            </p:extLst>
          </p:nvPr>
        </p:nvGraphicFramePr>
        <p:xfrm>
          <a:off x="1355035" y="1063487"/>
          <a:ext cx="6238461" cy="3619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p:cNvSpPr/>
          <p:nvPr/>
        </p:nvSpPr>
        <p:spPr>
          <a:xfrm>
            <a:off x="1478095" y="1420019"/>
            <a:ext cx="700833" cy="707886"/>
          </a:xfrm>
          <a:prstGeom prst="rect">
            <a:avLst/>
          </a:prstGeom>
        </p:spPr>
        <p:txBody>
          <a:bodyPr wrap="none">
            <a:spAutoFit/>
          </a:bodyPr>
          <a:lstStyle/>
          <a:p>
            <a:pPr lvl="0"/>
            <a:r>
              <a:rPr lang="zh-CN" altLang="zh-CN" sz="2000" b="1" dirty="0"/>
              <a:t>自产</a:t>
            </a:r>
            <a:endParaRPr lang="en-US" altLang="zh-CN" sz="2000" b="1" dirty="0"/>
          </a:p>
          <a:p>
            <a:pPr lvl="0"/>
            <a:r>
              <a:rPr lang="zh-CN" altLang="zh-CN" sz="2000" b="1" dirty="0"/>
              <a:t>自用</a:t>
            </a:r>
            <a:endParaRPr lang="zh-CN" altLang="en-US" sz="2000" b="1" dirty="0"/>
          </a:p>
        </p:txBody>
      </p:sp>
      <p:sp>
        <p:nvSpPr>
          <p:cNvPr id="6" name="矩形 5"/>
          <p:cNvSpPr/>
          <p:nvPr/>
        </p:nvSpPr>
        <p:spPr>
          <a:xfrm>
            <a:off x="1781690" y="2551328"/>
            <a:ext cx="700833" cy="707886"/>
          </a:xfrm>
          <a:prstGeom prst="rect">
            <a:avLst/>
          </a:prstGeom>
        </p:spPr>
        <p:txBody>
          <a:bodyPr wrap="none">
            <a:spAutoFit/>
          </a:bodyPr>
          <a:lstStyle/>
          <a:p>
            <a:pPr lvl="0"/>
            <a:r>
              <a:rPr lang="zh-CN" altLang="zh-CN" sz="2000" b="1" dirty="0"/>
              <a:t>委托</a:t>
            </a:r>
            <a:endParaRPr lang="en-US" altLang="zh-CN" sz="2000" b="1" dirty="0"/>
          </a:p>
          <a:p>
            <a:pPr lvl="0"/>
            <a:r>
              <a:rPr lang="zh-CN" altLang="zh-CN" sz="2000" b="1" dirty="0"/>
              <a:t>加工</a:t>
            </a:r>
            <a:endParaRPr lang="zh-CN" altLang="en-US" sz="2000" b="1" dirty="0"/>
          </a:p>
        </p:txBody>
      </p:sp>
      <p:sp>
        <p:nvSpPr>
          <p:cNvPr id="7" name="矩形 6"/>
          <p:cNvSpPr/>
          <p:nvPr/>
        </p:nvSpPr>
        <p:spPr>
          <a:xfrm>
            <a:off x="1586746" y="3789462"/>
            <a:ext cx="697627" cy="400110"/>
          </a:xfrm>
          <a:prstGeom prst="rect">
            <a:avLst/>
          </a:prstGeom>
        </p:spPr>
        <p:txBody>
          <a:bodyPr wrap="none">
            <a:spAutoFit/>
          </a:bodyPr>
          <a:lstStyle/>
          <a:p>
            <a:pPr lvl="0"/>
            <a:r>
              <a:rPr lang="zh-CN" altLang="zh-CN" sz="2000" b="1" dirty="0"/>
              <a:t>进口</a:t>
            </a:r>
            <a:endParaRPr lang="zh-CN" altLang="en-US" sz="2000" b="1" dirty="0"/>
          </a:p>
        </p:txBody>
      </p:sp>
      <p:sp>
        <p:nvSpPr>
          <p:cNvPr id="9" name="文本框 4">
            <a:extLst>
              <a:ext uri="{FF2B5EF4-FFF2-40B4-BE49-F238E27FC236}">
                <a16:creationId xmlns:a16="http://schemas.microsoft.com/office/drawing/2014/main" id="{7615EF4D-7B13-439A-A715-AB6A13E9B2B0}"/>
              </a:ext>
            </a:extLst>
          </p:cNvPr>
          <p:cNvSpPr txBox="1"/>
          <p:nvPr/>
        </p:nvSpPr>
        <p:spPr>
          <a:xfrm>
            <a:off x="905819" y="176611"/>
            <a:ext cx="7415930" cy="500137"/>
          </a:xfrm>
          <a:prstGeom prst="rect">
            <a:avLst/>
          </a:prstGeom>
          <a:noFill/>
        </p:spPr>
        <p:txBody>
          <a:bodyPr wrap="square" lIns="68580" tIns="34290" rIns="68580" bIns="34290" rtlCol="0">
            <a:spAutoFit/>
          </a:bodyPr>
          <a:lstStyle/>
          <a:p>
            <a:pPr algn="ctr"/>
            <a:r>
              <a:rPr lang="zh-CN" altLang="en-US" sz="2800" b="1" dirty="0">
                <a:solidFill>
                  <a:srgbClr val="0070C0"/>
                </a:solidFill>
              </a:rPr>
              <a:t>二、纳税义务发生时间</a:t>
            </a:r>
            <a:endParaRPr lang="zh-CN" altLang="zh-CN" sz="2800" b="1" dirty="0">
              <a:solidFill>
                <a:srgbClr val="0070C0"/>
              </a:solidFill>
            </a:endParaRPr>
          </a:p>
        </p:txBody>
      </p:sp>
    </p:spTree>
    <p:extLst>
      <p:ext uri="{BB962C8B-B14F-4D97-AF65-F5344CB8AC3E}">
        <p14:creationId xmlns:p14="http://schemas.microsoft.com/office/powerpoint/2010/main" val="86892929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167</a:t>
            </a:fld>
            <a:endParaRPr lang="en-US">
              <a:solidFill>
                <a:prstClr val="black">
                  <a:tint val="75000"/>
                </a:prstClr>
              </a:solidFill>
            </a:endParaRPr>
          </a:p>
        </p:txBody>
      </p:sp>
      <p:graphicFrame>
        <p:nvGraphicFramePr>
          <p:cNvPr id="4" name="图示 3"/>
          <p:cNvGraphicFramePr/>
          <p:nvPr>
            <p:extLst>
              <p:ext uri="{D42A27DB-BD31-4B8C-83A1-F6EECF244321}">
                <p14:modId xmlns:p14="http://schemas.microsoft.com/office/powerpoint/2010/main" val="3313617132"/>
              </p:ext>
            </p:extLst>
          </p:nvPr>
        </p:nvGraphicFramePr>
        <p:xfrm>
          <a:off x="1355035" y="710876"/>
          <a:ext cx="6690267" cy="4360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p:cNvSpPr/>
          <p:nvPr/>
        </p:nvSpPr>
        <p:spPr>
          <a:xfrm>
            <a:off x="1656319" y="1717776"/>
            <a:ext cx="1035861" cy="430887"/>
          </a:xfrm>
          <a:prstGeom prst="rect">
            <a:avLst/>
          </a:prstGeom>
        </p:spPr>
        <p:txBody>
          <a:bodyPr wrap="none">
            <a:spAutoFit/>
          </a:bodyPr>
          <a:lstStyle/>
          <a:p>
            <a:pPr lvl="0"/>
            <a:r>
              <a:rPr lang="zh-CN" altLang="en-US" sz="2200" b="1" dirty="0"/>
              <a:t>计算期</a:t>
            </a:r>
          </a:p>
        </p:txBody>
      </p:sp>
      <p:sp>
        <p:nvSpPr>
          <p:cNvPr id="7" name="矩形 6"/>
          <p:cNvSpPr/>
          <p:nvPr/>
        </p:nvSpPr>
        <p:spPr>
          <a:xfrm>
            <a:off x="1656318" y="3588011"/>
            <a:ext cx="1035861" cy="430887"/>
          </a:xfrm>
          <a:prstGeom prst="rect">
            <a:avLst/>
          </a:prstGeom>
        </p:spPr>
        <p:txBody>
          <a:bodyPr wrap="none">
            <a:spAutoFit/>
          </a:bodyPr>
          <a:lstStyle/>
          <a:p>
            <a:pPr lvl="0"/>
            <a:r>
              <a:rPr lang="zh-CN" altLang="en-US" sz="2200" b="1" dirty="0"/>
              <a:t>缴纳期</a:t>
            </a:r>
          </a:p>
        </p:txBody>
      </p:sp>
      <p:sp>
        <p:nvSpPr>
          <p:cNvPr id="8" name="文本框 4">
            <a:extLst>
              <a:ext uri="{FF2B5EF4-FFF2-40B4-BE49-F238E27FC236}">
                <a16:creationId xmlns:a16="http://schemas.microsoft.com/office/drawing/2014/main" id="{FD0BA8C1-9D8C-45BE-ACDE-E16B6731AF22}"/>
              </a:ext>
            </a:extLst>
          </p:cNvPr>
          <p:cNvSpPr txBox="1"/>
          <p:nvPr/>
        </p:nvSpPr>
        <p:spPr>
          <a:xfrm>
            <a:off x="864035" y="240651"/>
            <a:ext cx="7415930" cy="500137"/>
          </a:xfrm>
          <a:prstGeom prst="rect">
            <a:avLst/>
          </a:prstGeom>
          <a:noFill/>
        </p:spPr>
        <p:txBody>
          <a:bodyPr wrap="square" lIns="68580" tIns="34290" rIns="68580" bIns="34290" rtlCol="0">
            <a:spAutoFit/>
          </a:bodyPr>
          <a:lstStyle/>
          <a:p>
            <a:pPr algn="ctr"/>
            <a:r>
              <a:rPr lang="zh-CN" altLang="en-US" sz="2800" b="1" dirty="0">
                <a:solidFill>
                  <a:srgbClr val="0070C0"/>
                </a:solidFill>
              </a:rPr>
              <a:t>三、纳税期限</a:t>
            </a:r>
            <a:endParaRPr lang="zh-CN" altLang="zh-CN" sz="2800" b="1" dirty="0">
              <a:solidFill>
                <a:srgbClr val="0070C0"/>
              </a:solidFill>
            </a:endParaRPr>
          </a:p>
        </p:txBody>
      </p:sp>
    </p:spTree>
    <p:extLst>
      <p:ext uri="{BB962C8B-B14F-4D97-AF65-F5344CB8AC3E}">
        <p14:creationId xmlns:p14="http://schemas.microsoft.com/office/powerpoint/2010/main" val="132459235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168</a:t>
            </a:fld>
            <a:endParaRPr lang="en-US">
              <a:solidFill>
                <a:prstClr val="black">
                  <a:tint val="75000"/>
                </a:prstClr>
              </a:solidFill>
            </a:endParaRPr>
          </a:p>
        </p:txBody>
      </p:sp>
      <p:graphicFrame>
        <p:nvGraphicFramePr>
          <p:cNvPr id="4" name="图示 3"/>
          <p:cNvGraphicFramePr/>
          <p:nvPr>
            <p:extLst>
              <p:ext uri="{D42A27DB-BD31-4B8C-83A1-F6EECF244321}">
                <p14:modId xmlns:p14="http://schemas.microsoft.com/office/powerpoint/2010/main" val="2651415255"/>
              </p:ext>
            </p:extLst>
          </p:nvPr>
        </p:nvGraphicFramePr>
        <p:xfrm>
          <a:off x="893417" y="825207"/>
          <a:ext cx="7357165" cy="40075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矩形 5">
            <a:extLst>
              <a:ext uri="{FF2B5EF4-FFF2-40B4-BE49-F238E27FC236}">
                <a16:creationId xmlns:a16="http://schemas.microsoft.com/office/drawing/2014/main" id="{35F0C277-4803-4D25-B97A-FB05DDFD19E3}"/>
              </a:ext>
            </a:extLst>
          </p:cNvPr>
          <p:cNvSpPr/>
          <p:nvPr/>
        </p:nvSpPr>
        <p:spPr>
          <a:xfrm>
            <a:off x="1231017" y="1739040"/>
            <a:ext cx="752129" cy="430887"/>
          </a:xfrm>
          <a:prstGeom prst="rect">
            <a:avLst/>
          </a:prstGeom>
        </p:spPr>
        <p:txBody>
          <a:bodyPr wrap="none">
            <a:spAutoFit/>
          </a:bodyPr>
          <a:lstStyle/>
          <a:p>
            <a:pPr lvl="0"/>
            <a:r>
              <a:rPr lang="zh-CN" altLang="en-US" sz="2200" b="1" dirty="0"/>
              <a:t>销售</a:t>
            </a:r>
          </a:p>
        </p:txBody>
      </p:sp>
      <p:sp>
        <p:nvSpPr>
          <p:cNvPr id="7" name="矩形 6">
            <a:extLst>
              <a:ext uri="{FF2B5EF4-FFF2-40B4-BE49-F238E27FC236}">
                <a16:creationId xmlns:a16="http://schemas.microsoft.com/office/drawing/2014/main" id="{CFA8F3B8-A4E7-4B7E-8E7F-8634B1ED0B73}"/>
              </a:ext>
            </a:extLst>
          </p:cNvPr>
          <p:cNvSpPr/>
          <p:nvPr/>
        </p:nvSpPr>
        <p:spPr>
          <a:xfrm>
            <a:off x="1231016" y="3351645"/>
            <a:ext cx="752129" cy="769441"/>
          </a:xfrm>
          <a:prstGeom prst="rect">
            <a:avLst/>
          </a:prstGeom>
        </p:spPr>
        <p:txBody>
          <a:bodyPr wrap="none">
            <a:spAutoFit/>
          </a:bodyPr>
          <a:lstStyle/>
          <a:p>
            <a:pPr lvl="0"/>
            <a:r>
              <a:rPr lang="zh-CN" altLang="en-US" sz="2200" b="1" dirty="0"/>
              <a:t>委托</a:t>
            </a:r>
            <a:endParaRPr lang="en-US" altLang="zh-CN" sz="2200" b="1" dirty="0"/>
          </a:p>
          <a:p>
            <a:pPr lvl="0"/>
            <a:r>
              <a:rPr lang="zh-CN" altLang="en-US" sz="2200" b="1" dirty="0"/>
              <a:t>加工</a:t>
            </a:r>
          </a:p>
        </p:txBody>
      </p:sp>
      <p:sp>
        <p:nvSpPr>
          <p:cNvPr id="8" name="文本框 4">
            <a:extLst>
              <a:ext uri="{FF2B5EF4-FFF2-40B4-BE49-F238E27FC236}">
                <a16:creationId xmlns:a16="http://schemas.microsoft.com/office/drawing/2014/main" id="{508E1C44-E746-4ABB-8019-184AA4D993B4}"/>
              </a:ext>
            </a:extLst>
          </p:cNvPr>
          <p:cNvSpPr txBox="1"/>
          <p:nvPr/>
        </p:nvSpPr>
        <p:spPr>
          <a:xfrm>
            <a:off x="864035" y="240651"/>
            <a:ext cx="7415930" cy="500137"/>
          </a:xfrm>
          <a:prstGeom prst="rect">
            <a:avLst/>
          </a:prstGeom>
          <a:noFill/>
        </p:spPr>
        <p:txBody>
          <a:bodyPr wrap="square" lIns="68580" tIns="34290" rIns="68580" bIns="34290" rtlCol="0">
            <a:spAutoFit/>
          </a:bodyPr>
          <a:lstStyle/>
          <a:p>
            <a:pPr algn="ctr"/>
            <a:r>
              <a:rPr lang="zh-CN" altLang="en-US" sz="2800" b="1" dirty="0">
                <a:solidFill>
                  <a:srgbClr val="0070C0"/>
                </a:solidFill>
              </a:rPr>
              <a:t>四、纳税地点</a:t>
            </a:r>
            <a:endParaRPr lang="zh-CN" altLang="zh-CN" sz="2800" b="1" dirty="0">
              <a:solidFill>
                <a:srgbClr val="0070C0"/>
              </a:solidFill>
            </a:endParaRPr>
          </a:p>
        </p:txBody>
      </p:sp>
    </p:spTree>
    <p:extLst>
      <p:ext uri="{BB962C8B-B14F-4D97-AF65-F5344CB8AC3E}">
        <p14:creationId xmlns:p14="http://schemas.microsoft.com/office/powerpoint/2010/main" val="338805899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169</a:t>
            </a:fld>
            <a:endParaRPr lang="en-US">
              <a:solidFill>
                <a:prstClr val="black">
                  <a:tint val="75000"/>
                </a:prstClr>
              </a:solidFill>
            </a:endParaRPr>
          </a:p>
        </p:txBody>
      </p:sp>
      <p:graphicFrame>
        <p:nvGraphicFramePr>
          <p:cNvPr id="4" name="图示 3"/>
          <p:cNvGraphicFramePr/>
          <p:nvPr>
            <p:extLst>
              <p:ext uri="{D42A27DB-BD31-4B8C-83A1-F6EECF244321}">
                <p14:modId xmlns:p14="http://schemas.microsoft.com/office/powerpoint/2010/main" val="3693715098"/>
              </p:ext>
            </p:extLst>
          </p:nvPr>
        </p:nvGraphicFramePr>
        <p:xfrm>
          <a:off x="1000616" y="798766"/>
          <a:ext cx="7640110" cy="4231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a:extLst>
              <a:ext uri="{FF2B5EF4-FFF2-40B4-BE49-F238E27FC236}">
                <a16:creationId xmlns:a16="http://schemas.microsoft.com/office/drawing/2014/main" id="{FE36E4F8-90FC-4C34-A412-76B64EA5652E}"/>
              </a:ext>
            </a:extLst>
          </p:cNvPr>
          <p:cNvSpPr/>
          <p:nvPr/>
        </p:nvSpPr>
        <p:spPr>
          <a:xfrm>
            <a:off x="1160133" y="1186147"/>
            <a:ext cx="752129" cy="430887"/>
          </a:xfrm>
          <a:prstGeom prst="rect">
            <a:avLst/>
          </a:prstGeom>
        </p:spPr>
        <p:txBody>
          <a:bodyPr wrap="none">
            <a:spAutoFit/>
          </a:bodyPr>
          <a:lstStyle/>
          <a:p>
            <a:pPr lvl="0"/>
            <a:r>
              <a:rPr lang="zh-CN" altLang="en-US" sz="2200" b="1" dirty="0"/>
              <a:t>进口</a:t>
            </a:r>
          </a:p>
        </p:txBody>
      </p:sp>
      <p:sp>
        <p:nvSpPr>
          <p:cNvPr id="6" name="矩形 5">
            <a:extLst>
              <a:ext uri="{FF2B5EF4-FFF2-40B4-BE49-F238E27FC236}">
                <a16:creationId xmlns:a16="http://schemas.microsoft.com/office/drawing/2014/main" id="{42527620-4DAE-4BA3-A76F-58D58AAEC9E0}"/>
              </a:ext>
            </a:extLst>
          </p:cNvPr>
          <p:cNvSpPr/>
          <p:nvPr/>
        </p:nvSpPr>
        <p:spPr>
          <a:xfrm>
            <a:off x="1536197" y="2408891"/>
            <a:ext cx="752129" cy="430887"/>
          </a:xfrm>
          <a:prstGeom prst="rect">
            <a:avLst/>
          </a:prstGeom>
        </p:spPr>
        <p:txBody>
          <a:bodyPr wrap="none">
            <a:spAutoFit/>
          </a:bodyPr>
          <a:lstStyle/>
          <a:p>
            <a:pPr lvl="0"/>
            <a:r>
              <a:rPr lang="zh-CN" altLang="en-US" sz="2200" b="1" dirty="0"/>
              <a:t>临时</a:t>
            </a:r>
          </a:p>
        </p:txBody>
      </p:sp>
      <p:sp>
        <p:nvSpPr>
          <p:cNvPr id="7" name="矩形 6">
            <a:extLst>
              <a:ext uri="{FF2B5EF4-FFF2-40B4-BE49-F238E27FC236}">
                <a16:creationId xmlns:a16="http://schemas.microsoft.com/office/drawing/2014/main" id="{DE7E67F5-FEF7-49FC-815C-EE5849BC08D3}"/>
              </a:ext>
            </a:extLst>
          </p:cNvPr>
          <p:cNvSpPr/>
          <p:nvPr/>
        </p:nvSpPr>
        <p:spPr>
          <a:xfrm>
            <a:off x="1160133" y="3913847"/>
            <a:ext cx="1035861" cy="430887"/>
          </a:xfrm>
          <a:prstGeom prst="rect">
            <a:avLst/>
          </a:prstGeom>
        </p:spPr>
        <p:txBody>
          <a:bodyPr wrap="none">
            <a:spAutoFit/>
          </a:bodyPr>
          <a:lstStyle/>
          <a:p>
            <a:pPr lvl="0"/>
            <a:r>
              <a:rPr lang="zh-CN" altLang="en-US" sz="2200" b="1" dirty="0"/>
              <a:t>跨地区</a:t>
            </a:r>
          </a:p>
        </p:txBody>
      </p:sp>
      <p:sp>
        <p:nvSpPr>
          <p:cNvPr id="8" name="文本框 4">
            <a:extLst>
              <a:ext uri="{FF2B5EF4-FFF2-40B4-BE49-F238E27FC236}">
                <a16:creationId xmlns:a16="http://schemas.microsoft.com/office/drawing/2014/main" id="{A022A052-8667-4C4A-8E73-729D44FA5EB0}"/>
              </a:ext>
            </a:extLst>
          </p:cNvPr>
          <p:cNvSpPr txBox="1"/>
          <p:nvPr/>
        </p:nvSpPr>
        <p:spPr>
          <a:xfrm>
            <a:off x="864035" y="219386"/>
            <a:ext cx="7415930" cy="500137"/>
          </a:xfrm>
          <a:prstGeom prst="rect">
            <a:avLst/>
          </a:prstGeom>
          <a:noFill/>
        </p:spPr>
        <p:txBody>
          <a:bodyPr wrap="square" lIns="68580" tIns="34290" rIns="68580" bIns="34290" rtlCol="0">
            <a:spAutoFit/>
          </a:bodyPr>
          <a:lstStyle/>
          <a:p>
            <a:pPr algn="ctr"/>
            <a:r>
              <a:rPr lang="zh-CN" altLang="en-US" sz="2800" b="1" dirty="0">
                <a:solidFill>
                  <a:srgbClr val="0070C0"/>
                </a:solidFill>
              </a:rPr>
              <a:t>四、纳税地点</a:t>
            </a:r>
            <a:endParaRPr lang="zh-CN" altLang="zh-CN" sz="2800" b="1" dirty="0">
              <a:solidFill>
                <a:srgbClr val="0070C0"/>
              </a:solidFill>
            </a:endParaRPr>
          </a:p>
        </p:txBody>
      </p:sp>
    </p:spTree>
    <p:extLst>
      <p:ext uri="{BB962C8B-B14F-4D97-AF65-F5344CB8AC3E}">
        <p14:creationId xmlns:p14="http://schemas.microsoft.com/office/powerpoint/2010/main" val="2937427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6E0922D-F4BA-459D-BDCB-712F11E2D062}"/>
              </a:ext>
            </a:extLst>
          </p:cNvPr>
          <p:cNvSpPr>
            <a:spLocks noGrp="1"/>
          </p:cNvSpPr>
          <p:nvPr>
            <p:ph type="sldNum" sz="quarter" idx="12"/>
          </p:nvPr>
        </p:nvSpPr>
        <p:spPr>
          <a:xfrm>
            <a:off x="2371061" y="4869656"/>
            <a:ext cx="2133600" cy="273844"/>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楷体"/>
                <a:cs typeface="+mn-cs"/>
              </a:rPr>
              <a:pPr marL="0" marR="0" lvl="0" indent="0" algn="ct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ITC Avant Garde Std Bk" panose="020B0502020202020204" pitchFamily="34" charset="0"/>
              <a:ea typeface="楷体"/>
              <a:cs typeface="+mn-cs"/>
            </a:endParaRPr>
          </a:p>
        </p:txBody>
      </p:sp>
      <p:pic>
        <p:nvPicPr>
          <p:cNvPr id="3" name="Picture 3">
            <a:extLst>
              <a:ext uri="{FF2B5EF4-FFF2-40B4-BE49-F238E27FC236}">
                <a16:creationId xmlns:a16="http://schemas.microsoft.com/office/drawing/2014/main" id="{F8A83386-0A38-44F9-9DD6-C28B6FD8BCF5}"/>
              </a:ext>
            </a:extLst>
          </p:cNvPr>
          <p:cNvPicPr>
            <a:picLocks noChangeAspect="1" noChangeArrowheads="1"/>
          </p:cNvPicPr>
          <p:nvPr/>
        </p:nvPicPr>
        <p:blipFill>
          <a:blip r:embed="rId2" cstate="print"/>
          <a:srcRect/>
          <a:stretch>
            <a:fillRect/>
          </a:stretch>
        </p:blipFill>
        <p:spPr bwMode="auto">
          <a:xfrm>
            <a:off x="515357" y="948531"/>
            <a:ext cx="720725" cy="1347787"/>
          </a:xfrm>
          <a:prstGeom prst="rect">
            <a:avLst/>
          </a:prstGeom>
          <a:noFill/>
          <a:ln w="9525">
            <a:noFill/>
            <a:miter lim="800000"/>
            <a:headEnd/>
            <a:tailEnd/>
          </a:ln>
        </p:spPr>
      </p:pic>
      <p:sp>
        <p:nvSpPr>
          <p:cNvPr id="4" name="文本占位符 1">
            <a:extLst>
              <a:ext uri="{FF2B5EF4-FFF2-40B4-BE49-F238E27FC236}">
                <a16:creationId xmlns:a16="http://schemas.microsoft.com/office/drawing/2014/main" id="{18E007F5-42FE-44F9-9EAD-22F661191379}"/>
              </a:ext>
            </a:extLst>
          </p:cNvPr>
          <p:cNvSpPr txBox="1">
            <a:spLocks/>
          </p:cNvSpPr>
          <p:nvPr/>
        </p:nvSpPr>
        <p:spPr>
          <a:xfrm>
            <a:off x="1328157" y="1092993"/>
            <a:ext cx="2087563" cy="431800"/>
          </a:xfrm>
          <a:prstGeom prst="rect">
            <a:avLst/>
          </a:prstGeom>
        </p:spPr>
        <p:txBody>
          <a:bodyPr/>
          <a:lstStyle/>
          <a:p>
            <a:pPr marL="342900" indent="-342900" defTabSz="914400">
              <a:spcBef>
                <a:spcPct val="0"/>
              </a:spcBef>
              <a:buFont typeface="Arial" pitchFamily="34" charset="0"/>
              <a:buNone/>
              <a:defRPr/>
            </a:pPr>
            <a:r>
              <a:rPr lang="zh-CN" altLang="zh-CN" sz="2000" b="1" dirty="0">
                <a:latin typeface="楷体" panose="02010609060101010101" pitchFamily="49" charset="-122"/>
              </a:rPr>
              <a:t>烟、酒、摩托车</a:t>
            </a:r>
            <a:endParaRPr lang="en-US" altLang="zh-CN" sz="2000" b="1" dirty="0">
              <a:latin typeface="楷体" panose="02010609060101010101" pitchFamily="49" charset="-122"/>
            </a:endParaRPr>
          </a:p>
          <a:p>
            <a:pPr marL="342900" indent="-342900" defTabSz="914400">
              <a:spcBef>
                <a:spcPct val="0"/>
              </a:spcBef>
              <a:buFont typeface="Arial" pitchFamily="34" charset="0"/>
              <a:buNone/>
              <a:defRPr/>
            </a:pPr>
            <a:r>
              <a:rPr lang="en-US" altLang="zh-CN" sz="2000" b="1" dirty="0">
                <a:latin typeface="楷体" panose="02010609060101010101" pitchFamily="49" charset="-122"/>
              </a:rPr>
              <a:t>       </a:t>
            </a:r>
          </a:p>
          <a:p>
            <a:pPr marL="342900" indent="-342900" defTabSz="914400">
              <a:spcBef>
                <a:spcPct val="0"/>
              </a:spcBef>
              <a:buFont typeface="Arial" pitchFamily="34" charset="0"/>
              <a:buNone/>
              <a:defRPr/>
            </a:pPr>
            <a:r>
              <a:rPr lang="en-US" altLang="zh-CN" sz="2000" b="1" dirty="0">
                <a:latin typeface="楷体" panose="02010609060101010101" pitchFamily="49" charset="-122"/>
              </a:rPr>
              <a:t>       </a:t>
            </a:r>
            <a:endParaRPr lang="zh-CN" altLang="en-US" sz="2000" b="1" dirty="0">
              <a:latin typeface="楷体" panose="02010609060101010101" pitchFamily="49" charset="-122"/>
            </a:endParaRPr>
          </a:p>
        </p:txBody>
      </p:sp>
      <p:pic>
        <p:nvPicPr>
          <p:cNvPr id="5" name="Picture 5">
            <a:extLst>
              <a:ext uri="{FF2B5EF4-FFF2-40B4-BE49-F238E27FC236}">
                <a16:creationId xmlns:a16="http://schemas.microsoft.com/office/drawing/2014/main" id="{87B1ECD2-7E1A-492E-93D7-589E4156BF05}"/>
              </a:ext>
            </a:extLst>
          </p:cNvPr>
          <p:cNvPicPr>
            <a:picLocks noChangeAspect="1" noChangeArrowheads="1"/>
          </p:cNvPicPr>
          <p:nvPr/>
        </p:nvPicPr>
        <p:blipFill>
          <a:blip r:embed="rId3" cstate="print"/>
          <a:srcRect/>
          <a:stretch>
            <a:fillRect/>
          </a:stretch>
        </p:blipFill>
        <p:spPr bwMode="auto">
          <a:xfrm>
            <a:off x="6705019" y="1223962"/>
            <a:ext cx="1196975" cy="1347788"/>
          </a:xfrm>
          <a:prstGeom prst="rect">
            <a:avLst/>
          </a:prstGeom>
          <a:noFill/>
          <a:ln w="9525">
            <a:noFill/>
            <a:miter lim="800000"/>
            <a:headEnd/>
            <a:tailEnd/>
          </a:ln>
        </p:spPr>
      </p:pic>
      <p:sp>
        <p:nvSpPr>
          <p:cNvPr id="6" name="文本占位符 1">
            <a:extLst>
              <a:ext uri="{FF2B5EF4-FFF2-40B4-BE49-F238E27FC236}">
                <a16:creationId xmlns:a16="http://schemas.microsoft.com/office/drawing/2014/main" id="{CF637272-88C6-4608-9E07-AF7431DCDE27}"/>
              </a:ext>
            </a:extLst>
          </p:cNvPr>
          <p:cNvSpPr txBox="1">
            <a:spLocks/>
          </p:cNvSpPr>
          <p:nvPr/>
        </p:nvSpPr>
        <p:spPr bwMode="auto">
          <a:xfrm>
            <a:off x="2563231" y="1824831"/>
            <a:ext cx="4092575" cy="563562"/>
          </a:xfrm>
          <a:prstGeom prst="rect">
            <a:avLst/>
          </a:prstGeom>
          <a:noFill/>
          <a:ln w="9525">
            <a:noFill/>
            <a:miter lim="800000"/>
            <a:headEnd/>
            <a:tailEnd/>
          </a:ln>
        </p:spPr>
        <p:txBody>
          <a:bodyPr/>
          <a:lstStyle/>
          <a:p>
            <a:pPr>
              <a:lnSpc>
                <a:spcPct val="150000"/>
              </a:lnSpc>
              <a:defRPr/>
            </a:pPr>
            <a:r>
              <a:rPr lang="zh-CN" altLang="en-US" sz="2000" b="1" kern="0" dirty="0">
                <a:latin typeface="楷体" panose="02010609060101010101" pitchFamily="49" charset="-122"/>
              </a:rPr>
              <a:t>高档</a:t>
            </a:r>
            <a:r>
              <a:rPr lang="zh-CN" altLang="zh-CN" sz="2000" b="1" kern="0" dirty="0">
                <a:latin typeface="楷体" panose="02010609060101010101" pitchFamily="49" charset="-122"/>
              </a:rPr>
              <a:t>化妆品、贵重首饰及珠宝玉石</a:t>
            </a:r>
            <a:endParaRPr lang="zh-CN" altLang="en-US" sz="2000" b="1" kern="0" dirty="0">
              <a:latin typeface="楷体" panose="02010609060101010101" pitchFamily="49" charset="-122"/>
            </a:endParaRPr>
          </a:p>
        </p:txBody>
      </p:sp>
      <p:pic>
        <p:nvPicPr>
          <p:cNvPr id="7" name="Picture 7">
            <a:extLst>
              <a:ext uri="{FF2B5EF4-FFF2-40B4-BE49-F238E27FC236}">
                <a16:creationId xmlns:a16="http://schemas.microsoft.com/office/drawing/2014/main" id="{166B5DC1-B8AE-46BE-B6C7-21D12C421CD3}"/>
              </a:ext>
            </a:extLst>
          </p:cNvPr>
          <p:cNvPicPr>
            <a:picLocks noChangeAspect="1" noChangeArrowheads="1"/>
          </p:cNvPicPr>
          <p:nvPr/>
        </p:nvPicPr>
        <p:blipFill>
          <a:blip r:embed="rId4" cstate="print"/>
          <a:srcRect/>
          <a:stretch>
            <a:fillRect/>
          </a:stretch>
        </p:blipFill>
        <p:spPr bwMode="auto">
          <a:xfrm>
            <a:off x="2652132" y="2482056"/>
            <a:ext cx="1268413" cy="1347787"/>
          </a:xfrm>
          <a:prstGeom prst="rect">
            <a:avLst/>
          </a:prstGeom>
          <a:noFill/>
          <a:ln w="9525">
            <a:noFill/>
            <a:miter lim="800000"/>
            <a:headEnd/>
            <a:tailEnd/>
          </a:ln>
        </p:spPr>
      </p:pic>
      <p:sp>
        <p:nvSpPr>
          <p:cNvPr id="8" name="文本占位符 1">
            <a:extLst>
              <a:ext uri="{FF2B5EF4-FFF2-40B4-BE49-F238E27FC236}">
                <a16:creationId xmlns:a16="http://schemas.microsoft.com/office/drawing/2014/main" id="{148E5B74-8F81-4AF6-AB09-3B909215851D}"/>
              </a:ext>
            </a:extLst>
          </p:cNvPr>
          <p:cNvSpPr txBox="1">
            <a:spLocks/>
          </p:cNvSpPr>
          <p:nvPr/>
        </p:nvSpPr>
        <p:spPr bwMode="auto">
          <a:xfrm>
            <a:off x="3920545" y="2748756"/>
            <a:ext cx="2763837" cy="1017587"/>
          </a:xfrm>
          <a:prstGeom prst="rect">
            <a:avLst/>
          </a:prstGeom>
          <a:noFill/>
          <a:ln w="9525">
            <a:noFill/>
            <a:miter lim="800000"/>
            <a:headEnd/>
            <a:tailEnd/>
          </a:ln>
        </p:spPr>
        <p:txBody>
          <a:bodyPr/>
          <a:lstStyle/>
          <a:p>
            <a:pPr>
              <a:lnSpc>
                <a:spcPct val="150000"/>
              </a:lnSpc>
              <a:defRPr/>
            </a:pPr>
            <a:r>
              <a:rPr lang="zh-CN" altLang="zh-CN" sz="2000" b="1" kern="0" dirty="0">
                <a:latin typeface="楷体" panose="02010609060101010101" pitchFamily="49" charset="-122"/>
              </a:rPr>
              <a:t>小汽车、高档手表、</a:t>
            </a:r>
            <a:endParaRPr lang="en-US" altLang="zh-CN" sz="2000" b="1" kern="0" dirty="0">
              <a:latin typeface="楷体" panose="02010609060101010101" pitchFamily="49" charset="-122"/>
            </a:endParaRPr>
          </a:p>
          <a:p>
            <a:pPr>
              <a:lnSpc>
                <a:spcPct val="150000"/>
              </a:lnSpc>
              <a:defRPr/>
            </a:pPr>
            <a:r>
              <a:rPr lang="zh-CN" altLang="zh-CN" sz="2000" b="1" kern="0" dirty="0">
                <a:latin typeface="楷体" panose="02010609060101010101" pitchFamily="49" charset="-122"/>
              </a:rPr>
              <a:t>高尔夫球及球具、游艇</a:t>
            </a:r>
            <a:endParaRPr lang="en-US" altLang="zh-CN" sz="2000" b="1" kern="0" dirty="0">
              <a:latin typeface="楷体" panose="02010609060101010101" pitchFamily="49" charset="-122"/>
            </a:endParaRPr>
          </a:p>
          <a:p>
            <a:pPr>
              <a:lnSpc>
                <a:spcPct val="150000"/>
              </a:lnSpc>
              <a:defRPr/>
            </a:pPr>
            <a:r>
              <a:rPr lang="en-US" altLang="zh-CN" sz="2000" b="1" kern="0" dirty="0">
                <a:latin typeface="楷体" panose="02010609060101010101" pitchFamily="49" charset="-122"/>
              </a:rPr>
              <a:t>       </a:t>
            </a:r>
          </a:p>
          <a:p>
            <a:pPr>
              <a:lnSpc>
                <a:spcPct val="150000"/>
              </a:lnSpc>
              <a:defRPr/>
            </a:pPr>
            <a:r>
              <a:rPr lang="en-US" altLang="zh-CN" sz="2000" b="1" kern="0" dirty="0">
                <a:latin typeface="楷体" panose="02010609060101010101" pitchFamily="49" charset="-122"/>
              </a:rPr>
              <a:t>       </a:t>
            </a:r>
            <a:endParaRPr lang="zh-CN" altLang="en-US" sz="2000" b="1" kern="0" dirty="0">
              <a:latin typeface="楷体" panose="02010609060101010101" pitchFamily="49" charset="-122"/>
            </a:endParaRPr>
          </a:p>
        </p:txBody>
      </p:sp>
      <p:cxnSp>
        <p:nvCxnSpPr>
          <p:cNvPr id="9" name="直接箭头连接符 8">
            <a:extLst>
              <a:ext uri="{FF2B5EF4-FFF2-40B4-BE49-F238E27FC236}">
                <a16:creationId xmlns:a16="http://schemas.microsoft.com/office/drawing/2014/main" id="{9E23F44E-5C28-4951-8A28-97ED6071F004}"/>
              </a:ext>
            </a:extLst>
          </p:cNvPr>
          <p:cNvCxnSpPr>
            <a:cxnSpLocks noChangeShapeType="1"/>
            <a:stCxn id="4" idx="3"/>
          </p:cNvCxnSpPr>
          <p:nvPr/>
        </p:nvCxnSpPr>
        <p:spPr bwMode="auto">
          <a:xfrm>
            <a:off x="3415720" y="1308893"/>
            <a:ext cx="1008062" cy="95250"/>
          </a:xfrm>
          <a:prstGeom prst="straightConnector1">
            <a:avLst/>
          </a:prstGeom>
          <a:noFill/>
          <a:ln w="25400" algn="ctr">
            <a:solidFill>
              <a:srgbClr val="C00000"/>
            </a:solidFill>
            <a:round/>
            <a:headEnd/>
            <a:tailEnd type="arrow" w="med" len="med"/>
          </a:ln>
        </p:spPr>
      </p:cxnSp>
      <p:cxnSp>
        <p:nvCxnSpPr>
          <p:cNvPr id="10" name="直接箭头连接符 9">
            <a:extLst>
              <a:ext uri="{FF2B5EF4-FFF2-40B4-BE49-F238E27FC236}">
                <a16:creationId xmlns:a16="http://schemas.microsoft.com/office/drawing/2014/main" id="{E37F5C95-BE19-453F-8946-BA37C5B037DF}"/>
              </a:ext>
            </a:extLst>
          </p:cNvPr>
          <p:cNvCxnSpPr>
            <a:cxnSpLocks noChangeShapeType="1"/>
          </p:cNvCxnSpPr>
          <p:nvPr/>
        </p:nvCxnSpPr>
        <p:spPr bwMode="auto">
          <a:xfrm flipV="1">
            <a:off x="4423782" y="1524793"/>
            <a:ext cx="215900" cy="1368425"/>
          </a:xfrm>
          <a:prstGeom prst="straightConnector1">
            <a:avLst/>
          </a:prstGeom>
          <a:noFill/>
          <a:ln w="25400" algn="ctr">
            <a:solidFill>
              <a:srgbClr val="C00000"/>
            </a:solidFill>
            <a:round/>
            <a:headEnd/>
            <a:tailEnd type="arrow" w="med" len="med"/>
          </a:ln>
        </p:spPr>
      </p:cxnSp>
      <p:cxnSp>
        <p:nvCxnSpPr>
          <p:cNvPr id="11" name="直接箭头连接符 10">
            <a:extLst>
              <a:ext uri="{FF2B5EF4-FFF2-40B4-BE49-F238E27FC236}">
                <a16:creationId xmlns:a16="http://schemas.microsoft.com/office/drawing/2014/main" id="{11409326-BBD3-4C24-87C1-70917BD9E0BD}"/>
              </a:ext>
            </a:extLst>
          </p:cNvPr>
          <p:cNvCxnSpPr>
            <a:cxnSpLocks noChangeShapeType="1"/>
          </p:cNvCxnSpPr>
          <p:nvPr/>
        </p:nvCxnSpPr>
        <p:spPr bwMode="auto">
          <a:xfrm flipH="1" flipV="1">
            <a:off x="4928607" y="1524793"/>
            <a:ext cx="1366838" cy="1908175"/>
          </a:xfrm>
          <a:prstGeom prst="straightConnector1">
            <a:avLst/>
          </a:prstGeom>
          <a:noFill/>
          <a:ln w="25400" algn="ctr">
            <a:solidFill>
              <a:srgbClr val="C00000"/>
            </a:solidFill>
            <a:round/>
            <a:headEnd/>
            <a:tailEnd type="arrow" w="med" len="med"/>
          </a:ln>
        </p:spPr>
      </p:cxnSp>
      <p:sp>
        <p:nvSpPr>
          <p:cNvPr id="12" name="文本占位符 1">
            <a:extLst>
              <a:ext uri="{FF2B5EF4-FFF2-40B4-BE49-F238E27FC236}">
                <a16:creationId xmlns:a16="http://schemas.microsoft.com/office/drawing/2014/main" id="{325F766B-DB94-4C64-8120-85B66F842388}"/>
              </a:ext>
            </a:extLst>
          </p:cNvPr>
          <p:cNvSpPr txBox="1">
            <a:spLocks/>
          </p:cNvSpPr>
          <p:nvPr/>
        </p:nvSpPr>
        <p:spPr bwMode="auto">
          <a:xfrm>
            <a:off x="4423782" y="1092993"/>
            <a:ext cx="1079500" cy="431800"/>
          </a:xfrm>
          <a:prstGeom prst="rect">
            <a:avLst/>
          </a:prstGeom>
          <a:noFill/>
          <a:ln w="9525">
            <a:noFill/>
            <a:miter lim="800000"/>
            <a:headEnd/>
            <a:tailEnd/>
          </a:ln>
        </p:spPr>
        <p:txBody>
          <a:bodyPr/>
          <a:lstStyle/>
          <a:p>
            <a:pPr>
              <a:lnSpc>
                <a:spcPct val="150000"/>
              </a:lnSpc>
              <a:defRPr/>
            </a:pPr>
            <a:r>
              <a:rPr lang="zh-CN" altLang="en-US" sz="2000" b="1" kern="0">
                <a:latin typeface="楷体" panose="02010609060101010101" pitchFamily="49" charset="-122"/>
              </a:rPr>
              <a:t>成品油</a:t>
            </a:r>
            <a:r>
              <a:rPr lang="en-US" altLang="zh-CN" sz="2000" b="1" kern="0">
                <a:latin typeface="楷体" panose="02010609060101010101" pitchFamily="49" charset="-122"/>
              </a:rPr>
              <a:t>       </a:t>
            </a:r>
          </a:p>
          <a:p>
            <a:pPr>
              <a:lnSpc>
                <a:spcPct val="150000"/>
              </a:lnSpc>
              <a:defRPr/>
            </a:pPr>
            <a:r>
              <a:rPr lang="en-US" altLang="zh-CN" sz="2000" b="1" kern="0">
                <a:latin typeface="楷体" panose="02010609060101010101" pitchFamily="49" charset="-122"/>
              </a:rPr>
              <a:t>       </a:t>
            </a:r>
            <a:endParaRPr lang="zh-CN" altLang="en-US" sz="2000" b="1" kern="0">
              <a:latin typeface="楷体" panose="02010609060101010101" pitchFamily="49" charset="-122"/>
            </a:endParaRPr>
          </a:p>
        </p:txBody>
      </p:sp>
      <p:pic>
        <p:nvPicPr>
          <p:cNvPr id="13" name="Picture 6">
            <a:extLst>
              <a:ext uri="{FF2B5EF4-FFF2-40B4-BE49-F238E27FC236}">
                <a16:creationId xmlns:a16="http://schemas.microsoft.com/office/drawing/2014/main" id="{B90DC56E-17DC-4568-896D-040BEACB5C25}"/>
              </a:ext>
            </a:extLst>
          </p:cNvPr>
          <p:cNvPicPr>
            <a:picLocks noChangeAspect="1" noChangeArrowheads="1"/>
          </p:cNvPicPr>
          <p:nvPr/>
        </p:nvPicPr>
        <p:blipFill>
          <a:blip r:embed="rId5" cstate="print"/>
          <a:srcRect/>
          <a:stretch>
            <a:fillRect/>
          </a:stretch>
        </p:blipFill>
        <p:spPr bwMode="auto">
          <a:xfrm>
            <a:off x="5006311" y="3774742"/>
            <a:ext cx="1089025" cy="1347788"/>
          </a:xfrm>
          <a:prstGeom prst="rect">
            <a:avLst/>
          </a:prstGeom>
          <a:noFill/>
          <a:ln w="9525">
            <a:noFill/>
            <a:miter lim="800000"/>
            <a:headEnd/>
            <a:tailEnd/>
          </a:ln>
        </p:spPr>
      </p:pic>
      <p:sp>
        <p:nvSpPr>
          <p:cNvPr id="14" name="文本占位符 1">
            <a:extLst>
              <a:ext uri="{FF2B5EF4-FFF2-40B4-BE49-F238E27FC236}">
                <a16:creationId xmlns:a16="http://schemas.microsoft.com/office/drawing/2014/main" id="{BF196C0C-3FB1-4102-A4FC-52CDAC62CC82}"/>
              </a:ext>
            </a:extLst>
          </p:cNvPr>
          <p:cNvSpPr txBox="1">
            <a:spLocks/>
          </p:cNvSpPr>
          <p:nvPr/>
        </p:nvSpPr>
        <p:spPr bwMode="auto">
          <a:xfrm>
            <a:off x="1420232" y="3901281"/>
            <a:ext cx="3724275" cy="968375"/>
          </a:xfrm>
          <a:prstGeom prst="rect">
            <a:avLst/>
          </a:prstGeom>
          <a:noFill/>
          <a:ln w="9525">
            <a:noFill/>
            <a:miter lim="800000"/>
            <a:headEnd/>
            <a:tailEnd/>
          </a:ln>
        </p:spPr>
        <p:txBody>
          <a:bodyPr/>
          <a:lstStyle/>
          <a:p>
            <a:pPr>
              <a:lnSpc>
                <a:spcPct val="150000"/>
              </a:lnSpc>
              <a:defRPr/>
            </a:pPr>
            <a:r>
              <a:rPr lang="zh-CN" altLang="zh-CN" sz="2000" b="1" kern="0" dirty="0">
                <a:latin typeface="楷体" panose="02010609060101010101" pitchFamily="49" charset="-122"/>
              </a:rPr>
              <a:t>鞭炮和焰火、木制一次性筷子、</a:t>
            </a:r>
            <a:endParaRPr lang="en-US" altLang="zh-CN" sz="2000" b="1" kern="0" dirty="0">
              <a:latin typeface="楷体" panose="02010609060101010101" pitchFamily="49" charset="-122"/>
            </a:endParaRPr>
          </a:p>
          <a:p>
            <a:pPr>
              <a:lnSpc>
                <a:spcPct val="150000"/>
              </a:lnSpc>
              <a:defRPr/>
            </a:pPr>
            <a:r>
              <a:rPr lang="zh-CN" altLang="zh-CN" sz="2000" b="1" kern="0" dirty="0">
                <a:latin typeface="楷体" panose="02010609060101010101" pitchFamily="49" charset="-122"/>
              </a:rPr>
              <a:t>实木地板</a:t>
            </a:r>
            <a:r>
              <a:rPr lang="zh-CN" altLang="en-US" sz="2000" b="1" kern="0" dirty="0">
                <a:latin typeface="楷体" panose="02010609060101010101" pitchFamily="49" charset="-122"/>
              </a:rPr>
              <a:t>、涂料、电池</a:t>
            </a:r>
            <a:endParaRPr lang="en-US" altLang="zh-CN" sz="2000" b="1" kern="0" dirty="0">
              <a:latin typeface="楷体" panose="02010609060101010101" pitchFamily="49" charset="-122"/>
            </a:endParaRPr>
          </a:p>
          <a:p>
            <a:pPr>
              <a:lnSpc>
                <a:spcPct val="150000"/>
              </a:lnSpc>
              <a:defRPr/>
            </a:pPr>
            <a:r>
              <a:rPr lang="en-US" altLang="zh-CN" sz="2000" b="1" kern="0" dirty="0">
                <a:latin typeface="楷体" panose="02010609060101010101" pitchFamily="49" charset="-122"/>
              </a:rPr>
              <a:t>       </a:t>
            </a:r>
          </a:p>
          <a:p>
            <a:pPr>
              <a:lnSpc>
                <a:spcPct val="150000"/>
              </a:lnSpc>
              <a:defRPr/>
            </a:pPr>
            <a:r>
              <a:rPr lang="en-US" altLang="zh-CN" sz="2000" b="1" kern="0" dirty="0">
                <a:latin typeface="楷体" panose="02010609060101010101" pitchFamily="49" charset="-122"/>
              </a:rPr>
              <a:t>       </a:t>
            </a:r>
            <a:endParaRPr lang="zh-CN" altLang="en-US" sz="2000" b="1" kern="0" dirty="0">
              <a:latin typeface="楷体" panose="02010609060101010101" pitchFamily="49" charset="-122"/>
            </a:endParaRPr>
          </a:p>
        </p:txBody>
      </p:sp>
      <p:sp>
        <p:nvSpPr>
          <p:cNvPr id="18" name="TextBox 7">
            <a:extLst>
              <a:ext uri="{FF2B5EF4-FFF2-40B4-BE49-F238E27FC236}">
                <a16:creationId xmlns:a16="http://schemas.microsoft.com/office/drawing/2014/main" id="{2A224AD5-E3A3-4C28-9F0B-E487735A1254}"/>
              </a:ext>
            </a:extLst>
          </p:cNvPr>
          <p:cNvSpPr txBox="1"/>
          <p:nvPr/>
        </p:nvSpPr>
        <p:spPr>
          <a:xfrm>
            <a:off x="168072" y="2348646"/>
            <a:ext cx="1980029" cy="400110"/>
          </a:xfrm>
          <a:prstGeom prst="rect">
            <a:avLst/>
          </a:prstGeom>
          <a:noFill/>
          <a:ln w="19050">
            <a:solidFill>
              <a:srgbClr val="C00000"/>
            </a:solidFill>
          </a:ln>
        </p:spPr>
        <p:txBody>
          <a:bodyPr wrap="none">
            <a:spAutoFit/>
          </a:bodyPr>
          <a:lstStyle/>
          <a:p>
            <a:pPr>
              <a:defRPr/>
            </a:pPr>
            <a:r>
              <a:rPr lang="zh-CN" altLang="en-US" sz="2000" b="1" dirty="0">
                <a:solidFill>
                  <a:srgbClr val="C00000"/>
                </a:solidFill>
                <a:latin typeface="楷体" panose="02010609060101010101" pitchFamily="49" charset="-122"/>
                <a:ea typeface="楷体" panose="02010609060101010101" pitchFamily="49" charset="-122"/>
              </a:rPr>
              <a:t>一个社会小青年</a:t>
            </a:r>
          </a:p>
        </p:txBody>
      </p:sp>
      <p:sp>
        <p:nvSpPr>
          <p:cNvPr id="19" name="TextBox 8">
            <a:extLst>
              <a:ext uri="{FF2B5EF4-FFF2-40B4-BE49-F238E27FC236}">
                <a16:creationId xmlns:a16="http://schemas.microsoft.com/office/drawing/2014/main" id="{DDB6CF43-0D62-462D-B890-ACE0141E28B2}"/>
              </a:ext>
            </a:extLst>
          </p:cNvPr>
          <p:cNvSpPr txBox="1"/>
          <p:nvPr/>
        </p:nvSpPr>
        <p:spPr>
          <a:xfrm>
            <a:off x="6672541" y="2597090"/>
            <a:ext cx="1467068" cy="400110"/>
          </a:xfrm>
          <a:prstGeom prst="rect">
            <a:avLst/>
          </a:prstGeom>
          <a:noFill/>
          <a:ln w="19050">
            <a:solidFill>
              <a:srgbClr val="C00000"/>
            </a:solidFill>
          </a:ln>
        </p:spPr>
        <p:txBody>
          <a:bodyPr wrap="none">
            <a:spAutoFit/>
          </a:bodyPr>
          <a:lstStyle/>
          <a:p>
            <a:pPr>
              <a:defRPr/>
            </a:pPr>
            <a:r>
              <a:rPr lang="zh-CN" altLang="en-US" sz="2000" b="1" dirty="0">
                <a:solidFill>
                  <a:srgbClr val="C00000"/>
                </a:solidFill>
                <a:latin typeface="楷体" panose="02010609060101010101" pitchFamily="49" charset="-122"/>
                <a:ea typeface="楷体" panose="02010609060101010101" pitchFamily="49" charset="-122"/>
              </a:rPr>
              <a:t>遇到白富美</a:t>
            </a:r>
          </a:p>
        </p:txBody>
      </p:sp>
      <p:sp>
        <p:nvSpPr>
          <p:cNvPr id="20" name="TextBox 9">
            <a:extLst>
              <a:ext uri="{FF2B5EF4-FFF2-40B4-BE49-F238E27FC236}">
                <a16:creationId xmlns:a16="http://schemas.microsoft.com/office/drawing/2014/main" id="{74B006D8-4AED-40D0-A6B0-FF41A91C9F1B}"/>
              </a:ext>
            </a:extLst>
          </p:cNvPr>
          <p:cNvSpPr txBox="1"/>
          <p:nvPr/>
        </p:nvSpPr>
        <p:spPr>
          <a:xfrm>
            <a:off x="1158086" y="3501171"/>
            <a:ext cx="1467068" cy="400110"/>
          </a:xfrm>
          <a:prstGeom prst="rect">
            <a:avLst/>
          </a:prstGeom>
          <a:noFill/>
          <a:ln w="19050">
            <a:solidFill>
              <a:srgbClr val="C00000"/>
            </a:solidFill>
          </a:ln>
        </p:spPr>
        <p:txBody>
          <a:bodyPr wrap="none">
            <a:spAutoFit/>
          </a:bodyPr>
          <a:lstStyle/>
          <a:p>
            <a:pPr>
              <a:defRPr/>
            </a:pPr>
            <a:r>
              <a:rPr lang="zh-CN" altLang="en-US" sz="2000" b="1">
                <a:solidFill>
                  <a:srgbClr val="C00000"/>
                </a:solidFill>
                <a:latin typeface="楷体" panose="02010609060101010101" pitchFamily="49" charset="-122"/>
                <a:ea typeface="楷体" panose="02010609060101010101" pitchFamily="49" charset="-122"/>
              </a:rPr>
              <a:t>变成高富帅</a:t>
            </a:r>
          </a:p>
        </p:txBody>
      </p:sp>
      <p:sp>
        <p:nvSpPr>
          <p:cNvPr id="21" name="TextBox 10">
            <a:extLst>
              <a:ext uri="{FF2B5EF4-FFF2-40B4-BE49-F238E27FC236}">
                <a16:creationId xmlns:a16="http://schemas.microsoft.com/office/drawing/2014/main" id="{E710D92D-22CE-4417-8522-218AB6783AEF}"/>
              </a:ext>
            </a:extLst>
          </p:cNvPr>
          <p:cNvSpPr txBox="1"/>
          <p:nvPr/>
        </p:nvSpPr>
        <p:spPr>
          <a:xfrm>
            <a:off x="6230273" y="4448636"/>
            <a:ext cx="1467068" cy="400110"/>
          </a:xfrm>
          <a:prstGeom prst="rect">
            <a:avLst/>
          </a:prstGeom>
          <a:noFill/>
          <a:ln w="19050">
            <a:solidFill>
              <a:srgbClr val="C00000"/>
            </a:solidFill>
          </a:ln>
        </p:spPr>
        <p:txBody>
          <a:bodyPr wrap="none">
            <a:spAutoFit/>
          </a:bodyPr>
          <a:lstStyle/>
          <a:p>
            <a:pPr>
              <a:defRPr/>
            </a:pPr>
            <a:r>
              <a:rPr lang="zh-CN" altLang="en-US" sz="2000" b="1">
                <a:solidFill>
                  <a:srgbClr val="C00000"/>
                </a:solidFill>
                <a:latin typeface="楷体" panose="02010609060101010101" pitchFamily="49" charset="-122"/>
                <a:ea typeface="楷体" panose="02010609060101010101" pitchFamily="49" charset="-122"/>
              </a:rPr>
              <a:t>抱得美人归</a:t>
            </a:r>
          </a:p>
        </p:txBody>
      </p:sp>
      <p:sp>
        <p:nvSpPr>
          <p:cNvPr id="26" name="文本框 4">
            <a:extLst>
              <a:ext uri="{FF2B5EF4-FFF2-40B4-BE49-F238E27FC236}">
                <a16:creationId xmlns:a16="http://schemas.microsoft.com/office/drawing/2014/main" id="{DFEAE878-9FF7-4D9D-A473-52DF126337B7}"/>
              </a:ext>
            </a:extLst>
          </p:cNvPr>
          <p:cNvSpPr txBox="1"/>
          <p:nvPr/>
        </p:nvSpPr>
        <p:spPr>
          <a:xfrm>
            <a:off x="843516" y="299722"/>
            <a:ext cx="7278992" cy="500137"/>
          </a:xfrm>
          <a:prstGeom prst="rect">
            <a:avLst/>
          </a:prstGeom>
          <a:noFill/>
        </p:spPr>
        <p:txBody>
          <a:bodyPr wrap="square" lIns="68580" tIns="34290" rIns="68580" bIns="34290" rtlCol="0">
            <a:spAutoFit/>
          </a:bodyPr>
          <a:lstStyle/>
          <a:p>
            <a:pPr algn="ctr"/>
            <a:r>
              <a:rPr lang="zh-CN" altLang="zh-CN" sz="2800" b="1" dirty="0">
                <a:solidFill>
                  <a:srgbClr val="004DA1"/>
                </a:solidFill>
                <a:latin typeface="楷体" panose="02010609060101010101" pitchFamily="49" charset="-122"/>
                <a:ea typeface="楷体" panose="02010609060101010101" pitchFamily="49" charset="-122"/>
                <a:sym typeface="+mn-lt"/>
              </a:rPr>
              <a:t>二、</a:t>
            </a:r>
            <a:r>
              <a:rPr lang="zh-CN" altLang="en-US" sz="2800" b="1" dirty="0">
                <a:solidFill>
                  <a:srgbClr val="004DA1"/>
                </a:solidFill>
                <a:latin typeface="楷体" panose="02010609060101010101" pitchFamily="49" charset="-122"/>
                <a:ea typeface="楷体" panose="02010609060101010101" pitchFamily="49" charset="-122"/>
                <a:sym typeface="+mn-lt"/>
              </a:rPr>
              <a:t>税目及税率</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Tree>
    <p:extLst>
      <p:ext uri="{BB962C8B-B14F-4D97-AF65-F5344CB8AC3E}">
        <p14:creationId xmlns:p14="http://schemas.microsoft.com/office/powerpoint/2010/main" val="396708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wipe(left)">
                                      <p:cBhvr>
                                        <p:cTn id="35" dur="500"/>
                                        <p:tgtEl>
                                          <p:spTgt spid="8">
                                            <p:txEl>
                                              <p:pRg st="0" end="0"/>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animEffect transition="in" filter="wipe(left)">
                                      <p:cBhvr>
                                        <p:cTn id="38" dur="500"/>
                                        <p:tgtEl>
                                          <p:spTgt spid="8">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par>
                                <p:cTn id="44" presetID="22" presetClass="entr" presetSubtype="4"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00"/>
                                        <p:tgtEl>
                                          <p:spTgt spid="10"/>
                                        </p:tgtEl>
                                      </p:cBhvr>
                                    </p:animEffect>
                                  </p:childTnLst>
                                </p:cTn>
                              </p:par>
                              <p:par>
                                <p:cTn id="47" presetID="2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00"/>
                                        <p:tgtEl>
                                          <p:spTgt spid="11"/>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4">
                                            <p:txEl>
                                              <p:pRg st="0" end="0"/>
                                            </p:txEl>
                                          </p:spTgt>
                                        </p:tgtEl>
                                        <p:attrNameLst>
                                          <p:attrName>style.visibility</p:attrName>
                                        </p:attrNameLst>
                                      </p:cBhvr>
                                      <p:to>
                                        <p:strVal val="visible"/>
                                      </p:to>
                                    </p:set>
                                    <p:animEffect transition="in" filter="wipe(left)">
                                      <p:cBhvr>
                                        <p:cTn id="64" dur="500"/>
                                        <p:tgtEl>
                                          <p:spTgt spid="14">
                                            <p:txEl>
                                              <p:pRg st="0" end="0"/>
                                            </p:txEl>
                                          </p:spTgt>
                                        </p:tgtEl>
                                      </p:cBhvr>
                                    </p:animEffect>
                                  </p:childTnLst>
                                </p:cTn>
                              </p:par>
                              <p:par>
                                <p:cTn id="65" presetID="22" presetClass="entr" presetSubtype="8" fill="hold" nodeType="withEffect">
                                  <p:stCondLst>
                                    <p:cond delay="0"/>
                                  </p:stCondLst>
                                  <p:childTnLst>
                                    <p:set>
                                      <p:cBhvr>
                                        <p:cTn id="66" dur="1" fill="hold">
                                          <p:stCondLst>
                                            <p:cond delay="0"/>
                                          </p:stCondLst>
                                        </p:cTn>
                                        <p:tgtEl>
                                          <p:spTgt spid="14">
                                            <p:txEl>
                                              <p:pRg st="1" end="1"/>
                                            </p:txEl>
                                          </p:spTgt>
                                        </p:tgtEl>
                                        <p:attrNameLst>
                                          <p:attrName>style.visibility</p:attrName>
                                        </p:attrNameLst>
                                      </p:cBhvr>
                                      <p:to>
                                        <p:strVal val="visible"/>
                                      </p:to>
                                    </p:set>
                                    <p:animEffect transition="in" filter="wipe(left)">
                                      <p:cBhvr>
                                        <p:cTn id="67" dur="500"/>
                                        <p:tgtEl>
                                          <p:spTgt spid="14">
                                            <p:txEl>
                                              <p:pRg st="1" end="1"/>
                                            </p:txEl>
                                          </p:spTgt>
                                        </p:tgtEl>
                                      </p:cBhvr>
                                    </p:animEffect>
                                  </p:childTnLst>
                                </p:cTn>
                              </p:par>
                            </p:childTnLst>
                          </p:cTn>
                        </p:par>
                        <p:par>
                          <p:cTn id="68" fill="hold">
                            <p:stCondLst>
                              <p:cond delay="500"/>
                            </p:stCondLst>
                            <p:childTnLst>
                              <p:par>
                                <p:cTn id="69" presetID="27" presetClass="entr" presetSubtype="0" fill="hold" grpId="0" nodeType="afterEffect">
                                  <p:stCondLst>
                                    <p:cond delay="0"/>
                                  </p:stCondLst>
                                  <p:iterate type="lt">
                                    <p:tmPct val="50000"/>
                                  </p:iterate>
                                  <p:childTnLst>
                                    <p:set>
                                      <p:cBhvr>
                                        <p:cTn id="70" dur="1" fill="hold">
                                          <p:stCondLst>
                                            <p:cond delay="0"/>
                                          </p:stCondLst>
                                        </p:cTn>
                                        <p:tgtEl>
                                          <p:spTgt spid="18"/>
                                        </p:tgtEl>
                                        <p:attrNameLst>
                                          <p:attrName>style.visibility</p:attrName>
                                        </p:attrNameLst>
                                      </p:cBhvr>
                                      <p:to>
                                        <p:strVal val="visible"/>
                                      </p:to>
                                    </p:set>
                                    <p:anim calcmode="discrete" valueType="clr">
                                      <p:cBhvr override="childStyle">
                                        <p:cTn id="71"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72" dur="80"/>
                                        <p:tgtEl>
                                          <p:spTgt spid="18"/>
                                        </p:tgtEl>
                                        <p:attrNameLst>
                                          <p:attrName>fillcolor</p:attrName>
                                        </p:attrNameLst>
                                      </p:cBhvr>
                                      <p:tavLst>
                                        <p:tav tm="0">
                                          <p:val>
                                            <p:clrVal>
                                              <a:schemeClr val="accent2"/>
                                            </p:clrVal>
                                          </p:val>
                                        </p:tav>
                                        <p:tav tm="50000">
                                          <p:val>
                                            <p:clrVal>
                                              <a:schemeClr val="hlink"/>
                                            </p:clrVal>
                                          </p:val>
                                        </p:tav>
                                      </p:tavLst>
                                    </p:anim>
                                    <p:set>
                                      <p:cBhvr>
                                        <p:cTn id="73" dur="80"/>
                                        <p:tgtEl>
                                          <p:spTgt spid="18"/>
                                        </p:tgtEl>
                                        <p:attrNameLst>
                                          <p:attrName>fill.type</p:attrName>
                                        </p:attrNameLst>
                                      </p:cBhvr>
                                      <p:to>
                                        <p:strVal val="solid"/>
                                      </p:to>
                                    </p:set>
                                  </p:childTnLst>
                                </p:cTn>
                              </p:par>
                            </p:childTnLst>
                          </p:cTn>
                        </p:par>
                        <p:par>
                          <p:cTn id="74" fill="hold">
                            <p:stCondLst>
                              <p:cond delay="820"/>
                            </p:stCondLst>
                            <p:childTnLst>
                              <p:par>
                                <p:cTn id="75" presetID="27" presetClass="entr" presetSubtype="0" fill="hold" grpId="0" nodeType="afterEffect">
                                  <p:stCondLst>
                                    <p:cond delay="0"/>
                                  </p:stCondLst>
                                  <p:iterate type="lt">
                                    <p:tmPct val="50000"/>
                                  </p:iterate>
                                  <p:childTnLst>
                                    <p:set>
                                      <p:cBhvr>
                                        <p:cTn id="76" dur="1" fill="hold">
                                          <p:stCondLst>
                                            <p:cond delay="0"/>
                                          </p:stCondLst>
                                        </p:cTn>
                                        <p:tgtEl>
                                          <p:spTgt spid="19"/>
                                        </p:tgtEl>
                                        <p:attrNameLst>
                                          <p:attrName>style.visibility</p:attrName>
                                        </p:attrNameLst>
                                      </p:cBhvr>
                                      <p:to>
                                        <p:strVal val="visible"/>
                                      </p:to>
                                    </p:set>
                                    <p:anim calcmode="discrete" valueType="clr">
                                      <p:cBhvr override="childStyle">
                                        <p:cTn id="77"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19"/>
                                        </p:tgtEl>
                                        <p:attrNameLst>
                                          <p:attrName>fillcolor</p:attrName>
                                        </p:attrNameLst>
                                      </p:cBhvr>
                                      <p:tavLst>
                                        <p:tav tm="0">
                                          <p:val>
                                            <p:clrVal>
                                              <a:schemeClr val="accent2"/>
                                            </p:clrVal>
                                          </p:val>
                                        </p:tav>
                                        <p:tav tm="50000">
                                          <p:val>
                                            <p:clrVal>
                                              <a:schemeClr val="hlink"/>
                                            </p:clrVal>
                                          </p:val>
                                        </p:tav>
                                      </p:tavLst>
                                    </p:anim>
                                    <p:set>
                                      <p:cBhvr>
                                        <p:cTn id="79" dur="80"/>
                                        <p:tgtEl>
                                          <p:spTgt spid="19"/>
                                        </p:tgtEl>
                                        <p:attrNameLst>
                                          <p:attrName>fill.type</p:attrName>
                                        </p:attrNameLst>
                                      </p:cBhvr>
                                      <p:to>
                                        <p:strVal val="solid"/>
                                      </p:to>
                                    </p:set>
                                  </p:childTnLst>
                                </p:cTn>
                              </p:par>
                            </p:childTnLst>
                          </p:cTn>
                        </p:par>
                        <p:par>
                          <p:cTn id="80" fill="hold">
                            <p:stCondLst>
                              <p:cond delay="1060"/>
                            </p:stCondLst>
                            <p:childTnLst>
                              <p:par>
                                <p:cTn id="81" presetID="27" presetClass="entr" presetSubtype="0" fill="hold" grpId="0" nodeType="afterEffect">
                                  <p:stCondLst>
                                    <p:cond delay="0"/>
                                  </p:stCondLst>
                                  <p:iterate type="lt">
                                    <p:tmPct val="50000"/>
                                  </p:iterate>
                                  <p:childTnLst>
                                    <p:set>
                                      <p:cBhvr>
                                        <p:cTn id="82" dur="1" fill="hold">
                                          <p:stCondLst>
                                            <p:cond delay="0"/>
                                          </p:stCondLst>
                                        </p:cTn>
                                        <p:tgtEl>
                                          <p:spTgt spid="20"/>
                                        </p:tgtEl>
                                        <p:attrNameLst>
                                          <p:attrName>style.visibility</p:attrName>
                                        </p:attrNameLst>
                                      </p:cBhvr>
                                      <p:to>
                                        <p:strVal val="visible"/>
                                      </p:to>
                                    </p:set>
                                    <p:anim calcmode="discrete" valueType="clr">
                                      <p:cBhvr override="childStyle">
                                        <p:cTn id="83"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84" dur="80"/>
                                        <p:tgtEl>
                                          <p:spTgt spid="20"/>
                                        </p:tgtEl>
                                        <p:attrNameLst>
                                          <p:attrName>fillcolor</p:attrName>
                                        </p:attrNameLst>
                                      </p:cBhvr>
                                      <p:tavLst>
                                        <p:tav tm="0">
                                          <p:val>
                                            <p:clrVal>
                                              <a:schemeClr val="accent2"/>
                                            </p:clrVal>
                                          </p:val>
                                        </p:tav>
                                        <p:tav tm="50000">
                                          <p:val>
                                            <p:clrVal>
                                              <a:schemeClr val="hlink"/>
                                            </p:clrVal>
                                          </p:val>
                                        </p:tav>
                                      </p:tavLst>
                                    </p:anim>
                                    <p:set>
                                      <p:cBhvr>
                                        <p:cTn id="85" dur="80"/>
                                        <p:tgtEl>
                                          <p:spTgt spid="20"/>
                                        </p:tgtEl>
                                        <p:attrNameLst>
                                          <p:attrName>fill.type</p:attrName>
                                        </p:attrNameLst>
                                      </p:cBhvr>
                                      <p:to>
                                        <p:strVal val="solid"/>
                                      </p:to>
                                    </p:set>
                                  </p:childTnLst>
                                </p:cTn>
                              </p:par>
                            </p:childTnLst>
                          </p:cTn>
                        </p:par>
                        <p:par>
                          <p:cTn id="86" fill="hold">
                            <p:stCondLst>
                              <p:cond delay="1300"/>
                            </p:stCondLst>
                            <p:childTnLst>
                              <p:par>
                                <p:cTn id="87" presetID="27" presetClass="entr" presetSubtype="0" fill="hold" grpId="0" nodeType="afterEffect">
                                  <p:stCondLst>
                                    <p:cond delay="0"/>
                                  </p:stCondLst>
                                  <p:iterate type="lt">
                                    <p:tmPct val="50000"/>
                                  </p:iterate>
                                  <p:childTnLst>
                                    <p:set>
                                      <p:cBhvr>
                                        <p:cTn id="88" dur="1" fill="hold">
                                          <p:stCondLst>
                                            <p:cond delay="0"/>
                                          </p:stCondLst>
                                        </p:cTn>
                                        <p:tgtEl>
                                          <p:spTgt spid="21"/>
                                        </p:tgtEl>
                                        <p:attrNameLst>
                                          <p:attrName>style.visibility</p:attrName>
                                        </p:attrNameLst>
                                      </p:cBhvr>
                                      <p:to>
                                        <p:strVal val="visible"/>
                                      </p:to>
                                    </p:set>
                                    <p:anim calcmode="discrete" valueType="clr">
                                      <p:cBhvr override="childStyle">
                                        <p:cTn id="89"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90" dur="80"/>
                                        <p:tgtEl>
                                          <p:spTgt spid="21"/>
                                        </p:tgtEl>
                                        <p:attrNameLst>
                                          <p:attrName>fillcolor</p:attrName>
                                        </p:attrNameLst>
                                      </p:cBhvr>
                                      <p:tavLst>
                                        <p:tav tm="0">
                                          <p:val>
                                            <p:clrVal>
                                              <a:schemeClr val="accent2"/>
                                            </p:clrVal>
                                          </p:val>
                                        </p:tav>
                                        <p:tav tm="50000">
                                          <p:val>
                                            <p:clrVal>
                                              <a:schemeClr val="hlink"/>
                                            </p:clrVal>
                                          </p:val>
                                        </p:tav>
                                      </p:tavLst>
                                    </p:anim>
                                    <p:set>
                                      <p:cBhvr>
                                        <p:cTn id="91" dur="80"/>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animBg="1"/>
      <p:bldP spid="20" grpId="0" animBg="1"/>
      <p:bldP spid="21"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170</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fontScale="925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dirty="0">
                <a:latin typeface="+mn-lt"/>
                <a:ea typeface="+mn-ea"/>
                <a:cs typeface="+mn-ea"/>
                <a:sym typeface="+mn-lt"/>
              </a:rPr>
              <a:t> </a:t>
            </a:r>
            <a:r>
              <a:rPr lang="en-US" altLang="zh-CN" dirty="0">
                <a:latin typeface="+mn-lt"/>
                <a:ea typeface="+mn-ea"/>
                <a:cs typeface="+mn-ea"/>
                <a:sym typeface="+mn-lt"/>
              </a:rPr>
              <a:t>【</a:t>
            </a:r>
            <a:r>
              <a:rPr lang="zh-CN" altLang="en-US" dirty="0">
                <a:latin typeface="+mn-lt"/>
                <a:ea typeface="+mn-ea"/>
                <a:cs typeface="+mn-ea"/>
                <a:sym typeface="+mn-lt"/>
              </a:rPr>
              <a:t>例题</a:t>
            </a:r>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2021 </a:t>
            </a:r>
            <a:r>
              <a:rPr lang="zh-CN" altLang="en-US" dirty="0">
                <a:latin typeface="+mn-lt"/>
                <a:ea typeface="+mn-ea"/>
                <a:cs typeface="+mn-ea"/>
                <a:sym typeface="+mn-lt"/>
              </a:rPr>
              <a:t>年）</a:t>
            </a:r>
            <a:r>
              <a:rPr lang="en-US" altLang="zh-CN" dirty="0">
                <a:latin typeface="+mn-lt"/>
                <a:ea typeface="+mn-ea"/>
                <a:cs typeface="+mn-ea"/>
                <a:sym typeface="+mn-lt"/>
              </a:rPr>
              <a:t>2019 </a:t>
            </a:r>
            <a:r>
              <a:rPr lang="zh-CN" altLang="en-US" dirty="0">
                <a:latin typeface="+mn-lt"/>
                <a:ea typeface="+mn-ea"/>
                <a:cs typeface="+mn-ea"/>
                <a:sym typeface="+mn-lt"/>
              </a:rPr>
              <a:t>年 </a:t>
            </a:r>
            <a:r>
              <a:rPr lang="en-US" altLang="zh-CN" dirty="0">
                <a:latin typeface="+mn-lt"/>
                <a:ea typeface="+mn-ea"/>
                <a:cs typeface="+mn-ea"/>
                <a:sym typeface="+mn-lt"/>
              </a:rPr>
              <a:t>9 </a:t>
            </a:r>
            <a:r>
              <a:rPr lang="zh-CN" altLang="en-US" dirty="0">
                <a:latin typeface="+mn-lt"/>
                <a:ea typeface="+mn-ea"/>
                <a:cs typeface="+mn-ea"/>
                <a:sym typeface="+mn-lt"/>
              </a:rPr>
              <a:t>月 </a:t>
            </a:r>
            <a:r>
              <a:rPr lang="en-US" altLang="zh-CN" dirty="0">
                <a:latin typeface="+mn-lt"/>
                <a:ea typeface="+mn-ea"/>
                <a:cs typeface="+mn-ea"/>
                <a:sym typeface="+mn-lt"/>
              </a:rPr>
              <a:t>5 </a:t>
            </a:r>
            <a:r>
              <a:rPr lang="zh-CN" altLang="en-US" dirty="0">
                <a:latin typeface="+mn-lt"/>
                <a:ea typeface="+mn-ea"/>
                <a:cs typeface="+mn-ea"/>
                <a:sym typeface="+mn-lt"/>
              </a:rPr>
              <a:t>日甲公司与乙公司签订书面合同采用预收款结算方式向乙公司销售一批自产高档化妆品，甲公司 </a:t>
            </a:r>
            <a:r>
              <a:rPr lang="en-US" altLang="zh-CN" dirty="0">
                <a:latin typeface="+mn-lt"/>
                <a:ea typeface="+mn-ea"/>
                <a:cs typeface="+mn-ea"/>
                <a:sym typeface="+mn-lt"/>
              </a:rPr>
              <a:t>9 </a:t>
            </a:r>
            <a:r>
              <a:rPr lang="zh-CN" altLang="en-US" dirty="0">
                <a:latin typeface="+mn-lt"/>
                <a:ea typeface="+mn-ea"/>
                <a:cs typeface="+mn-ea"/>
                <a:sym typeface="+mn-lt"/>
              </a:rPr>
              <a:t>月 </a:t>
            </a:r>
            <a:r>
              <a:rPr lang="en-US" altLang="zh-CN" dirty="0">
                <a:latin typeface="+mn-lt"/>
                <a:ea typeface="+mn-ea"/>
                <a:cs typeface="+mn-ea"/>
                <a:sym typeface="+mn-lt"/>
              </a:rPr>
              <a:t>10 </a:t>
            </a:r>
            <a:r>
              <a:rPr lang="zh-CN" altLang="en-US" dirty="0">
                <a:latin typeface="+mn-lt"/>
                <a:ea typeface="+mn-ea"/>
                <a:cs typeface="+mn-ea"/>
                <a:sym typeface="+mn-lt"/>
              </a:rPr>
              <a:t>日预收 </a:t>
            </a:r>
            <a:r>
              <a:rPr lang="en-US" altLang="zh-CN" dirty="0">
                <a:latin typeface="+mn-lt"/>
                <a:ea typeface="+mn-ea"/>
                <a:cs typeface="+mn-ea"/>
                <a:sym typeface="+mn-lt"/>
              </a:rPr>
              <a:t>80</a:t>
            </a:r>
            <a:r>
              <a:rPr lang="zh-CN" altLang="en-US" dirty="0">
                <a:latin typeface="+mn-lt"/>
                <a:ea typeface="+mn-ea"/>
                <a:cs typeface="+mn-ea"/>
                <a:sym typeface="+mn-lt"/>
              </a:rPr>
              <a:t>％货款，</a:t>
            </a:r>
            <a:r>
              <a:rPr lang="en-US" altLang="zh-CN" dirty="0">
                <a:latin typeface="+mn-lt"/>
                <a:ea typeface="+mn-ea"/>
                <a:cs typeface="+mn-ea"/>
                <a:sym typeface="+mn-lt"/>
              </a:rPr>
              <a:t>9 </a:t>
            </a:r>
            <a:r>
              <a:rPr lang="zh-CN" altLang="en-US" dirty="0">
                <a:latin typeface="+mn-lt"/>
                <a:ea typeface="+mn-ea"/>
                <a:cs typeface="+mn-ea"/>
                <a:sym typeface="+mn-lt"/>
              </a:rPr>
              <a:t>月 </a:t>
            </a:r>
            <a:r>
              <a:rPr lang="en-US" altLang="zh-CN" dirty="0">
                <a:latin typeface="+mn-lt"/>
                <a:ea typeface="+mn-ea"/>
                <a:cs typeface="+mn-ea"/>
                <a:sym typeface="+mn-lt"/>
              </a:rPr>
              <a:t>20 </a:t>
            </a:r>
            <a:r>
              <a:rPr lang="zh-CN" altLang="en-US" dirty="0">
                <a:latin typeface="+mn-lt"/>
                <a:ea typeface="+mn-ea"/>
                <a:cs typeface="+mn-ea"/>
                <a:sym typeface="+mn-lt"/>
              </a:rPr>
              <a:t>日发出货物，</a:t>
            </a:r>
            <a:r>
              <a:rPr lang="en-US" altLang="zh-CN" dirty="0">
                <a:latin typeface="+mn-lt"/>
                <a:ea typeface="+mn-ea"/>
                <a:cs typeface="+mn-ea"/>
                <a:sym typeface="+mn-lt"/>
              </a:rPr>
              <a:t>9 </a:t>
            </a:r>
            <a:r>
              <a:rPr lang="zh-CN" altLang="en-US" dirty="0">
                <a:latin typeface="+mn-lt"/>
                <a:ea typeface="+mn-ea"/>
                <a:cs typeface="+mn-ea"/>
                <a:sym typeface="+mn-lt"/>
              </a:rPr>
              <a:t>月 </a:t>
            </a:r>
            <a:r>
              <a:rPr lang="en-US" altLang="zh-CN" dirty="0">
                <a:latin typeface="+mn-lt"/>
                <a:ea typeface="+mn-ea"/>
                <a:cs typeface="+mn-ea"/>
                <a:sym typeface="+mn-lt"/>
              </a:rPr>
              <a:t>30 </a:t>
            </a:r>
            <a:r>
              <a:rPr lang="zh-CN" altLang="en-US" dirty="0">
                <a:latin typeface="+mn-lt"/>
                <a:ea typeface="+mn-ea"/>
                <a:cs typeface="+mn-ea"/>
                <a:sym typeface="+mn-lt"/>
              </a:rPr>
              <a:t>日收到尾款。甲公司该业务消费税纳税义务发生时间为（ ）。</a:t>
            </a:r>
          </a:p>
          <a:p>
            <a:r>
              <a:rPr lang="zh-CN" altLang="en-US" dirty="0">
                <a:latin typeface="+mn-lt"/>
                <a:ea typeface="+mn-ea"/>
                <a:cs typeface="+mn-ea"/>
                <a:sym typeface="+mn-lt"/>
              </a:rPr>
              <a:t> </a:t>
            </a:r>
            <a:r>
              <a:rPr lang="en-US" altLang="zh-CN" dirty="0">
                <a:latin typeface="+mn-lt"/>
                <a:ea typeface="+mn-ea"/>
                <a:cs typeface="+mn-ea"/>
                <a:sym typeface="+mn-lt"/>
              </a:rPr>
              <a:t>A.9 </a:t>
            </a:r>
            <a:r>
              <a:rPr lang="zh-CN" altLang="en-US" dirty="0">
                <a:latin typeface="+mn-lt"/>
                <a:ea typeface="+mn-ea"/>
                <a:cs typeface="+mn-ea"/>
                <a:sym typeface="+mn-lt"/>
              </a:rPr>
              <a:t>月 </a:t>
            </a:r>
            <a:r>
              <a:rPr lang="en-US" altLang="zh-CN" dirty="0">
                <a:latin typeface="+mn-lt"/>
                <a:ea typeface="+mn-ea"/>
                <a:cs typeface="+mn-ea"/>
                <a:sym typeface="+mn-lt"/>
              </a:rPr>
              <a:t>5 </a:t>
            </a:r>
            <a:r>
              <a:rPr lang="zh-CN" altLang="en-US" dirty="0">
                <a:latin typeface="+mn-lt"/>
                <a:ea typeface="+mn-ea"/>
                <a:cs typeface="+mn-ea"/>
                <a:sym typeface="+mn-lt"/>
              </a:rPr>
              <a:t>日</a:t>
            </a:r>
          </a:p>
          <a:p>
            <a:r>
              <a:rPr lang="zh-CN" altLang="en-US" dirty="0">
                <a:latin typeface="+mn-lt"/>
                <a:ea typeface="+mn-ea"/>
                <a:cs typeface="+mn-ea"/>
                <a:sym typeface="+mn-lt"/>
              </a:rPr>
              <a:t> </a:t>
            </a:r>
            <a:r>
              <a:rPr lang="en-US" altLang="zh-CN" dirty="0">
                <a:latin typeface="+mn-lt"/>
                <a:ea typeface="+mn-ea"/>
                <a:cs typeface="+mn-ea"/>
                <a:sym typeface="+mn-lt"/>
              </a:rPr>
              <a:t>B.9 </a:t>
            </a:r>
            <a:r>
              <a:rPr lang="zh-CN" altLang="en-US" dirty="0">
                <a:latin typeface="+mn-lt"/>
                <a:ea typeface="+mn-ea"/>
                <a:cs typeface="+mn-ea"/>
                <a:sym typeface="+mn-lt"/>
              </a:rPr>
              <a:t>月 </a:t>
            </a:r>
            <a:r>
              <a:rPr lang="en-US" altLang="zh-CN" dirty="0">
                <a:latin typeface="+mn-lt"/>
                <a:ea typeface="+mn-ea"/>
                <a:cs typeface="+mn-ea"/>
                <a:sym typeface="+mn-lt"/>
              </a:rPr>
              <a:t>30 </a:t>
            </a:r>
            <a:r>
              <a:rPr lang="zh-CN" altLang="en-US" dirty="0">
                <a:latin typeface="+mn-lt"/>
                <a:ea typeface="+mn-ea"/>
                <a:cs typeface="+mn-ea"/>
                <a:sym typeface="+mn-lt"/>
              </a:rPr>
              <a:t>日</a:t>
            </a:r>
          </a:p>
          <a:p>
            <a:r>
              <a:rPr lang="zh-CN" altLang="en-US" dirty="0">
                <a:latin typeface="+mn-lt"/>
                <a:ea typeface="+mn-ea"/>
                <a:cs typeface="+mn-ea"/>
                <a:sym typeface="+mn-lt"/>
              </a:rPr>
              <a:t> </a:t>
            </a:r>
            <a:r>
              <a:rPr lang="en-US" altLang="zh-CN" dirty="0">
                <a:latin typeface="+mn-lt"/>
                <a:ea typeface="+mn-ea"/>
                <a:cs typeface="+mn-ea"/>
                <a:sym typeface="+mn-lt"/>
              </a:rPr>
              <a:t>C.9 </a:t>
            </a:r>
            <a:r>
              <a:rPr lang="zh-CN" altLang="en-US" dirty="0">
                <a:latin typeface="+mn-lt"/>
                <a:ea typeface="+mn-ea"/>
                <a:cs typeface="+mn-ea"/>
                <a:sym typeface="+mn-lt"/>
              </a:rPr>
              <a:t>月 </a:t>
            </a:r>
            <a:r>
              <a:rPr lang="en-US" altLang="zh-CN" dirty="0">
                <a:latin typeface="+mn-lt"/>
                <a:ea typeface="+mn-ea"/>
                <a:cs typeface="+mn-ea"/>
                <a:sym typeface="+mn-lt"/>
              </a:rPr>
              <a:t>10 </a:t>
            </a:r>
            <a:r>
              <a:rPr lang="zh-CN" altLang="en-US" dirty="0">
                <a:latin typeface="+mn-lt"/>
                <a:ea typeface="+mn-ea"/>
                <a:cs typeface="+mn-ea"/>
                <a:sym typeface="+mn-lt"/>
              </a:rPr>
              <a:t>日</a:t>
            </a:r>
          </a:p>
          <a:p>
            <a:r>
              <a:rPr lang="zh-CN" altLang="en-US" dirty="0">
                <a:latin typeface="+mn-lt"/>
                <a:ea typeface="+mn-ea"/>
                <a:cs typeface="+mn-ea"/>
                <a:sym typeface="+mn-lt"/>
              </a:rPr>
              <a:t> </a:t>
            </a:r>
            <a:r>
              <a:rPr lang="en-US" altLang="zh-CN" dirty="0">
                <a:latin typeface="+mn-lt"/>
                <a:ea typeface="+mn-ea"/>
                <a:cs typeface="+mn-ea"/>
                <a:sym typeface="+mn-lt"/>
              </a:rPr>
              <a:t>D.9 </a:t>
            </a:r>
            <a:r>
              <a:rPr lang="zh-CN" altLang="en-US" dirty="0">
                <a:latin typeface="+mn-lt"/>
                <a:ea typeface="+mn-ea"/>
                <a:cs typeface="+mn-ea"/>
                <a:sym typeface="+mn-lt"/>
              </a:rPr>
              <a:t>月 </a:t>
            </a:r>
            <a:r>
              <a:rPr lang="en-US" altLang="zh-CN" dirty="0">
                <a:latin typeface="+mn-lt"/>
                <a:ea typeface="+mn-ea"/>
                <a:cs typeface="+mn-ea"/>
                <a:sym typeface="+mn-lt"/>
              </a:rPr>
              <a:t>20 </a:t>
            </a:r>
            <a:r>
              <a:rPr lang="zh-CN" altLang="en-US" dirty="0">
                <a:latin typeface="+mn-lt"/>
                <a:ea typeface="+mn-ea"/>
                <a:cs typeface="+mn-ea"/>
                <a:sym typeface="+mn-lt"/>
              </a:rPr>
              <a:t>日</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6"/>
            <a:ext cx="677108" cy="1428693"/>
            <a:chOff x="9306655"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5"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D</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107148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171</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fontScale="92500" lnSpcReduction="100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例题</a:t>
            </a:r>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2021 </a:t>
            </a:r>
            <a:r>
              <a:rPr lang="zh-CN" altLang="en-US" dirty="0">
                <a:latin typeface="+mn-lt"/>
                <a:ea typeface="+mn-ea"/>
                <a:cs typeface="+mn-ea"/>
                <a:sym typeface="+mn-lt"/>
              </a:rPr>
              <a:t>年）根据消费税法律制度的规定，下列关于消费税纳税义务发生时间的表述中，正确的是（ ）。</a:t>
            </a:r>
          </a:p>
          <a:p>
            <a:r>
              <a:rPr lang="zh-CN" altLang="en-US" dirty="0">
                <a:latin typeface="+mn-lt"/>
                <a:ea typeface="+mn-ea"/>
                <a:cs typeface="+mn-ea"/>
                <a:sym typeface="+mn-lt"/>
              </a:rPr>
              <a:t> </a:t>
            </a:r>
            <a:r>
              <a:rPr lang="en-US" altLang="zh-CN" dirty="0">
                <a:latin typeface="+mn-lt"/>
                <a:ea typeface="+mn-ea"/>
                <a:cs typeface="+mn-ea"/>
                <a:sym typeface="+mn-lt"/>
              </a:rPr>
              <a:t>A.</a:t>
            </a:r>
            <a:r>
              <a:rPr lang="zh-CN" altLang="en-US" dirty="0">
                <a:latin typeface="+mn-lt"/>
                <a:ea typeface="+mn-ea"/>
                <a:cs typeface="+mn-ea"/>
                <a:sym typeface="+mn-lt"/>
              </a:rPr>
              <a:t>采取赊销结算方式销售应税消费品的，为纳税人收讫销售款的当天</a:t>
            </a:r>
          </a:p>
          <a:p>
            <a:r>
              <a:rPr lang="zh-CN" altLang="en-US" dirty="0">
                <a:latin typeface="+mn-lt"/>
                <a:ea typeface="+mn-ea"/>
                <a:cs typeface="+mn-ea"/>
                <a:sym typeface="+mn-lt"/>
              </a:rPr>
              <a:t> </a:t>
            </a:r>
            <a:r>
              <a:rPr lang="en-US" altLang="zh-CN" dirty="0">
                <a:latin typeface="+mn-lt"/>
                <a:ea typeface="+mn-ea"/>
                <a:cs typeface="+mn-ea"/>
                <a:sym typeface="+mn-lt"/>
              </a:rPr>
              <a:t>B.</a:t>
            </a:r>
            <a:r>
              <a:rPr lang="zh-CN" altLang="en-US" dirty="0">
                <a:latin typeface="+mn-lt"/>
                <a:ea typeface="+mn-ea"/>
                <a:cs typeface="+mn-ea"/>
                <a:sym typeface="+mn-lt"/>
              </a:rPr>
              <a:t>委托加工应税消费品的，为纳税人支付加工费的当天</a:t>
            </a:r>
          </a:p>
          <a:p>
            <a:r>
              <a:rPr lang="zh-CN" altLang="en-US" dirty="0">
                <a:latin typeface="+mn-lt"/>
                <a:ea typeface="+mn-ea"/>
                <a:cs typeface="+mn-ea"/>
                <a:sym typeface="+mn-lt"/>
              </a:rPr>
              <a:t> </a:t>
            </a:r>
            <a:r>
              <a:rPr lang="en-US" altLang="zh-CN" dirty="0">
                <a:latin typeface="+mn-lt"/>
                <a:ea typeface="+mn-ea"/>
                <a:cs typeface="+mn-ea"/>
                <a:sym typeface="+mn-lt"/>
              </a:rPr>
              <a:t>C.</a:t>
            </a:r>
            <a:r>
              <a:rPr lang="zh-CN" altLang="en-US" dirty="0">
                <a:latin typeface="+mn-lt"/>
                <a:ea typeface="+mn-ea"/>
                <a:cs typeface="+mn-ea"/>
                <a:sym typeface="+mn-lt"/>
              </a:rPr>
              <a:t>采取托收承付方式销售应税消费品的，为纳税人发出应税消费品并办妥托收手续的当天</a:t>
            </a:r>
          </a:p>
          <a:p>
            <a:r>
              <a:rPr lang="zh-CN" altLang="en-US" dirty="0">
                <a:latin typeface="+mn-lt"/>
                <a:ea typeface="+mn-ea"/>
                <a:cs typeface="+mn-ea"/>
                <a:sym typeface="+mn-lt"/>
              </a:rPr>
              <a:t> </a:t>
            </a:r>
            <a:r>
              <a:rPr lang="en-US" altLang="zh-CN" dirty="0">
                <a:latin typeface="+mn-lt"/>
                <a:ea typeface="+mn-ea"/>
                <a:cs typeface="+mn-ea"/>
                <a:sym typeface="+mn-lt"/>
              </a:rPr>
              <a:t>D.</a:t>
            </a:r>
            <a:r>
              <a:rPr lang="zh-CN" altLang="en-US" dirty="0">
                <a:latin typeface="+mn-lt"/>
                <a:ea typeface="+mn-ea"/>
                <a:cs typeface="+mn-ea"/>
                <a:sym typeface="+mn-lt"/>
              </a:rPr>
              <a:t>采取预收货款结算方式销售应税消费品的，为纳税人收到预收货款的当天</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6"/>
            <a:ext cx="677108" cy="1428693"/>
            <a:chOff x="9306655"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5"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C</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238304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172</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dirty="0">
                <a:latin typeface="+mn-lt"/>
                <a:ea typeface="+mn-ea"/>
                <a:cs typeface="+mn-ea"/>
                <a:sym typeface="+mn-lt"/>
              </a:rPr>
              <a:t> </a:t>
            </a:r>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根据消费税法律制度的规定，下列关于消费税纳税义务发生时间的表述中，不正确的是（　）。</a:t>
            </a:r>
          </a:p>
          <a:p>
            <a:r>
              <a:rPr lang="en-US" altLang="zh-CN" dirty="0">
                <a:latin typeface="+mn-lt"/>
                <a:ea typeface="+mn-ea"/>
                <a:cs typeface="+mn-ea"/>
                <a:sym typeface="+mn-lt"/>
              </a:rPr>
              <a:t>A.</a:t>
            </a:r>
            <a:r>
              <a:rPr lang="zh-CN" altLang="en-US" dirty="0">
                <a:latin typeface="+mn-lt"/>
                <a:ea typeface="+mn-ea"/>
                <a:cs typeface="+mn-ea"/>
                <a:sym typeface="+mn-lt"/>
              </a:rPr>
              <a:t>委托加工应税消费品的，为纳税人提货的当天</a:t>
            </a:r>
          </a:p>
          <a:p>
            <a:r>
              <a:rPr lang="en-US" altLang="zh-CN" dirty="0">
                <a:latin typeface="+mn-lt"/>
                <a:ea typeface="+mn-ea"/>
                <a:cs typeface="+mn-ea"/>
                <a:sym typeface="+mn-lt"/>
              </a:rPr>
              <a:t>B.</a:t>
            </a:r>
            <a:r>
              <a:rPr lang="zh-CN" altLang="en-US" dirty="0">
                <a:latin typeface="+mn-lt"/>
                <a:ea typeface="+mn-ea"/>
                <a:cs typeface="+mn-ea"/>
                <a:sym typeface="+mn-lt"/>
              </a:rPr>
              <a:t>采取托收承付方式销售应税消费品的，为收到货款的当天</a:t>
            </a:r>
          </a:p>
          <a:p>
            <a:r>
              <a:rPr lang="en-US" altLang="zh-CN" dirty="0">
                <a:latin typeface="+mn-lt"/>
                <a:ea typeface="+mn-ea"/>
                <a:cs typeface="+mn-ea"/>
                <a:sym typeface="+mn-lt"/>
              </a:rPr>
              <a:t>C.</a:t>
            </a:r>
            <a:r>
              <a:rPr lang="zh-CN" altLang="en-US" dirty="0">
                <a:latin typeface="+mn-lt"/>
                <a:ea typeface="+mn-ea"/>
                <a:cs typeface="+mn-ea"/>
                <a:sym typeface="+mn-lt"/>
              </a:rPr>
              <a:t>进口应税消费品的，为报关进口的当天</a:t>
            </a:r>
          </a:p>
          <a:p>
            <a:r>
              <a:rPr lang="en-US" altLang="zh-CN" dirty="0">
                <a:latin typeface="+mn-lt"/>
                <a:ea typeface="+mn-ea"/>
                <a:cs typeface="+mn-ea"/>
                <a:sym typeface="+mn-lt"/>
              </a:rPr>
              <a:t>D.</a:t>
            </a:r>
            <a:r>
              <a:rPr lang="zh-CN" altLang="en-US" dirty="0">
                <a:latin typeface="+mn-lt"/>
                <a:ea typeface="+mn-ea"/>
                <a:cs typeface="+mn-ea"/>
                <a:sym typeface="+mn-lt"/>
              </a:rPr>
              <a:t>自产自用应税消费品的，为移送使用的当天</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6"/>
            <a:ext cx="677108" cy="1428693"/>
            <a:chOff x="9306655"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5"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B</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225660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173</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lnSpcReduction="100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dirty="0">
                <a:latin typeface="+mn-lt"/>
                <a:ea typeface="+mn-ea"/>
                <a:cs typeface="+mn-ea"/>
                <a:sym typeface="+mn-lt"/>
              </a:rPr>
              <a:t> </a:t>
            </a:r>
            <a:r>
              <a:rPr lang="en-US" altLang="zh-CN" dirty="0">
                <a:latin typeface="+mn-lt"/>
                <a:ea typeface="+mn-ea"/>
                <a:cs typeface="+mn-ea"/>
                <a:sym typeface="+mn-lt"/>
              </a:rPr>
              <a:t>【</a:t>
            </a:r>
            <a:r>
              <a:rPr lang="zh-CN" altLang="en-US" dirty="0">
                <a:latin typeface="+mn-lt"/>
                <a:ea typeface="+mn-ea"/>
                <a:cs typeface="+mn-ea"/>
                <a:sym typeface="+mn-lt"/>
              </a:rPr>
              <a:t>多选题</a:t>
            </a:r>
            <a:r>
              <a:rPr lang="en-US" altLang="zh-CN" dirty="0">
                <a:latin typeface="+mn-lt"/>
                <a:ea typeface="+mn-ea"/>
                <a:cs typeface="+mn-ea"/>
                <a:sym typeface="+mn-lt"/>
              </a:rPr>
              <a:t>】</a:t>
            </a:r>
            <a:r>
              <a:rPr lang="zh-CN" altLang="en-US" dirty="0">
                <a:latin typeface="+mn-lt"/>
                <a:ea typeface="+mn-ea"/>
                <a:cs typeface="+mn-ea"/>
                <a:sym typeface="+mn-lt"/>
              </a:rPr>
              <a:t>甲公司为增值税一般纳税人，机构所在地在</a:t>
            </a:r>
            <a:r>
              <a:rPr lang="en-US" altLang="zh-CN" dirty="0">
                <a:latin typeface="+mn-lt"/>
                <a:ea typeface="+mn-ea"/>
                <a:cs typeface="+mn-ea"/>
                <a:sym typeface="+mn-lt"/>
              </a:rPr>
              <a:t>S</a:t>
            </a:r>
            <a:r>
              <a:rPr lang="zh-CN" altLang="en-US" dirty="0">
                <a:latin typeface="+mn-lt"/>
                <a:ea typeface="+mn-ea"/>
                <a:cs typeface="+mn-ea"/>
                <a:sym typeface="+mn-lt"/>
              </a:rPr>
              <a:t>市。</a:t>
            </a:r>
            <a:r>
              <a:rPr lang="en-US" altLang="zh-CN" dirty="0">
                <a:latin typeface="+mn-lt"/>
                <a:ea typeface="+mn-ea"/>
                <a:cs typeface="+mn-ea"/>
                <a:sym typeface="+mn-lt"/>
              </a:rPr>
              <a:t>2017</a:t>
            </a:r>
            <a:r>
              <a:rPr lang="zh-CN" altLang="en-US" dirty="0">
                <a:latin typeface="+mn-lt"/>
                <a:ea typeface="+mn-ea"/>
                <a:cs typeface="+mn-ea"/>
                <a:sym typeface="+mn-lt"/>
              </a:rPr>
              <a:t>年</a:t>
            </a:r>
            <a:r>
              <a:rPr lang="en-US" altLang="zh-CN" dirty="0">
                <a:latin typeface="+mn-lt"/>
                <a:ea typeface="+mn-ea"/>
                <a:cs typeface="+mn-ea"/>
                <a:sym typeface="+mn-lt"/>
              </a:rPr>
              <a:t>2</a:t>
            </a:r>
            <a:r>
              <a:rPr lang="zh-CN" altLang="en-US" dirty="0">
                <a:latin typeface="+mn-lt"/>
                <a:ea typeface="+mn-ea"/>
                <a:cs typeface="+mn-ea"/>
                <a:sym typeface="+mn-lt"/>
              </a:rPr>
              <a:t>月，在</a:t>
            </a:r>
            <a:r>
              <a:rPr lang="en-US" altLang="zh-CN" dirty="0">
                <a:latin typeface="+mn-lt"/>
                <a:ea typeface="+mn-ea"/>
                <a:cs typeface="+mn-ea"/>
                <a:sym typeface="+mn-lt"/>
              </a:rPr>
              <a:t>S</a:t>
            </a:r>
            <a:r>
              <a:rPr lang="zh-CN" altLang="en-US" dirty="0">
                <a:latin typeface="+mn-lt"/>
                <a:ea typeface="+mn-ea"/>
                <a:cs typeface="+mn-ea"/>
                <a:sym typeface="+mn-lt"/>
              </a:rPr>
              <a:t>市销售货物一批；在</a:t>
            </a:r>
            <a:r>
              <a:rPr lang="en-US" altLang="zh-CN" dirty="0">
                <a:latin typeface="+mn-lt"/>
                <a:ea typeface="+mn-ea"/>
                <a:cs typeface="+mn-ea"/>
                <a:sym typeface="+mn-lt"/>
              </a:rPr>
              <a:t>W</a:t>
            </a:r>
            <a:r>
              <a:rPr lang="zh-CN" altLang="en-US" dirty="0">
                <a:latin typeface="+mn-lt"/>
                <a:ea typeface="+mn-ea"/>
                <a:cs typeface="+mn-ea"/>
                <a:sym typeface="+mn-lt"/>
              </a:rPr>
              <a:t>市海关报关进口货物一批；接受</a:t>
            </a:r>
            <a:r>
              <a:rPr lang="en-US" altLang="zh-CN" dirty="0">
                <a:latin typeface="+mn-lt"/>
                <a:ea typeface="+mn-ea"/>
                <a:cs typeface="+mn-ea"/>
                <a:sym typeface="+mn-lt"/>
              </a:rPr>
              <a:t>Y</a:t>
            </a:r>
            <a:r>
              <a:rPr lang="zh-CN" altLang="en-US" dirty="0">
                <a:latin typeface="+mn-lt"/>
                <a:ea typeface="+mn-ea"/>
                <a:cs typeface="+mn-ea"/>
                <a:sym typeface="+mn-lt"/>
              </a:rPr>
              <a:t>市客户委托加工应缴纳消费税的货物一批。下列关于甲公司上述业务纳税地点的表述中，正确的有（　）。</a:t>
            </a:r>
          </a:p>
          <a:p>
            <a:r>
              <a:rPr lang="en-US" altLang="zh-CN" dirty="0">
                <a:latin typeface="+mn-lt"/>
                <a:ea typeface="+mn-ea"/>
                <a:cs typeface="+mn-ea"/>
                <a:sym typeface="+mn-lt"/>
              </a:rPr>
              <a:t>A.</a:t>
            </a:r>
            <a:r>
              <a:rPr lang="zh-CN" altLang="en-US" dirty="0">
                <a:latin typeface="+mn-lt"/>
                <a:ea typeface="+mn-ea"/>
                <a:cs typeface="+mn-ea"/>
                <a:sym typeface="+mn-lt"/>
              </a:rPr>
              <a:t>委托加工货物应向</a:t>
            </a:r>
            <a:r>
              <a:rPr lang="en-US" altLang="zh-CN" dirty="0">
                <a:latin typeface="+mn-lt"/>
                <a:ea typeface="+mn-ea"/>
                <a:cs typeface="+mn-ea"/>
                <a:sym typeface="+mn-lt"/>
              </a:rPr>
              <a:t>Y</a:t>
            </a:r>
            <a:r>
              <a:rPr lang="zh-CN" altLang="en-US" dirty="0">
                <a:latin typeface="+mn-lt"/>
                <a:ea typeface="+mn-ea"/>
                <a:cs typeface="+mn-ea"/>
                <a:sym typeface="+mn-lt"/>
              </a:rPr>
              <a:t>市税务机关申报缴纳增值税</a:t>
            </a:r>
          </a:p>
          <a:p>
            <a:r>
              <a:rPr lang="en-US" altLang="zh-CN" dirty="0">
                <a:latin typeface="+mn-lt"/>
                <a:ea typeface="+mn-ea"/>
                <a:cs typeface="+mn-ea"/>
                <a:sym typeface="+mn-lt"/>
              </a:rPr>
              <a:t>B.</a:t>
            </a:r>
            <a:r>
              <a:rPr lang="zh-CN" altLang="en-US" dirty="0">
                <a:latin typeface="+mn-lt"/>
                <a:ea typeface="+mn-ea"/>
                <a:cs typeface="+mn-ea"/>
                <a:sym typeface="+mn-lt"/>
              </a:rPr>
              <a:t>委托加工货物应向</a:t>
            </a:r>
            <a:r>
              <a:rPr lang="en-US" altLang="zh-CN" dirty="0">
                <a:latin typeface="+mn-lt"/>
                <a:ea typeface="+mn-ea"/>
                <a:cs typeface="+mn-ea"/>
                <a:sym typeface="+mn-lt"/>
              </a:rPr>
              <a:t>S</a:t>
            </a:r>
            <a:r>
              <a:rPr lang="zh-CN" altLang="en-US" dirty="0">
                <a:latin typeface="+mn-lt"/>
                <a:ea typeface="+mn-ea"/>
                <a:cs typeface="+mn-ea"/>
                <a:sym typeface="+mn-lt"/>
              </a:rPr>
              <a:t>市税务机关解缴代收的消费税</a:t>
            </a:r>
          </a:p>
          <a:p>
            <a:r>
              <a:rPr lang="en-US" altLang="zh-CN" dirty="0">
                <a:latin typeface="+mn-lt"/>
                <a:ea typeface="+mn-ea"/>
                <a:cs typeface="+mn-ea"/>
                <a:sym typeface="+mn-lt"/>
              </a:rPr>
              <a:t>C.</a:t>
            </a:r>
            <a:r>
              <a:rPr lang="zh-CN" altLang="en-US" dirty="0">
                <a:latin typeface="+mn-lt"/>
                <a:ea typeface="+mn-ea"/>
                <a:cs typeface="+mn-ea"/>
                <a:sym typeface="+mn-lt"/>
              </a:rPr>
              <a:t>进口货物应向</a:t>
            </a:r>
            <a:r>
              <a:rPr lang="en-US" altLang="zh-CN" dirty="0">
                <a:latin typeface="+mn-lt"/>
                <a:ea typeface="+mn-ea"/>
                <a:cs typeface="+mn-ea"/>
                <a:sym typeface="+mn-lt"/>
              </a:rPr>
              <a:t>W</a:t>
            </a:r>
            <a:r>
              <a:rPr lang="zh-CN" altLang="en-US" dirty="0">
                <a:latin typeface="+mn-lt"/>
                <a:ea typeface="+mn-ea"/>
                <a:cs typeface="+mn-ea"/>
                <a:sym typeface="+mn-lt"/>
              </a:rPr>
              <a:t>市海关申报缴纳增值税</a:t>
            </a:r>
          </a:p>
          <a:p>
            <a:r>
              <a:rPr lang="en-US" altLang="zh-CN" dirty="0">
                <a:latin typeface="+mn-lt"/>
                <a:ea typeface="+mn-ea"/>
                <a:cs typeface="+mn-ea"/>
                <a:sym typeface="+mn-lt"/>
              </a:rPr>
              <a:t>D.</a:t>
            </a:r>
            <a:r>
              <a:rPr lang="zh-CN" altLang="en-US" dirty="0">
                <a:latin typeface="+mn-lt"/>
                <a:ea typeface="+mn-ea"/>
                <a:cs typeface="+mn-ea"/>
                <a:sym typeface="+mn-lt"/>
              </a:rPr>
              <a:t>销售货物应向</a:t>
            </a:r>
            <a:r>
              <a:rPr lang="en-US" altLang="zh-CN" dirty="0">
                <a:latin typeface="+mn-lt"/>
                <a:ea typeface="+mn-ea"/>
                <a:cs typeface="+mn-ea"/>
                <a:sym typeface="+mn-lt"/>
              </a:rPr>
              <a:t>S</a:t>
            </a:r>
            <a:r>
              <a:rPr lang="zh-CN" altLang="en-US" dirty="0">
                <a:latin typeface="+mn-lt"/>
                <a:ea typeface="+mn-ea"/>
                <a:cs typeface="+mn-ea"/>
                <a:sym typeface="+mn-lt"/>
              </a:rPr>
              <a:t>市税务机关申报缴纳增值税</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7"/>
            <a:ext cx="677108" cy="1428693"/>
            <a:chOff x="9306654"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4" y="2384128"/>
              <a:ext cx="902810" cy="943848"/>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BCD</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42130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174</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fontScale="92500" lnSpcReduction="200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dirty="0">
                <a:latin typeface="+mn-lt"/>
                <a:ea typeface="+mn-ea"/>
                <a:cs typeface="+mn-ea"/>
                <a:sym typeface="+mn-lt"/>
              </a:rPr>
              <a:t> </a:t>
            </a:r>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下列关于消费税纳税地点的表述中，正确的是（　）。</a:t>
            </a:r>
          </a:p>
          <a:p>
            <a:r>
              <a:rPr lang="en-US" altLang="zh-CN" dirty="0">
                <a:latin typeface="+mn-lt"/>
                <a:ea typeface="+mn-ea"/>
                <a:cs typeface="+mn-ea"/>
                <a:sym typeface="+mn-lt"/>
              </a:rPr>
              <a:t>A.</a:t>
            </a:r>
            <a:r>
              <a:rPr lang="zh-CN" altLang="en-US" dirty="0">
                <a:latin typeface="+mn-lt"/>
                <a:ea typeface="+mn-ea"/>
                <a:cs typeface="+mn-ea"/>
                <a:sym typeface="+mn-lt"/>
              </a:rPr>
              <a:t>纳税人销售的应税消费品，除另有规定外，应当向纳税人机构所在地或者居住地的税务机关申报纳税</a:t>
            </a:r>
          </a:p>
          <a:p>
            <a:r>
              <a:rPr lang="en-US" altLang="zh-CN" dirty="0">
                <a:latin typeface="+mn-lt"/>
                <a:ea typeface="+mn-ea"/>
                <a:cs typeface="+mn-ea"/>
                <a:sym typeface="+mn-lt"/>
              </a:rPr>
              <a:t>B.</a:t>
            </a:r>
            <a:r>
              <a:rPr lang="zh-CN" altLang="en-US" dirty="0">
                <a:latin typeface="+mn-lt"/>
                <a:ea typeface="+mn-ea"/>
                <a:cs typeface="+mn-ea"/>
                <a:sym typeface="+mn-lt"/>
              </a:rPr>
              <a:t>纳税人的总机构与分支机构不在同一省的，由总机构汇总向总机构所在地的税务机关申报缴纳消费税</a:t>
            </a:r>
          </a:p>
          <a:p>
            <a:r>
              <a:rPr lang="en-US" altLang="zh-CN" dirty="0">
                <a:latin typeface="+mn-lt"/>
                <a:ea typeface="+mn-ea"/>
                <a:cs typeface="+mn-ea"/>
                <a:sym typeface="+mn-lt"/>
              </a:rPr>
              <a:t>C.</a:t>
            </a:r>
            <a:r>
              <a:rPr lang="zh-CN" altLang="en-US" dirty="0">
                <a:latin typeface="+mn-lt"/>
                <a:ea typeface="+mn-ea"/>
                <a:cs typeface="+mn-ea"/>
                <a:sym typeface="+mn-lt"/>
              </a:rPr>
              <a:t>进口的应税消费品，由进口人或者其代理人向机构所在地的税务机关申报纳税</a:t>
            </a:r>
          </a:p>
          <a:p>
            <a:r>
              <a:rPr lang="en-US" altLang="zh-CN" dirty="0">
                <a:latin typeface="+mn-lt"/>
                <a:ea typeface="+mn-ea"/>
                <a:cs typeface="+mn-ea"/>
                <a:sym typeface="+mn-lt"/>
              </a:rPr>
              <a:t>D.</a:t>
            </a:r>
            <a:r>
              <a:rPr lang="zh-CN" altLang="en-US" dirty="0">
                <a:latin typeface="+mn-lt"/>
                <a:ea typeface="+mn-ea"/>
                <a:cs typeface="+mn-ea"/>
                <a:sym typeface="+mn-lt"/>
              </a:rPr>
              <a:t>委托加工的应税消费品，受托方为个人的，由受托方向居住地的税务机关申报纳税</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8"/>
            <a:ext cx="677108" cy="1428693"/>
            <a:chOff x="9306653"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3"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A</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162266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175</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例题</a:t>
            </a:r>
            <a:r>
              <a:rPr lang="en-US" altLang="zh-CN" dirty="0">
                <a:latin typeface="+mn-lt"/>
                <a:ea typeface="+mn-ea"/>
                <a:cs typeface="+mn-ea"/>
                <a:sym typeface="+mn-lt"/>
              </a:rPr>
              <a:t>-</a:t>
            </a:r>
            <a:r>
              <a:rPr lang="zh-CN" altLang="en-US" dirty="0">
                <a:latin typeface="+mn-lt"/>
                <a:ea typeface="+mn-ea"/>
                <a:cs typeface="+mn-ea"/>
                <a:sym typeface="+mn-lt"/>
              </a:rPr>
              <a:t>判断题</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2021 </a:t>
            </a:r>
            <a:r>
              <a:rPr lang="zh-CN" altLang="en-US" dirty="0">
                <a:latin typeface="+mn-lt"/>
                <a:ea typeface="+mn-ea"/>
                <a:cs typeface="+mn-ea"/>
                <a:sym typeface="+mn-lt"/>
              </a:rPr>
              <a:t>年）企业委托个人加工应税消费品，受托方应向居住地缴纳消费税。（ ）</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71"/>
            <a:ext cx="677108" cy="1428693"/>
            <a:chOff x="9306650"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0" y="2520917"/>
              <a:ext cx="902810" cy="67026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350502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176</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不定项选择题</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162560" y="779487"/>
            <a:ext cx="8549640" cy="3887763"/>
          </a:xfrm>
          <a:prstGeom prst="rect">
            <a:avLst/>
          </a:prstGeom>
        </p:spPr>
        <p:txBody>
          <a:bodyPr vert="horz" lIns="91440" tIns="45720" rIns="91440" bIns="45720" rtlCol="0">
            <a:no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2000" dirty="0">
                <a:latin typeface="+mn-lt"/>
                <a:ea typeface="+mn-ea"/>
                <a:cs typeface="+mn-ea"/>
                <a:sym typeface="+mn-lt"/>
              </a:rPr>
              <a:t>（</a:t>
            </a:r>
            <a:r>
              <a:rPr lang="en-US" altLang="zh-CN" sz="2000" dirty="0">
                <a:latin typeface="+mn-lt"/>
                <a:ea typeface="+mn-ea"/>
                <a:cs typeface="+mn-ea"/>
                <a:sym typeface="+mn-lt"/>
              </a:rPr>
              <a:t>2021 </a:t>
            </a:r>
            <a:r>
              <a:rPr lang="zh-CN" altLang="en-US" sz="2000" dirty="0">
                <a:latin typeface="+mn-lt"/>
                <a:ea typeface="+mn-ea"/>
                <a:cs typeface="+mn-ea"/>
                <a:sym typeface="+mn-lt"/>
              </a:rPr>
              <a:t>年）甲化妆品公司为增值税一般纳税人，主要从事各类化妆品的生产、销售和加工业务。</a:t>
            </a:r>
            <a:r>
              <a:rPr lang="en-US" altLang="zh-CN" sz="2000" dirty="0">
                <a:latin typeface="+mn-lt"/>
                <a:ea typeface="+mn-ea"/>
                <a:cs typeface="+mn-ea"/>
                <a:sym typeface="+mn-lt"/>
              </a:rPr>
              <a:t>2019 </a:t>
            </a:r>
            <a:r>
              <a:rPr lang="zh-CN" altLang="en-US" sz="2000" dirty="0">
                <a:latin typeface="+mn-lt"/>
                <a:ea typeface="+mn-ea"/>
                <a:cs typeface="+mn-ea"/>
                <a:sym typeface="+mn-lt"/>
              </a:rPr>
              <a:t>年 </a:t>
            </a:r>
            <a:r>
              <a:rPr lang="en-US" altLang="zh-CN" sz="2000" dirty="0">
                <a:latin typeface="+mn-lt"/>
                <a:ea typeface="+mn-ea"/>
                <a:cs typeface="+mn-ea"/>
                <a:sym typeface="+mn-lt"/>
              </a:rPr>
              <a:t>9 </a:t>
            </a:r>
            <a:r>
              <a:rPr lang="zh-CN" altLang="en-US" sz="2000" dirty="0">
                <a:latin typeface="+mn-lt"/>
                <a:ea typeface="+mn-ea"/>
                <a:cs typeface="+mn-ea"/>
                <a:sym typeface="+mn-lt"/>
              </a:rPr>
              <a:t>月有关经营情况如下：</a:t>
            </a:r>
            <a:endParaRPr lang="en-US" altLang="zh-CN" sz="2000" dirty="0">
              <a:latin typeface="+mn-lt"/>
              <a:ea typeface="+mn-ea"/>
              <a:cs typeface="+mn-ea"/>
              <a:sym typeface="+mn-lt"/>
            </a:endParaRPr>
          </a:p>
          <a:p>
            <a:r>
              <a:rPr lang="zh-CN" altLang="en-US" sz="2000" dirty="0">
                <a:latin typeface="+mn-lt"/>
                <a:ea typeface="+mn-ea"/>
                <a:cs typeface="+mn-ea"/>
                <a:sym typeface="+mn-lt"/>
              </a:rPr>
              <a:t>（</a:t>
            </a:r>
            <a:r>
              <a:rPr lang="en-US" altLang="zh-CN" sz="2000" dirty="0">
                <a:latin typeface="+mn-lt"/>
                <a:ea typeface="+mn-ea"/>
                <a:cs typeface="+mn-ea"/>
                <a:sym typeface="+mn-lt"/>
              </a:rPr>
              <a:t>1</a:t>
            </a:r>
            <a:r>
              <a:rPr lang="zh-CN" altLang="en-US" sz="2000" dirty="0">
                <a:latin typeface="+mn-lt"/>
                <a:ea typeface="+mn-ea"/>
                <a:cs typeface="+mn-ea"/>
                <a:sym typeface="+mn-lt"/>
              </a:rPr>
              <a:t>）进口一批高档香水，海关核定的关税完税价格为 </a:t>
            </a:r>
            <a:r>
              <a:rPr lang="en-US" altLang="zh-CN" sz="2000" dirty="0">
                <a:latin typeface="+mn-lt"/>
                <a:ea typeface="+mn-ea"/>
                <a:cs typeface="+mn-ea"/>
                <a:sym typeface="+mn-lt"/>
              </a:rPr>
              <a:t>425 000 </a:t>
            </a:r>
            <a:r>
              <a:rPr lang="zh-CN" altLang="en-US" sz="2000" dirty="0">
                <a:latin typeface="+mn-lt"/>
                <a:ea typeface="+mn-ea"/>
                <a:cs typeface="+mn-ea"/>
                <a:sym typeface="+mn-lt"/>
              </a:rPr>
              <a:t>元。</a:t>
            </a:r>
          </a:p>
          <a:p>
            <a:r>
              <a:rPr lang="zh-CN" altLang="en-US" sz="2000" dirty="0">
                <a:latin typeface="+mn-lt"/>
                <a:ea typeface="+mn-ea"/>
                <a:cs typeface="+mn-ea"/>
                <a:sym typeface="+mn-lt"/>
              </a:rPr>
              <a:t> （</a:t>
            </a:r>
            <a:r>
              <a:rPr lang="en-US" altLang="zh-CN" sz="2000" dirty="0">
                <a:latin typeface="+mn-lt"/>
                <a:ea typeface="+mn-ea"/>
                <a:cs typeface="+mn-ea"/>
                <a:sym typeface="+mn-lt"/>
              </a:rPr>
              <a:t>2</a:t>
            </a:r>
            <a:r>
              <a:rPr lang="zh-CN" altLang="en-US" sz="2000" dirty="0">
                <a:latin typeface="+mn-lt"/>
                <a:ea typeface="+mn-ea"/>
                <a:cs typeface="+mn-ea"/>
                <a:sym typeface="+mn-lt"/>
              </a:rPr>
              <a:t>）销售自产 </a:t>
            </a:r>
            <a:r>
              <a:rPr lang="en-US" altLang="zh-CN" sz="2000" dirty="0">
                <a:latin typeface="+mn-lt"/>
                <a:ea typeface="+mn-ea"/>
                <a:cs typeface="+mn-ea"/>
                <a:sym typeface="+mn-lt"/>
              </a:rPr>
              <a:t>M </a:t>
            </a:r>
            <a:r>
              <a:rPr lang="zh-CN" altLang="en-US" sz="2000" dirty="0">
                <a:latin typeface="+mn-lt"/>
                <a:ea typeface="+mn-ea"/>
                <a:cs typeface="+mn-ea"/>
                <a:sym typeface="+mn-lt"/>
              </a:rPr>
              <a:t>型高档美容类化妆品，取得含增值税价款 </a:t>
            </a:r>
            <a:r>
              <a:rPr lang="en-US" altLang="zh-CN" sz="2000" dirty="0">
                <a:latin typeface="+mn-lt"/>
                <a:ea typeface="+mn-ea"/>
                <a:cs typeface="+mn-ea"/>
                <a:sym typeface="+mn-lt"/>
              </a:rPr>
              <a:t>960 500 </a:t>
            </a:r>
            <a:r>
              <a:rPr lang="zh-CN" altLang="en-US" sz="2000" dirty="0">
                <a:latin typeface="+mn-lt"/>
                <a:ea typeface="+mn-ea"/>
                <a:cs typeface="+mn-ea"/>
                <a:sym typeface="+mn-lt"/>
              </a:rPr>
              <a:t>元，同时收取包装费 </a:t>
            </a:r>
            <a:r>
              <a:rPr lang="en-US" altLang="zh-CN" sz="2000" dirty="0">
                <a:latin typeface="+mn-lt"/>
                <a:ea typeface="+mn-ea"/>
                <a:cs typeface="+mn-ea"/>
                <a:sym typeface="+mn-lt"/>
              </a:rPr>
              <a:t>28 815 </a:t>
            </a:r>
            <a:r>
              <a:rPr lang="zh-CN" altLang="en-US" sz="2000" dirty="0">
                <a:latin typeface="+mn-lt"/>
                <a:ea typeface="+mn-ea"/>
                <a:cs typeface="+mn-ea"/>
                <a:sym typeface="+mn-lt"/>
              </a:rPr>
              <a:t>元。</a:t>
            </a:r>
          </a:p>
          <a:p>
            <a:r>
              <a:rPr lang="zh-CN" altLang="en-US" sz="2000" dirty="0">
                <a:latin typeface="+mn-lt"/>
                <a:ea typeface="+mn-ea"/>
                <a:cs typeface="+mn-ea"/>
                <a:sym typeface="+mn-lt"/>
              </a:rPr>
              <a:t> （</a:t>
            </a:r>
            <a:r>
              <a:rPr lang="en-US" altLang="zh-CN" sz="2000" dirty="0">
                <a:latin typeface="+mn-lt"/>
                <a:ea typeface="+mn-ea"/>
                <a:cs typeface="+mn-ea"/>
                <a:sym typeface="+mn-lt"/>
              </a:rPr>
              <a:t>3</a:t>
            </a:r>
            <a:r>
              <a:rPr lang="zh-CN" altLang="en-US" sz="2000" dirty="0">
                <a:latin typeface="+mn-lt"/>
                <a:ea typeface="+mn-ea"/>
                <a:cs typeface="+mn-ea"/>
                <a:sym typeface="+mn-lt"/>
              </a:rPr>
              <a:t>）受托为乙公司加工 </a:t>
            </a:r>
            <a:r>
              <a:rPr lang="en-US" altLang="zh-CN" sz="2000" dirty="0">
                <a:latin typeface="+mn-lt"/>
                <a:ea typeface="+mn-ea"/>
                <a:cs typeface="+mn-ea"/>
                <a:sym typeface="+mn-lt"/>
              </a:rPr>
              <a:t>N </a:t>
            </a:r>
            <a:r>
              <a:rPr lang="zh-CN" altLang="en-US" sz="2000" dirty="0">
                <a:latin typeface="+mn-lt"/>
                <a:ea typeface="+mn-ea"/>
                <a:cs typeface="+mn-ea"/>
                <a:sym typeface="+mn-lt"/>
              </a:rPr>
              <a:t>型高档修饰类化妆品，乙公司提供原材料成本 </a:t>
            </a:r>
            <a:r>
              <a:rPr lang="en-US" altLang="zh-CN" sz="2000" dirty="0">
                <a:latin typeface="+mn-lt"/>
                <a:ea typeface="+mn-ea"/>
                <a:cs typeface="+mn-ea"/>
                <a:sym typeface="+mn-lt"/>
              </a:rPr>
              <a:t>85 000 </a:t>
            </a:r>
            <a:r>
              <a:rPr lang="zh-CN" altLang="en-US" sz="2000" dirty="0">
                <a:latin typeface="+mn-lt"/>
                <a:ea typeface="+mn-ea"/>
                <a:cs typeface="+mn-ea"/>
                <a:sym typeface="+mn-lt"/>
              </a:rPr>
              <a:t>元，甲化妆品公司收取含增值税加工费 </a:t>
            </a:r>
            <a:r>
              <a:rPr lang="en-US" altLang="zh-CN" sz="2000" dirty="0">
                <a:latin typeface="+mn-lt"/>
                <a:ea typeface="+mn-ea"/>
                <a:cs typeface="+mn-ea"/>
                <a:sym typeface="+mn-lt"/>
              </a:rPr>
              <a:t>34 578 </a:t>
            </a:r>
            <a:r>
              <a:rPr lang="zh-CN" altLang="en-US" sz="2000" dirty="0">
                <a:latin typeface="+mn-lt"/>
                <a:ea typeface="+mn-ea"/>
                <a:cs typeface="+mn-ea"/>
                <a:sym typeface="+mn-lt"/>
              </a:rPr>
              <a:t>元。甲化妆品公司无同类高档修饰类化妆品销售价格。</a:t>
            </a:r>
          </a:p>
          <a:p>
            <a:r>
              <a:rPr lang="zh-CN" altLang="en-US" sz="2000" dirty="0">
                <a:latin typeface="+mn-lt"/>
                <a:ea typeface="+mn-ea"/>
                <a:cs typeface="+mn-ea"/>
                <a:sym typeface="+mn-lt"/>
              </a:rPr>
              <a:t> </a:t>
            </a:r>
          </a:p>
        </p:txBody>
      </p:sp>
    </p:spTree>
    <p:extLst>
      <p:ext uri="{BB962C8B-B14F-4D97-AF65-F5344CB8AC3E}">
        <p14:creationId xmlns:p14="http://schemas.microsoft.com/office/powerpoint/2010/main" val="243855830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177</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不定项选择题</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162560" y="779487"/>
            <a:ext cx="8549640" cy="3887763"/>
          </a:xfrm>
          <a:prstGeom prst="rect">
            <a:avLst/>
          </a:prstGeom>
        </p:spPr>
        <p:txBody>
          <a:bodyPr vert="horz" lIns="91440" tIns="45720" rIns="91440" bIns="45720" rtlCol="0">
            <a:no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2000" dirty="0">
                <a:latin typeface="+mn-lt"/>
                <a:ea typeface="+mn-ea"/>
                <a:cs typeface="+mn-ea"/>
                <a:sym typeface="+mn-lt"/>
              </a:rPr>
              <a:t>（</a:t>
            </a:r>
            <a:r>
              <a:rPr lang="en-US" altLang="zh-CN" sz="2000" dirty="0">
                <a:latin typeface="+mn-lt"/>
                <a:ea typeface="+mn-ea"/>
                <a:cs typeface="+mn-ea"/>
                <a:sym typeface="+mn-lt"/>
              </a:rPr>
              <a:t>4</a:t>
            </a:r>
            <a:r>
              <a:rPr lang="zh-CN" altLang="en-US" sz="2000" dirty="0">
                <a:latin typeface="+mn-lt"/>
                <a:ea typeface="+mn-ea"/>
                <a:cs typeface="+mn-ea"/>
                <a:sym typeface="+mn-lt"/>
              </a:rPr>
              <a:t>）将自产 </a:t>
            </a:r>
            <a:r>
              <a:rPr lang="en-US" altLang="zh-CN" sz="2000" dirty="0">
                <a:latin typeface="+mn-lt"/>
                <a:ea typeface="+mn-ea"/>
                <a:cs typeface="+mn-ea"/>
                <a:sym typeface="+mn-lt"/>
              </a:rPr>
              <a:t>P </a:t>
            </a:r>
            <a:r>
              <a:rPr lang="zh-CN" altLang="en-US" sz="2000" dirty="0">
                <a:latin typeface="+mn-lt"/>
                <a:ea typeface="+mn-ea"/>
                <a:cs typeface="+mn-ea"/>
                <a:sym typeface="+mn-lt"/>
              </a:rPr>
              <a:t>型高档护肤类化妆品分别用于馈赠合作单位、广告投放、赞助电视台举办的晚会以及奖励本公司员工。</a:t>
            </a:r>
          </a:p>
          <a:p>
            <a:r>
              <a:rPr lang="zh-CN" altLang="en-US" sz="2000" dirty="0">
                <a:latin typeface="+mn-lt"/>
                <a:ea typeface="+mn-ea"/>
                <a:cs typeface="+mn-ea"/>
                <a:sym typeface="+mn-lt"/>
              </a:rPr>
              <a:t> 已知：关税税率为 </a:t>
            </a:r>
            <a:r>
              <a:rPr lang="en-US" altLang="zh-CN" sz="2000" dirty="0">
                <a:latin typeface="+mn-lt"/>
                <a:ea typeface="+mn-ea"/>
                <a:cs typeface="+mn-ea"/>
                <a:sym typeface="+mn-lt"/>
              </a:rPr>
              <a:t>6</a:t>
            </a:r>
            <a:r>
              <a:rPr lang="zh-CN" altLang="en-US" sz="2000" dirty="0">
                <a:latin typeface="+mn-lt"/>
                <a:ea typeface="+mn-ea"/>
                <a:cs typeface="+mn-ea"/>
                <a:sym typeface="+mn-lt"/>
              </a:rPr>
              <a:t>％，消费税税率为 </a:t>
            </a:r>
            <a:r>
              <a:rPr lang="en-US" altLang="zh-CN" sz="2000" dirty="0">
                <a:latin typeface="+mn-lt"/>
                <a:ea typeface="+mn-ea"/>
                <a:cs typeface="+mn-ea"/>
                <a:sym typeface="+mn-lt"/>
              </a:rPr>
              <a:t>15</a:t>
            </a:r>
            <a:r>
              <a:rPr lang="zh-CN" altLang="en-US" sz="2000" dirty="0">
                <a:latin typeface="+mn-lt"/>
                <a:ea typeface="+mn-ea"/>
                <a:cs typeface="+mn-ea"/>
                <a:sym typeface="+mn-lt"/>
              </a:rPr>
              <a:t>％，增值税税率为 </a:t>
            </a:r>
            <a:r>
              <a:rPr lang="en-US" altLang="zh-CN" sz="2000" dirty="0">
                <a:latin typeface="+mn-lt"/>
                <a:ea typeface="+mn-ea"/>
                <a:cs typeface="+mn-ea"/>
                <a:sym typeface="+mn-lt"/>
              </a:rPr>
              <a:t>13</a:t>
            </a:r>
            <a:r>
              <a:rPr lang="zh-CN" altLang="en-US" sz="2000" dirty="0">
                <a:latin typeface="+mn-lt"/>
                <a:ea typeface="+mn-ea"/>
                <a:cs typeface="+mn-ea"/>
                <a:sym typeface="+mn-lt"/>
              </a:rPr>
              <a:t>％。</a:t>
            </a:r>
          </a:p>
          <a:p>
            <a:r>
              <a:rPr lang="zh-CN" altLang="en-US" sz="2000" dirty="0">
                <a:latin typeface="+mn-lt"/>
                <a:ea typeface="+mn-ea"/>
                <a:cs typeface="+mn-ea"/>
                <a:sym typeface="+mn-lt"/>
              </a:rPr>
              <a:t> 要求：</a:t>
            </a:r>
          </a:p>
          <a:p>
            <a:r>
              <a:rPr lang="zh-CN" altLang="en-US" sz="2000" dirty="0">
                <a:latin typeface="+mn-lt"/>
                <a:ea typeface="+mn-ea"/>
                <a:cs typeface="+mn-ea"/>
                <a:sym typeface="+mn-lt"/>
              </a:rPr>
              <a:t> 根据上述资料，不考虑其他因素，分析回答下列小题。</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71"/>
            <a:ext cx="677108" cy="1428693"/>
            <a:chOff x="9306650"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0" y="2520917"/>
              <a:ext cx="902810" cy="67026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405860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178</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不定项选择题</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）计算甲化妆品公司当月进口高档香水应缴纳消费税税额的下列算式中，正确的是（ ）。</a:t>
            </a:r>
          </a:p>
          <a:p>
            <a:r>
              <a:rPr lang="zh-CN" altLang="en-US" dirty="0">
                <a:latin typeface="+mn-lt"/>
                <a:ea typeface="+mn-ea"/>
                <a:cs typeface="+mn-ea"/>
                <a:sym typeface="+mn-lt"/>
              </a:rPr>
              <a:t> </a:t>
            </a:r>
            <a:r>
              <a:rPr lang="en-US" altLang="zh-CN" dirty="0">
                <a:latin typeface="+mn-lt"/>
                <a:ea typeface="+mn-ea"/>
                <a:cs typeface="+mn-ea"/>
                <a:sym typeface="+mn-lt"/>
              </a:rPr>
              <a:t>A.425 000×</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6</a:t>
            </a:r>
            <a:r>
              <a:rPr lang="zh-CN" altLang="en-US" dirty="0">
                <a:latin typeface="+mn-lt"/>
                <a:ea typeface="+mn-ea"/>
                <a:cs typeface="+mn-ea"/>
                <a:sym typeface="+mn-lt"/>
              </a:rPr>
              <a:t>％）</a:t>
            </a:r>
            <a:r>
              <a:rPr lang="en-US" altLang="zh-CN" dirty="0">
                <a:latin typeface="+mn-lt"/>
                <a:ea typeface="+mn-ea"/>
                <a:cs typeface="+mn-ea"/>
                <a:sym typeface="+mn-lt"/>
              </a:rPr>
              <a:t>×15</a:t>
            </a:r>
            <a:r>
              <a:rPr lang="zh-CN" altLang="en-US" dirty="0">
                <a:latin typeface="+mn-lt"/>
                <a:ea typeface="+mn-ea"/>
                <a:cs typeface="+mn-ea"/>
                <a:sym typeface="+mn-lt"/>
              </a:rPr>
              <a:t>％＝</a:t>
            </a:r>
            <a:r>
              <a:rPr lang="en-US" altLang="zh-CN" dirty="0">
                <a:latin typeface="+mn-lt"/>
                <a:ea typeface="+mn-ea"/>
                <a:cs typeface="+mn-ea"/>
                <a:sym typeface="+mn-lt"/>
              </a:rPr>
              <a:t>67 575 </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B.425 000×15</a:t>
            </a:r>
            <a:r>
              <a:rPr lang="zh-CN" altLang="en-US" dirty="0">
                <a:latin typeface="+mn-lt"/>
                <a:ea typeface="+mn-ea"/>
                <a:cs typeface="+mn-ea"/>
                <a:sym typeface="+mn-lt"/>
              </a:rPr>
              <a:t>％＝</a:t>
            </a:r>
            <a:r>
              <a:rPr lang="en-US" altLang="zh-CN" dirty="0">
                <a:latin typeface="+mn-lt"/>
                <a:ea typeface="+mn-ea"/>
                <a:cs typeface="+mn-ea"/>
                <a:sym typeface="+mn-lt"/>
              </a:rPr>
              <a:t>63 750 </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C.425 000×</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6</a:t>
            </a:r>
            <a:r>
              <a:rPr lang="zh-CN" altLang="en-US" dirty="0">
                <a:latin typeface="+mn-lt"/>
                <a:ea typeface="+mn-ea"/>
                <a:cs typeface="+mn-ea"/>
                <a:sym typeface="+mn-lt"/>
              </a:rPr>
              <a:t>％）</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15</a:t>
            </a:r>
            <a:r>
              <a:rPr lang="zh-CN" altLang="en-US" dirty="0">
                <a:latin typeface="+mn-lt"/>
                <a:ea typeface="+mn-ea"/>
                <a:cs typeface="+mn-ea"/>
                <a:sym typeface="+mn-lt"/>
              </a:rPr>
              <a:t>％）</a:t>
            </a:r>
            <a:r>
              <a:rPr lang="en-US" altLang="zh-CN" dirty="0">
                <a:latin typeface="+mn-lt"/>
                <a:ea typeface="+mn-ea"/>
                <a:cs typeface="+mn-ea"/>
                <a:sym typeface="+mn-lt"/>
              </a:rPr>
              <a:t>×15</a:t>
            </a:r>
            <a:r>
              <a:rPr lang="zh-CN" altLang="en-US" dirty="0">
                <a:latin typeface="+mn-lt"/>
                <a:ea typeface="+mn-ea"/>
                <a:cs typeface="+mn-ea"/>
                <a:sym typeface="+mn-lt"/>
              </a:rPr>
              <a:t>％＝</a:t>
            </a:r>
            <a:r>
              <a:rPr lang="en-US" altLang="zh-CN" dirty="0">
                <a:latin typeface="+mn-lt"/>
                <a:ea typeface="+mn-ea"/>
                <a:cs typeface="+mn-ea"/>
                <a:sym typeface="+mn-lt"/>
              </a:rPr>
              <a:t>79 500 </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D.425 000÷</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15</a:t>
            </a:r>
            <a:r>
              <a:rPr lang="zh-CN" altLang="en-US" dirty="0">
                <a:latin typeface="+mn-lt"/>
                <a:ea typeface="+mn-ea"/>
                <a:cs typeface="+mn-ea"/>
                <a:sym typeface="+mn-lt"/>
              </a:rPr>
              <a:t>％）</a:t>
            </a:r>
            <a:r>
              <a:rPr lang="en-US" altLang="zh-CN" dirty="0">
                <a:latin typeface="+mn-lt"/>
                <a:ea typeface="+mn-ea"/>
                <a:cs typeface="+mn-ea"/>
                <a:sym typeface="+mn-lt"/>
              </a:rPr>
              <a:t>×15</a:t>
            </a:r>
            <a:r>
              <a:rPr lang="zh-CN" altLang="en-US" dirty="0">
                <a:latin typeface="+mn-lt"/>
                <a:ea typeface="+mn-ea"/>
                <a:cs typeface="+mn-ea"/>
                <a:sym typeface="+mn-lt"/>
              </a:rPr>
              <a:t>％＝</a:t>
            </a:r>
            <a:r>
              <a:rPr lang="en-US" altLang="zh-CN" dirty="0">
                <a:latin typeface="+mn-lt"/>
                <a:ea typeface="+mn-ea"/>
                <a:cs typeface="+mn-ea"/>
                <a:sym typeface="+mn-lt"/>
              </a:rPr>
              <a:t>75 000 </a:t>
            </a:r>
            <a:r>
              <a:rPr lang="zh-CN" altLang="en-US" dirty="0">
                <a:latin typeface="+mn-lt"/>
                <a:ea typeface="+mn-ea"/>
                <a:cs typeface="+mn-ea"/>
                <a:sym typeface="+mn-lt"/>
              </a:rPr>
              <a:t>元</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71"/>
            <a:ext cx="677108" cy="1428693"/>
            <a:chOff x="9306650"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0"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C</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342713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179</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不定项选择题</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dirty="0">
                <a:latin typeface="+mn-lt"/>
                <a:ea typeface="+mn-ea"/>
                <a:cs typeface="+mn-ea"/>
                <a:sym typeface="+mn-lt"/>
              </a:rPr>
              <a:t>（</a:t>
            </a:r>
            <a:r>
              <a:rPr lang="en-US" altLang="zh-CN" dirty="0">
                <a:latin typeface="+mn-lt"/>
                <a:ea typeface="+mn-ea"/>
                <a:cs typeface="+mn-ea"/>
                <a:sym typeface="+mn-lt"/>
              </a:rPr>
              <a:t>2</a:t>
            </a:r>
            <a:r>
              <a:rPr lang="zh-CN" altLang="en-US" dirty="0">
                <a:latin typeface="+mn-lt"/>
                <a:ea typeface="+mn-ea"/>
                <a:cs typeface="+mn-ea"/>
                <a:sym typeface="+mn-lt"/>
              </a:rPr>
              <a:t>）计算甲化妆品公司当月销售自产 </a:t>
            </a:r>
            <a:r>
              <a:rPr lang="en-US" altLang="zh-CN" dirty="0">
                <a:latin typeface="+mn-lt"/>
                <a:ea typeface="+mn-ea"/>
                <a:cs typeface="+mn-ea"/>
                <a:sym typeface="+mn-lt"/>
              </a:rPr>
              <a:t>M </a:t>
            </a:r>
            <a:r>
              <a:rPr lang="zh-CN" altLang="en-US" dirty="0">
                <a:latin typeface="+mn-lt"/>
                <a:ea typeface="+mn-ea"/>
                <a:cs typeface="+mn-ea"/>
                <a:sym typeface="+mn-lt"/>
              </a:rPr>
              <a:t>型高档美容类化妆品应缴纳消费税税额的下列算式中，正确的是（ ）。</a:t>
            </a:r>
          </a:p>
          <a:p>
            <a:r>
              <a:rPr lang="zh-CN" altLang="en-US" dirty="0">
                <a:latin typeface="+mn-lt"/>
                <a:ea typeface="+mn-ea"/>
                <a:cs typeface="+mn-ea"/>
                <a:sym typeface="+mn-lt"/>
              </a:rPr>
              <a:t> </a:t>
            </a:r>
            <a:r>
              <a:rPr lang="en-US" altLang="zh-CN" dirty="0">
                <a:latin typeface="+mn-lt"/>
                <a:ea typeface="+mn-ea"/>
                <a:cs typeface="+mn-ea"/>
                <a:sym typeface="+mn-lt"/>
              </a:rPr>
              <a:t>A.</a:t>
            </a:r>
            <a:r>
              <a:rPr lang="zh-CN" altLang="en-US" dirty="0">
                <a:latin typeface="+mn-lt"/>
                <a:ea typeface="+mn-ea"/>
                <a:cs typeface="+mn-ea"/>
                <a:sym typeface="+mn-lt"/>
              </a:rPr>
              <a:t>（</a:t>
            </a:r>
            <a:r>
              <a:rPr lang="en-US" altLang="zh-CN" dirty="0">
                <a:latin typeface="+mn-lt"/>
                <a:ea typeface="+mn-ea"/>
                <a:cs typeface="+mn-ea"/>
                <a:sym typeface="+mn-lt"/>
              </a:rPr>
              <a:t>960 500</a:t>
            </a:r>
            <a:r>
              <a:rPr lang="zh-CN" altLang="en-US" dirty="0">
                <a:latin typeface="+mn-lt"/>
                <a:ea typeface="+mn-ea"/>
                <a:cs typeface="+mn-ea"/>
                <a:sym typeface="+mn-lt"/>
              </a:rPr>
              <a:t>＋</a:t>
            </a:r>
            <a:r>
              <a:rPr lang="en-US" altLang="zh-CN" dirty="0">
                <a:latin typeface="+mn-lt"/>
                <a:ea typeface="+mn-ea"/>
                <a:cs typeface="+mn-ea"/>
                <a:sym typeface="+mn-lt"/>
              </a:rPr>
              <a:t>28 815</a:t>
            </a:r>
            <a:r>
              <a:rPr lang="zh-CN" altLang="en-US" dirty="0">
                <a:latin typeface="+mn-lt"/>
                <a:ea typeface="+mn-ea"/>
                <a:cs typeface="+mn-ea"/>
                <a:sym typeface="+mn-lt"/>
              </a:rPr>
              <a:t>）</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13</a:t>
            </a:r>
            <a:r>
              <a:rPr lang="zh-CN" altLang="en-US" dirty="0">
                <a:latin typeface="+mn-lt"/>
                <a:ea typeface="+mn-ea"/>
                <a:cs typeface="+mn-ea"/>
                <a:sym typeface="+mn-lt"/>
              </a:rPr>
              <a:t>％）</a:t>
            </a:r>
            <a:r>
              <a:rPr lang="en-US" altLang="zh-CN" dirty="0">
                <a:latin typeface="+mn-lt"/>
                <a:ea typeface="+mn-ea"/>
                <a:cs typeface="+mn-ea"/>
                <a:sym typeface="+mn-lt"/>
              </a:rPr>
              <a:t>×15</a:t>
            </a:r>
            <a:r>
              <a:rPr lang="zh-CN" altLang="en-US" dirty="0">
                <a:latin typeface="+mn-lt"/>
                <a:ea typeface="+mn-ea"/>
                <a:cs typeface="+mn-ea"/>
                <a:sym typeface="+mn-lt"/>
              </a:rPr>
              <a:t>％＝</a:t>
            </a:r>
            <a:r>
              <a:rPr lang="en-US" altLang="zh-CN" dirty="0">
                <a:latin typeface="+mn-lt"/>
                <a:ea typeface="+mn-ea"/>
                <a:cs typeface="+mn-ea"/>
                <a:sym typeface="+mn-lt"/>
              </a:rPr>
              <a:t>131 325 </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B.960 500×15</a:t>
            </a:r>
            <a:r>
              <a:rPr lang="zh-CN" altLang="en-US" dirty="0">
                <a:latin typeface="+mn-lt"/>
                <a:ea typeface="+mn-ea"/>
                <a:cs typeface="+mn-ea"/>
                <a:sym typeface="+mn-lt"/>
              </a:rPr>
              <a:t>％＝</a:t>
            </a:r>
            <a:r>
              <a:rPr lang="en-US" altLang="zh-CN" dirty="0">
                <a:latin typeface="+mn-lt"/>
                <a:ea typeface="+mn-ea"/>
                <a:cs typeface="+mn-ea"/>
                <a:sym typeface="+mn-lt"/>
              </a:rPr>
              <a:t>144 075 </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C.960 500÷</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13</a:t>
            </a:r>
            <a:r>
              <a:rPr lang="zh-CN" altLang="en-US" dirty="0">
                <a:latin typeface="+mn-lt"/>
                <a:ea typeface="+mn-ea"/>
                <a:cs typeface="+mn-ea"/>
                <a:sym typeface="+mn-lt"/>
              </a:rPr>
              <a:t>％）</a:t>
            </a:r>
            <a:r>
              <a:rPr lang="en-US" altLang="zh-CN" dirty="0">
                <a:latin typeface="+mn-lt"/>
                <a:ea typeface="+mn-ea"/>
                <a:cs typeface="+mn-ea"/>
                <a:sym typeface="+mn-lt"/>
              </a:rPr>
              <a:t>×15</a:t>
            </a:r>
            <a:r>
              <a:rPr lang="zh-CN" altLang="en-US" dirty="0">
                <a:latin typeface="+mn-lt"/>
                <a:ea typeface="+mn-ea"/>
                <a:cs typeface="+mn-ea"/>
                <a:sym typeface="+mn-lt"/>
              </a:rPr>
              <a:t>％＝</a:t>
            </a:r>
            <a:r>
              <a:rPr lang="en-US" altLang="zh-CN" dirty="0">
                <a:latin typeface="+mn-lt"/>
                <a:ea typeface="+mn-ea"/>
                <a:cs typeface="+mn-ea"/>
                <a:sym typeface="+mn-lt"/>
              </a:rPr>
              <a:t>127 500 </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D.</a:t>
            </a:r>
            <a:r>
              <a:rPr lang="zh-CN" altLang="en-US" dirty="0">
                <a:latin typeface="+mn-lt"/>
                <a:ea typeface="+mn-ea"/>
                <a:cs typeface="+mn-ea"/>
                <a:sym typeface="+mn-lt"/>
              </a:rPr>
              <a:t>（</a:t>
            </a:r>
            <a:r>
              <a:rPr lang="en-US" altLang="zh-CN" dirty="0">
                <a:latin typeface="+mn-lt"/>
                <a:ea typeface="+mn-ea"/>
                <a:cs typeface="+mn-ea"/>
                <a:sym typeface="+mn-lt"/>
              </a:rPr>
              <a:t>960 500</a:t>
            </a:r>
            <a:r>
              <a:rPr lang="zh-CN" altLang="en-US" dirty="0">
                <a:latin typeface="+mn-lt"/>
                <a:ea typeface="+mn-ea"/>
                <a:cs typeface="+mn-ea"/>
                <a:sym typeface="+mn-lt"/>
              </a:rPr>
              <a:t>＋</a:t>
            </a:r>
            <a:r>
              <a:rPr lang="en-US" altLang="zh-CN" dirty="0">
                <a:latin typeface="+mn-lt"/>
                <a:ea typeface="+mn-ea"/>
                <a:cs typeface="+mn-ea"/>
                <a:sym typeface="+mn-lt"/>
              </a:rPr>
              <a:t>28 815</a:t>
            </a:r>
            <a:r>
              <a:rPr lang="zh-CN" altLang="en-US" dirty="0">
                <a:latin typeface="+mn-lt"/>
                <a:ea typeface="+mn-ea"/>
                <a:cs typeface="+mn-ea"/>
                <a:sym typeface="+mn-lt"/>
              </a:rPr>
              <a:t>）</a:t>
            </a:r>
            <a:r>
              <a:rPr lang="en-US" altLang="zh-CN" dirty="0">
                <a:latin typeface="+mn-lt"/>
                <a:ea typeface="+mn-ea"/>
                <a:cs typeface="+mn-ea"/>
                <a:sym typeface="+mn-lt"/>
              </a:rPr>
              <a:t>×15</a:t>
            </a:r>
            <a:r>
              <a:rPr lang="zh-CN" altLang="en-US" dirty="0">
                <a:latin typeface="+mn-lt"/>
                <a:ea typeface="+mn-ea"/>
                <a:cs typeface="+mn-ea"/>
                <a:sym typeface="+mn-lt"/>
              </a:rPr>
              <a:t>％＝</a:t>
            </a:r>
            <a:r>
              <a:rPr lang="en-US" altLang="zh-CN" dirty="0">
                <a:latin typeface="+mn-lt"/>
                <a:ea typeface="+mn-ea"/>
                <a:cs typeface="+mn-ea"/>
                <a:sym typeface="+mn-lt"/>
              </a:rPr>
              <a:t>148 397.25 </a:t>
            </a:r>
            <a:r>
              <a:rPr lang="zh-CN" altLang="en-US" dirty="0">
                <a:latin typeface="+mn-lt"/>
                <a:ea typeface="+mn-ea"/>
                <a:cs typeface="+mn-ea"/>
                <a:sym typeface="+mn-lt"/>
              </a:rPr>
              <a:t>元</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71"/>
            <a:ext cx="677108" cy="1428693"/>
            <a:chOff x="9306650"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0"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A</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157196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6E0922D-F4BA-459D-BDCB-712F11E2D062}"/>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18</a:t>
            </a:fld>
            <a:endParaRPr lang="en-US">
              <a:solidFill>
                <a:prstClr val="black">
                  <a:tint val="75000"/>
                </a:prstClr>
              </a:solidFill>
            </a:endParaRPr>
          </a:p>
        </p:txBody>
      </p:sp>
      <p:sp>
        <p:nvSpPr>
          <p:cNvPr id="3" name="爆炸形 1 4">
            <a:extLst>
              <a:ext uri="{FF2B5EF4-FFF2-40B4-BE49-F238E27FC236}">
                <a16:creationId xmlns:a16="http://schemas.microsoft.com/office/drawing/2014/main" id="{BB0D47A6-6BEC-41BA-9233-74404FAC3C6A}"/>
              </a:ext>
            </a:extLst>
          </p:cNvPr>
          <p:cNvSpPr/>
          <p:nvPr/>
        </p:nvSpPr>
        <p:spPr>
          <a:xfrm>
            <a:off x="-367681" y="568268"/>
            <a:ext cx="4719934" cy="1679632"/>
          </a:xfrm>
          <a:prstGeom prst="irregularSeal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000" b="1" dirty="0">
              <a:solidFill>
                <a:schemeClr val="tx1"/>
              </a:solidFill>
              <a:cs typeface="+mn-ea"/>
              <a:sym typeface="+mn-lt"/>
            </a:endParaRPr>
          </a:p>
          <a:p>
            <a:pPr algn="ctr"/>
            <a:r>
              <a:rPr lang="zh-CN" altLang="zh-CN" sz="2000" b="1" dirty="0">
                <a:solidFill>
                  <a:schemeClr val="tx1"/>
                </a:solidFill>
                <a:cs typeface="+mn-ea"/>
                <a:sym typeface="+mn-lt"/>
              </a:rPr>
              <a:t>每标准条不含增值税调拨</a:t>
            </a:r>
            <a:r>
              <a:rPr lang="zh-CN" altLang="zh-CN" sz="2000" b="1" dirty="0">
                <a:solidFill>
                  <a:srgbClr val="C00000"/>
                </a:solidFill>
                <a:cs typeface="+mn-ea"/>
                <a:sym typeface="+mn-lt"/>
              </a:rPr>
              <a:t>价格</a:t>
            </a:r>
            <a:r>
              <a:rPr lang="en-US" altLang="zh-CN" sz="2000" b="1" dirty="0">
                <a:solidFill>
                  <a:srgbClr val="C00000"/>
                </a:solidFill>
                <a:cs typeface="+mn-ea"/>
                <a:sym typeface="+mn-lt"/>
              </a:rPr>
              <a:t>70</a:t>
            </a:r>
            <a:r>
              <a:rPr lang="zh-CN" altLang="zh-CN" sz="2000" b="1" dirty="0">
                <a:solidFill>
                  <a:srgbClr val="C00000"/>
                </a:solidFill>
                <a:cs typeface="+mn-ea"/>
                <a:sym typeface="+mn-lt"/>
              </a:rPr>
              <a:t>元</a:t>
            </a:r>
            <a:endParaRPr lang="zh-CN" altLang="en-US" sz="2000" b="1" dirty="0">
              <a:solidFill>
                <a:srgbClr val="C00000"/>
              </a:solidFill>
              <a:cs typeface="+mn-ea"/>
              <a:sym typeface="+mn-lt"/>
            </a:endParaRPr>
          </a:p>
        </p:txBody>
      </p:sp>
      <p:graphicFrame>
        <p:nvGraphicFramePr>
          <p:cNvPr id="8" name="图示 7">
            <a:extLst>
              <a:ext uri="{FF2B5EF4-FFF2-40B4-BE49-F238E27FC236}">
                <a16:creationId xmlns:a16="http://schemas.microsoft.com/office/drawing/2014/main" id="{F629F1C1-C689-40BF-B70A-83EA73C278F8}"/>
              </a:ext>
            </a:extLst>
          </p:cNvPr>
          <p:cNvGraphicFramePr/>
          <p:nvPr>
            <p:extLst>
              <p:ext uri="{D42A27DB-BD31-4B8C-83A1-F6EECF244321}">
                <p14:modId xmlns:p14="http://schemas.microsoft.com/office/powerpoint/2010/main" val="3659303050"/>
              </p:ext>
            </p:extLst>
          </p:nvPr>
        </p:nvGraphicFramePr>
        <p:xfrm>
          <a:off x="2507928" y="1348824"/>
          <a:ext cx="4567641" cy="3296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直角上箭头 6">
            <a:extLst>
              <a:ext uri="{FF2B5EF4-FFF2-40B4-BE49-F238E27FC236}">
                <a16:creationId xmlns:a16="http://schemas.microsoft.com/office/drawing/2014/main" id="{7F8A1B21-F6C3-438F-B94C-BB472F3B617C}"/>
              </a:ext>
            </a:extLst>
          </p:cNvPr>
          <p:cNvSpPr/>
          <p:nvPr/>
        </p:nvSpPr>
        <p:spPr>
          <a:xfrm flipH="1" flipV="1">
            <a:off x="790998" y="2780607"/>
            <a:ext cx="1836964" cy="787678"/>
          </a:xfrm>
          <a:prstGeom prst="bentUpArrow">
            <a:avLst>
              <a:gd name="adj1" fmla="val 11777"/>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TextBox 7">
            <a:extLst>
              <a:ext uri="{FF2B5EF4-FFF2-40B4-BE49-F238E27FC236}">
                <a16:creationId xmlns:a16="http://schemas.microsoft.com/office/drawing/2014/main" id="{38DAA24C-31C3-4909-9325-673B6DAEAF3F}"/>
              </a:ext>
            </a:extLst>
          </p:cNvPr>
          <p:cNvSpPr txBox="1"/>
          <p:nvPr/>
        </p:nvSpPr>
        <p:spPr>
          <a:xfrm>
            <a:off x="790998" y="2345807"/>
            <a:ext cx="2069354" cy="400110"/>
          </a:xfrm>
          <a:prstGeom prst="rect">
            <a:avLst/>
          </a:prstGeom>
          <a:noFill/>
        </p:spPr>
        <p:txBody>
          <a:bodyPr wrap="square" rtlCol="0">
            <a:spAutoFit/>
          </a:bodyPr>
          <a:lstStyle/>
          <a:p>
            <a:r>
              <a:rPr lang="zh-CN" altLang="en-US" sz="2000" b="1" dirty="0">
                <a:solidFill>
                  <a:srgbClr val="C00000"/>
                </a:solidFill>
                <a:cs typeface="+mn-ea"/>
                <a:sym typeface="+mn-lt"/>
              </a:rPr>
              <a:t>甲、乙类卷烟</a:t>
            </a:r>
            <a:endParaRPr lang="en-US" altLang="zh-CN" sz="2000" b="1" dirty="0">
              <a:solidFill>
                <a:srgbClr val="C00000"/>
              </a:solidFill>
              <a:cs typeface="+mn-ea"/>
              <a:sym typeface="+mn-lt"/>
            </a:endParaRPr>
          </a:p>
        </p:txBody>
      </p:sp>
      <p:sp>
        <p:nvSpPr>
          <p:cNvPr id="14" name="TextBox 7">
            <a:extLst>
              <a:ext uri="{FF2B5EF4-FFF2-40B4-BE49-F238E27FC236}">
                <a16:creationId xmlns:a16="http://schemas.microsoft.com/office/drawing/2014/main" id="{662AC127-F9FC-48A9-9FD9-DCB87091D670}"/>
              </a:ext>
            </a:extLst>
          </p:cNvPr>
          <p:cNvSpPr txBox="1"/>
          <p:nvPr/>
        </p:nvSpPr>
        <p:spPr>
          <a:xfrm>
            <a:off x="232475" y="3568285"/>
            <a:ext cx="2849526" cy="707886"/>
          </a:xfrm>
          <a:prstGeom prst="rect">
            <a:avLst/>
          </a:prstGeom>
          <a:noFill/>
        </p:spPr>
        <p:txBody>
          <a:bodyPr wrap="square" rtlCol="0">
            <a:spAutoFit/>
          </a:bodyPr>
          <a:lstStyle/>
          <a:p>
            <a:r>
              <a:rPr lang="zh-CN" altLang="en-US" sz="2000" b="1" dirty="0">
                <a:solidFill>
                  <a:srgbClr val="C00000"/>
                </a:solidFill>
                <a:cs typeface="+mn-ea"/>
                <a:sym typeface="+mn-lt"/>
              </a:rPr>
              <a:t>甲类：</a:t>
            </a:r>
            <a:r>
              <a:rPr lang="en-US" altLang="zh-CN" sz="2000" b="1" dirty="0">
                <a:solidFill>
                  <a:srgbClr val="C00000"/>
                </a:solidFill>
                <a:cs typeface="+mn-ea"/>
                <a:sym typeface="+mn-lt"/>
              </a:rPr>
              <a:t>56%+0.003</a:t>
            </a:r>
            <a:r>
              <a:rPr lang="zh-CN" altLang="en-US" sz="2000" b="1" dirty="0">
                <a:solidFill>
                  <a:srgbClr val="C00000"/>
                </a:solidFill>
                <a:cs typeface="+mn-ea"/>
                <a:sym typeface="+mn-lt"/>
              </a:rPr>
              <a:t>元</a:t>
            </a:r>
            <a:r>
              <a:rPr lang="en-US" altLang="zh-CN" sz="2000" b="1" dirty="0">
                <a:solidFill>
                  <a:srgbClr val="C00000"/>
                </a:solidFill>
                <a:cs typeface="+mn-ea"/>
                <a:sym typeface="+mn-lt"/>
              </a:rPr>
              <a:t>/</a:t>
            </a:r>
            <a:r>
              <a:rPr lang="zh-CN" altLang="en-US" sz="2000" b="1" dirty="0">
                <a:solidFill>
                  <a:srgbClr val="C00000"/>
                </a:solidFill>
                <a:cs typeface="+mn-ea"/>
                <a:sym typeface="+mn-lt"/>
              </a:rPr>
              <a:t>支</a:t>
            </a:r>
            <a:endParaRPr lang="en-US" altLang="zh-CN" sz="2000" b="1" dirty="0">
              <a:solidFill>
                <a:srgbClr val="C00000"/>
              </a:solidFill>
              <a:cs typeface="+mn-ea"/>
              <a:sym typeface="+mn-lt"/>
            </a:endParaRPr>
          </a:p>
          <a:p>
            <a:r>
              <a:rPr lang="zh-CN" altLang="en-US" sz="2000" b="1" dirty="0">
                <a:solidFill>
                  <a:srgbClr val="C00000"/>
                </a:solidFill>
                <a:cs typeface="+mn-ea"/>
                <a:sym typeface="+mn-lt"/>
              </a:rPr>
              <a:t>乙类：</a:t>
            </a:r>
            <a:r>
              <a:rPr lang="en-US" altLang="zh-CN" sz="2000" b="1" dirty="0">
                <a:solidFill>
                  <a:srgbClr val="C00000"/>
                </a:solidFill>
                <a:cs typeface="+mn-ea"/>
                <a:sym typeface="+mn-lt"/>
              </a:rPr>
              <a:t>36%+0.003</a:t>
            </a:r>
            <a:r>
              <a:rPr lang="zh-CN" altLang="en-US" sz="2000" b="1" dirty="0">
                <a:solidFill>
                  <a:srgbClr val="C00000"/>
                </a:solidFill>
                <a:cs typeface="+mn-ea"/>
                <a:sym typeface="+mn-lt"/>
              </a:rPr>
              <a:t>元</a:t>
            </a:r>
            <a:r>
              <a:rPr lang="en-US" altLang="zh-CN" sz="2000" b="1" dirty="0">
                <a:solidFill>
                  <a:srgbClr val="C00000"/>
                </a:solidFill>
                <a:cs typeface="+mn-ea"/>
                <a:sym typeface="+mn-lt"/>
              </a:rPr>
              <a:t>/</a:t>
            </a:r>
            <a:r>
              <a:rPr lang="zh-CN" altLang="en-US" sz="2000" b="1" dirty="0">
                <a:solidFill>
                  <a:srgbClr val="C00000"/>
                </a:solidFill>
                <a:cs typeface="+mn-ea"/>
                <a:sym typeface="+mn-lt"/>
              </a:rPr>
              <a:t>支</a:t>
            </a:r>
            <a:endParaRPr lang="en-US" altLang="zh-CN" sz="2000" b="1" dirty="0">
              <a:solidFill>
                <a:srgbClr val="C00000"/>
              </a:solidFill>
              <a:cs typeface="+mn-ea"/>
              <a:sym typeface="+mn-lt"/>
            </a:endParaRPr>
          </a:p>
        </p:txBody>
      </p:sp>
      <p:sp>
        <p:nvSpPr>
          <p:cNvPr id="15" name="TextBox 7">
            <a:extLst>
              <a:ext uri="{FF2B5EF4-FFF2-40B4-BE49-F238E27FC236}">
                <a16:creationId xmlns:a16="http://schemas.microsoft.com/office/drawing/2014/main" id="{5C4AEDB6-9424-4F9C-8D2C-088B321C2AF0}"/>
              </a:ext>
            </a:extLst>
          </p:cNvPr>
          <p:cNvSpPr txBox="1"/>
          <p:nvPr/>
        </p:nvSpPr>
        <p:spPr>
          <a:xfrm>
            <a:off x="3505200" y="4597115"/>
            <a:ext cx="1259628" cy="400110"/>
          </a:xfrm>
          <a:prstGeom prst="rect">
            <a:avLst/>
          </a:prstGeom>
          <a:noFill/>
        </p:spPr>
        <p:txBody>
          <a:bodyPr wrap="square" rtlCol="0">
            <a:spAutoFit/>
          </a:bodyPr>
          <a:lstStyle/>
          <a:p>
            <a:r>
              <a:rPr lang="en-US" altLang="zh-CN" sz="2000" b="1" dirty="0">
                <a:solidFill>
                  <a:srgbClr val="C00000"/>
                </a:solidFill>
                <a:cs typeface="+mn-ea"/>
                <a:sym typeface="+mn-lt"/>
              </a:rPr>
              <a:t>36%</a:t>
            </a:r>
          </a:p>
        </p:txBody>
      </p:sp>
      <p:sp>
        <p:nvSpPr>
          <p:cNvPr id="16" name="TextBox 7">
            <a:extLst>
              <a:ext uri="{FF2B5EF4-FFF2-40B4-BE49-F238E27FC236}">
                <a16:creationId xmlns:a16="http://schemas.microsoft.com/office/drawing/2014/main" id="{A67E9C66-16E3-4260-8350-60770C121FA5}"/>
              </a:ext>
            </a:extLst>
          </p:cNvPr>
          <p:cNvSpPr txBox="1"/>
          <p:nvPr/>
        </p:nvSpPr>
        <p:spPr>
          <a:xfrm>
            <a:off x="5222130" y="4621346"/>
            <a:ext cx="1259628" cy="400110"/>
          </a:xfrm>
          <a:prstGeom prst="rect">
            <a:avLst/>
          </a:prstGeom>
          <a:noFill/>
        </p:spPr>
        <p:txBody>
          <a:bodyPr wrap="square" rtlCol="0">
            <a:spAutoFit/>
          </a:bodyPr>
          <a:lstStyle/>
          <a:p>
            <a:r>
              <a:rPr lang="en-US" altLang="zh-CN" sz="2000" b="1" dirty="0">
                <a:solidFill>
                  <a:srgbClr val="C00000"/>
                </a:solidFill>
                <a:cs typeface="+mn-ea"/>
                <a:sym typeface="+mn-lt"/>
              </a:rPr>
              <a:t>30%</a:t>
            </a:r>
          </a:p>
        </p:txBody>
      </p:sp>
      <p:sp>
        <p:nvSpPr>
          <p:cNvPr id="17" name="TextBox 7">
            <a:extLst>
              <a:ext uri="{FF2B5EF4-FFF2-40B4-BE49-F238E27FC236}">
                <a16:creationId xmlns:a16="http://schemas.microsoft.com/office/drawing/2014/main" id="{5E161861-4DC9-4F70-99C4-8644E1A2D3B6}"/>
              </a:ext>
            </a:extLst>
          </p:cNvPr>
          <p:cNvSpPr txBox="1"/>
          <p:nvPr/>
        </p:nvSpPr>
        <p:spPr>
          <a:xfrm>
            <a:off x="6898531" y="2533297"/>
            <a:ext cx="2245469" cy="707886"/>
          </a:xfrm>
          <a:prstGeom prst="rect">
            <a:avLst/>
          </a:prstGeom>
          <a:noFill/>
        </p:spPr>
        <p:txBody>
          <a:bodyPr wrap="square" rtlCol="0">
            <a:spAutoFit/>
          </a:bodyPr>
          <a:lstStyle/>
          <a:p>
            <a:r>
              <a:rPr lang="en-US" altLang="zh-CN" sz="2000" b="1" dirty="0">
                <a:solidFill>
                  <a:srgbClr val="C00000"/>
                </a:solidFill>
                <a:cs typeface="+mn-ea"/>
                <a:sym typeface="+mn-lt"/>
              </a:rPr>
              <a:t>11%+0.005</a:t>
            </a:r>
            <a:r>
              <a:rPr lang="zh-CN" altLang="en-US" sz="2000" b="1" dirty="0">
                <a:solidFill>
                  <a:srgbClr val="C00000"/>
                </a:solidFill>
                <a:cs typeface="+mn-ea"/>
                <a:sym typeface="+mn-lt"/>
              </a:rPr>
              <a:t>元</a:t>
            </a:r>
            <a:r>
              <a:rPr lang="en-US" altLang="zh-CN" sz="2000" b="1" dirty="0">
                <a:solidFill>
                  <a:srgbClr val="C00000"/>
                </a:solidFill>
                <a:cs typeface="+mn-ea"/>
                <a:sym typeface="+mn-lt"/>
              </a:rPr>
              <a:t>/</a:t>
            </a:r>
            <a:r>
              <a:rPr lang="zh-CN" altLang="en-US" sz="2000" b="1" dirty="0">
                <a:solidFill>
                  <a:srgbClr val="C00000"/>
                </a:solidFill>
                <a:cs typeface="+mn-ea"/>
                <a:sym typeface="+mn-lt"/>
              </a:rPr>
              <a:t>支</a:t>
            </a:r>
            <a:endParaRPr lang="en-US" altLang="zh-CN" sz="2000" b="1" dirty="0">
              <a:solidFill>
                <a:srgbClr val="C00000"/>
              </a:solidFill>
              <a:cs typeface="+mn-ea"/>
              <a:sym typeface="+mn-lt"/>
            </a:endParaRPr>
          </a:p>
          <a:p>
            <a:r>
              <a:rPr lang="zh-CN" altLang="en-US" sz="2000" b="1" dirty="0">
                <a:solidFill>
                  <a:srgbClr val="C00000"/>
                </a:solidFill>
                <a:cs typeface="+mn-ea"/>
                <a:sym typeface="+mn-lt"/>
              </a:rPr>
              <a:t>电子烟：</a:t>
            </a:r>
            <a:r>
              <a:rPr lang="en-US" altLang="zh-CN" sz="2000" b="1" dirty="0">
                <a:solidFill>
                  <a:srgbClr val="C00000"/>
                </a:solidFill>
                <a:cs typeface="+mn-ea"/>
                <a:sym typeface="+mn-lt"/>
              </a:rPr>
              <a:t>11%</a:t>
            </a:r>
          </a:p>
        </p:txBody>
      </p:sp>
      <p:sp>
        <p:nvSpPr>
          <p:cNvPr id="18" name="文本框 4">
            <a:extLst>
              <a:ext uri="{FF2B5EF4-FFF2-40B4-BE49-F238E27FC236}">
                <a16:creationId xmlns:a16="http://schemas.microsoft.com/office/drawing/2014/main" id="{7781193B-1D2C-4CD2-9D34-CF6BA6C35028}"/>
              </a:ext>
            </a:extLst>
          </p:cNvPr>
          <p:cNvSpPr txBox="1"/>
          <p:nvPr/>
        </p:nvSpPr>
        <p:spPr>
          <a:xfrm>
            <a:off x="843516" y="299722"/>
            <a:ext cx="7278992" cy="500137"/>
          </a:xfrm>
          <a:prstGeom prst="rect">
            <a:avLst/>
          </a:prstGeom>
          <a:noFill/>
        </p:spPr>
        <p:txBody>
          <a:bodyPr wrap="square" lIns="68580" tIns="34290" rIns="68580" bIns="34290" rtlCol="0">
            <a:spAutoFit/>
          </a:bodyPr>
          <a:lstStyle/>
          <a:p>
            <a:pPr algn="ctr"/>
            <a:r>
              <a:rPr lang="zh-CN" altLang="zh-CN" sz="2800" b="1" dirty="0">
                <a:solidFill>
                  <a:srgbClr val="004DA1"/>
                </a:solidFill>
                <a:latin typeface="楷体" panose="02010609060101010101" pitchFamily="49" charset="-122"/>
                <a:ea typeface="楷体" panose="02010609060101010101" pitchFamily="49" charset="-122"/>
                <a:sym typeface="+mn-lt"/>
              </a:rPr>
              <a:t>二、</a:t>
            </a:r>
            <a:r>
              <a:rPr lang="zh-CN" altLang="en-US" sz="2800" b="1" dirty="0">
                <a:solidFill>
                  <a:srgbClr val="004DA1"/>
                </a:solidFill>
                <a:latin typeface="楷体" panose="02010609060101010101" pitchFamily="49" charset="-122"/>
                <a:ea typeface="楷体" panose="02010609060101010101" pitchFamily="49" charset="-122"/>
                <a:sym typeface="+mn-lt"/>
              </a:rPr>
              <a:t>税目及税率</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12" name="矩形 11">
            <a:extLst>
              <a:ext uri="{FF2B5EF4-FFF2-40B4-BE49-F238E27FC236}">
                <a16:creationId xmlns:a16="http://schemas.microsoft.com/office/drawing/2014/main" id="{45923D5E-FD95-4622-AB32-807A2A06D177}"/>
              </a:ext>
            </a:extLst>
          </p:cNvPr>
          <p:cNvSpPr/>
          <p:nvPr/>
        </p:nvSpPr>
        <p:spPr>
          <a:xfrm>
            <a:off x="5851944" y="1293047"/>
            <a:ext cx="2040943" cy="46166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zh-CN" altLang="en-US" sz="2400" b="1" dirty="0">
                <a:solidFill>
                  <a:srgbClr val="C00000"/>
                </a:solidFill>
                <a:cs typeface="+mn-ea"/>
                <a:sym typeface="+mn-lt"/>
              </a:rPr>
              <a:t>不包括：</a:t>
            </a:r>
            <a:r>
              <a:rPr lang="zh-CN" altLang="en-US" sz="2400" b="1" dirty="0">
                <a:solidFill>
                  <a:srgbClr val="0070C0"/>
                </a:solidFill>
                <a:cs typeface="+mn-ea"/>
                <a:sym typeface="+mn-lt"/>
              </a:rPr>
              <a:t>烟叶</a:t>
            </a:r>
          </a:p>
        </p:txBody>
      </p:sp>
      <p:sp>
        <p:nvSpPr>
          <p:cNvPr id="4" name="标注: 弯曲线形 3">
            <a:extLst>
              <a:ext uri="{FF2B5EF4-FFF2-40B4-BE49-F238E27FC236}">
                <a16:creationId xmlns:a16="http://schemas.microsoft.com/office/drawing/2014/main" id="{BC000775-933F-3491-81C8-EEF8626B9640}"/>
              </a:ext>
            </a:extLst>
          </p:cNvPr>
          <p:cNvSpPr/>
          <p:nvPr/>
        </p:nvSpPr>
        <p:spPr>
          <a:xfrm>
            <a:off x="5433107" y="122044"/>
            <a:ext cx="3458229" cy="1050512"/>
          </a:xfrm>
          <a:prstGeom prst="borderCallout2">
            <a:avLst>
              <a:gd name="adj1" fmla="val 18750"/>
              <a:gd name="adj2" fmla="val -8333"/>
              <a:gd name="adj3" fmla="val 18750"/>
              <a:gd name="adj4" fmla="val -16667"/>
              <a:gd name="adj5" fmla="val 110209"/>
              <a:gd name="adj6" fmla="val -2405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1800" b="1" dirty="0"/>
              <a:t>电子烟（包括烟弹、烟具以及烟弹与烟具组合销售的电子烟产品）</a:t>
            </a:r>
            <a:r>
              <a:rPr lang="en-US" altLang="zh-CN" sz="1800" b="1" dirty="0"/>
              <a:t>2023</a:t>
            </a:r>
            <a:endParaRPr lang="zh-CN" altLang="en-US" sz="1800" b="1" dirty="0"/>
          </a:p>
        </p:txBody>
      </p:sp>
    </p:spTree>
    <p:extLst>
      <p:ext uri="{BB962C8B-B14F-4D97-AF65-F5344CB8AC3E}">
        <p14:creationId xmlns:p14="http://schemas.microsoft.com/office/powerpoint/2010/main" val="346243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p:bldP spid="14" grpId="0"/>
      <p:bldP spid="15" grpId="0"/>
      <p:bldP spid="16" grpId="0"/>
      <p:bldP spid="17" grpId="0"/>
      <p:bldP spid="12" grpId="0" animBg="1"/>
      <p:bldP spid="4"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180</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不定项选择题</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dirty="0">
                <a:latin typeface="+mn-lt"/>
                <a:ea typeface="+mn-ea"/>
                <a:cs typeface="+mn-ea"/>
                <a:sym typeface="+mn-lt"/>
              </a:rPr>
              <a:t>（</a:t>
            </a:r>
            <a:r>
              <a:rPr lang="en-US" altLang="zh-CN" dirty="0">
                <a:latin typeface="+mn-lt"/>
                <a:ea typeface="+mn-ea"/>
                <a:cs typeface="+mn-ea"/>
                <a:sym typeface="+mn-lt"/>
              </a:rPr>
              <a:t>3</a:t>
            </a:r>
            <a:r>
              <a:rPr lang="zh-CN" altLang="en-US" dirty="0">
                <a:latin typeface="+mn-lt"/>
                <a:ea typeface="+mn-ea"/>
                <a:cs typeface="+mn-ea"/>
                <a:sym typeface="+mn-lt"/>
              </a:rPr>
              <a:t>）计算甲化妆品公司当月受托加工 </a:t>
            </a:r>
            <a:r>
              <a:rPr lang="en-US" altLang="zh-CN" dirty="0">
                <a:latin typeface="+mn-lt"/>
                <a:ea typeface="+mn-ea"/>
                <a:cs typeface="+mn-ea"/>
                <a:sym typeface="+mn-lt"/>
              </a:rPr>
              <a:t>N </a:t>
            </a:r>
            <a:r>
              <a:rPr lang="zh-CN" altLang="en-US" dirty="0">
                <a:latin typeface="+mn-lt"/>
                <a:ea typeface="+mn-ea"/>
                <a:cs typeface="+mn-ea"/>
                <a:sym typeface="+mn-lt"/>
              </a:rPr>
              <a:t>型高档修饰类化妆品应代收代缴消费税税额的下列算式中，正确的是（ ）。</a:t>
            </a:r>
          </a:p>
          <a:p>
            <a:r>
              <a:rPr lang="zh-CN" altLang="en-US" dirty="0">
                <a:latin typeface="+mn-lt"/>
                <a:ea typeface="+mn-ea"/>
                <a:cs typeface="+mn-ea"/>
                <a:sym typeface="+mn-lt"/>
              </a:rPr>
              <a:t> </a:t>
            </a:r>
            <a:r>
              <a:rPr lang="en-US" altLang="zh-CN" dirty="0">
                <a:latin typeface="+mn-lt"/>
                <a:ea typeface="+mn-ea"/>
                <a:cs typeface="+mn-ea"/>
                <a:sym typeface="+mn-lt"/>
              </a:rPr>
              <a:t>A.</a:t>
            </a:r>
            <a:r>
              <a:rPr lang="zh-CN" altLang="en-US" dirty="0">
                <a:latin typeface="+mn-lt"/>
                <a:ea typeface="+mn-ea"/>
                <a:cs typeface="+mn-ea"/>
                <a:sym typeface="+mn-lt"/>
              </a:rPr>
              <a:t>（</a:t>
            </a:r>
            <a:r>
              <a:rPr lang="en-US" altLang="zh-CN" dirty="0">
                <a:latin typeface="+mn-lt"/>
                <a:ea typeface="+mn-ea"/>
                <a:cs typeface="+mn-ea"/>
                <a:sym typeface="+mn-lt"/>
              </a:rPr>
              <a:t>85 000</a:t>
            </a:r>
            <a:r>
              <a:rPr lang="zh-CN" altLang="en-US" dirty="0">
                <a:latin typeface="+mn-lt"/>
                <a:ea typeface="+mn-ea"/>
                <a:cs typeface="+mn-ea"/>
                <a:sym typeface="+mn-lt"/>
              </a:rPr>
              <a:t>＋</a:t>
            </a:r>
            <a:r>
              <a:rPr lang="en-US" altLang="zh-CN" dirty="0">
                <a:latin typeface="+mn-lt"/>
                <a:ea typeface="+mn-ea"/>
                <a:cs typeface="+mn-ea"/>
                <a:sym typeface="+mn-lt"/>
              </a:rPr>
              <a:t>34 578</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15</a:t>
            </a:r>
            <a:r>
              <a:rPr lang="zh-CN" altLang="en-US" dirty="0">
                <a:latin typeface="+mn-lt"/>
                <a:ea typeface="+mn-ea"/>
                <a:cs typeface="+mn-ea"/>
                <a:sym typeface="+mn-lt"/>
              </a:rPr>
              <a:t>％）</a:t>
            </a:r>
            <a:r>
              <a:rPr lang="en-US" altLang="zh-CN" dirty="0">
                <a:latin typeface="+mn-lt"/>
                <a:ea typeface="+mn-ea"/>
                <a:cs typeface="+mn-ea"/>
                <a:sym typeface="+mn-lt"/>
              </a:rPr>
              <a:t>×15</a:t>
            </a:r>
            <a:r>
              <a:rPr lang="zh-CN" altLang="en-US" dirty="0">
                <a:latin typeface="+mn-lt"/>
                <a:ea typeface="+mn-ea"/>
                <a:cs typeface="+mn-ea"/>
                <a:sym typeface="+mn-lt"/>
              </a:rPr>
              <a:t>％＝</a:t>
            </a:r>
            <a:r>
              <a:rPr lang="en-US" altLang="zh-CN" dirty="0">
                <a:latin typeface="+mn-lt"/>
                <a:ea typeface="+mn-ea"/>
                <a:cs typeface="+mn-ea"/>
                <a:sym typeface="+mn-lt"/>
              </a:rPr>
              <a:t>21 102 </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B.85 000÷</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15</a:t>
            </a:r>
            <a:r>
              <a:rPr lang="zh-CN" altLang="en-US" dirty="0">
                <a:latin typeface="+mn-lt"/>
                <a:ea typeface="+mn-ea"/>
                <a:cs typeface="+mn-ea"/>
                <a:sym typeface="+mn-lt"/>
              </a:rPr>
              <a:t>％）</a:t>
            </a:r>
            <a:r>
              <a:rPr lang="en-US" altLang="zh-CN" dirty="0">
                <a:latin typeface="+mn-lt"/>
                <a:ea typeface="+mn-ea"/>
                <a:cs typeface="+mn-ea"/>
                <a:sym typeface="+mn-lt"/>
              </a:rPr>
              <a:t>×15</a:t>
            </a:r>
            <a:r>
              <a:rPr lang="zh-CN" altLang="en-US" dirty="0">
                <a:latin typeface="+mn-lt"/>
                <a:ea typeface="+mn-ea"/>
                <a:cs typeface="+mn-ea"/>
                <a:sym typeface="+mn-lt"/>
              </a:rPr>
              <a:t>％＝</a:t>
            </a:r>
            <a:r>
              <a:rPr lang="en-US" altLang="zh-CN" dirty="0">
                <a:latin typeface="+mn-lt"/>
                <a:ea typeface="+mn-ea"/>
                <a:cs typeface="+mn-ea"/>
                <a:sym typeface="+mn-lt"/>
              </a:rPr>
              <a:t>15 000 </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C.[85 000</a:t>
            </a:r>
            <a:r>
              <a:rPr lang="zh-CN" altLang="en-US" dirty="0">
                <a:latin typeface="+mn-lt"/>
                <a:ea typeface="+mn-ea"/>
                <a:cs typeface="+mn-ea"/>
                <a:sym typeface="+mn-lt"/>
              </a:rPr>
              <a:t>＋</a:t>
            </a:r>
            <a:r>
              <a:rPr lang="en-US" altLang="zh-CN" dirty="0">
                <a:latin typeface="+mn-lt"/>
                <a:ea typeface="+mn-ea"/>
                <a:cs typeface="+mn-ea"/>
                <a:sym typeface="+mn-lt"/>
              </a:rPr>
              <a:t>34 578÷</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13</a:t>
            </a:r>
            <a:r>
              <a:rPr lang="zh-CN" altLang="en-US" dirty="0">
                <a:latin typeface="+mn-lt"/>
                <a:ea typeface="+mn-ea"/>
                <a:cs typeface="+mn-ea"/>
                <a:sym typeface="+mn-lt"/>
              </a:rPr>
              <a:t>％）</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15</a:t>
            </a:r>
            <a:r>
              <a:rPr lang="zh-CN" altLang="en-US" dirty="0">
                <a:latin typeface="+mn-lt"/>
                <a:ea typeface="+mn-ea"/>
                <a:cs typeface="+mn-ea"/>
                <a:sym typeface="+mn-lt"/>
              </a:rPr>
              <a:t>％）</a:t>
            </a:r>
            <a:r>
              <a:rPr lang="en-US" altLang="zh-CN" dirty="0">
                <a:latin typeface="+mn-lt"/>
                <a:ea typeface="+mn-ea"/>
                <a:cs typeface="+mn-ea"/>
                <a:sym typeface="+mn-lt"/>
              </a:rPr>
              <a:t>×15</a:t>
            </a:r>
            <a:r>
              <a:rPr lang="zh-CN" altLang="en-US" dirty="0">
                <a:latin typeface="+mn-lt"/>
                <a:ea typeface="+mn-ea"/>
                <a:cs typeface="+mn-ea"/>
                <a:sym typeface="+mn-lt"/>
              </a:rPr>
              <a:t>％＝</a:t>
            </a:r>
            <a:r>
              <a:rPr lang="en-US" altLang="zh-CN" dirty="0">
                <a:latin typeface="+mn-lt"/>
                <a:ea typeface="+mn-ea"/>
                <a:cs typeface="+mn-ea"/>
                <a:sym typeface="+mn-lt"/>
              </a:rPr>
              <a:t>20 400 </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D.</a:t>
            </a:r>
            <a:r>
              <a:rPr lang="zh-CN" altLang="en-US" dirty="0">
                <a:latin typeface="+mn-lt"/>
                <a:ea typeface="+mn-ea"/>
                <a:cs typeface="+mn-ea"/>
                <a:sym typeface="+mn-lt"/>
              </a:rPr>
              <a:t>（</a:t>
            </a:r>
            <a:r>
              <a:rPr lang="en-US" altLang="zh-CN" dirty="0">
                <a:latin typeface="+mn-lt"/>
                <a:ea typeface="+mn-ea"/>
                <a:cs typeface="+mn-ea"/>
                <a:sym typeface="+mn-lt"/>
              </a:rPr>
              <a:t>85 000</a:t>
            </a:r>
            <a:r>
              <a:rPr lang="zh-CN" altLang="en-US" dirty="0">
                <a:latin typeface="+mn-lt"/>
                <a:ea typeface="+mn-ea"/>
                <a:cs typeface="+mn-ea"/>
                <a:sym typeface="+mn-lt"/>
              </a:rPr>
              <a:t>＋</a:t>
            </a:r>
            <a:r>
              <a:rPr lang="en-US" altLang="zh-CN" dirty="0">
                <a:latin typeface="+mn-lt"/>
                <a:ea typeface="+mn-ea"/>
                <a:cs typeface="+mn-ea"/>
                <a:sym typeface="+mn-lt"/>
              </a:rPr>
              <a:t>34 578</a:t>
            </a:r>
            <a:r>
              <a:rPr lang="zh-CN" altLang="en-US" dirty="0">
                <a:latin typeface="+mn-lt"/>
                <a:ea typeface="+mn-ea"/>
                <a:cs typeface="+mn-ea"/>
                <a:sym typeface="+mn-lt"/>
              </a:rPr>
              <a:t>）</a:t>
            </a:r>
            <a:r>
              <a:rPr lang="en-US" altLang="zh-CN" dirty="0">
                <a:latin typeface="+mn-lt"/>
                <a:ea typeface="+mn-ea"/>
                <a:cs typeface="+mn-ea"/>
                <a:sym typeface="+mn-lt"/>
              </a:rPr>
              <a:t>×15</a:t>
            </a:r>
            <a:r>
              <a:rPr lang="zh-CN" altLang="en-US" dirty="0">
                <a:latin typeface="+mn-lt"/>
                <a:ea typeface="+mn-ea"/>
                <a:cs typeface="+mn-ea"/>
                <a:sym typeface="+mn-lt"/>
              </a:rPr>
              <a:t>％＝</a:t>
            </a:r>
            <a:r>
              <a:rPr lang="en-US" altLang="zh-CN" dirty="0">
                <a:latin typeface="+mn-lt"/>
                <a:ea typeface="+mn-ea"/>
                <a:cs typeface="+mn-ea"/>
                <a:sym typeface="+mn-lt"/>
              </a:rPr>
              <a:t>17 936.7 </a:t>
            </a:r>
            <a:r>
              <a:rPr lang="zh-CN" altLang="en-US" dirty="0">
                <a:latin typeface="+mn-lt"/>
                <a:ea typeface="+mn-ea"/>
                <a:cs typeface="+mn-ea"/>
                <a:sym typeface="+mn-lt"/>
              </a:rPr>
              <a:t>元</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71"/>
            <a:ext cx="677108" cy="1428693"/>
            <a:chOff x="9306650"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0"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C</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166038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181</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不定项选择题</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dirty="0">
                <a:latin typeface="+mn-lt"/>
                <a:ea typeface="+mn-ea"/>
                <a:cs typeface="+mn-ea"/>
                <a:sym typeface="+mn-lt"/>
              </a:rPr>
              <a:t>（</a:t>
            </a:r>
            <a:r>
              <a:rPr lang="en-US" altLang="zh-CN" dirty="0">
                <a:latin typeface="+mn-lt"/>
                <a:ea typeface="+mn-ea"/>
                <a:cs typeface="+mn-ea"/>
                <a:sym typeface="+mn-lt"/>
              </a:rPr>
              <a:t>4</a:t>
            </a:r>
            <a:r>
              <a:rPr lang="zh-CN" altLang="en-US" dirty="0">
                <a:latin typeface="+mn-lt"/>
                <a:ea typeface="+mn-ea"/>
                <a:cs typeface="+mn-ea"/>
                <a:sym typeface="+mn-lt"/>
              </a:rPr>
              <a:t>）甲化妆品公司当月自产 </a:t>
            </a:r>
            <a:r>
              <a:rPr lang="en-US" altLang="zh-CN" dirty="0">
                <a:latin typeface="+mn-lt"/>
                <a:ea typeface="+mn-ea"/>
                <a:cs typeface="+mn-ea"/>
                <a:sym typeface="+mn-lt"/>
              </a:rPr>
              <a:t>P </a:t>
            </a:r>
            <a:r>
              <a:rPr lang="zh-CN" altLang="en-US" dirty="0">
                <a:latin typeface="+mn-lt"/>
                <a:ea typeface="+mn-ea"/>
                <a:cs typeface="+mn-ea"/>
                <a:sym typeface="+mn-lt"/>
              </a:rPr>
              <a:t>型高档护肤类化妆品的下列用途中，应缴纳消费税的是（ ）。</a:t>
            </a:r>
          </a:p>
          <a:p>
            <a:r>
              <a:rPr lang="zh-CN" altLang="en-US" dirty="0">
                <a:latin typeface="+mn-lt"/>
                <a:ea typeface="+mn-ea"/>
                <a:cs typeface="+mn-ea"/>
                <a:sym typeface="+mn-lt"/>
              </a:rPr>
              <a:t> </a:t>
            </a:r>
            <a:r>
              <a:rPr lang="en-US" altLang="zh-CN" dirty="0">
                <a:latin typeface="+mn-lt"/>
                <a:ea typeface="+mn-ea"/>
                <a:cs typeface="+mn-ea"/>
                <a:sym typeface="+mn-lt"/>
              </a:rPr>
              <a:t>A.</a:t>
            </a:r>
            <a:r>
              <a:rPr lang="zh-CN" altLang="en-US" dirty="0">
                <a:latin typeface="+mn-lt"/>
                <a:ea typeface="+mn-ea"/>
                <a:cs typeface="+mn-ea"/>
                <a:sym typeface="+mn-lt"/>
              </a:rPr>
              <a:t>用于馈赠合作单位</a:t>
            </a:r>
          </a:p>
          <a:p>
            <a:r>
              <a:rPr lang="zh-CN" altLang="en-US" dirty="0">
                <a:latin typeface="+mn-lt"/>
                <a:ea typeface="+mn-ea"/>
                <a:cs typeface="+mn-ea"/>
                <a:sym typeface="+mn-lt"/>
              </a:rPr>
              <a:t> </a:t>
            </a:r>
            <a:r>
              <a:rPr lang="en-US" altLang="zh-CN" dirty="0">
                <a:latin typeface="+mn-lt"/>
                <a:ea typeface="+mn-ea"/>
                <a:cs typeface="+mn-ea"/>
                <a:sym typeface="+mn-lt"/>
              </a:rPr>
              <a:t>B.</a:t>
            </a:r>
            <a:r>
              <a:rPr lang="zh-CN" altLang="en-US" dirty="0">
                <a:latin typeface="+mn-lt"/>
                <a:ea typeface="+mn-ea"/>
                <a:cs typeface="+mn-ea"/>
                <a:sym typeface="+mn-lt"/>
              </a:rPr>
              <a:t>用于赞助电视台举办的晚会</a:t>
            </a:r>
          </a:p>
          <a:p>
            <a:r>
              <a:rPr lang="zh-CN" altLang="en-US" dirty="0">
                <a:latin typeface="+mn-lt"/>
                <a:ea typeface="+mn-ea"/>
                <a:cs typeface="+mn-ea"/>
                <a:sym typeface="+mn-lt"/>
              </a:rPr>
              <a:t> </a:t>
            </a:r>
            <a:r>
              <a:rPr lang="en-US" altLang="zh-CN" dirty="0">
                <a:latin typeface="+mn-lt"/>
                <a:ea typeface="+mn-ea"/>
                <a:cs typeface="+mn-ea"/>
                <a:sym typeface="+mn-lt"/>
              </a:rPr>
              <a:t>C.</a:t>
            </a:r>
            <a:r>
              <a:rPr lang="zh-CN" altLang="en-US" dirty="0">
                <a:latin typeface="+mn-lt"/>
                <a:ea typeface="+mn-ea"/>
                <a:cs typeface="+mn-ea"/>
                <a:sym typeface="+mn-lt"/>
              </a:rPr>
              <a:t>用于奖励本公司员工</a:t>
            </a:r>
          </a:p>
          <a:p>
            <a:r>
              <a:rPr lang="zh-CN" altLang="en-US" dirty="0">
                <a:latin typeface="+mn-lt"/>
                <a:ea typeface="+mn-ea"/>
                <a:cs typeface="+mn-ea"/>
                <a:sym typeface="+mn-lt"/>
              </a:rPr>
              <a:t> </a:t>
            </a:r>
            <a:r>
              <a:rPr lang="en-US" altLang="zh-CN" dirty="0">
                <a:latin typeface="+mn-lt"/>
                <a:ea typeface="+mn-ea"/>
                <a:cs typeface="+mn-ea"/>
                <a:sym typeface="+mn-lt"/>
              </a:rPr>
              <a:t>D.</a:t>
            </a:r>
            <a:r>
              <a:rPr lang="zh-CN" altLang="en-US" dirty="0">
                <a:latin typeface="+mn-lt"/>
                <a:ea typeface="+mn-ea"/>
                <a:cs typeface="+mn-ea"/>
                <a:sym typeface="+mn-lt"/>
              </a:rPr>
              <a:t>用于广告投放</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73"/>
            <a:ext cx="677108" cy="1428693"/>
            <a:chOff x="930664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48" y="2247338"/>
              <a:ext cx="902810" cy="1217427"/>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ABCD</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323389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0D4C5BE-91DC-43C3-ACC6-273EEE0DCEFC}"/>
              </a:ext>
            </a:extLst>
          </p:cNvPr>
          <p:cNvSpPr>
            <a:spLocks noGrp="1"/>
          </p:cNvSpPr>
          <p:nvPr>
            <p:ph type="sldNum" sz="quarter" idx="4294967295"/>
          </p:nvPr>
        </p:nvSpPr>
        <p:spPr>
          <a:xfrm>
            <a:off x="0" y="4797425"/>
            <a:ext cx="2133600" cy="273050"/>
          </a:xfrm>
        </p:spPr>
        <p:txBody>
          <a:bodyPr/>
          <a:lstStyle/>
          <a:p>
            <a:pPr>
              <a:defRPr/>
            </a:pPr>
            <a:fld id="{601EE9E8-4134-49B0-9AA7-3089E6521627}" type="slidenum">
              <a:rPr lang="en-US" smtClean="0">
                <a:solidFill>
                  <a:prstClr val="black">
                    <a:tint val="75000"/>
                  </a:prstClr>
                </a:solidFill>
              </a:rPr>
              <a:pPr>
                <a:defRPr/>
              </a:pPr>
              <a:t>182</a:t>
            </a:fld>
            <a:endParaRPr lang="en-US">
              <a:solidFill>
                <a:prstClr val="black">
                  <a:tint val="75000"/>
                </a:prstClr>
              </a:solidFill>
            </a:endParaRPr>
          </a:p>
        </p:txBody>
      </p:sp>
    </p:spTree>
    <p:extLst>
      <p:ext uri="{BB962C8B-B14F-4D97-AF65-F5344CB8AC3E}">
        <p14:creationId xmlns:p14="http://schemas.microsoft.com/office/powerpoint/2010/main" val="4069763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6E0922D-F4BA-459D-BDCB-712F11E2D062}"/>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19</a:t>
            </a:fld>
            <a:endParaRPr lang="en-US" dirty="0">
              <a:solidFill>
                <a:prstClr val="black">
                  <a:tint val="75000"/>
                </a:prstClr>
              </a:solidFill>
            </a:endParaRPr>
          </a:p>
        </p:txBody>
      </p:sp>
      <p:sp>
        <p:nvSpPr>
          <p:cNvPr id="3" name="爆炸形 1 4">
            <a:extLst>
              <a:ext uri="{FF2B5EF4-FFF2-40B4-BE49-F238E27FC236}">
                <a16:creationId xmlns:a16="http://schemas.microsoft.com/office/drawing/2014/main" id="{BB0D47A6-6BEC-41BA-9233-74404FAC3C6A}"/>
              </a:ext>
            </a:extLst>
          </p:cNvPr>
          <p:cNvSpPr/>
          <p:nvPr/>
        </p:nvSpPr>
        <p:spPr>
          <a:xfrm>
            <a:off x="-367681" y="-134679"/>
            <a:ext cx="4719934" cy="2382579"/>
          </a:xfrm>
          <a:prstGeom prst="irregularSeal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000" b="1" dirty="0">
              <a:solidFill>
                <a:schemeClr val="tx1"/>
              </a:solidFill>
              <a:cs typeface="+mn-ea"/>
              <a:sym typeface="+mn-lt"/>
            </a:endParaRPr>
          </a:p>
          <a:p>
            <a:pPr algn="ctr"/>
            <a:r>
              <a:rPr lang="zh-CN" altLang="en-US" sz="2000" b="1" dirty="0">
                <a:solidFill>
                  <a:schemeClr val="tx1"/>
                </a:solidFill>
                <a:cs typeface="+mn-ea"/>
                <a:sym typeface="+mn-lt"/>
              </a:rPr>
              <a:t>每吨不含增值税出厂价</a:t>
            </a:r>
            <a:r>
              <a:rPr lang="en-US" altLang="zh-CN" sz="2000" b="1" dirty="0">
                <a:solidFill>
                  <a:srgbClr val="C00000"/>
                </a:solidFill>
                <a:cs typeface="+mn-ea"/>
                <a:sym typeface="+mn-lt"/>
              </a:rPr>
              <a:t>3 000</a:t>
            </a:r>
            <a:r>
              <a:rPr lang="zh-CN" altLang="en-US" sz="2000" b="1" dirty="0">
                <a:solidFill>
                  <a:srgbClr val="C00000"/>
                </a:solidFill>
                <a:cs typeface="+mn-ea"/>
                <a:sym typeface="+mn-lt"/>
              </a:rPr>
              <a:t>元（含包装物及包装物押金）</a:t>
            </a:r>
          </a:p>
        </p:txBody>
      </p:sp>
      <p:graphicFrame>
        <p:nvGraphicFramePr>
          <p:cNvPr id="8" name="图示 7">
            <a:extLst>
              <a:ext uri="{FF2B5EF4-FFF2-40B4-BE49-F238E27FC236}">
                <a16:creationId xmlns:a16="http://schemas.microsoft.com/office/drawing/2014/main" id="{F629F1C1-C689-40BF-B70A-83EA73C278F8}"/>
              </a:ext>
            </a:extLst>
          </p:cNvPr>
          <p:cNvGraphicFramePr/>
          <p:nvPr>
            <p:extLst>
              <p:ext uri="{D42A27DB-BD31-4B8C-83A1-F6EECF244321}">
                <p14:modId xmlns:p14="http://schemas.microsoft.com/office/powerpoint/2010/main" val="1059676545"/>
              </p:ext>
            </p:extLst>
          </p:nvPr>
        </p:nvGraphicFramePr>
        <p:xfrm>
          <a:off x="2507928" y="1348824"/>
          <a:ext cx="4567641" cy="3296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直角上箭头 6">
            <a:extLst>
              <a:ext uri="{FF2B5EF4-FFF2-40B4-BE49-F238E27FC236}">
                <a16:creationId xmlns:a16="http://schemas.microsoft.com/office/drawing/2014/main" id="{7F8A1B21-F6C3-438F-B94C-BB472F3B617C}"/>
              </a:ext>
            </a:extLst>
          </p:cNvPr>
          <p:cNvSpPr/>
          <p:nvPr/>
        </p:nvSpPr>
        <p:spPr>
          <a:xfrm flipH="1" flipV="1">
            <a:off x="790998" y="2780607"/>
            <a:ext cx="1836964" cy="787678"/>
          </a:xfrm>
          <a:prstGeom prst="bentUpArrow">
            <a:avLst>
              <a:gd name="adj1" fmla="val 11777"/>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TextBox 7">
            <a:extLst>
              <a:ext uri="{FF2B5EF4-FFF2-40B4-BE49-F238E27FC236}">
                <a16:creationId xmlns:a16="http://schemas.microsoft.com/office/drawing/2014/main" id="{38DAA24C-31C3-4909-9325-673B6DAEAF3F}"/>
              </a:ext>
            </a:extLst>
          </p:cNvPr>
          <p:cNvSpPr txBox="1"/>
          <p:nvPr/>
        </p:nvSpPr>
        <p:spPr>
          <a:xfrm>
            <a:off x="790998" y="2345807"/>
            <a:ext cx="2069354" cy="400110"/>
          </a:xfrm>
          <a:prstGeom prst="rect">
            <a:avLst/>
          </a:prstGeom>
          <a:noFill/>
        </p:spPr>
        <p:txBody>
          <a:bodyPr wrap="square" rtlCol="0">
            <a:spAutoFit/>
          </a:bodyPr>
          <a:lstStyle/>
          <a:p>
            <a:r>
              <a:rPr lang="zh-CN" altLang="en-US" sz="2000" b="1" dirty="0">
                <a:solidFill>
                  <a:srgbClr val="C00000"/>
                </a:solidFill>
                <a:cs typeface="+mn-ea"/>
                <a:sym typeface="+mn-lt"/>
              </a:rPr>
              <a:t>甲、乙类啤酒</a:t>
            </a:r>
            <a:endParaRPr lang="en-US" altLang="zh-CN" sz="2000" b="1" dirty="0">
              <a:solidFill>
                <a:srgbClr val="C00000"/>
              </a:solidFill>
              <a:cs typeface="+mn-ea"/>
              <a:sym typeface="+mn-lt"/>
            </a:endParaRPr>
          </a:p>
        </p:txBody>
      </p:sp>
      <p:sp>
        <p:nvSpPr>
          <p:cNvPr id="14" name="TextBox 7">
            <a:extLst>
              <a:ext uri="{FF2B5EF4-FFF2-40B4-BE49-F238E27FC236}">
                <a16:creationId xmlns:a16="http://schemas.microsoft.com/office/drawing/2014/main" id="{662AC127-F9FC-48A9-9FD9-DCB87091D670}"/>
              </a:ext>
            </a:extLst>
          </p:cNvPr>
          <p:cNvSpPr txBox="1"/>
          <p:nvPr/>
        </p:nvSpPr>
        <p:spPr>
          <a:xfrm>
            <a:off x="232475" y="3568285"/>
            <a:ext cx="2849526" cy="707886"/>
          </a:xfrm>
          <a:prstGeom prst="rect">
            <a:avLst/>
          </a:prstGeom>
          <a:noFill/>
        </p:spPr>
        <p:txBody>
          <a:bodyPr wrap="square" rtlCol="0">
            <a:spAutoFit/>
          </a:bodyPr>
          <a:lstStyle/>
          <a:p>
            <a:r>
              <a:rPr lang="zh-CN" altLang="en-US" sz="2000" b="1" dirty="0">
                <a:solidFill>
                  <a:srgbClr val="C00000"/>
                </a:solidFill>
                <a:cs typeface="+mn-ea"/>
                <a:sym typeface="+mn-lt"/>
              </a:rPr>
              <a:t>甲类：</a:t>
            </a:r>
            <a:r>
              <a:rPr lang="en-US" altLang="zh-CN" sz="2000" b="1" dirty="0">
                <a:solidFill>
                  <a:srgbClr val="C00000"/>
                </a:solidFill>
                <a:cs typeface="+mn-ea"/>
                <a:sym typeface="+mn-lt"/>
              </a:rPr>
              <a:t>250</a:t>
            </a:r>
            <a:r>
              <a:rPr lang="zh-CN" altLang="en-US" sz="2000" b="1" dirty="0">
                <a:solidFill>
                  <a:srgbClr val="C00000"/>
                </a:solidFill>
                <a:cs typeface="+mn-ea"/>
                <a:sym typeface="+mn-lt"/>
              </a:rPr>
              <a:t>元</a:t>
            </a:r>
            <a:r>
              <a:rPr lang="en-US" altLang="zh-CN" sz="2000" b="1" dirty="0">
                <a:solidFill>
                  <a:srgbClr val="C00000"/>
                </a:solidFill>
                <a:cs typeface="+mn-ea"/>
                <a:sym typeface="+mn-lt"/>
              </a:rPr>
              <a:t>/</a:t>
            </a:r>
            <a:r>
              <a:rPr lang="zh-CN" altLang="en-US" sz="2000" b="1" dirty="0">
                <a:solidFill>
                  <a:srgbClr val="C00000"/>
                </a:solidFill>
                <a:cs typeface="+mn-ea"/>
                <a:sym typeface="+mn-lt"/>
              </a:rPr>
              <a:t>吨</a:t>
            </a:r>
            <a:endParaRPr lang="en-US" altLang="zh-CN" sz="2000" b="1" dirty="0">
              <a:solidFill>
                <a:srgbClr val="C00000"/>
              </a:solidFill>
              <a:cs typeface="+mn-ea"/>
              <a:sym typeface="+mn-lt"/>
            </a:endParaRPr>
          </a:p>
          <a:p>
            <a:r>
              <a:rPr lang="zh-CN" altLang="en-US" sz="2000" b="1" dirty="0">
                <a:solidFill>
                  <a:srgbClr val="C00000"/>
                </a:solidFill>
                <a:cs typeface="+mn-ea"/>
                <a:sym typeface="+mn-lt"/>
              </a:rPr>
              <a:t>乙类：</a:t>
            </a:r>
            <a:r>
              <a:rPr lang="en-US" altLang="zh-CN" sz="2000" b="1" dirty="0">
                <a:solidFill>
                  <a:srgbClr val="C00000"/>
                </a:solidFill>
                <a:cs typeface="+mn-ea"/>
                <a:sym typeface="+mn-lt"/>
              </a:rPr>
              <a:t>220</a:t>
            </a:r>
            <a:r>
              <a:rPr lang="zh-CN" altLang="en-US" sz="2000" b="1" dirty="0">
                <a:solidFill>
                  <a:srgbClr val="C00000"/>
                </a:solidFill>
                <a:cs typeface="+mn-ea"/>
                <a:sym typeface="+mn-lt"/>
              </a:rPr>
              <a:t>元</a:t>
            </a:r>
            <a:r>
              <a:rPr lang="en-US" altLang="zh-CN" sz="2000" b="1" dirty="0">
                <a:solidFill>
                  <a:srgbClr val="C00000"/>
                </a:solidFill>
                <a:cs typeface="+mn-ea"/>
                <a:sym typeface="+mn-lt"/>
              </a:rPr>
              <a:t>/</a:t>
            </a:r>
            <a:r>
              <a:rPr lang="zh-CN" altLang="en-US" sz="2000" b="1" dirty="0">
                <a:solidFill>
                  <a:srgbClr val="C00000"/>
                </a:solidFill>
                <a:cs typeface="+mn-ea"/>
                <a:sym typeface="+mn-lt"/>
              </a:rPr>
              <a:t>吨</a:t>
            </a:r>
            <a:endParaRPr lang="en-US" altLang="zh-CN" sz="2000" b="1" dirty="0">
              <a:solidFill>
                <a:srgbClr val="C00000"/>
              </a:solidFill>
              <a:cs typeface="+mn-ea"/>
              <a:sym typeface="+mn-lt"/>
            </a:endParaRPr>
          </a:p>
        </p:txBody>
      </p:sp>
      <p:sp>
        <p:nvSpPr>
          <p:cNvPr id="15" name="TextBox 7">
            <a:extLst>
              <a:ext uri="{FF2B5EF4-FFF2-40B4-BE49-F238E27FC236}">
                <a16:creationId xmlns:a16="http://schemas.microsoft.com/office/drawing/2014/main" id="{5C4AEDB6-9424-4F9C-8D2C-088B321C2AF0}"/>
              </a:ext>
            </a:extLst>
          </p:cNvPr>
          <p:cNvSpPr txBox="1"/>
          <p:nvPr/>
        </p:nvSpPr>
        <p:spPr>
          <a:xfrm>
            <a:off x="3505200" y="4597115"/>
            <a:ext cx="1259628" cy="400110"/>
          </a:xfrm>
          <a:prstGeom prst="rect">
            <a:avLst/>
          </a:prstGeom>
          <a:noFill/>
        </p:spPr>
        <p:txBody>
          <a:bodyPr wrap="square" rtlCol="0">
            <a:spAutoFit/>
          </a:bodyPr>
          <a:lstStyle/>
          <a:p>
            <a:r>
              <a:rPr lang="en-US" altLang="zh-CN" sz="2000" b="1" dirty="0">
                <a:solidFill>
                  <a:srgbClr val="C00000"/>
                </a:solidFill>
                <a:cs typeface="+mn-ea"/>
                <a:sym typeface="+mn-lt"/>
              </a:rPr>
              <a:t>240</a:t>
            </a:r>
            <a:r>
              <a:rPr lang="zh-CN" altLang="en-US" sz="2000" b="1" dirty="0">
                <a:solidFill>
                  <a:srgbClr val="C00000"/>
                </a:solidFill>
                <a:cs typeface="+mn-ea"/>
                <a:sym typeface="+mn-lt"/>
              </a:rPr>
              <a:t>元</a:t>
            </a:r>
            <a:r>
              <a:rPr lang="en-US" altLang="zh-CN" sz="2000" b="1" dirty="0">
                <a:solidFill>
                  <a:srgbClr val="C00000"/>
                </a:solidFill>
                <a:cs typeface="+mn-ea"/>
                <a:sym typeface="+mn-lt"/>
              </a:rPr>
              <a:t>/</a:t>
            </a:r>
            <a:r>
              <a:rPr lang="zh-CN" altLang="en-US" sz="2000" b="1" dirty="0">
                <a:solidFill>
                  <a:srgbClr val="C00000"/>
                </a:solidFill>
                <a:cs typeface="+mn-ea"/>
                <a:sym typeface="+mn-lt"/>
              </a:rPr>
              <a:t>吨</a:t>
            </a:r>
            <a:endParaRPr lang="en-US" altLang="zh-CN" sz="2000" b="1" dirty="0">
              <a:solidFill>
                <a:srgbClr val="C00000"/>
              </a:solidFill>
              <a:cs typeface="+mn-ea"/>
              <a:sym typeface="+mn-lt"/>
            </a:endParaRPr>
          </a:p>
        </p:txBody>
      </p:sp>
      <p:sp>
        <p:nvSpPr>
          <p:cNvPr id="16" name="TextBox 7">
            <a:extLst>
              <a:ext uri="{FF2B5EF4-FFF2-40B4-BE49-F238E27FC236}">
                <a16:creationId xmlns:a16="http://schemas.microsoft.com/office/drawing/2014/main" id="{A67E9C66-16E3-4260-8350-60770C121FA5}"/>
              </a:ext>
            </a:extLst>
          </p:cNvPr>
          <p:cNvSpPr txBox="1"/>
          <p:nvPr/>
        </p:nvSpPr>
        <p:spPr>
          <a:xfrm>
            <a:off x="5222130" y="4621346"/>
            <a:ext cx="1259628" cy="400110"/>
          </a:xfrm>
          <a:prstGeom prst="rect">
            <a:avLst/>
          </a:prstGeom>
          <a:noFill/>
        </p:spPr>
        <p:txBody>
          <a:bodyPr wrap="square" rtlCol="0">
            <a:spAutoFit/>
          </a:bodyPr>
          <a:lstStyle/>
          <a:p>
            <a:r>
              <a:rPr lang="en-US" altLang="zh-CN" sz="2000" b="1" dirty="0">
                <a:solidFill>
                  <a:srgbClr val="C00000"/>
                </a:solidFill>
                <a:cs typeface="+mn-ea"/>
                <a:sym typeface="+mn-lt"/>
              </a:rPr>
              <a:t>10%</a:t>
            </a:r>
          </a:p>
        </p:txBody>
      </p:sp>
      <p:sp>
        <p:nvSpPr>
          <p:cNvPr id="17" name="TextBox 7">
            <a:extLst>
              <a:ext uri="{FF2B5EF4-FFF2-40B4-BE49-F238E27FC236}">
                <a16:creationId xmlns:a16="http://schemas.microsoft.com/office/drawing/2014/main" id="{5E161861-4DC9-4F70-99C4-8644E1A2D3B6}"/>
              </a:ext>
            </a:extLst>
          </p:cNvPr>
          <p:cNvSpPr txBox="1"/>
          <p:nvPr/>
        </p:nvSpPr>
        <p:spPr>
          <a:xfrm>
            <a:off x="6898531" y="2533297"/>
            <a:ext cx="2245469" cy="400110"/>
          </a:xfrm>
          <a:prstGeom prst="rect">
            <a:avLst/>
          </a:prstGeom>
          <a:noFill/>
        </p:spPr>
        <p:txBody>
          <a:bodyPr wrap="square" rtlCol="0">
            <a:spAutoFit/>
          </a:bodyPr>
          <a:lstStyle/>
          <a:p>
            <a:r>
              <a:rPr lang="en-US" altLang="zh-CN" sz="2000" b="1" dirty="0">
                <a:solidFill>
                  <a:srgbClr val="C00000"/>
                </a:solidFill>
                <a:cs typeface="+mn-ea"/>
                <a:sym typeface="+mn-lt"/>
              </a:rPr>
              <a:t>20%+0.5</a:t>
            </a:r>
            <a:r>
              <a:rPr lang="zh-CN" altLang="en-US" sz="2000" b="1" dirty="0">
                <a:solidFill>
                  <a:srgbClr val="C00000"/>
                </a:solidFill>
                <a:cs typeface="+mn-ea"/>
                <a:sym typeface="+mn-lt"/>
              </a:rPr>
              <a:t>元</a:t>
            </a:r>
            <a:r>
              <a:rPr lang="en-US" altLang="zh-CN" sz="2000" b="1" dirty="0">
                <a:solidFill>
                  <a:srgbClr val="C00000"/>
                </a:solidFill>
                <a:cs typeface="+mn-ea"/>
                <a:sym typeface="+mn-lt"/>
              </a:rPr>
              <a:t>/500</a:t>
            </a:r>
            <a:r>
              <a:rPr lang="zh-CN" altLang="en-US" sz="2000" b="1" dirty="0">
                <a:solidFill>
                  <a:srgbClr val="C00000"/>
                </a:solidFill>
                <a:cs typeface="+mn-ea"/>
                <a:sym typeface="+mn-lt"/>
              </a:rPr>
              <a:t>克</a:t>
            </a:r>
            <a:endParaRPr lang="en-US" altLang="zh-CN" sz="2000" b="1" dirty="0">
              <a:solidFill>
                <a:srgbClr val="C00000"/>
              </a:solidFill>
              <a:cs typeface="+mn-ea"/>
              <a:sym typeface="+mn-lt"/>
            </a:endParaRPr>
          </a:p>
        </p:txBody>
      </p:sp>
      <p:sp>
        <p:nvSpPr>
          <p:cNvPr id="18" name="文本框 4">
            <a:extLst>
              <a:ext uri="{FF2B5EF4-FFF2-40B4-BE49-F238E27FC236}">
                <a16:creationId xmlns:a16="http://schemas.microsoft.com/office/drawing/2014/main" id="{7781193B-1D2C-4CD2-9D34-CF6BA6C35028}"/>
              </a:ext>
            </a:extLst>
          </p:cNvPr>
          <p:cNvSpPr txBox="1"/>
          <p:nvPr/>
        </p:nvSpPr>
        <p:spPr>
          <a:xfrm>
            <a:off x="843516" y="299722"/>
            <a:ext cx="7278992" cy="500137"/>
          </a:xfrm>
          <a:prstGeom prst="rect">
            <a:avLst/>
          </a:prstGeom>
          <a:noFill/>
        </p:spPr>
        <p:txBody>
          <a:bodyPr wrap="square" lIns="68580" tIns="34290" rIns="68580" bIns="34290" rtlCol="0">
            <a:spAutoFit/>
          </a:bodyPr>
          <a:lstStyle/>
          <a:p>
            <a:pPr algn="ctr"/>
            <a:r>
              <a:rPr lang="zh-CN" altLang="zh-CN" sz="2800" b="1" dirty="0">
                <a:solidFill>
                  <a:srgbClr val="004DA1"/>
                </a:solidFill>
                <a:latin typeface="楷体" panose="02010609060101010101" pitchFamily="49" charset="-122"/>
                <a:ea typeface="楷体" panose="02010609060101010101" pitchFamily="49" charset="-122"/>
                <a:sym typeface="+mn-lt"/>
              </a:rPr>
              <a:t>二、</a:t>
            </a:r>
            <a:r>
              <a:rPr lang="zh-CN" altLang="en-US" sz="2800" b="1" dirty="0">
                <a:solidFill>
                  <a:srgbClr val="004DA1"/>
                </a:solidFill>
                <a:latin typeface="楷体" panose="02010609060101010101" pitchFamily="49" charset="-122"/>
                <a:ea typeface="楷体" panose="02010609060101010101" pitchFamily="49" charset="-122"/>
                <a:sym typeface="+mn-lt"/>
              </a:rPr>
              <a:t>税目及税率</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12" name="矩形 11">
            <a:extLst>
              <a:ext uri="{FF2B5EF4-FFF2-40B4-BE49-F238E27FC236}">
                <a16:creationId xmlns:a16="http://schemas.microsoft.com/office/drawing/2014/main" id="{45923D5E-FD95-4622-AB32-807A2A06D177}"/>
              </a:ext>
            </a:extLst>
          </p:cNvPr>
          <p:cNvSpPr/>
          <p:nvPr/>
        </p:nvSpPr>
        <p:spPr>
          <a:xfrm>
            <a:off x="6058311" y="1348824"/>
            <a:ext cx="2339102" cy="46166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zh-CN" altLang="zh-CN" sz="2400" b="1" dirty="0">
                <a:solidFill>
                  <a:srgbClr val="0070C0"/>
                </a:solidFill>
                <a:cs typeface="+mn-ea"/>
                <a:sym typeface="+mn-lt"/>
              </a:rPr>
              <a:t>调味料酒</a:t>
            </a:r>
            <a:r>
              <a:rPr lang="zh-CN" altLang="zh-CN" sz="2400" b="1" dirty="0">
                <a:solidFill>
                  <a:srgbClr val="C00000"/>
                </a:solidFill>
                <a:cs typeface="+mn-ea"/>
                <a:sym typeface="+mn-lt"/>
              </a:rPr>
              <a:t>不征税</a:t>
            </a:r>
            <a:endParaRPr lang="zh-CN" altLang="en-US" sz="2400" b="1" dirty="0">
              <a:solidFill>
                <a:srgbClr val="C00000"/>
              </a:solidFill>
              <a:cs typeface="+mn-ea"/>
              <a:sym typeface="+mn-lt"/>
            </a:endParaRPr>
          </a:p>
        </p:txBody>
      </p:sp>
    </p:spTree>
    <p:extLst>
      <p:ext uri="{BB962C8B-B14F-4D97-AF65-F5344CB8AC3E}">
        <p14:creationId xmlns:p14="http://schemas.microsoft.com/office/powerpoint/2010/main" val="110841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p:bldP spid="14" grpId="0"/>
      <p:bldP spid="15" grpId="0"/>
      <p:bldP spid="16" grpId="0"/>
      <p:bldP spid="17"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任意多边形 27"/>
          <p:cNvSpPr/>
          <p:nvPr/>
        </p:nvSpPr>
        <p:spPr>
          <a:xfrm>
            <a:off x="-89125" y="0"/>
            <a:ext cx="2128342" cy="5143500"/>
          </a:xfrm>
          <a:custGeom>
            <a:avLst/>
            <a:gdLst>
              <a:gd name="connsiteX0" fmla="*/ 0 w 2837789"/>
              <a:gd name="connsiteY0" fmla="*/ 0 h 6858000"/>
              <a:gd name="connsiteX1" fmla="*/ 537934 w 2837789"/>
              <a:gd name="connsiteY1" fmla="*/ 0 h 6858000"/>
              <a:gd name="connsiteX2" fmla="*/ 704850 w 2837789"/>
              <a:gd name="connsiteY2" fmla="*/ 0 h 6858000"/>
              <a:gd name="connsiteX3" fmla="*/ 2837789 w 2837789"/>
              <a:gd name="connsiteY3" fmla="*/ 0 h 6858000"/>
              <a:gd name="connsiteX4" fmla="*/ 2837789 w 2837789"/>
              <a:gd name="connsiteY4" fmla="*/ 395378 h 6858000"/>
              <a:gd name="connsiteX5" fmla="*/ 2618085 w 2837789"/>
              <a:gd name="connsiteY5" fmla="*/ 417526 h 6858000"/>
              <a:gd name="connsiteX6" fmla="*/ 1747634 w 2837789"/>
              <a:gd name="connsiteY6" fmla="*/ 1485534 h 6858000"/>
              <a:gd name="connsiteX7" fmla="*/ 2618085 w 2837789"/>
              <a:gd name="connsiteY7" fmla="*/ 2553542 h 6858000"/>
              <a:gd name="connsiteX8" fmla="*/ 2837789 w 2837789"/>
              <a:gd name="connsiteY8" fmla="*/ 2575690 h 6858000"/>
              <a:gd name="connsiteX9" fmla="*/ 2837789 w 2837789"/>
              <a:gd name="connsiteY9" fmla="*/ 6858000 h 6858000"/>
              <a:gd name="connsiteX10" fmla="*/ 704850 w 2837789"/>
              <a:gd name="connsiteY10" fmla="*/ 6858000 h 6858000"/>
              <a:gd name="connsiteX11" fmla="*/ 537934 w 2837789"/>
              <a:gd name="connsiteY11" fmla="*/ 6858000 h 6858000"/>
              <a:gd name="connsiteX12" fmla="*/ 0 w 2837789"/>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37789" h="6858000">
                <a:moveTo>
                  <a:pt x="0" y="0"/>
                </a:moveTo>
                <a:lnTo>
                  <a:pt x="537934" y="0"/>
                </a:lnTo>
                <a:lnTo>
                  <a:pt x="704850" y="0"/>
                </a:lnTo>
                <a:lnTo>
                  <a:pt x="2837789" y="0"/>
                </a:lnTo>
                <a:lnTo>
                  <a:pt x="2837789" y="395378"/>
                </a:lnTo>
                <a:lnTo>
                  <a:pt x="2618085" y="417526"/>
                </a:lnTo>
                <a:cubicBezTo>
                  <a:pt x="2121320" y="519179"/>
                  <a:pt x="1747634" y="958717"/>
                  <a:pt x="1747634" y="1485534"/>
                </a:cubicBezTo>
                <a:cubicBezTo>
                  <a:pt x="1747634" y="2012352"/>
                  <a:pt x="2121320" y="2451889"/>
                  <a:pt x="2618085" y="2553542"/>
                </a:cubicBezTo>
                <a:lnTo>
                  <a:pt x="2837789" y="2575690"/>
                </a:lnTo>
                <a:lnTo>
                  <a:pt x="2837789" y="6858000"/>
                </a:lnTo>
                <a:lnTo>
                  <a:pt x="704850" y="6858000"/>
                </a:lnTo>
                <a:lnTo>
                  <a:pt x="537934" y="6858000"/>
                </a:lnTo>
                <a:lnTo>
                  <a:pt x="0" y="6858000"/>
                </a:lnTo>
                <a:close/>
              </a:path>
            </a:pathLst>
          </a:cu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b="1">
              <a:solidFill>
                <a:schemeClr val="tx1"/>
              </a:solidFill>
              <a:cs typeface="+mn-ea"/>
              <a:sym typeface="+mn-lt"/>
            </a:endParaRPr>
          </a:p>
        </p:txBody>
      </p:sp>
      <p:grpSp>
        <p:nvGrpSpPr>
          <p:cNvPr id="4" name="组合 3"/>
          <p:cNvGrpSpPr/>
          <p:nvPr/>
        </p:nvGrpSpPr>
        <p:grpSpPr>
          <a:xfrm>
            <a:off x="1145002" y="219936"/>
            <a:ext cx="1788430" cy="1788430"/>
            <a:chOff x="4240335" y="3008435"/>
            <a:chExt cx="3711332" cy="3711332"/>
          </a:xfrm>
        </p:grpSpPr>
        <p:sp>
          <p:nvSpPr>
            <p:cNvPr id="5" name="椭圆 4"/>
            <p:cNvSpPr/>
            <p:nvPr/>
          </p:nvSpPr>
          <p:spPr>
            <a:xfrm>
              <a:off x="4240335" y="3008435"/>
              <a:ext cx="3711332" cy="3711332"/>
            </a:xfrm>
            <a:prstGeom prst="ellipse">
              <a:avLst/>
            </a:prstGeom>
            <a:gradFill>
              <a:gsLst>
                <a:gs pos="100000">
                  <a:schemeClr val="bg1">
                    <a:lumMod val="75000"/>
                  </a:schemeClr>
                </a:gs>
                <a:gs pos="0">
                  <a:schemeClr val="bg1"/>
                </a:gs>
              </a:gsLst>
              <a:lin ang="5400000" scaled="0"/>
            </a:gradFill>
            <a:ln w="9525">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b="1">
                <a:solidFill>
                  <a:schemeClr val="tx1"/>
                </a:solidFill>
                <a:cs typeface="+mn-ea"/>
                <a:sym typeface="+mn-lt"/>
              </a:endParaRPr>
            </a:p>
          </p:txBody>
        </p:sp>
        <p:grpSp>
          <p:nvGrpSpPr>
            <p:cNvPr id="6" name="组合 5"/>
            <p:cNvGrpSpPr/>
            <p:nvPr/>
          </p:nvGrpSpPr>
          <p:grpSpPr>
            <a:xfrm>
              <a:off x="4710169" y="3478269"/>
              <a:ext cx="2771663" cy="2771663"/>
              <a:chOff x="2193191" y="1899415"/>
              <a:chExt cx="2421376" cy="2421376"/>
            </a:xfrm>
            <a:effectLst/>
          </p:grpSpPr>
          <p:sp>
            <p:nvSpPr>
              <p:cNvPr id="7" name="椭圆 6"/>
              <p:cNvSpPr/>
              <p:nvPr/>
            </p:nvSpPr>
            <p:spPr>
              <a:xfrm>
                <a:off x="2193191" y="1899415"/>
                <a:ext cx="2421376" cy="2421376"/>
              </a:xfrm>
              <a:prstGeom prst="ellipse">
                <a:avLst/>
              </a:prstGeom>
              <a:solidFill>
                <a:srgbClr val="0070C0"/>
              </a:solid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3">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b="1">
                  <a:solidFill>
                    <a:schemeClr val="tx1"/>
                  </a:solidFill>
                  <a:cs typeface="+mn-ea"/>
                  <a:sym typeface="+mn-lt"/>
                </a:endParaRPr>
              </a:p>
            </p:txBody>
          </p:sp>
          <p:sp>
            <p:nvSpPr>
              <p:cNvPr id="8" name="椭圆 7"/>
              <p:cNvSpPr/>
              <p:nvPr/>
            </p:nvSpPr>
            <p:spPr>
              <a:xfrm>
                <a:off x="2345502" y="2051726"/>
                <a:ext cx="2116756" cy="2116756"/>
              </a:xfrm>
              <a:prstGeom prst="ellipse">
                <a:avLst/>
              </a:prstGeom>
              <a:solidFill>
                <a:schemeClr val="bg1">
                  <a:lumMod val="95000"/>
                </a:schemeClr>
              </a:solidFill>
              <a:ln w="50800">
                <a:noFill/>
              </a:ln>
              <a:effectLst>
                <a:outerShdw blurRad="152400" dist="76200" dir="2700000" algn="tl" rotWithShape="0">
                  <a:schemeClr val="accent3">
                    <a:lumMod val="50000"/>
                    <a:alpha val="64000"/>
                  </a:schemeClr>
                </a:outerShdw>
              </a:effectLst>
              <a:scene3d>
                <a:camera prst="orthographicFront"/>
                <a:lightRig rig="threePt" dir="t"/>
              </a:scene3d>
              <a:sp3d prstMaterial="softEdge">
                <a:bevelT w="825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b="1" dirty="0">
                  <a:solidFill>
                    <a:schemeClr val="tx1"/>
                  </a:solidFill>
                  <a:cs typeface="+mn-ea"/>
                  <a:sym typeface="+mn-lt"/>
                </a:endParaRPr>
              </a:p>
            </p:txBody>
          </p:sp>
        </p:grpSp>
      </p:grpSp>
      <p:sp>
        <p:nvSpPr>
          <p:cNvPr id="15" name="文本框 14"/>
          <p:cNvSpPr txBox="1"/>
          <p:nvPr/>
        </p:nvSpPr>
        <p:spPr>
          <a:xfrm>
            <a:off x="2827575" y="902485"/>
            <a:ext cx="3179649" cy="530915"/>
          </a:xfrm>
          <a:prstGeom prst="rect">
            <a:avLst/>
          </a:prstGeom>
          <a:noFill/>
        </p:spPr>
        <p:txBody>
          <a:bodyPr wrap="square" lIns="68580" tIns="34290" rIns="68580" bIns="34290" rtlCol="0">
            <a:spAutoFit/>
          </a:bodyPr>
          <a:lstStyle/>
          <a:p>
            <a:r>
              <a:rPr lang="zh-CN" altLang="en-US" sz="3000" b="1" dirty="0">
                <a:cs typeface="+mn-ea"/>
                <a:sym typeface="+mn-lt"/>
              </a:rPr>
              <a:t>消费税</a:t>
            </a:r>
          </a:p>
        </p:txBody>
      </p:sp>
      <p:sp>
        <p:nvSpPr>
          <p:cNvPr id="27" name="文本框 14"/>
          <p:cNvSpPr txBox="1"/>
          <p:nvPr/>
        </p:nvSpPr>
        <p:spPr>
          <a:xfrm>
            <a:off x="1368009" y="830698"/>
            <a:ext cx="1269334" cy="530915"/>
          </a:xfrm>
          <a:prstGeom prst="rect">
            <a:avLst/>
          </a:prstGeom>
          <a:noFill/>
        </p:spPr>
        <p:txBody>
          <a:bodyPr wrap="square" lIns="68580" tIns="34290" rIns="68580" bIns="34290" rtlCol="0">
            <a:spAutoFit/>
          </a:bodyPr>
          <a:lstStyle/>
          <a:p>
            <a:pPr algn="ctr"/>
            <a:r>
              <a:rPr lang="zh-CN" altLang="en-US" sz="3000" b="1" dirty="0">
                <a:cs typeface="+mn-ea"/>
                <a:sym typeface="+mn-lt"/>
              </a:rPr>
              <a:t>目录</a:t>
            </a:r>
          </a:p>
        </p:txBody>
      </p:sp>
      <p:sp>
        <p:nvSpPr>
          <p:cNvPr id="41" name="圆角矩形 40"/>
          <p:cNvSpPr/>
          <p:nvPr/>
        </p:nvSpPr>
        <p:spPr>
          <a:xfrm>
            <a:off x="2885306" y="1433400"/>
            <a:ext cx="3642223" cy="4571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CN" altLang="en-US" b="1">
              <a:solidFill>
                <a:schemeClr val="tx1"/>
              </a:solidFill>
              <a:cs typeface="+mn-ea"/>
              <a:sym typeface="+mn-lt"/>
            </a:endParaRPr>
          </a:p>
        </p:txBody>
      </p:sp>
      <p:grpSp>
        <p:nvGrpSpPr>
          <p:cNvPr id="23" name="组合 15"/>
          <p:cNvGrpSpPr>
            <a:grpSpLocks/>
          </p:cNvGrpSpPr>
          <p:nvPr/>
        </p:nvGrpSpPr>
        <p:grpSpPr bwMode="auto">
          <a:xfrm>
            <a:off x="2933431" y="1574053"/>
            <a:ext cx="2098428" cy="431791"/>
            <a:chOff x="4247964" y="2133922"/>
            <a:chExt cx="2545561" cy="713337"/>
          </a:xfrm>
        </p:grpSpPr>
        <p:sp>
          <p:nvSpPr>
            <p:cNvPr id="24" name="TextBox 6"/>
            <p:cNvSpPr txBox="1"/>
            <p:nvPr/>
          </p:nvSpPr>
          <p:spPr>
            <a:xfrm>
              <a:off x="5004130" y="2186260"/>
              <a:ext cx="1789395" cy="660999"/>
            </a:xfrm>
            <a:prstGeom prst="rect">
              <a:avLst/>
            </a:prstGeom>
            <a:noFill/>
          </p:spPr>
          <p:txBody>
            <a:bodyPr wrap="none">
              <a:spAutoFit/>
            </a:bodyPr>
            <a:lstStyle/>
            <a:p>
              <a:pPr defTabSz="914377">
                <a:defRPr/>
              </a:pPr>
              <a:r>
                <a:rPr lang="zh-CN" altLang="en-US" sz="2000" b="1" dirty="0">
                  <a:cs typeface="+mn-ea"/>
                  <a:sym typeface="+mn-lt"/>
                </a:rPr>
                <a:t>消费税认知</a:t>
              </a:r>
            </a:p>
          </p:txBody>
        </p:sp>
        <p:sp>
          <p:nvSpPr>
            <p:cNvPr id="25" name="圆角矩形​​ 10"/>
            <p:cNvSpPr>
              <a:spLocks noChangeArrowheads="1"/>
            </p:cNvSpPr>
            <p:nvPr/>
          </p:nvSpPr>
          <p:spPr bwMode="auto">
            <a:xfrm>
              <a:off x="4247964" y="2133922"/>
              <a:ext cx="647740" cy="647441"/>
            </a:xfrm>
            <a:prstGeom prst="roundRect">
              <a:avLst>
                <a:gd name="adj" fmla="val 16667"/>
              </a:avLst>
            </a:prstGeom>
            <a:solidFill>
              <a:srgbClr val="FFBF53"/>
            </a:solidFill>
            <a:ln w="25400" algn="ctr">
              <a:solidFill>
                <a:srgbClr val="BFBFBF"/>
              </a:solidFill>
              <a:round/>
              <a:headEnd/>
              <a:tailEnd/>
            </a:ln>
          </p:spPr>
          <p:txBody>
            <a:bodyPr anchor="ctr"/>
            <a:lstStyle/>
            <a:p>
              <a:pPr algn="ctr" defTabSz="914377" fontAlgn="base">
                <a:spcBef>
                  <a:spcPct val="0"/>
                </a:spcBef>
                <a:spcAft>
                  <a:spcPct val="0"/>
                </a:spcAft>
              </a:pPr>
              <a:r>
                <a:rPr lang="en-US" altLang="zh-CN" sz="3200" b="1" dirty="0">
                  <a:cs typeface="+mn-ea"/>
                  <a:sym typeface="+mn-lt"/>
                </a:rPr>
                <a:t>1</a:t>
              </a:r>
              <a:endParaRPr lang="zh-CN" altLang="en-US" sz="3200" b="1" dirty="0">
                <a:cs typeface="+mn-ea"/>
                <a:sym typeface="+mn-lt"/>
              </a:endParaRPr>
            </a:p>
          </p:txBody>
        </p:sp>
      </p:grpSp>
      <p:grpSp>
        <p:nvGrpSpPr>
          <p:cNvPr id="42" name="组合 16"/>
          <p:cNvGrpSpPr>
            <a:grpSpLocks/>
          </p:cNvGrpSpPr>
          <p:nvPr/>
        </p:nvGrpSpPr>
        <p:grpSpPr bwMode="auto">
          <a:xfrm>
            <a:off x="2933431" y="2139959"/>
            <a:ext cx="2872676" cy="431791"/>
            <a:chOff x="4247964" y="1971123"/>
            <a:chExt cx="3484792" cy="713337"/>
          </a:xfrm>
        </p:grpSpPr>
        <p:sp>
          <p:nvSpPr>
            <p:cNvPr id="43" name="TextBox 17"/>
            <p:cNvSpPr txBox="1"/>
            <p:nvPr/>
          </p:nvSpPr>
          <p:spPr>
            <a:xfrm>
              <a:off x="5004129" y="2023461"/>
              <a:ext cx="2728627" cy="660999"/>
            </a:xfrm>
            <a:prstGeom prst="rect">
              <a:avLst/>
            </a:prstGeom>
            <a:noFill/>
          </p:spPr>
          <p:txBody>
            <a:bodyPr wrap="none">
              <a:spAutoFit/>
            </a:bodyPr>
            <a:lstStyle/>
            <a:p>
              <a:pPr defTabSz="914377">
                <a:defRPr/>
              </a:pPr>
              <a:r>
                <a:rPr lang="zh-CN" altLang="en-US" sz="2000" b="1" dirty="0">
                  <a:cs typeface="+mn-ea"/>
                  <a:sym typeface="+mn-lt"/>
                </a:rPr>
                <a:t>纳税人和征税范围</a:t>
              </a:r>
            </a:p>
          </p:txBody>
        </p:sp>
        <p:sp>
          <p:nvSpPr>
            <p:cNvPr id="44" name="圆角矩形​​ 18"/>
            <p:cNvSpPr>
              <a:spLocks noChangeArrowheads="1"/>
            </p:cNvSpPr>
            <p:nvPr/>
          </p:nvSpPr>
          <p:spPr bwMode="auto">
            <a:xfrm>
              <a:off x="4247964" y="1971123"/>
              <a:ext cx="647739" cy="647441"/>
            </a:xfrm>
            <a:prstGeom prst="roundRect">
              <a:avLst>
                <a:gd name="adj" fmla="val 16667"/>
              </a:avLst>
            </a:prstGeom>
            <a:solidFill>
              <a:srgbClr val="595959"/>
            </a:solidFill>
            <a:ln w="25400" algn="ctr">
              <a:solidFill>
                <a:srgbClr val="BFBFBF"/>
              </a:solidFill>
              <a:round/>
              <a:headEnd/>
              <a:tailEnd/>
            </a:ln>
          </p:spPr>
          <p:txBody>
            <a:bodyPr anchor="ctr"/>
            <a:lstStyle/>
            <a:p>
              <a:pPr algn="ctr" defTabSz="914377" fontAlgn="base">
                <a:spcBef>
                  <a:spcPct val="0"/>
                </a:spcBef>
                <a:spcAft>
                  <a:spcPct val="0"/>
                </a:spcAft>
              </a:pPr>
              <a:r>
                <a:rPr lang="en-US" altLang="zh-CN" sz="3200" b="1" dirty="0">
                  <a:cs typeface="+mn-ea"/>
                  <a:sym typeface="+mn-lt"/>
                </a:rPr>
                <a:t>2</a:t>
              </a:r>
              <a:endParaRPr lang="zh-CN" altLang="en-US" sz="3200" b="1" dirty="0">
                <a:cs typeface="+mn-ea"/>
                <a:sym typeface="+mn-lt"/>
              </a:endParaRPr>
            </a:p>
          </p:txBody>
        </p:sp>
      </p:grpSp>
      <p:grpSp>
        <p:nvGrpSpPr>
          <p:cNvPr id="46" name="组合 20"/>
          <p:cNvGrpSpPr>
            <a:grpSpLocks/>
          </p:cNvGrpSpPr>
          <p:nvPr/>
        </p:nvGrpSpPr>
        <p:grpSpPr bwMode="auto">
          <a:xfrm>
            <a:off x="2933432" y="2726167"/>
            <a:ext cx="2098425" cy="431791"/>
            <a:chOff x="4247964" y="1753167"/>
            <a:chExt cx="2545559" cy="713337"/>
          </a:xfrm>
        </p:grpSpPr>
        <p:sp>
          <p:nvSpPr>
            <p:cNvPr id="47" name="TextBox 21"/>
            <p:cNvSpPr txBox="1"/>
            <p:nvPr/>
          </p:nvSpPr>
          <p:spPr>
            <a:xfrm>
              <a:off x="5004127" y="1805505"/>
              <a:ext cx="1789396" cy="660999"/>
            </a:xfrm>
            <a:prstGeom prst="rect">
              <a:avLst/>
            </a:prstGeom>
            <a:noFill/>
          </p:spPr>
          <p:txBody>
            <a:bodyPr wrap="none">
              <a:spAutoFit/>
            </a:bodyPr>
            <a:lstStyle/>
            <a:p>
              <a:pPr defTabSz="914377">
                <a:defRPr/>
              </a:pPr>
              <a:r>
                <a:rPr lang="zh-CN" altLang="en-US" sz="2000" b="1" dirty="0">
                  <a:cs typeface="+mn-ea"/>
                  <a:sym typeface="+mn-lt"/>
                </a:rPr>
                <a:t>税目和税率</a:t>
              </a:r>
            </a:p>
          </p:txBody>
        </p:sp>
        <p:sp>
          <p:nvSpPr>
            <p:cNvPr id="48" name="圆角矩形​​ 22"/>
            <p:cNvSpPr>
              <a:spLocks noChangeArrowheads="1"/>
            </p:cNvSpPr>
            <p:nvPr/>
          </p:nvSpPr>
          <p:spPr bwMode="auto">
            <a:xfrm>
              <a:off x="4247964" y="1753167"/>
              <a:ext cx="647740" cy="647441"/>
            </a:xfrm>
            <a:prstGeom prst="roundRect">
              <a:avLst>
                <a:gd name="adj" fmla="val 16667"/>
              </a:avLst>
            </a:prstGeom>
            <a:solidFill>
              <a:srgbClr val="0070C0"/>
            </a:solidFill>
            <a:ln w="25400" algn="ctr">
              <a:solidFill>
                <a:srgbClr val="BFBFBF"/>
              </a:solidFill>
              <a:round/>
              <a:headEnd/>
              <a:tailEnd/>
            </a:ln>
          </p:spPr>
          <p:txBody>
            <a:bodyPr anchor="ctr"/>
            <a:lstStyle/>
            <a:p>
              <a:pPr algn="ctr" defTabSz="914377" fontAlgn="base">
                <a:spcBef>
                  <a:spcPct val="0"/>
                </a:spcBef>
                <a:spcAft>
                  <a:spcPct val="0"/>
                </a:spcAft>
              </a:pPr>
              <a:r>
                <a:rPr lang="en-US" altLang="zh-CN" sz="3200" b="1" dirty="0">
                  <a:cs typeface="+mn-ea"/>
                  <a:sym typeface="+mn-lt"/>
                </a:rPr>
                <a:t>3</a:t>
              </a:r>
              <a:endParaRPr lang="zh-CN" altLang="en-US" sz="3200" b="1" dirty="0">
                <a:cs typeface="+mn-ea"/>
                <a:sym typeface="+mn-lt"/>
              </a:endParaRPr>
            </a:p>
          </p:txBody>
        </p:sp>
      </p:grpSp>
      <p:grpSp>
        <p:nvGrpSpPr>
          <p:cNvPr id="50" name="组合 24"/>
          <p:cNvGrpSpPr>
            <a:grpSpLocks/>
          </p:cNvGrpSpPr>
          <p:nvPr/>
        </p:nvGrpSpPr>
        <p:grpSpPr bwMode="auto">
          <a:xfrm>
            <a:off x="2933431" y="3366403"/>
            <a:ext cx="2614592" cy="431726"/>
            <a:chOff x="4247964" y="1588360"/>
            <a:chExt cx="3171711" cy="715041"/>
          </a:xfrm>
        </p:grpSpPr>
        <p:sp>
          <p:nvSpPr>
            <p:cNvPr id="51" name="TextBox 25"/>
            <p:cNvSpPr txBox="1"/>
            <p:nvPr/>
          </p:nvSpPr>
          <p:spPr>
            <a:xfrm>
              <a:off x="5004127" y="1640724"/>
              <a:ext cx="2415548" cy="662677"/>
            </a:xfrm>
            <a:prstGeom prst="rect">
              <a:avLst/>
            </a:prstGeom>
            <a:noFill/>
          </p:spPr>
          <p:txBody>
            <a:bodyPr wrap="none">
              <a:spAutoFit/>
            </a:bodyPr>
            <a:lstStyle/>
            <a:p>
              <a:pPr defTabSz="914377">
                <a:defRPr/>
              </a:pPr>
              <a:r>
                <a:rPr lang="zh-CN" altLang="en-US" sz="2000" b="1" dirty="0">
                  <a:cs typeface="+mn-ea"/>
                  <a:sym typeface="+mn-lt"/>
                </a:rPr>
                <a:t>应纳税额的计算</a:t>
              </a:r>
            </a:p>
          </p:txBody>
        </p:sp>
        <p:sp>
          <p:nvSpPr>
            <p:cNvPr id="52" name="圆角矩形​​ 26"/>
            <p:cNvSpPr>
              <a:spLocks noChangeArrowheads="1"/>
            </p:cNvSpPr>
            <p:nvPr/>
          </p:nvSpPr>
          <p:spPr bwMode="auto">
            <a:xfrm>
              <a:off x="4247964" y="1588360"/>
              <a:ext cx="647740" cy="648864"/>
            </a:xfrm>
            <a:prstGeom prst="roundRect">
              <a:avLst>
                <a:gd name="adj" fmla="val 16667"/>
              </a:avLst>
            </a:prstGeom>
            <a:solidFill>
              <a:srgbClr val="77448C"/>
            </a:solidFill>
            <a:ln w="25400" algn="ctr">
              <a:solidFill>
                <a:srgbClr val="BFBFBF"/>
              </a:solidFill>
              <a:round/>
              <a:headEnd/>
              <a:tailEnd/>
            </a:ln>
          </p:spPr>
          <p:txBody>
            <a:bodyPr anchor="ctr"/>
            <a:lstStyle/>
            <a:p>
              <a:pPr algn="ctr" defTabSz="914377" fontAlgn="base">
                <a:spcBef>
                  <a:spcPct val="0"/>
                </a:spcBef>
                <a:spcAft>
                  <a:spcPct val="0"/>
                </a:spcAft>
              </a:pPr>
              <a:r>
                <a:rPr lang="en-US" altLang="zh-CN" sz="3200" b="1" dirty="0">
                  <a:cs typeface="+mn-ea"/>
                  <a:sym typeface="+mn-lt"/>
                </a:rPr>
                <a:t>4</a:t>
              </a:r>
              <a:endParaRPr lang="zh-CN" altLang="en-US" sz="3200" b="1" dirty="0">
                <a:cs typeface="+mn-ea"/>
                <a:sym typeface="+mn-lt"/>
              </a:endParaRPr>
            </a:p>
          </p:txBody>
        </p:sp>
      </p:grpSp>
      <p:grpSp>
        <p:nvGrpSpPr>
          <p:cNvPr id="14" name="组合 13">
            <a:extLst>
              <a:ext uri="{FF2B5EF4-FFF2-40B4-BE49-F238E27FC236}">
                <a16:creationId xmlns:a16="http://schemas.microsoft.com/office/drawing/2014/main" id="{6A835E80-8166-9CDA-BF9C-355CF16A6010}"/>
              </a:ext>
            </a:extLst>
          </p:cNvPr>
          <p:cNvGrpSpPr/>
          <p:nvPr/>
        </p:nvGrpSpPr>
        <p:grpSpPr>
          <a:xfrm>
            <a:off x="2944861" y="3878281"/>
            <a:ext cx="2921011" cy="1129577"/>
            <a:chOff x="3253546" y="1565218"/>
            <a:chExt cx="2921011" cy="1129577"/>
          </a:xfrm>
        </p:grpSpPr>
        <p:grpSp>
          <p:nvGrpSpPr>
            <p:cNvPr id="16" name="组合 15">
              <a:extLst>
                <a:ext uri="{FF2B5EF4-FFF2-40B4-BE49-F238E27FC236}">
                  <a16:creationId xmlns:a16="http://schemas.microsoft.com/office/drawing/2014/main" id="{690F959A-F5F6-885A-327D-8B817FFCE0B8}"/>
                </a:ext>
              </a:extLst>
            </p:cNvPr>
            <p:cNvGrpSpPr>
              <a:grpSpLocks/>
            </p:cNvGrpSpPr>
            <p:nvPr/>
          </p:nvGrpSpPr>
          <p:grpSpPr bwMode="auto">
            <a:xfrm>
              <a:off x="3253546" y="1565218"/>
              <a:ext cx="2921011" cy="484295"/>
              <a:chOff x="4247964" y="2133922"/>
              <a:chExt cx="3288438" cy="656960"/>
            </a:xfrm>
          </p:grpSpPr>
          <p:sp>
            <p:nvSpPr>
              <p:cNvPr id="20" name="TextBox 6">
                <a:extLst>
                  <a:ext uri="{FF2B5EF4-FFF2-40B4-BE49-F238E27FC236}">
                    <a16:creationId xmlns:a16="http://schemas.microsoft.com/office/drawing/2014/main" id="{A8438AD8-9FCE-25F5-0179-1EECB298AA59}"/>
                  </a:ext>
                </a:extLst>
              </p:cNvPr>
              <p:cNvSpPr txBox="1"/>
              <p:nvPr/>
            </p:nvSpPr>
            <p:spPr>
              <a:xfrm>
                <a:off x="5004130" y="2248121"/>
                <a:ext cx="2532272" cy="542761"/>
              </a:xfrm>
              <a:prstGeom prst="rect">
                <a:avLst/>
              </a:prstGeom>
              <a:noFill/>
            </p:spPr>
            <p:txBody>
              <a:bodyPr wrap="none">
                <a:spAutoFit/>
              </a:bodyPr>
              <a:lstStyle/>
              <a:p>
                <a:pPr defTabSz="914377">
                  <a:defRPr/>
                </a:pPr>
                <a:r>
                  <a:rPr lang="zh-CN" altLang="en-US" sz="2000" b="1" dirty="0">
                    <a:cs typeface="+mn-ea"/>
                    <a:sym typeface="+mn-lt"/>
                  </a:rPr>
                  <a:t>已纳消费税的扣除</a:t>
                </a:r>
              </a:p>
            </p:txBody>
          </p:sp>
          <p:sp>
            <p:nvSpPr>
              <p:cNvPr id="21" name="圆角矩形​​ 10">
                <a:extLst>
                  <a:ext uri="{FF2B5EF4-FFF2-40B4-BE49-F238E27FC236}">
                    <a16:creationId xmlns:a16="http://schemas.microsoft.com/office/drawing/2014/main" id="{F7AA6DFA-59CD-B5A8-C6E2-9ACD9283ED37}"/>
                  </a:ext>
                </a:extLst>
              </p:cNvPr>
              <p:cNvSpPr>
                <a:spLocks noChangeArrowheads="1"/>
              </p:cNvSpPr>
              <p:nvPr/>
            </p:nvSpPr>
            <p:spPr bwMode="auto">
              <a:xfrm>
                <a:off x="4247964" y="2133922"/>
                <a:ext cx="647740" cy="647441"/>
              </a:xfrm>
              <a:prstGeom prst="roundRect">
                <a:avLst>
                  <a:gd name="adj" fmla="val 16667"/>
                </a:avLst>
              </a:prstGeom>
              <a:solidFill>
                <a:srgbClr val="FFBF53"/>
              </a:solidFill>
              <a:ln w="25400" algn="ctr">
                <a:solidFill>
                  <a:srgbClr val="BFBFBF"/>
                </a:solidFill>
                <a:round/>
                <a:headEnd/>
                <a:tailEnd/>
              </a:ln>
            </p:spPr>
            <p:txBody>
              <a:bodyPr anchor="ctr"/>
              <a:lstStyle/>
              <a:p>
                <a:pPr algn="ctr" defTabSz="914377" fontAlgn="base">
                  <a:spcBef>
                    <a:spcPct val="0"/>
                  </a:spcBef>
                  <a:spcAft>
                    <a:spcPct val="0"/>
                  </a:spcAft>
                </a:pPr>
                <a:r>
                  <a:rPr lang="en-US" altLang="zh-CN" sz="3200" b="1" dirty="0">
                    <a:cs typeface="+mn-ea"/>
                    <a:sym typeface="+mn-lt"/>
                  </a:rPr>
                  <a:t>5</a:t>
                </a:r>
                <a:endParaRPr lang="zh-CN" altLang="en-US" sz="3200" b="1" dirty="0">
                  <a:cs typeface="+mn-ea"/>
                  <a:sym typeface="+mn-lt"/>
                </a:endParaRPr>
              </a:p>
            </p:txBody>
          </p:sp>
        </p:grpSp>
        <p:grpSp>
          <p:nvGrpSpPr>
            <p:cNvPr id="17" name="组合 20">
              <a:extLst>
                <a:ext uri="{FF2B5EF4-FFF2-40B4-BE49-F238E27FC236}">
                  <a16:creationId xmlns:a16="http://schemas.microsoft.com/office/drawing/2014/main" id="{8D973A22-0C9F-E078-C821-23A9D5F94965}"/>
                </a:ext>
              </a:extLst>
            </p:cNvPr>
            <p:cNvGrpSpPr>
              <a:grpSpLocks/>
            </p:cNvGrpSpPr>
            <p:nvPr/>
          </p:nvGrpSpPr>
          <p:grpSpPr bwMode="auto">
            <a:xfrm>
              <a:off x="3253546" y="2210501"/>
              <a:ext cx="2138747" cy="484294"/>
              <a:chOff x="4247964" y="1972359"/>
              <a:chExt cx="2407774" cy="656959"/>
            </a:xfrm>
          </p:grpSpPr>
          <p:sp>
            <p:nvSpPr>
              <p:cNvPr id="18" name="TextBox 21">
                <a:extLst>
                  <a:ext uri="{FF2B5EF4-FFF2-40B4-BE49-F238E27FC236}">
                    <a16:creationId xmlns:a16="http://schemas.microsoft.com/office/drawing/2014/main" id="{FEA41B69-7765-F64B-DEF0-48E24104DED5}"/>
                  </a:ext>
                </a:extLst>
              </p:cNvPr>
              <p:cNvSpPr txBox="1"/>
              <p:nvPr/>
            </p:nvSpPr>
            <p:spPr>
              <a:xfrm>
                <a:off x="5004132" y="2086557"/>
                <a:ext cx="1651606" cy="542761"/>
              </a:xfrm>
              <a:prstGeom prst="rect">
                <a:avLst/>
              </a:prstGeom>
              <a:noFill/>
            </p:spPr>
            <p:txBody>
              <a:bodyPr wrap="none">
                <a:spAutoFit/>
              </a:bodyPr>
              <a:lstStyle/>
              <a:p>
                <a:pPr defTabSz="914377">
                  <a:defRPr/>
                </a:pPr>
                <a:r>
                  <a:rPr lang="zh-CN" altLang="en-US" sz="2000" b="1" dirty="0">
                    <a:cs typeface="+mn-ea"/>
                    <a:sym typeface="+mn-lt"/>
                  </a:rPr>
                  <a:t>申报与缴纳</a:t>
                </a:r>
              </a:p>
            </p:txBody>
          </p:sp>
          <p:sp>
            <p:nvSpPr>
              <p:cNvPr id="19" name="圆角矩形​​ 22">
                <a:extLst>
                  <a:ext uri="{FF2B5EF4-FFF2-40B4-BE49-F238E27FC236}">
                    <a16:creationId xmlns:a16="http://schemas.microsoft.com/office/drawing/2014/main" id="{680B8CC2-39B3-E016-65DB-F4FCE4390292}"/>
                  </a:ext>
                </a:extLst>
              </p:cNvPr>
              <p:cNvSpPr>
                <a:spLocks noChangeArrowheads="1"/>
              </p:cNvSpPr>
              <p:nvPr/>
            </p:nvSpPr>
            <p:spPr bwMode="auto">
              <a:xfrm>
                <a:off x="4247964" y="1972359"/>
                <a:ext cx="647740" cy="647441"/>
              </a:xfrm>
              <a:prstGeom prst="roundRect">
                <a:avLst>
                  <a:gd name="adj" fmla="val 16667"/>
                </a:avLst>
              </a:prstGeom>
              <a:solidFill>
                <a:srgbClr val="0070C0"/>
              </a:solidFill>
              <a:ln w="25400" algn="ctr">
                <a:solidFill>
                  <a:srgbClr val="BFBFBF"/>
                </a:solidFill>
                <a:round/>
                <a:headEnd/>
                <a:tailEnd/>
              </a:ln>
            </p:spPr>
            <p:txBody>
              <a:bodyPr anchor="ctr"/>
              <a:lstStyle/>
              <a:p>
                <a:pPr algn="ctr" defTabSz="914377" fontAlgn="base">
                  <a:spcBef>
                    <a:spcPct val="0"/>
                  </a:spcBef>
                  <a:spcAft>
                    <a:spcPct val="0"/>
                  </a:spcAft>
                </a:pPr>
                <a:r>
                  <a:rPr lang="en-US" altLang="zh-CN" sz="3200" b="1" dirty="0">
                    <a:cs typeface="+mn-ea"/>
                    <a:sym typeface="+mn-lt"/>
                  </a:rPr>
                  <a:t>6</a:t>
                </a:r>
                <a:endParaRPr lang="zh-CN" altLang="en-US" sz="3200" b="1" dirty="0">
                  <a:cs typeface="+mn-ea"/>
                  <a:sym typeface="+mn-lt"/>
                </a:endParaRPr>
              </a:p>
            </p:txBody>
          </p:sp>
        </p:grpSp>
      </p:grpSp>
    </p:spTree>
    <p:extLst>
      <p:ext uri="{BB962C8B-B14F-4D97-AF65-F5344CB8AC3E}">
        <p14:creationId xmlns:p14="http://schemas.microsoft.com/office/powerpoint/2010/main" val="2148415736"/>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grpId="0" nodeType="withEffect">
                                  <p:stCondLst>
                                    <p:cond delay="0"/>
                                  </p:stCondLst>
                                  <p:iterate type="lt">
                                    <p:tmPct val="10000"/>
                                  </p:iterate>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childTnLst>
                          </p:cTn>
                        </p:par>
                        <p:par>
                          <p:cTn id="18" fill="hold">
                            <p:stCondLst>
                              <p:cond delay="600"/>
                            </p:stCondLst>
                            <p:childTnLst>
                              <p:par>
                                <p:cTn id="19" presetID="2" presetClass="entr" presetSubtype="2"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1+#ppt_w/2"/>
                                          </p:val>
                                        </p:tav>
                                        <p:tav tm="100000">
                                          <p:val>
                                            <p:strVal val="#ppt_x"/>
                                          </p:val>
                                        </p:tav>
                                      </p:tavLst>
                                    </p:anim>
                                    <p:anim calcmode="lin" valueType="num">
                                      <p:cBhvr additive="base">
                                        <p:cTn id="22" dur="500" fill="hold"/>
                                        <p:tgtEl>
                                          <p:spTgt spid="23"/>
                                        </p:tgtEl>
                                        <p:attrNameLst>
                                          <p:attrName>ppt_y</p:attrName>
                                        </p:attrNameLst>
                                      </p:cBhvr>
                                      <p:tavLst>
                                        <p:tav tm="0">
                                          <p:val>
                                            <p:strVal val="#ppt_y"/>
                                          </p:val>
                                        </p:tav>
                                        <p:tav tm="100000">
                                          <p:val>
                                            <p:strVal val="#ppt_y"/>
                                          </p:val>
                                        </p:tav>
                                      </p:tavLst>
                                    </p:anim>
                                  </p:childTnLst>
                                </p:cTn>
                              </p:par>
                            </p:childTnLst>
                          </p:cTn>
                        </p:par>
                        <p:par>
                          <p:cTn id="23" fill="hold">
                            <p:stCondLst>
                              <p:cond delay="1100"/>
                            </p:stCondLst>
                            <p:childTnLst>
                              <p:par>
                                <p:cTn id="24" presetID="2" presetClass="entr" presetSubtype="2" fill="hold" nodeType="after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additive="base">
                                        <p:cTn id="26" dur="500" fill="hold"/>
                                        <p:tgtEl>
                                          <p:spTgt spid="42"/>
                                        </p:tgtEl>
                                        <p:attrNameLst>
                                          <p:attrName>ppt_x</p:attrName>
                                        </p:attrNameLst>
                                      </p:cBhvr>
                                      <p:tavLst>
                                        <p:tav tm="0">
                                          <p:val>
                                            <p:strVal val="1+#ppt_w/2"/>
                                          </p:val>
                                        </p:tav>
                                        <p:tav tm="100000">
                                          <p:val>
                                            <p:strVal val="#ppt_x"/>
                                          </p:val>
                                        </p:tav>
                                      </p:tavLst>
                                    </p:anim>
                                    <p:anim calcmode="lin" valueType="num">
                                      <p:cBhvr additive="base">
                                        <p:cTn id="27" dur="500" fill="hold"/>
                                        <p:tgtEl>
                                          <p:spTgt spid="42"/>
                                        </p:tgtEl>
                                        <p:attrNameLst>
                                          <p:attrName>ppt_y</p:attrName>
                                        </p:attrNameLst>
                                      </p:cBhvr>
                                      <p:tavLst>
                                        <p:tav tm="0">
                                          <p:val>
                                            <p:strVal val="#ppt_y"/>
                                          </p:val>
                                        </p:tav>
                                        <p:tav tm="100000">
                                          <p:val>
                                            <p:strVal val="#ppt_y"/>
                                          </p:val>
                                        </p:tav>
                                      </p:tavLst>
                                    </p:anim>
                                  </p:childTnLst>
                                </p:cTn>
                              </p:par>
                            </p:childTnLst>
                          </p:cTn>
                        </p:par>
                        <p:par>
                          <p:cTn id="28" fill="hold">
                            <p:stCondLst>
                              <p:cond delay="1600"/>
                            </p:stCondLst>
                            <p:childTnLst>
                              <p:par>
                                <p:cTn id="29" presetID="2" presetClass="entr" presetSubtype="2"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1+#ppt_w/2"/>
                                          </p:val>
                                        </p:tav>
                                        <p:tav tm="100000">
                                          <p:val>
                                            <p:strVal val="#ppt_x"/>
                                          </p:val>
                                        </p:tav>
                                      </p:tavLst>
                                    </p:anim>
                                    <p:anim calcmode="lin" valueType="num">
                                      <p:cBhvr additive="base">
                                        <p:cTn id="32" dur="500" fill="hold"/>
                                        <p:tgtEl>
                                          <p:spTgt spid="46"/>
                                        </p:tgtEl>
                                        <p:attrNameLst>
                                          <p:attrName>ppt_y</p:attrName>
                                        </p:attrNameLst>
                                      </p:cBhvr>
                                      <p:tavLst>
                                        <p:tav tm="0">
                                          <p:val>
                                            <p:strVal val="#ppt_y"/>
                                          </p:val>
                                        </p:tav>
                                        <p:tav tm="100000">
                                          <p:val>
                                            <p:strVal val="#ppt_y"/>
                                          </p:val>
                                        </p:tav>
                                      </p:tavLst>
                                    </p:anim>
                                  </p:childTnLst>
                                </p:cTn>
                              </p:par>
                            </p:childTnLst>
                          </p:cTn>
                        </p:par>
                        <p:par>
                          <p:cTn id="33" fill="hold">
                            <p:stCondLst>
                              <p:cond delay="2100"/>
                            </p:stCondLst>
                            <p:childTnLst>
                              <p:par>
                                <p:cTn id="34" presetID="2" presetClass="entr" presetSubtype="2" fill="hold" nodeType="after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additive="base">
                                        <p:cTn id="36" dur="500" fill="hold"/>
                                        <p:tgtEl>
                                          <p:spTgt spid="50"/>
                                        </p:tgtEl>
                                        <p:attrNameLst>
                                          <p:attrName>ppt_x</p:attrName>
                                        </p:attrNameLst>
                                      </p:cBhvr>
                                      <p:tavLst>
                                        <p:tav tm="0">
                                          <p:val>
                                            <p:strVal val="1+#ppt_w/2"/>
                                          </p:val>
                                        </p:tav>
                                        <p:tav tm="100000">
                                          <p:val>
                                            <p:strVal val="#ppt_x"/>
                                          </p:val>
                                        </p:tav>
                                      </p:tavLst>
                                    </p:anim>
                                    <p:anim calcmode="lin" valueType="num">
                                      <p:cBhvr additive="base">
                                        <p:cTn id="37"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7" grpId="0"/>
      <p:bldP spid="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6E0922D-F4BA-459D-BDCB-712F11E2D062}"/>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20</a:t>
            </a:fld>
            <a:endParaRPr lang="en-US" dirty="0">
              <a:solidFill>
                <a:prstClr val="black">
                  <a:tint val="75000"/>
                </a:prstClr>
              </a:solidFill>
            </a:endParaRPr>
          </a:p>
        </p:txBody>
      </p:sp>
      <p:graphicFrame>
        <p:nvGraphicFramePr>
          <p:cNvPr id="8" name="图示 7">
            <a:extLst>
              <a:ext uri="{FF2B5EF4-FFF2-40B4-BE49-F238E27FC236}">
                <a16:creationId xmlns:a16="http://schemas.microsoft.com/office/drawing/2014/main" id="{F629F1C1-C689-40BF-B70A-83EA73C278F8}"/>
              </a:ext>
            </a:extLst>
          </p:cNvPr>
          <p:cNvGraphicFramePr/>
          <p:nvPr>
            <p:extLst>
              <p:ext uri="{D42A27DB-BD31-4B8C-83A1-F6EECF244321}">
                <p14:modId xmlns:p14="http://schemas.microsoft.com/office/powerpoint/2010/main" val="3932948196"/>
              </p:ext>
            </p:extLst>
          </p:nvPr>
        </p:nvGraphicFramePr>
        <p:xfrm>
          <a:off x="2507928" y="1348824"/>
          <a:ext cx="4567641" cy="3296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直角上箭头 6">
            <a:extLst>
              <a:ext uri="{FF2B5EF4-FFF2-40B4-BE49-F238E27FC236}">
                <a16:creationId xmlns:a16="http://schemas.microsoft.com/office/drawing/2014/main" id="{7F8A1B21-F6C3-438F-B94C-BB472F3B617C}"/>
              </a:ext>
            </a:extLst>
          </p:cNvPr>
          <p:cNvSpPr/>
          <p:nvPr/>
        </p:nvSpPr>
        <p:spPr>
          <a:xfrm rot="16200000" flipH="1" flipV="1">
            <a:off x="973436" y="2501692"/>
            <a:ext cx="1836964" cy="991016"/>
          </a:xfrm>
          <a:prstGeom prst="leftRigh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cs typeface="+mn-ea"/>
              <a:sym typeface="+mn-lt"/>
            </a:endParaRPr>
          </a:p>
        </p:txBody>
      </p:sp>
      <p:sp>
        <p:nvSpPr>
          <p:cNvPr id="10" name="TextBox 7">
            <a:extLst>
              <a:ext uri="{FF2B5EF4-FFF2-40B4-BE49-F238E27FC236}">
                <a16:creationId xmlns:a16="http://schemas.microsoft.com/office/drawing/2014/main" id="{38DAA24C-31C3-4909-9325-673B6DAEAF3F}"/>
              </a:ext>
            </a:extLst>
          </p:cNvPr>
          <p:cNvSpPr txBox="1"/>
          <p:nvPr/>
        </p:nvSpPr>
        <p:spPr>
          <a:xfrm>
            <a:off x="315068" y="1614410"/>
            <a:ext cx="3153699" cy="400110"/>
          </a:xfrm>
          <a:prstGeom prst="rect">
            <a:avLst/>
          </a:prstGeom>
          <a:noFill/>
        </p:spPr>
        <p:txBody>
          <a:bodyPr wrap="square" rtlCol="0">
            <a:spAutoFit/>
          </a:bodyPr>
          <a:lstStyle/>
          <a:p>
            <a:r>
              <a:rPr lang="zh-CN" altLang="en-US" sz="2000" b="1" dirty="0">
                <a:solidFill>
                  <a:srgbClr val="C00000"/>
                </a:solidFill>
                <a:cs typeface="+mn-ea"/>
                <a:sym typeface="+mn-lt"/>
              </a:rPr>
              <a:t>金银铂钻（零售）：</a:t>
            </a:r>
            <a:r>
              <a:rPr lang="en-US" altLang="zh-CN" sz="2000" b="1" dirty="0">
                <a:solidFill>
                  <a:srgbClr val="C00000"/>
                </a:solidFill>
                <a:cs typeface="+mn-ea"/>
                <a:sym typeface="+mn-lt"/>
              </a:rPr>
              <a:t>5%</a:t>
            </a:r>
          </a:p>
        </p:txBody>
      </p:sp>
      <p:sp>
        <p:nvSpPr>
          <p:cNvPr id="14" name="TextBox 7">
            <a:extLst>
              <a:ext uri="{FF2B5EF4-FFF2-40B4-BE49-F238E27FC236}">
                <a16:creationId xmlns:a16="http://schemas.microsoft.com/office/drawing/2014/main" id="{662AC127-F9FC-48A9-9FD9-DCB87091D670}"/>
              </a:ext>
            </a:extLst>
          </p:cNvPr>
          <p:cNvSpPr txBox="1"/>
          <p:nvPr/>
        </p:nvSpPr>
        <p:spPr>
          <a:xfrm>
            <a:off x="268080" y="3813432"/>
            <a:ext cx="3153699" cy="707886"/>
          </a:xfrm>
          <a:prstGeom prst="rect">
            <a:avLst/>
          </a:prstGeom>
          <a:noFill/>
        </p:spPr>
        <p:txBody>
          <a:bodyPr wrap="square" rtlCol="0">
            <a:spAutoFit/>
          </a:bodyPr>
          <a:lstStyle/>
          <a:p>
            <a:r>
              <a:rPr lang="zh-CN" altLang="en-US" sz="2000" b="1" dirty="0">
                <a:solidFill>
                  <a:srgbClr val="C00000"/>
                </a:solidFill>
                <a:cs typeface="+mn-ea"/>
                <a:sym typeface="+mn-lt"/>
              </a:rPr>
              <a:t>其他贵重首饰及珠宝玉石（生产）：</a:t>
            </a:r>
            <a:r>
              <a:rPr lang="en-US" altLang="zh-CN" sz="2000" b="1" dirty="0">
                <a:solidFill>
                  <a:srgbClr val="C00000"/>
                </a:solidFill>
                <a:cs typeface="+mn-ea"/>
                <a:sym typeface="+mn-lt"/>
              </a:rPr>
              <a:t>10%</a:t>
            </a:r>
          </a:p>
        </p:txBody>
      </p:sp>
      <p:sp>
        <p:nvSpPr>
          <p:cNvPr id="15" name="TextBox 7">
            <a:extLst>
              <a:ext uri="{FF2B5EF4-FFF2-40B4-BE49-F238E27FC236}">
                <a16:creationId xmlns:a16="http://schemas.microsoft.com/office/drawing/2014/main" id="{5C4AEDB6-9424-4F9C-8D2C-088B321C2AF0}"/>
              </a:ext>
            </a:extLst>
          </p:cNvPr>
          <p:cNvSpPr txBox="1"/>
          <p:nvPr/>
        </p:nvSpPr>
        <p:spPr>
          <a:xfrm>
            <a:off x="5638800" y="4115548"/>
            <a:ext cx="824679" cy="400110"/>
          </a:xfrm>
          <a:prstGeom prst="rect">
            <a:avLst/>
          </a:prstGeom>
          <a:noFill/>
        </p:spPr>
        <p:txBody>
          <a:bodyPr wrap="square" rtlCol="0">
            <a:spAutoFit/>
          </a:bodyPr>
          <a:lstStyle/>
          <a:p>
            <a:r>
              <a:rPr lang="en-US" altLang="zh-CN" sz="2000" b="1" dirty="0">
                <a:solidFill>
                  <a:srgbClr val="C00000"/>
                </a:solidFill>
                <a:cs typeface="+mn-ea"/>
                <a:sym typeface="+mn-lt"/>
              </a:rPr>
              <a:t>15%</a:t>
            </a:r>
          </a:p>
        </p:txBody>
      </p:sp>
      <p:sp>
        <p:nvSpPr>
          <p:cNvPr id="17" name="TextBox 7">
            <a:extLst>
              <a:ext uri="{FF2B5EF4-FFF2-40B4-BE49-F238E27FC236}">
                <a16:creationId xmlns:a16="http://schemas.microsoft.com/office/drawing/2014/main" id="{5E161861-4DC9-4F70-99C4-8644E1A2D3B6}"/>
              </a:ext>
            </a:extLst>
          </p:cNvPr>
          <p:cNvSpPr txBox="1"/>
          <p:nvPr/>
        </p:nvSpPr>
        <p:spPr>
          <a:xfrm>
            <a:off x="4357951" y="966397"/>
            <a:ext cx="2245469" cy="461665"/>
          </a:xfrm>
          <a:prstGeom prst="rect">
            <a:avLst/>
          </a:prstGeom>
          <a:noFill/>
        </p:spPr>
        <p:txBody>
          <a:bodyPr wrap="square" rtlCol="0">
            <a:spAutoFit/>
          </a:bodyPr>
          <a:lstStyle/>
          <a:p>
            <a:r>
              <a:rPr lang="en-US" altLang="zh-CN" sz="2400" b="1" dirty="0">
                <a:solidFill>
                  <a:srgbClr val="C00000"/>
                </a:solidFill>
                <a:cs typeface="+mn-ea"/>
                <a:sym typeface="+mn-lt"/>
              </a:rPr>
              <a:t>15%</a:t>
            </a:r>
          </a:p>
        </p:txBody>
      </p:sp>
      <p:sp>
        <p:nvSpPr>
          <p:cNvPr id="18" name="文本框 4">
            <a:extLst>
              <a:ext uri="{FF2B5EF4-FFF2-40B4-BE49-F238E27FC236}">
                <a16:creationId xmlns:a16="http://schemas.microsoft.com/office/drawing/2014/main" id="{7781193B-1D2C-4CD2-9D34-CF6BA6C35028}"/>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zh-CN" sz="2800" b="1" dirty="0">
                <a:solidFill>
                  <a:srgbClr val="004DA1"/>
                </a:solidFill>
                <a:latin typeface="楷体" panose="02010609060101010101" pitchFamily="49" charset="-122"/>
                <a:ea typeface="楷体" panose="02010609060101010101" pitchFamily="49" charset="-122"/>
                <a:sym typeface="+mn-lt"/>
              </a:rPr>
              <a:t>二、</a:t>
            </a:r>
            <a:r>
              <a:rPr lang="zh-CN" altLang="en-US" sz="2800" b="1" dirty="0">
                <a:solidFill>
                  <a:srgbClr val="004DA1"/>
                </a:solidFill>
                <a:latin typeface="楷体" panose="02010609060101010101" pitchFamily="49" charset="-122"/>
                <a:ea typeface="楷体" panose="02010609060101010101" pitchFamily="49" charset="-122"/>
                <a:sym typeface="+mn-lt"/>
              </a:rPr>
              <a:t>税目及税率</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13" name="标注: 弯曲线形 12">
            <a:extLst>
              <a:ext uri="{FF2B5EF4-FFF2-40B4-BE49-F238E27FC236}">
                <a16:creationId xmlns:a16="http://schemas.microsoft.com/office/drawing/2014/main" id="{B5266C1F-26E2-4A63-8B9D-194C4C2447B7}"/>
              </a:ext>
            </a:extLst>
          </p:cNvPr>
          <p:cNvSpPr/>
          <p:nvPr/>
        </p:nvSpPr>
        <p:spPr>
          <a:xfrm>
            <a:off x="6463479" y="827897"/>
            <a:ext cx="2329020" cy="1323439"/>
          </a:xfrm>
          <a:prstGeom prst="borderCallout2">
            <a:avLst>
              <a:gd name="adj1" fmla="val 18750"/>
              <a:gd name="adj2" fmla="val -8333"/>
              <a:gd name="adj3" fmla="val 18750"/>
              <a:gd name="adj4" fmla="val -16667"/>
              <a:gd name="adj5" fmla="val 53784"/>
              <a:gd name="adj6" fmla="val -35881"/>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zh-CN" altLang="zh-CN" sz="2000" b="1" u="wavy" dirty="0">
                <a:solidFill>
                  <a:srgbClr val="C00000"/>
                </a:solidFill>
                <a:cs typeface="+mn-ea"/>
                <a:sym typeface="+mn-lt"/>
              </a:rPr>
              <a:t>不征税</a:t>
            </a:r>
            <a:r>
              <a:rPr lang="zh-CN" altLang="en-US" sz="2000" b="1" u="wavy" dirty="0">
                <a:solidFill>
                  <a:srgbClr val="C00000"/>
                </a:solidFill>
                <a:cs typeface="+mn-ea"/>
                <a:sym typeface="+mn-lt"/>
              </a:rPr>
              <a:t>：</a:t>
            </a:r>
            <a:r>
              <a:rPr lang="zh-CN" altLang="zh-CN" sz="2000" b="1" u="wavy" dirty="0">
                <a:solidFill>
                  <a:srgbClr val="0070C0"/>
                </a:solidFill>
                <a:cs typeface="+mn-ea"/>
                <a:sym typeface="+mn-lt"/>
              </a:rPr>
              <a:t>舞台、戏剧、影视演员化妆用的上妆油、卸装油、油彩，</a:t>
            </a:r>
            <a:endParaRPr lang="zh-CN" altLang="en-US" sz="2000" b="1" dirty="0">
              <a:solidFill>
                <a:srgbClr val="C00000"/>
              </a:solidFill>
              <a:cs typeface="+mn-ea"/>
              <a:sym typeface="+mn-lt"/>
            </a:endParaRPr>
          </a:p>
        </p:txBody>
      </p:sp>
      <p:sp>
        <p:nvSpPr>
          <p:cNvPr id="19" name="矩形 18">
            <a:extLst>
              <a:ext uri="{FF2B5EF4-FFF2-40B4-BE49-F238E27FC236}">
                <a16:creationId xmlns:a16="http://schemas.microsoft.com/office/drawing/2014/main" id="{02C7937A-8432-4044-9B9D-B69A975A4EC5}"/>
              </a:ext>
            </a:extLst>
          </p:cNvPr>
          <p:cNvSpPr/>
          <p:nvPr/>
        </p:nvSpPr>
        <p:spPr>
          <a:xfrm>
            <a:off x="6281425" y="3918429"/>
            <a:ext cx="2200379" cy="101566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zh-CN" altLang="zh-CN" sz="2000" b="1" u="wavy" dirty="0">
                <a:solidFill>
                  <a:srgbClr val="C00000"/>
                </a:solidFill>
                <a:cs typeface="+mn-ea"/>
                <a:sym typeface="+mn-lt"/>
              </a:rPr>
              <a:t>不征税</a:t>
            </a:r>
            <a:r>
              <a:rPr lang="zh-CN" altLang="en-US" sz="2000" b="1" u="wavy" dirty="0">
                <a:solidFill>
                  <a:srgbClr val="C00000"/>
                </a:solidFill>
                <a:cs typeface="+mn-ea"/>
                <a:sym typeface="+mn-lt"/>
              </a:rPr>
              <a:t>：</a:t>
            </a:r>
            <a:r>
              <a:rPr lang="zh-CN" altLang="zh-CN" sz="2000" b="1" u="wavy" dirty="0">
                <a:solidFill>
                  <a:srgbClr val="0070C0"/>
                </a:solidFill>
                <a:cs typeface="+mn-ea"/>
                <a:sym typeface="+mn-lt"/>
              </a:rPr>
              <a:t>体育上用的发令纸、鞭炮药引线</a:t>
            </a:r>
            <a:endParaRPr lang="zh-CN" altLang="en-US" sz="2000" b="1" u="wavy" dirty="0">
              <a:solidFill>
                <a:srgbClr val="C00000"/>
              </a:solidFill>
              <a:cs typeface="+mn-ea"/>
              <a:sym typeface="+mn-lt"/>
            </a:endParaRPr>
          </a:p>
        </p:txBody>
      </p:sp>
      <p:sp>
        <p:nvSpPr>
          <p:cNvPr id="20" name="矩形 19">
            <a:extLst>
              <a:ext uri="{FF2B5EF4-FFF2-40B4-BE49-F238E27FC236}">
                <a16:creationId xmlns:a16="http://schemas.microsoft.com/office/drawing/2014/main" id="{3A5271E0-3D12-4068-8C71-3E62B15AB130}"/>
              </a:ext>
            </a:extLst>
          </p:cNvPr>
          <p:cNvSpPr/>
          <p:nvPr/>
        </p:nvSpPr>
        <p:spPr>
          <a:xfrm>
            <a:off x="7141746" y="2643257"/>
            <a:ext cx="1481825" cy="70788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zh-CN" altLang="en-US" sz="2000" b="1" u="wavy" dirty="0">
                <a:solidFill>
                  <a:srgbClr val="0070C0"/>
                </a:solidFill>
                <a:cs typeface="+mn-ea"/>
                <a:sym typeface="+mn-lt"/>
              </a:rPr>
              <a:t>航空煤油</a:t>
            </a:r>
            <a:endParaRPr lang="en-US" altLang="zh-CN" sz="2000" b="1" u="wavy" dirty="0">
              <a:solidFill>
                <a:srgbClr val="0070C0"/>
              </a:solidFill>
              <a:cs typeface="+mn-ea"/>
              <a:sym typeface="+mn-lt"/>
            </a:endParaRPr>
          </a:p>
          <a:p>
            <a:pPr algn="ctr"/>
            <a:r>
              <a:rPr lang="zh-CN" altLang="en-US" sz="2000" b="1" u="wavy" dirty="0">
                <a:solidFill>
                  <a:srgbClr val="C00000"/>
                </a:solidFill>
                <a:cs typeface="+mn-ea"/>
                <a:sym typeface="+mn-lt"/>
              </a:rPr>
              <a:t>暂缓征收</a:t>
            </a:r>
          </a:p>
        </p:txBody>
      </p:sp>
    </p:spTree>
    <p:extLst>
      <p:ext uri="{BB962C8B-B14F-4D97-AF65-F5344CB8AC3E}">
        <p14:creationId xmlns:p14="http://schemas.microsoft.com/office/powerpoint/2010/main" val="23547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4" grpId="0"/>
      <p:bldP spid="15" grpId="0"/>
      <p:bldP spid="17" grpId="0"/>
      <p:bldP spid="13"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6E0922D-F4BA-459D-BDCB-712F11E2D062}"/>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21</a:t>
            </a:fld>
            <a:endParaRPr lang="en-US" dirty="0">
              <a:solidFill>
                <a:prstClr val="black">
                  <a:tint val="75000"/>
                </a:prstClr>
              </a:solidFill>
            </a:endParaRPr>
          </a:p>
        </p:txBody>
      </p:sp>
      <p:graphicFrame>
        <p:nvGraphicFramePr>
          <p:cNvPr id="8" name="图示 7">
            <a:extLst>
              <a:ext uri="{FF2B5EF4-FFF2-40B4-BE49-F238E27FC236}">
                <a16:creationId xmlns:a16="http://schemas.microsoft.com/office/drawing/2014/main" id="{F629F1C1-C689-40BF-B70A-83EA73C278F8}"/>
              </a:ext>
            </a:extLst>
          </p:cNvPr>
          <p:cNvGraphicFramePr/>
          <p:nvPr>
            <p:extLst>
              <p:ext uri="{D42A27DB-BD31-4B8C-83A1-F6EECF244321}">
                <p14:modId xmlns:p14="http://schemas.microsoft.com/office/powerpoint/2010/main" val="543230373"/>
              </p:ext>
            </p:extLst>
          </p:nvPr>
        </p:nvGraphicFramePr>
        <p:xfrm>
          <a:off x="2507928" y="1348824"/>
          <a:ext cx="4567641" cy="3296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直角上箭头 6">
            <a:extLst>
              <a:ext uri="{FF2B5EF4-FFF2-40B4-BE49-F238E27FC236}">
                <a16:creationId xmlns:a16="http://schemas.microsoft.com/office/drawing/2014/main" id="{7F8A1B21-F6C3-438F-B94C-BB472F3B617C}"/>
              </a:ext>
            </a:extLst>
          </p:cNvPr>
          <p:cNvSpPr/>
          <p:nvPr/>
        </p:nvSpPr>
        <p:spPr>
          <a:xfrm rot="16200000" flipH="1" flipV="1">
            <a:off x="973436" y="2501692"/>
            <a:ext cx="1836964" cy="991016"/>
          </a:xfrm>
          <a:prstGeom prst="leftRigh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cs typeface="+mn-ea"/>
              <a:sym typeface="+mn-lt"/>
            </a:endParaRPr>
          </a:p>
        </p:txBody>
      </p:sp>
      <p:sp>
        <p:nvSpPr>
          <p:cNvPr id="10" name="TextBox 7">
            <a:extLst>
              <a:ext uri="{FF2B5EF4-FFF2-40B4-BE49-F238E27FC236}">
                <a16:creationId xmlns:a16="http://schemas.microsoft.com/office/drawing/2014/main" id="{38DAA24C-31C3-4909-9325-673B6DAEAF3F}"/>
              </a:ext>
            </a:extLst>
          </p:cNvPr>
          <p:cNvSpPr txBox="1"/>
          <p:nvPr/>
        </p:nvSpPr>
        <p:spPr>
          <a:xfrm>
            <a:off x="315068" y="1614410"/>
            <a:ext cx="3153699" cy="400110"/>
          </a:xfrm>
          <a:prstGeom prst="rect">
            <a:avLst/>
          </a:prstGeom>
          <a:noFill/>
        </p:spPr>
        <p:txBody>
          <a:bodyPr wrap="square" rtlCol="0">
            <a:spAutoFit/>
          </a:bodyPr>
          <a:lstStyle/>
          <a:p>
            <a:r>
              <a:rPr lang="zh-CN" altLang="en-US" sz="2000" b="1" dirty="0">
                <a:solidFill>
                  <a:srgbClr val="C00000"/>
                </a:solidFill>
                <a:cs typeface="+mn-ea"/>
                <a:sym typeface="+mn-lt"/>
              </a:rPr>
              <a:t>气缸容量：</a:t>
            </a:r>
            <a:r>
              <a:rPr lang="en-US" altLang="zh-CN" sz="2000" b="1" dirty="0">
                <a:solidFill>
                  <a:srgbClr val="C00000"/>
                </a:solidFill>
                <a:cs typeface="+mn-ea"/>
                <a:sym typeface="+mn-lt"/>
              </a:rPr>
              <a:t>250ml</a:t>
            </a:r>
            <a:r>
              <a:rPr lang="zh-CN" altLang="en-US" sz="2000" b="1" dirty="0">
                <a:solidFill>
                  <a:srgbClr val="C00000"/>
                </a:solidFill>
                <a:cs typeface="+mn-ea"/>
                <a:sym typeface="+mn-lt"/>
              </a:rPr>
              <a:t>：</a:t>
            </a:r>
            <a:r>
              <a:rPr lang="en-US" altLang="zh-CN" sz="2000" b="1" dirty="0">
                <a:solidFill>
                  <a:srgbClr val="C00000"/>
                </a:solidFill>
                <a:cs typeface="+mn-ea"/>
                <a:sym typeface="+mn-lt"/>
              </a:rPr>
              <a:t>3%</a:t>
            </a:r>
          </a:p>
        </p:txBody>
      </p:sp>
      <p:sp>
        <p:nvSpPr>
          <p:cNvPr id="14" name="TextBox 7">
            <a:extLst>
              <a:ext uri="{FF2B5EF4-FFF2-40B4-BE49-F238E27FC236}">
                <a16:creationId xmlns:a16="http://schemas.microsoft.com/office/drawing/2014/main" id="{662AC127-F9FC-48A9-9FD9-DCB87091D670}"/>
              </a:ext>
            </a:extLst>
          </p:cNvPr>
          <p:cNvSpPr txBox="1"/>
          <p:nvPr/>
        </p:nvSpPr>
        <p:spPr>
          <a:xfrm>
            <a:off x="315067" y="3921153"/>
            <a:ext cx="3153699" cy="400110"/>
          </a:xfrm>
          <a:prstGeom prst="rect">
            <a:avLst/>
          </a:prstGeom>
          <a:noFill/>
        </p:spPr>
        <p:txBody>
          <a:bodyPr wrap="square" rtlCol="0">
            <a:spAutoFit/>
          </a:bodyPr>
          <a:lstStyle/>
          <a:p>
            <a:r>
              <a:rPr lang="zh-CN" altLang="en-US" sz="2000" b="1" dirty="0">
                <a:solidFill>
                  <a:srgbClr val="C00000"/>
                </a:solidFill>
                <a:cs typeface="+mn-ea"/>
                <a:sym typeface="+mn-lt"/>
              </a:rPr>
              <a:t>气缸容量＞</a:t>
            </a:r>
            <a:r>
              <a:rPr lang="en-US" altLang="zh-CN" sz="2000" b="1" dirty="0">
                <a:solidFill>
                  <a:srgbClr val="C00000"/>
                </a:solidFill>
                <a:cs typeface="+mn-ea"/>
                <a:sym typeface="+mn-lt"/>
              </a:rPr>
              <a:t>250ml</a:t>
            </a:r>
            <a:r>
              <a:rPr lang="zh-CN" altLang="en-US" sz="2000" b="1" dirty="0">
                <a:solidFill>
                  <a:srgbClr val="C00000"/>
                </a:solidFill>
                <a:cs typeface="+mn-ea"/>
                <a:sym typeface="+mn-lt"/>
              </a:rPr>
              <a:t>：</a:t>
            </a:r>
            <a:r>
              <a:rPr lang="en-US" altLang="zh-CN" sz="2000" b="1" dirty="0">
                <a:solidFill>
                  <a:srgbClr val="C00000"/>
                </a:solidFill>
                <a:cs typeface="+mn-ea"/>
                <a:sym typeface="+mn-lt"/>
              </a:rPr>
              <a:t>10%</a:t>
            </a:r>
          </a:p>
        </p:txBody>
      </p:sp>
      <p:sp>
        <p:nvSpPr>
          <p:cNvPr id="15" name="TextBox 7">
            <a:extLst>
              <a:ext uri="{FF2B5EF4-FFF2-40B4-BE49-F238E27FC236}">
                <a16:creationId xmlns:a16="http://schemas.microsoft.com/office/drawing/2014/main" id="{5C4AEDB6-9424-4F9C-8D2C-088B321C2AF0}"/>
              </a:ext>
            </a:extLst>
          </p:cNvPr>
          <p:cNvSpPr txBox="1"/>
          <p:nvPr/>
        </p:nvSpPr>
        <p:spPr>
          <a:xfrm>
            <a:off x="5585238" y="4034922"/>
            <a:ext cx="2782186" cy="400110"/>
          </a:xfrm>
          <a:prstGeom prst="rect">
            <a:avLst/>
          </a:prstGeom>
          <a:noFill/>
        </p:spPr>
        <p:txBody>
          <a:bodyPr wrap="square" rtlCol="0">
            <a:spAutoFit/>
          </a:bodyPr>
          <a:lstStyle/>
          <a:p>
            <a:r>
              <a:rPr lang="zh-CN" altLang="en-US" sz="2000" b="1" dirty="0">
                <a:solidFill>
                  <a:srgbClr val="C00000"/>
                </a:solidFill>
                <a:cs typeface="+mn-ea"/>
                <a:sym typeface="+mn-lt"/>
              </a:rPr>
              <a:t>零售环节：加征</a:t>
            </a:r>
            <a:r>
              <a:rPr lang="en-US" altLang="zh-CN" sz="2000" b="1" dirty="0">
                <a:solidFill>
                  <a:srgbClr val="C00000"/>
                </a:solidFill>
                <a:cs typeface="+mn-ea"/>
                <a:sym typeface="+mn-lt"/>
              </a:rPr>
              <a:t>10%</a:t>
            </a:r>
          </a:p>
        </p:txBody>
      </p:sp>
      <p:sp>
        <p:nvSpPr>
          <p:cNvPr id="18" name="文本框 4">
            <a:extLst>
              <a:ext uri="{FF2B5EF4-FFF2-40B4-BE49-F238E27FC236}">
                <a16:creationId xmlns:a16="http://schemas.microsoft.com/office/drawing/2014/main" id="{7781193B-1D2C-4CD2-9D34-CF6BA6C35028}"/>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zh-CN" sz="2800" b="1" dirty="0">
                <a:solidFill>
                  <a:srgbClr val="004DA1"/>
                </a:solidFill>
                <a:latin typeface="楷体" panose="02010609060101010101" pitchFamily="49" charset="-122"/>
                <a:ea typeface="楷体" panose="02010609060101010101" pitchFamily="49" charset="-122"/>
                <a:sym typeface="+mn-lt"/>
              </a:rPr>
              <a:t>二、</a:t>
            </a:r>
            <a:r>
              <a:rPr lang="zh-CN" altLang="en-US" sz="2800" b="1" dirty="0">
                <a:solidFill>
                  <a:srgbClr val="004DA1"/>
                </a:solidFill>
                <a:latin typeface="楷体" panose="02010609060101010101" pitchFamily="49" charset="-122"/>
                <a:ea typeface="楷体" panose="02010609060101010101" pitchFamily="49" charset="-122"/>
                <a:sym typeface="+mn-lt"/>
              </a:rPr>
              <a:t>税目及税率</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16" name="矩形 15">
            <a:extLst>
              <a:ext uri="{FF2B5EF4-FFF2-40B4-BE49-F238E27FC236}">
                <a16:creationId xmlns:a16="http://schemas.microsoft.com/office/drawing/2014/main" id="{272C023C-0B9E-441D-B490-C54A606A9DBC}"/>
              </a:ext>
            </a:extLst>
          </p:cNvPr>
          <p:cNvSpPr/>
          <p:nvPr/>
        </p:nvSpPr>
        <p:spPr>
          <a:xfrm>
            <a:off x="2037931" y="908523"/>
            <a:ext cx="6674269" cy="40011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zh-CN" altLang="zh-CN" sz="2000" b="1" u="wavy" dirty="0">
                <a:solidFill>
                  <a:srgbClr val="C00000"/>
                </a:solidFill>
                <a:cs typeface="+mn-ea"/>
                <a:sym typeface="+mn-lt"/>
              </a:rPr>
              <a:t>不征税</a:t>
            </a:r>
            <a:r>
              <a:rPr lang="zh-CN" altLang="en-US" sz="2000" b="1" u="wavy" dirty="0">
                <a:solidFill>
                  <a:srgbClr val="C00000"/>
                </a:solidFill>
                <a:cs typeface="+mn-ea"/>
                <a:sym typeface="+mn-lt"/>
              </a:rPr>
              <a:t>：</a:t>
            </a:r>
            <a:r>
              <a:rPr lang="zh-CN" altLang="zh-CN" sz="2000" b="1" u="wavy" dirty="0">
                <a:cs typeface="+mn-ea"/>
                <a:sym typeface="+mn-lt"/>
              </a:rPr>
              <a:t>电动汽车、沙滩车、雪地车、卡丁车、高尔夫车</a:t>
            </a:r>
            <a:endParaRPr lang="zh-CN" altLang="en-US" sz="2000" b="1" dirty="0">
              <a:solidFill>
                <a:srgbClr val="C00000"/>
              </a:solidFill>
              <a:cs typeface="+mn-ea"/>
              <a:sym typeface="+mn-lt"/>
            </a:endParaRPr>
          </a:p>
        </p:txBody>
      </p:sp>
      <p:sp>
        <p:nvSpPr>
          <p:cNvPr id="21" name="TextBox 7">
            <a:extLst>
              <a:ext uri="{FF2B5EF4-FFF2-40B4-BE49-F238E27FC236}">
                <a16:creationId xmlns:a16="http://schemas.microsoft.com/office/drawing/2014/main" id="{16ECF7D5-1EBD-4104-88CD-5DC0EAB7D80E}"/>
              </a:ext>
            </a:extLst>
          </p:cNvPr>
          <p:cNvSpPr txBox="1"/>
          <p:nvPr/>
        </p:nvSpPr>
        <p:spPr>
          <a:xfrm>
            <a:off x="6114731" y="1475809"/>
            <a:ext cx="2714201" cy="400110"/>
          </a:xfrm>
          <a:prstGeom prst="rect">
            <a:avLst/>
          </a:prstGeom>
          <a:noFill/>
        </p:spPr>
        <p:txBody>
          <a:bodyPr wrap="square" rtlCol="0">
            <a:spAutoFit/>
          </a:bodyPr>
          <a:lstStyle/>
          <a:p>
            <a:r>
              <a:rPr lang="zh-CN" altLang="en-US" sz="2000" b="1" dirty="0">
                <a:solidFill>
                  <a:srgbClr val="C00000"/>
                </a:solidFill>
                <a:cs typeface="+mn-ea"/>
                <a:sym typeface="+mn-lt"/>
              </a:rPr>
              <a:t>乘用车：</a:t>
            </a:r>
            <a:r>
              <a:rPr lang="en-US" altLang="zh-CN" sz="2000" b="1" dirty="0">
                <a:solidFill>
                  <a:srgbClr val="C00000"/>
                </a:solidFill>
                <a:cs typeface="+mn-ea"/>
                <a:sym typeface="+mn-lt"/>
              </a:rPr>
              <a:t>1%——40%</a:t>
            </a:r>
          </a:p>
        </p:txBody>
      </p:sp>
      <p:sp>
        <p:nvSpPr>
          <p:cNvPr id="22" name="TextBox 7">
            <a:extLst>
              <a:ext uri="{FF2B5EF4-FFF2-40B4-BE49-F238E27FC236}">
                <a16:creationId xmlns:a16="http://schemas.microsoft.com/office/drawing/2014/main" id="{5E1915B4-97FE-4518-9D8C-2FF608351F90}"/>
              </a:ext>
            </a:extLst>
          </p:cNvPr>
          <p:cNvSpPr txBox="1"/>
          <p:nvPr/>
        </p:nvSpPr>
        <p:spPr>
          <a:xfrm>
            <a:off x="7075569" y="2798508"/>
            <a:ext cx="2714201" cy="400110"/>
          </a:xfrm>
          <a:prstGeom prst="rect">
            <a:avLst/>
          </a:prstGeom>
          <a:noFill/>
        </p:spPr>
        <p:txBody>
          <a:bodyPr wrap="square" rtlCol="0">
            <a:spAutoFit/>
          </a:bodyPr>
          <a:lstStyle/>
          <a:p>
            <a:r>
              <a:rPr lang="en-US" altLang="zh-CN" sz="2000" b="1" dirty="0">
                <a:solidFill>
                  <a:srgbClr val="C00000"/>
                </a:solidFill>
                <a:cs typeface="+mn-ea"/>
                <a:sym typeface="+mn-lt"/>
              </a:rPr>
              <a:t>5%</a:t>
            </a:r>
          </a:p>
        </p:txBody>
      </p:sp>
      <p:sp>
        <p:nvSpPr>
          <p:cNvPr id="23" name="爆炸形 1 6">
            <a:extLst>
              <a:ext uri="{FF2B5EF4-FFF2-40B4-BE49-F238E27FC236}">
                <a16:creationId xmlns:a16="http://schemas.microsoft.com/office/drawing/2014/main" id="{D1DF35DB-5128-45C3-9908-4093CAB6F213}"/>
              </a:ext>
            </a:extLst>
          </p:cNvPr>
          <p:cNvSpPr/>
          <p:nvPr/>
        </p:nvSpPr>
        <p:spPr>
          <a:xfrm>
            <a:off x="174652" y="1460227"/>
            <a:ext cx="6056027" cy="3225540"/>
          </a:xfrm>
          <a:prstGeom prst="irregularSeal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000" b="1" dirty="0">
                <a:solidFill>
                  <a:srgbClr val="0070C0"/>
                </a:solidFill>
                <a:cs typeface="+mn-ea"/>
                <a:sym typeface="+mn-lt"/>
              </a:rPr>
              <a:t>      </a:t>
            </a:r>
            <a:r>
              <a:rPr lang="zh-CN" altLang="zh-CN" sz="2000" b="1" dirty="0">
                <a:solidFill>
                  <a:srgbClr val="0070C0"/>
                </a:solidFill>
                <a:cs typeface="+mn-ea"/>
                <a:sym typeface="+mn-lt"/>
              </a:rPr>
              <a:t>超豪华小汽车是指每辆</a:t>
            </a:r>
            <a:r>
              <a:rPr lang="zh-CN" altLang="zh-CN" sz="2000" b="1" dirty="0">
                <a:solidFill>
                  <a:srgbClr val="C00000"/>
                </a:solidFill>
                <a:cs typeface="+mn-ea"/>
                <a:sym typeface="+mn-lt"/>
              </a:rPr>
              <a:t>零售价格</a:t>
            </a:r>
            <a:r>
              <a:rPr lang="en-US" altLang="zh-CN" sz="2000" b="1" dirty="0">
                <a:solidFill>
                  <a:srgbClr val="C00000"/>
                </a:solidFill>
                <a:cs typeface="+mn-ea"/>
                <a:sym typeface="+mn-lt"/>
              </a:rPr>
              <a:t>130</a:t>
            </a:r>
            <a:r>
              <a:rPr lang="zh-CN" altLang="zh-CN" sz="2000" b="1" dirty="0">
                <a:solidFill>
                  <a:srgbClr val="C00000"/>
                </a:solidFill>
                <a:cs typeface="+mn-ea"/>
                <a:sym typeface="+mn-lt"/>
              </a:rPr>
              <a:t>万元（不含增值税）</a:t>
            </a:r>
            <a:r>
              <a:rPr lang="zh-CN" altLang="zh-CN" sz="2000" b="1" dirty="0">
                <a:solidFill>
                  <a:srgbClr val="0070C0"/>
                </a:solidFill>
                <a:cs typeface="+mn-ea"/>
                <a:sym typeface="+mn-lt"/>
              </a:rPr>
              <a:t>及以上的乘用车和中轻型商用客车</a:t>
            </a:r>
            <a:endParaRPr lang="zh-CN" altLang="en-US" sz="2000" b="1" dirty="0">
              <a:solidFill>
                <a:srgbClr val="0070C0"/>
              </a:solidFill>
              <a:cs typeface="+mn-ea"/>
              <a:sym typeface="+mn-lt"/>
            </a:endParaRPr>
          </a:p>
        </p:txBody>
      </p:sp>
      <p:sp>
        <p:nvSpPr>
          <p:cNvPr id="13" name="矩形 12">
            <a:extLst>
              <a:ext uri="{FF2B5EF4-FFF2-40B4-BE49-F238E27FC236}">
                <a16:creationId xmlns:a16="http://schemas.microsoft.com/office/drawing/2014/main" id="{272C023C-0B9E-441D-B490-C54A606A9DBC}"/>
              </a:ext>
            </a:extLst>
          </p:cNvPr>
          <p:cNvSpPr/>
          <p:nvPr/>
        </p:nvSpPr>
        <p:spPr>
          <a:xfrm>
            <a:off x="2037930" y="83484"/>
            <a:ext cx="6674269" cy="70788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zh-CN" altLang="zh-CN" sz="2000" b="1" u="wavy" dirty="0">
                <a:solidFill>
                  <a:srgbClr val="C00000"/>
                </a:solidFill>
                <a:cs typeface="+mn-ea"/>
                <a:sym typeface="+mn-lt"/>
              </a:rPr>
              <a:t>不征税</a:t>
            </a:r>
            <a:r>
              <a:rPr lang="zh-CN" altLang="en-US" sz="2000" b="1" u="wavy" dirty="0">
                <a:solidFill>
                  <a:srgbClr val="C00000"/>
                </a:solidFill>
                <a:cs typeface="+mn-ea"/>
                <a:sym typeface="+mn-lt"/>
              </a:rPr>
              <a:t>：</a:t>
            </a:r>
            <a:r>
              <a:rPr lang="zh-CN" altLang="en-US" sz="2000" b="1" u="wavy" dirty="0">
                <a:cs typeface="+mn-ea"/>
                <a:sym typeface="+mn-lt"/>
              </a:rPr>
              <a:t>企业购进货车或厢式货车改装生产的商务车、卫星通讯车等“专用汽车”</a:t>
            </a:r>
            <a:endParaRPr lang="zh-CN" altLang="en-US" sz="2000" b="1" dirty="0">
              <a:solidFill>
                <a:srgbClr val="C00000"/>
              </a:solidFill>
              <a:cs typeface="+mn-ea"/>
              <a:sym typeface="+mn-lt"/>
            </a:endParaRPr>
          </a:p>
        </p:txBody>
      </p:sp>
    </p:spTree>
    <p:extLst>
      <p:ext uri="{BB962C8B-B14F-4D97-AF65-F5344CB8AC3E}">
        <p14:creationId xmlns:p14="http://schemas.microsoft.com/office/powerpoint/2010/main" val="99199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4" grpId="0"/>
      <p:bldP spid="15" grpId="0"/>
      <p:bldP spid="16" grpId="0" animBg="1"/>
      <p:bldP spid="21" grpId="0"/>
      <p:bldP spid="22" grpId="0"/>
      <p:bldP spid="23"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373259CD-2551-4383-A878-2492F19737E6}"/>
              </a:ext>
            </a:extLst>
          </p:cNvPr>
          <p:cNvSpPr txBox="1"/>
          <p:nvPr/>
        </p:nvSpPr>
        <p:spPr>
          <a:xfrm>
            <a:off x="2730396" y="1137671"/>
            <a:ext cx="1232343" cy="461665"/>
          </a:xfrm>
          <a:prstGeom prst="rect">
            <a:avLst/>
          </a:prstGeom>
          <a:noFill/>
        </p:spPr>
        <p:txBody>
          <a:bodyPr wrap="square" rtlCol="0">
            <a:spAutoFit/>
          </a:bodyPr>
          <a:lstStyle/>
          <a:p>
            <a:r>
              <a:rPr lang="en-US" altLang="zh-CN" sz="2400" b="1" dirty="0">
                <a:solidFill>
                  <a:srgbClr val="C00000"/>
                </a:solidFill>
                <a:cs typeface="+mn-ea"/>
                <a:sym typeface="+mn-lt"/>
              </a:rPr>
              <a:t>10%</a:t>
            </a:r>
          </a:p>
        </p:txBody>
      </p:sp>
      <p:sp>
        <p:nvSpPr>
          <p:cNvPr id="6" name="TextBox 7">
            <a:extLst>
              <a:ext uri="{FF2B5EF4-FFF2-40B4-BE49-F238E27FC236}">
                <a16:creationId xmlns:a16="http://schemas.microsoft.com/office/drawing/2014/main" id="{50A60BD1-1858-473B-9319-C4BBDC459E15}"/>
              </a:ext>
            </a:extLst>
          </p:cNvPr>
          <p:cNvSpPr txBox="1"/>
          <p:nvPr/>
        </p:nvSpPr>
        <p:spPr>
          <a:xfrm>
            <a:off x="7053447" y="2681158"/>
            <a:ext cx="1232343" cy="461665"/>
          </a:xfrm>
          <a:prstGeom prst="rect">
            <a:avLst/>
          </a:prstGeom>
          <a:noFill/>
        </p:spPr>
        <p:txBody>
          <a:bodyPr wrap="square" rtlCol="0">
            <a:spAutoFit/>
          </a:bodyPr>
          <a:lstStyle/>
          <a:p>
            <a:r>
              <a:rPr lang="en-US" altLang="zh-CN" sz="2400" b="1" dirty="0">
                <a:solidFill>
                  <a:srgbClr val="C00000"/>
                </a:solidFill>
                <a:cs typeface="+mn-ea"/>
                <a:sym typeface="+mn-lt"/>
              </a:rPr>
              <a:t>20%</a:t>
            </a:r>
          </a:p>
        </p:txBody>
      </p:sp>
      <p:graphicFrame>
        <p:nvGraphicFramePr>
          <p:cNvPr id="2" name="图示 1">
            <a:extLst>
              <a:ext uri="{FF2B5EF4-FFF2-40B4-BE49-F238E27FC236}">
                <a16:creationId xmlns:a16="http://schemas.microsoft.com/office/drawing/2014/main" id="{DE11B0D0-A84D-4346-B766-5F80F3EA5212}"/>
              </a:ext>
            </a:extLst>
          </p:cNvPr>
          <p:cNvGraphicFramePr/>
          <p:nvPr>
            <p:extLst>
              <p:ext uri="{D42A27DB-BD31-4B8C-83A1-F6EECF244321}">
                <p14:modId xmlns:p14="http://schemas.microsoft.com/office/powerpoint/2010/main" val="702779382"/>
              </p:ext>
            </p:extLst>
          </p:nvPr>
        </p:nvGraphicFramePr>
        <p:xfrm>
          <a:off x="1474381" y="87999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AF45F99B-FEE1-4492-BA66-7B05430AA695}"/>
              </a:ext>
            </a:extLst>
          </p:cNvPr>
          <p:cNvSpPr txBox="1"/>
          <p:nvPr/>
        </p:nvSpPr>
        <p:spPr>
          <a:xfrm>
            <a:off x="5452332" y="4205585"/>
            <a:ext cx="1232343" cy="461665"/>
          </a:xfrm>
          <a:prstGeom prst="rect">
            <a:avLst/>
          </a:prstGeom>
          <a:noFill/>
        </p:spPr>
        <p:txBody>
          <a:bodyPr wrap="square" rtlCol="0">
            <a:spAutoFit/>
          </a:bodyPr>
          <a:lstStyle/>
          <a:p>
            <a:r>
              <a:rPr lang="en-US" altLang="zh-CN" sz="2400" b="1" dirty="0">
                <a:solidFill>
                  <a:srgbClr val="C00000"/>
                </a:solidFill>
                <a:cs typeface="+mn-ea"/>
                <a:sym typeface="+mn-lt"/>
              </a:rPr>
              <a:t>10%</a:t>
            </a:r>
          </a:p>
        </p:txBody>
      </p:sp>
      <p:sp>
        <p:nvSpPr>
          <p:cNvPr id="9" name="TextBox 7">
            <a:extLst>
              <a:ext uri="{FF2B5EF4-FFF2-40B4-BE49-F238E27FC236}">
                <a16:creationId xmlns:a16="http://schemas.microsoft.com/office/drawing/2014/main" id="{96C1EA2F-F0DB-4BBA-9E60-1D972B32D249}"/>
              </a:ext>
            </a:extLst>
          </p:cNvPr>
          <p:cNvSpPr txBox="1"/>
          <p:nvPr/>
        </p:nvSpPr>
        <p:spPr>
          <a:xfrm>
            <a:off x="1170099" y="2766367"/>
            <a:ext cx="1232343" cy="461665"/>
          </a:xfrm>
          <a:prstGeom prst="rect">
            <a:avLst/>
          </a:prstGeom>
          <a:noFill/>
        </p:spPr>
        <p:txBody>
          <a:bodyPr wrap="square" rtlCol="0">
            <a:spAutoFit/>
          </a:bodyPr>
          <a:lstStyle/>
          <a:p>
            <a:r>
              <a:rPr lang="en-US" altLang="zh-CN" sz="2400" b="1" dirty="0">
                <a:solidFill>
                  <a:srgbClr val="C00000"/>
                </a:solidFill>
                <a:cs typeface="+mn-ea"/>
                <a:sym typeface="+mn-lt"/>
              </a:rPr>
              <a:t>5%</a:t>
            </a:r>
          </a:p>
        </p:txBody>
      </p:sp>
      <p:sp>
        <p:nvSpPr>
          <p:cNvPr id="10" name="文本框 4">
            <a:extLst>
              <a:ext uri="{FF2B5EF4-FFF2-40B4-BE49-F238E27FC236}">
                <a16:creationId xmlns:a16="http://schemas.microsoft.com/office/drawing/2014/main" id="{B8F925DB-8C63-4FE9-B433-8C3DCB1BA977}"/>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zh-CN" sz="2800" b="1" dirty="0">
                <a:solidFill>
                  <a:srgbClr val="004DA1"/>
                </a:solidFill>
                <a:latin typeface="楷体" panose="02010609060101010101" pitchFamily="49" charset="-122"/>
                <a:ea typeface="楷体" panose="02010609060101010101" pitchFamily="49" charset="-122"/>
                <a:sym typeface="+mn-lt"/>
              </a:rPr>
              <a:t>二、</a:t>
            </a:r>
            <a:r>
              <a:rPr lang="zh-CN" altLang="en-US" sz="2800" b="1" dirty="0">
                <a:solidFill>
                  <a:srgbClr val="004DA1"/>
                </a:solidFill>
                <a:latin typeface="楷体" panose="02010609060101010101" pitchFamily="49" charset="-122"/>
                <a:ea typeface="楷体" panose="02010609060101010101" pitchFamily="49" charset="-122"/>
                <a:sym typeface="+mn-lt"/>
              </a:rPr>
              <a:t>税目及税率</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Tree>
    <p:extLst>
      <p:ext uri="{BB962C8B-B14F-4D97-AF65-F5344CB8AC3E}">
        <p14:creationId xmlns:p14="http://schemas.microsoft.com/office/powerpoint/2010/main" val="3133524905"/>
      </p:ext>
    </p:extLst>
  </p:cSld>
  <p:clrMapOvr>
    <a:masterClrMapping/>
  </p:clrMapOvr>
  <p:transition spd="slow" advClick="0" advTm="0">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41AF915-2C71-4043-9778-9CD9B9AE5573}"/>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23</a:t>
            </a:fld>
            <a:endParaRPr lang="en-US">
              <a:solidFill>
                <a:prstClr val="black">
                  <a:tint val="75000"/>
                </a:prstClr>
              </a:solidFill>
            </a:endParaRPr>
          </a:p>
        </p:txBody>
      </p:sp>
      <p:graphicFrame>
        <p:nvGraphicFramePr>
          <p:cNvPr id="4" name="图示 3">
            <a:extLst>
              <a:ext uri="{FF2B5EF4-FFF2-40B4-BE49-F238E27FC236}">
                <a16:creationId xmlns:a16="http://schemas.microsoft.com/office/drawing/2014/main" id="{E1076AEB-4084-4F0A-AB76-9C4A220E9FF7}"/>
              </a:ext>
            </a:extLst>
          </p:cNvPr>
          <p:cNvGraphicFramePr/>
          <p:nvPr>
            <p:extLst>
              <p:ext uri="{D42A27DB-BD31-4B8C-83A1-F6EECF244321}">
                <p14:modId xmlns:p14="http://schemas.microsoft.com/office/powerpoint/2010/main" val="942949339"/>
              </p:ext>
            </p:extLst>
          </p:nvPr>
        </p:nvGraphicFramePr>
        <p:xfrm>
          <a:off x="1382233" y="1157921"/>
          <a:ext cx="6096000" cy="35093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7">
            <a:extLst>
              <a:ext uri="{FF2B5EF4-FFF2-40B4-BE49-F238E27FC236}">
                <a16:creationId xmlns:a16="http://schemas.microsoft.com/office/drawing/2014/main" id="{6618952E-C11F-4C9B-AB5B-00A71221B02C}"/>
              </a:ext>
            </a:extLst>
          </p:cNvPr>
          <p:cNvSpPr txBox="1"/>
          <p:nvPr/>
        </p:nvSpPr>
        <p:spPr>
          <a:xfrm>
            <a:off x="2821691" y="1028001"/>
            <a:ext cx="1232343" cy="461665"/>
          </a:xfrm>
          <a:prstGeom prst="rect">
            <a:avLst/>
          </a:prstGeom>
          <a:noFill/>
        </p:spPr>
        <p:txBody>
          <a:bodyPr wrap="square" rtlCol="0">
            <a:spAutoFit/>
          </a:bodyPr>
          <a:lstStyle/>
          <a:p>
            <a:r>
              <a:rPr lang="en-US" altLang="zh-CN" sz="2400" b="1" dirty="0">
                <a:solidFill>
                  <a:srgbClr val="C00000"/>
                </a:solidFill>
                <a:cs typeface="+mn-ea"/>
                <a:sym typeface="+mn-lt"/>
              </a:rPr>
              <a:t>5%</a:t>
            </a:r>
          </a:p>
        </p:txBody>
      </p:sp>
      <p:sp>
        <p:nvSpPr>
          <p:cNvPr id="6" name="TextBox 7">
            <a:extLst>
              <a:ext uri="{FF2B5EF4-FFF2-40B4-BE49-F238E27FC236}">
                <a16:creationId xmlns:a16="http://schemas.microsoft.com/office/drawing/2014/main" id="{ED1E2610-DC07-499F-803D-B55448A6C7C7}"/>
              </a:ext>
            </a:extLst>
          </p:cNvPr>
          <p:cNvSpPr txBox="1"/>
          <p:nvPr/>
        </p:nvSpPr>
        <p:spPr>
          <a:xfrm>
            <a:off x="6305687" y="4164247"/>
            <a:ext cx="1232343" cy="461665"/>
          </a:xfrm>
          <a:prstGeom prst="rect">
            <a:avLst/>
          </a:prstGeom>
          <a:noFill/>
        </p:spPr>
        <p:txBody>
          <a:bodyPr wrap="square" rtlCol="0">
            <a:spAutoFit/>
          </a:bodyPr>
          <a:lstStyle/>
          <a:p>
            <a:r>
              <a:rPr lang="en-US" altLang="zh-CN" sz="2400" b="1" dirty="0">
                <a:solidFill>
                  <a:srgbClr val="C00000"/>
                </a:solidFill>
                <a:cs typeface="+mn-ea"/>
                <a:sym typeface="+mn-lt"/>
              </a:rPr>
              <a:t>4%</a:t>
            </a:r>
          </a:p>
        </p:txBody>
      </p:sp>
      <p:sp>
        <p:nvSpPr>
          <p:cNvPr id="7" name="TextBox 7">
            <a:extLst>
              <a:ext uri="{FF2B5EF4-FFF2-40B4-BE49-F238E27FC236}">
                <a16:creationId xmlns:a16="http://schemas.microsoft.com/office/drawing/2014/main" id="{47121E35-6D4D-4855-B6D8-B6577F85829E}"/>
              </a:ext>
            </a:extLst>
          </p:cNvPr>
          <p:cNvSpPr txBox="1"/>
          <p:nvPr/>
        </p:nvSpPr>
        <p:spPr>
          <a:xfrm>
            <a:off x="3005469" y="4566337"/>
            <a:ext cx="1232343" cy="461665"/>
          </a:xfrm>
          <a:prstGeom prst="rect">
            <a:avLst/>
          </a:prstGeom>
          <a:noFill/>
        </p:spPr>
        <p:txBody>
          <a:bodyPr wrap="square" rtlCol="0">
            <a:spAutoFit/>
          </a:bodyPr>
          <a:lstStyle/>
          <a:p>
            <a:r>
              <a:rPr lang="en-US" altLang="zh-CN" sz="2400" b="1" dirty="0">
                <a:solidFill>
                  <a:srgbClr val="C00000"/>
                </a:solidFill>
                <a:cs typeface="+mn-ea"/>
                <a:sym typeface="+mn-lt"/>
              </a:rPr>
              <a:t>4%</a:t>
            </a:r>
          </a:p>
        </p:txBody>
      </p:sp>
      <p:sp>
        <p:nvSpPr>
          <p:cNvPr id="8" name="矩形 7">
            <a:extLst>
              <a:ext uri="{FF2B5EF4-FFF2-40B4-BE49-F238E27FC236}">
                <a16:creationId xmlns:a16="http://schemas.microsoft.com/office/drawing/2014/main" id="{508F510E-8CD0-4EFB-B199-20E3319BDB5C}"/>
              </a:ext>
            </a:extLst>
          </p:cNvPr>
          <p:cNvSpPr/>
          <p:nvPr/>
        </p:nvSpPr>
        <p:spPr>
          <a:xfrm>
            <a:off x="6505008" y="1123257"/>
            <a:ext cx="2360605" cy="286232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zh-CN" altLang="en-US" sz="2000" b="1" u="wavy" dirty="0">
                <a:solidFill>
                  <a:srgbClr val="C00000"/>
                </a:solidFill>
                <a:cs typeface="+mn-ea"/>
                <a:sym typeface="+mn-lt"/>
              </a:rPr>
              <a:t>免税：</a:t>
            </a:r>
            <a:r>
              <a:rPr lang="zh-CN" altLang="en-US" sz="2000" b="1" u="wavy" dirty="0">
                <a:solidFill>
                  <a:srgbClr val="0070C0"/>
                </a:solidFill>
                <a:cs typeface="+mn-ea"/>
                <a:sym typeface="+mn-lt"/>
              </a:rPr>
              <a:t>对无汞原电池、金属氢化物镍蓄电池（又称“氢镍蓄电池”或“镍氢蓄电池”）、锂原电池、锂离子蓄电池、太阳能电池、燃料电池和全钒液流电池</a:t>
            </a:r>
            <a:endParaRPr lang="zh-CN" altLang="en-US" sz="2000" b="1" u="wavy" dirty="0">
              <a:solidFill>
                <a:srgbClr val="C00000"/>
              </a:solidFill>
              <a:cs typeface="+mn-ea"/>
              <a:sym typeface="+mn-lt"/>
            </a:endParaRPr>
          </a:p>
        </p:txBody>
      </p:sp>
      <p:sp>
        <p:nvSpPr>
          <p:cNvPr id="9" name="矩形 8">
            <a:extLst>
              <a:ext uri="{FF2B5EF4-FFF2-40B4-BE49-F238E27FC236}">
                <a16:creationId xmlns:a16="http://schemas.microsoft.com/office/drawing/2014/main" id="{B482C2E9-45FA-42F1-B299-ABF44FBCC054}"/>
              </a:ext>
            </a:extLst>
          </p:cNvPr>
          <p:cNvSpPr/>
          <p:nvPr/>
        </p:nvSpPr>
        <p:spPr>
          <a:xfrm>
            <a:off x="200417" y="2071367"/>
            <a:ext cx="2117482" cy="25545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zh-CN" altLang="en-US" sz="2000" b="1" u="wavy" dirty="0">
                <a:solidFill>
                  <a:srgbClr val="C00000"/>
                </a:solidFill>
                <a:cs typeface="+mn-ea"/>
                <a:sym typeface="+mn-lt"/>
              </a:rPr>
              <a:t>免税：</a:t>
            </a:r>
            <a:r>
              <a:rPr lang="zh-CN" altLang="en-US" sz="2000" b="1" u="wavy" dirty="0">
                <a:solidFill>
                  <a:srgbClr val="0070C0"/>
                </a:solidFill>
                <a:cs typeface="+mn-ea"/>
                <a:sym typeface="+mn-lt"/>
              </a:rPr>
              <a:t>对施工状态下挥发性有机物</a:t>
            </a:r>
            <a:r>
              <a:rPr lang="en-US" altLang="zh-CN" sz="2000" b="1" u="wavy" dirty="0">
                <a:solidFill>
                  <a:srgbClr val="0070C0"/>
                </a:solidFill>
                <a:cs typeface="+mn-ea"/>
                <a:sym typeface="+mn-lt"/>
              </a:rPr>
              <a:t>( Volatile Organic Compounds</a:t>
            </a:r>
            <a:r>
              <a:rPr lang="zh-CN" altLang="en-US" sz="2000" b="1" u="wavy" dirty="0">
                <a:solidFill>
                  <a:srgbClr val="0070C0"/>
                </a:solidFill>
                <a:cs typeface="+mn-ea"/>
                <a:sym typeface="+mn-lt"/>
              </a:rPr>
              <a:t>，</a:t>
            </a:r>
            <a:r>
              <a:rPr lang="en-US" altLang="zh-CN" sz="2000" b="1" u="wavy" dirty="0">
                <a:solidFill>
                  <a:srgbClr val="0070C0"/>
                </a:solidFill>
                <a:cs typeface="+mn-ea"/>
                <a:sym typeface="+mn-lt"/>
              </a:rPr>
              <a:t>VOC)</a:t>
            </a:r>
            <a:r>
              <a:rPr lang="zh-CN" altLang="en-US" sz="2000" b="1" u="wavy" dirty="0">
                <a:solidFill>
                  <a:srgbClr val="0070C0"/>
                </a:solidFill>
                <a:cs typeface="+mn-ea"/>
                <a:sym typeface="+mn-lt"/>
              </a:rPr>
              <a:t>含量低于</a:t>
            </a:r>
            <a:r>
              <a:rPr lang="en-US" altLang="zh-CN" sz="2000" b="1" u="wavy" dirty="0">
                <a:solidFill>
                  <a:srgbClr val="0070C0"/>
                </a:solidFill>
                <a:cs typeface="+mn-ea"/>
                <a:sym typeface="+mn-lt"/>
              </a:rPr>
              <a:t>420</a:t>
            </a:r>
            <a:r>
              <a:rPr lang="zh-CN" altLang="en-US" sz="2000" b="1" u="wavy" dirty="0">
                <a:solidFill>
                  <a:srgbClr val="0070C0"/>
                </a:solidFill>
                <a:cs typeface="+mn-ea"/>
                <a:sym typeface="+mn-lt"/>
              </a:rPr>
              <a:t>克／升（含）的涂料</a:t>
            </a:r>
            <a:endParaRPr lang="zh-CN" altLang="en-US" sz="2000" b="1" u="wavy" dirty="0">
              <a:solidFill>
                <a:srgbClr val="C00000"/>
              </a:solidFill>
              <a:cs typeface="+mn-ea"/>
              <a:sym typeface="+mn-lt"/>
            </a:endParaRPr>
          </a:p>
        </p:txBody>
      </p:sp>
      <p:sp>
        <p:nvSpPr>
          <p:cNvPr id="10" name="文本框 4">
            <a:extLst>
              <a:ext uri="{FF2B5EF4-FFF2-40B4-BE49-F238E27FC236}">
                <a16:creationId xmlns:a16="http://schemas.microsoft.com/office/drawing/2014/main" id="{77B31EA5-46F6-4DA6-8F14-8D483521808B}"/>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zh-CN" sz="2800" b="1" dirty="0">
                <a:solidFill>
                  <a:srgbClr val="004DA1"/>
                </a:solidFill>
                <a:latin typeface="楷体" panose="02010609060101010101" pitchFamily="49" charset="-122"/>
                <a:ea typeface="楷体" panose="02010609060101010101" pitchFamily="49" charset="-122"/>
                <a:sym typeface="+mn-lt"/>
              </a:rPr>
              <a:t>二、</a:t>
            </a:r>
            <a:r>
              <a:rPr lang="zh-CN" altLang="en-US" sz="2800" b="1" dirty="0">
                <a:solidFill>
                  <a:srgbClr val="004DA1"/>
                </a:solidFill>
                <a:latin typeface="楷体" panose="02010609060101010101" pitchFamily="49" charset="-122"/>
                <a:ea typeface="楷体" panose="02010609060101010101" pitchFamily="49" charset="-122"/>
                <a:sym typeface="+mn-lt"/>
              </a:rPr>
              <a:t>税目及税率</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Tree>
    <p:extLst>
      <p:ext uri="{BB962C8B-B14F-4D97-AF65-F5344CB8AC3E}">
        <p14:creationId xmlns:p14="http://schemas.microsoft.com/office/powerpoint/2010/main" val="185792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D875021-2A24-4FDD-B8DB-4BB6679EABD4}"/>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24</a:t>
            </a:fld>
            <a:endParaRPr lang="en-US">
              <a:solidFill>
                <a:prstClr val="black">
                  <a:tint val="75000"/>
                </a:prstClr>
              </a:solidFill>
            </a:endParaRPr>
          </a:p>
        </p:txBody>
      </p:sp>
      <p:graphicFrame>
        <p:nvGraphicFramePr>
          <p:cNvPr id="3" name="表格 3">
            <a:extLst>
              <a:ext uri="{FF2B5EF4-FFF2-40B4-BE49-F238E27FC236}">
                <a16:creationId xmlns:a16="http://schemas.microsoft.com/office/drawing/2014/main" id="{00373FFC-FCCD-4A70-B3F3-7B258C5362A4}"/>
              </a:ext>
            </a:extLst>
          </p:cNvPr>
          <p:cNvGraphicFramePr>
            <a:graphicFrameLocks noGrp="1"/>
          </p:cNvGraphicFramePr>
          <p:nvPr>
            <p:extLst>
              <p:ext uri="{D42A27DB-BD31-4B8C-83A1-F6EECF244321}">
                <p14:modId xmlns:p14="http://schemas.microsoft.com/office/powerpoint/2010/main" val="3214903827"/>
              </p:ext>
            </p:extLst>
          </p:nvPr>
        </p:nvGraphicFramePr>
        <p:xfrm>
          <a:off x="1516910" y="1534573"/>
          <a:ext cx="6386624" cy="2683008"/>
        </p:xfrm>
        <a:graphic>
          <a:graphicData uri="http://schemas.openxmlformats.org/drawingml/2006/table">
            <a:tbl>
              <a:tblPr firstRow="1" bandRow="1">
                <a:tableStyleId>{7DF18680-E054-41AD-8BC1-D1AEF772440D}</a:tableStyleId>
              </a:tblPr>
              <a:tblGrid>
                <a:gridCol w="2622699">
                  <a:extLst>
                    <a:ext uri="{9D8B030D-6E8A-4147-A177-3AD203B41FA5}">
                      <a16:colId xmlns:a16="http://schemas.microsoft.com/office/drawing/2014/main" val="3009065822"/>
                    </a:ext>
                  </a:extLst>
                </a:gridCol>
                <a:gridCol w="3763925">
                  <a:extLst>
                    <a:ext uri="{9D8B030D-6E8A-4147-A177-3AD203B41FA5}">
                      <a16:colId xmlns:a16="http://schemas.microsoft.com/office/drawing/2014/main" val="284261863"/>
                    </a:ext>
                  </a:extLst>
                </a:gridCol>
              </a:tblGrid>
              <a:tr h="670752">
                <a:tc>
                  <a:txBody>
                    <a:bodyPr/>
                    <a:lstStyle/>
                    <a:p>
                      <a:pPr algn="ctr"/>
                      <a:r>
                        <a:rPr lang="zh-CN" altLang="en-US" sz="2200" b="1" dirty="0"/>
                        <a:t>税率</a:t>
                      </a:r>
                    </a:p>
                  </a:txBody>
                  <a:tcPr/>
                </a:tc>
                <a:tc>
                  <a:txBody>
                    <a:bodyPr/>
                    <a:lstStyle/>
                    <a:p>
                      <a:pPr algn="ctr"/>
                      <a:r>
                        <a:rPr lang="zh-CN" altLang="en-US" sz="2200" b="1" dirty="0"/>
                        <a:t>税目</a:t>
                      </a:r>
                    </a:p>
                  </a:txBody>
                  <a:tcPr/>
                </a:tc>
                <a:extLst>
                  <a:ext uri="{0D108BD9-81ED-4DB2-BD59-A6C34878D82A}">
                    <a16:rowId xmlns:a16="http://schemas.microsoft.com/office/drawing/2014/main" val="2966970717"/>
                  </a:ext>
                </a:extLst>
              </a:tr>
              <a:tr h="670752">
                <a:tc>
                  <a:txBody>
                    <a:bodyPr/>
                    <a:lstStyle/>
                    <a:p>
                      <a:pPr algn="ctr"/>
                      <a:r>
                        <a:rPr lang="zh-CN" altLang="en-US" sz="2200" b="1" dirty="0"/>
                        <a:t>比例税率</a:t>
                      </a:r>
                    </a:p>
                  </a:txBody>
                  <a:tcPr/>
                </a:tc>
                <a:tc>
                  <a:txBody>
                    <a:bodyPr/>
                    <a:lstStyle/>
                    <a:p>
                      <a:pPr algn="ctr"/>
                      <a:r>
                        <a:rPr lang="zh-CN" altLang="en-US" sz="2200" b="1" dirty="0"/>
                        <a:t>大部分应税消费品</a:t>
                      </a:r>
                    </a:p>
                  </a:txBody>
                  <a:tcPr/>
                </a:tc>
                <a:extLst>
                  <a:ext uri="{0D108BD9-81ED-4DB2-BD59-A6C34878D82A}">
                    <a16:rowId xmlns:a16="http://schemas.microsoft.com/office/drawing/2014/main" val="3060563262"/>
                  </a:ext>
                </a:extLst>
              </a:tr>
              <a:tr h="670752">
                <a:tc>
                  <a:txBody>
                    <a:bodyPr/>
                    <a:lstStyle/>
                    <a:p>
                      <a:pPr algn="ctr"/>
                      <a:r>
                        <a:rPr lang="zh-CN" altLang="en-US" sz="2200" b="1" dirty="0"/>
                        <a:t>定额税率</a:t>
                      </a:r>
                    </a:p>
                  </a:txBody>
                  <a:tcPr/>
                </a:tc>
                <a:tc>
                  <a:txBody>
                    <a:bodyPr/>
                    <a:lstStyle/>
                    <a:p>
                      <a:pPr algn="ctr"/>
                      <a:r>
                        <a:rPr lang="zh-CN" altLang="en-US" sz="2200" b="1" dirty="0"/>
                        <a:t>啤酒、黄酒、成品油</a:t>
                      </a:r>
                    </a:p>
                  </a:txBody>
                  <a:tcPr/>
                </a:tc>
                <a:extLst>
                  <a:ext uri="{0D108BD9-81ED-4DB2-BD59-A6C34878D82A}">
                    <a16:rowId xmlns:a16="http://schemas.microsoft.com/office/drawing/2014/main" val="3282461231"/>
                  </a:ext>
                </a:extLst>
              </a:tr>
              <a:tr h="670752">
                <a:tc>
                  <a:txBody>
                    <a:bodyPr/>
                    <a:lstStyle/>
                    <a:p>
                      <a:pPr algn="ctr"/>
                      <a:r>
                        <a:rPr lang="zh-CN" altLang="en-US" sz="2200" b="1" dirty="0"/>
                        <a:t>复合税率</a:t>
                      </a:r>
                    </a:p>
                  </a:txBody>
                  <a:tcPr/>
                </a:tc>
                <a:tc>
                  <a:txBody>
                    <a:bodyPr/>
                    <a:lstStyle/>
                    <a:p>
                      <a:pPr algn="ctr"/>
                      <a:r>
                        <a:rPr lang="zh-CN" altLang="en-US" sz="2200" b="1" dirty="0"/>
                        <a:t>卷烟、白酒</a:t>
                      </a:r>
                    </a:p>
                  </a:txBody>
                  <a:tcPr/>
                </a:tc>
                <a:extLst>
                  <a:ext uri="{0D108BD9-81ED-4DB2-BD59-A6C34878D82A}">
                    <a16:rowId xmlns:a16="http://schemas.microsoft.com/office/drawing/2014/main" val="309191841"/>
                  </a:ext>
                </a:extLst>
              </a:tr>
            </a:tbl>
          </a:graphicData>
        </a:graphic>
      </p:graphicFrame>
      <p:sp>
        <p:nvSpPr>
          <p:cNvPr id="4" name="文本框 4">
            <a:extLst>
              <a:ext uri="{FF2B5EF4-FFF2-40B4-BE49-F238E27FC236}">
                <a16:creationId xmlns:a16="http://schemas.microsoft.com/office/drawing/2014/main" id="{E8115760-EAC4-4C09-AC01-22CEB9374B67}"/>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zh-CN" sz="2800" b="1" dirty="0">
                <a:solidFill>
                  <a:srgbClr val="004DA1"/>
                </a:solidFill>
                <a:latin typeface="楷体" panose="02010609060101010101" pitchFamily="49" charset="-122"/>
                <a:ea typeface="楷体" panose="02010609060101010101" pitchFamily="49" charset="-122"/>
                <a:sym typeface="+mn-lt"/>
              </a:rPr>
              <a:t>二、</a:t>
            </a:r>
            <a:r>
              <a:rPr lang="zh-CN" altLang="en-US" sz="2800" b="1" dirty="0">
                <a:solidFill>
                  <a:srgbClr val="004DA1"/>
                </a:solidFill>
                <a:latin typeface="楷体" panose="02010609060101010101" pitchFamily="49" charset="-122"/>
                <a:ea typeface="楷体" panose="02010609060101010101" pitchFamily="49" charset="-122"/>
                <a:sym typeface="+mn-lt"/>
              </a:rPr>
              <a:t>税目及税率</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5" name="副标题 1">
            <a:extLst>
              <a:ext uri="{FF2B5EF4-FFF2-40B4-BE49-F238E27FC236}">
                <a16:creationId xmlns:a16="http://schemas.microsoft.com/office/drawing/2014/main" id="{2D245559-463C-4459-9A15-49CFA0BA509F}"/>
              </a:ext>
            </a:extLst>
          </p:cNvPr>
          <p:cNvSpPr>
            <a:spLocks noGrp="1"/>
          </p:cNvSpPr>
          <p:nvPr/>
        </p:nvSpPr>
        <p:spPr>
          <a:xfrm>
            <a:off x="821177" y="967326"/>
            <a:ext cx="7865623"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zh-CN" altLang="zh-CN" sz="2200" b="1" i="0" u="none" strike="noStrike" kern="1200" cap="none" spc="0" normalizeH="0" baseline="0" noProof="0" dirty="0">
              <a:ln>
                <a:noFill/>
              </a:ln>
              <a:solidFill>
                <a:srgbClr val="0070C0"/>
              </a:solidFill>
              <a:effectLst/>
              <a:uLnTx/>
              <a:uFillTx/>
              <a:latin typeface="楷体" panose="02010609060101010101" pitchFamily="49" charset="-122"/>
              <a:ea typeface="楷体" panose="02010609060101010101" pitchFamily="49" charset="-122"/>
              <a:cs typeface="+mn-cs"/>
            </a:endParaRPr>
          </a:p>
        </p:txBody>
      </p:sp>
    </p:spTree>
    <p:extLst>
      <p:ext uri="{BB962C8B-B14F-4D97-AF65-F5344CB8AC3E}">
        <p14:creationId xmlns:p14="http://schemas.microsoft.com/office/powerpoint/2010/main" val="3155587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D875021-2A24-4FDD-B8DB-4BB6679EABD4}"/>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25</a:t>
            </a:fld>
            <a:endParaRPr lang="en-US">
              <a:solidFill>
                <a:prstClr val="black">
                  <a:tint val="75000"/>
                </a:prstClr>
              </a:solidFill>
            </a:endParaRPr>
          </a:p>
        </p:txBody>
      </p:sp>
      <p:sp>
        <p:nvSpPr>
          <p:cNvPr id="4" name="文本框 4">
            <a:extLst>
              <a:ext uri="{FF2B5EF4-FFF2-40B4-BE49-F238E27FC236}">
                <a16:creationId xmlns:a16="http://schemas.microsoft.com/office/drawing/2014/main" id="{E8115760-EAC4-4C09-AC01-22CEB9374B67}"/>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zh-CN" sz="2800" b="1" dirty="0">
                <a:solidFill>
                  <a:srgbClr val="004DA1"/>
                </a:solidFill>
                <a:latin typeface="楷体" panose="02010609060101010101" pitchFamily="49" charset="-122"/>
                <a:ea typeface="楷体" panose="02010609060101010101" pitchFamily="49" charset="-122"/>
                <a:sym typeface="+mn-lt"/>
              </a:rPr>
              <a:t>二、</a:t>
            </a:r>
            <a:r>
              <a:rPr lang="zh-CN" altLang="en-US" sz="2800" b="1" dirty="0">
                <a:solidFill>
                  <a:srgbClr val="004DA1"/>
                </a:solidFill>
                <a:latin typeface="楷体" panose="02010609060101010101" pitchFamily="49" charset="-122"/>
                <a:ea typeface="楷体" panose="02010609060101010101" pitchFamily="49" charset="-122"/>
                <a:sym typeface="+mn-lt"/>
              </a:rPr>
              <a:t>税目及税率</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5" name="副标题 1"/>
          <p:cNvSpPr>
            <a:spLocks noGrp="1"/>
          </p:cNvSpPr>
          <p:nvPr/>
        </p:nvSpPr>
        <p:spPr>
          <a:xfrm>
            <a:off x="821177" y="967326"/>
            <a:ext cx="7865623"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zh-CN" altLang="zh-CN" sz="2200" b="1" i="0" u="none" strike="noStrike" kern="1200" cap="none" spc="0" normalizeH="0" baseline="0" noProof="0" dirty="0">
              <a:ln>
                <a:noFill/>
              </a:ln>
              <a:solidFill>
                <a:srgbClr val="0070C0"/>
              </a:solidFill>
              <a:effectLst/>
              <a:uLnTx/>
              <a:uFillTx/>
              <a:latin typeface="楷体" panose="02010609060101010101" pitchFamily="49" charset="-122"/>
              <a:ea typeface="楷体" panose="02010609060101010101" pitchFamily="49" charset="-122"/>
              <a:cs typeface="+mn-cs"/>
            </a:endParaRPr>
          </a:p>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altLang="zh-CN" sz="2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1.</a:t>
            </a:r>
            <a:r>
              <a:rPr kumimoji="0" lang="zh-CN" altLang="zh-CN" sz="2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纳税人</a:t>
            </a:r>
            <a:r>
              <a:rPr kumimoji="0" lang="zh-CN"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兼营不同税率</a:t>
            </a:r>
            <a:r>
              <a:rPr kumimoji="0" lang="zh-CN" altLang="zh-CN" sz="2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的应税消费品，应当</a:t>
            </a:r>
            <a:r>
              <a:rPr kumimoji="0" lang="zh-CN"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分别核算</a:t>
            </a:r>
            <a:r>
              <a:rPr kumimoji="0" lang="zh-CN" altLang="zh-CN" sz="2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不同税率应税消费品的销售额、销售数量。</a:t>
            </a:r>
            <a:r>
              <a:rPr kumimoji="0" lang="en-US"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未分别核算</a:t>
            </a:r>
            <a:r>
              <a:rPr kumimoji="0" lang="en-US"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销售额、销售数量，</a:t>
            </a:r>
            <a:r>
              <a:rPr kumimoji="0" lang="en-US"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从高</a:t>
            </a:r>
            <a:r>
              <a:rPr kumimoji="0" lang="en-US"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适用税率。</a:t>
            </a:r>
          </a:p>
        </p:txBody>
      </p:sp>
      <p:sp>
        <p:nvSpPr>
          <p:cNvPr id="6" name="副标题 1">
            <a:extLst>
              <a:ext uri="{FF2B5EF4-FFF2-40B4-BE49-F238E27FC236}">
                <a16:creationId xmlns:a16="http://schemas.microsoft.com/office/drawing/2014/main" id="{E4D2AE0C-15E1-4CB7-B703-E4D485AD349E}"/>
              </a:ext>
            </a:extLst>
          </p:cNvPr>
          <p:cNvSpPr>
            <a:spLocks noGrp="1"/>
          </p:cNvSpPr>
          <p:nvPr/>
        </p:nvSpPr>
        <p:spPr>
          <a:xfrm>
            <a:off x="234546" y="830404"/>
            <a:ext cx="7865623"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en-US" sz="2200" b="1" i="0" u="none" strike="noStrike" kern="1200" cap="none" spc="0" normalizeH="0" baseline="0" noProof="0" dirty="0">
                <a:ln>
                  <a:noFill/>
                </a:ln>
                <a:solidFill>
                  <a:srgbClr val="0070C0"/>
                </a:solidFill>
                <a:effectLst/>
                <a:uLnTx/>
                <a:uFillTx/>
                <a:latin typeface="楷体" panose="02010609060101010101" pitchFamily="49" charset="-122"/>
                <a:ea typeface="楷体" panose="02010609060101010101" pitchFamily="49" charset="-122"/>
                <a:cs typeface="+mn-cs"/>
              </a:rPr>
              <a:t>（二）消费税税率的特殊规定</a:t>
            </a:r>
            <a:endParaRPr kumimoji="0" lang="zh-CN" altLang="zh-CN" sz="2200" b="1" i="0" u="none" strike="noStrike" kern="1200" cap="none" spc="0" normalizeH="0" baseline="0" noProof="0" dirty="0">
              <a:ln>
                <a:noFill/>
              </a:ln>
              <a:solidFill>
                <a:srgbClr val="0070C0"/>
              </a:solidFill>
              <a:effectLst/>
              <a:uLnTx/>
              <a:uFillTx/>
              <a:latin typeface="楷体" panose="02010609060101010101" pitchFamily="49" charset="-122"/>
              <a:ea typeface="楷体" panose="02010609060101010101" pitchFamily="49" charset="-122"/>
              <a:cs typeface="+mn-cs"/>
            </a:endParaRPr>
          </a:p>
        </p:txBody>
      </p:sp>
    </p:spTree>
    <p:extLst>
      <p:ext uri="{BB962C8B-B14F-4D97-AF65-F5344CB8AC3E}">
        <p14:creationId xmlns:p14="http://schemas.microsoft.com/office/powerpoint/2010/main" val="918507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D875021-2A24-4FDD-B8DB-4BB6679EABD4}"/>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26</a:t>
            </a:fld>
            <a:endParaRPr lang="en-US">
              <a:solidFill>
                <a:prstClr val="black">
                  <a:tint val="75000"/>
                </a:prstClr>
              </a:solidFill>
            </a:endParaRPr>
          </a:p>
        </p:txBody>
      </p:sp>
      <p:sp>
        <p:nvSpPr>
          <p:cNvPr id="4" name="文本框 4">
            <a:extLst>
              <a:ext uri="{FF2B5EF4-FFF2-40B4-BE49-F238E27FC236}">
                <a16:creationId xmlns:a16="http://schemas.microsoft.com/office/drawing/2014/main" id="{E8115760-EAC4-4C09-AC01-22CEB9374B67}"/>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zh-CN" sz="2800" b="1" dirty="0">
                <a:solidFill>
                  <a:srgbClr val="004DA1"/>
                </a:solidFill>
                <a:latin typeface="楷体" panose="02010609060101010101" pitchFamily="49" charset="-122"/>
                <a:ea typeface="楷体" panose="02010609060101010101" pitchFamily="49" charset="-122"/>
                <a:sym typeface="+mn-lt"/>
              </a:rPr>
              <a:t>二、</a:t>
            </a:r>
            <a:r>
              <a:rPr lang="zh-CN" altLang="en-US" sz="2800" b="1" dirty="0">
                <a:solidFill>
                  <a:srgbClr val="004DA1"/>
                </a:solidFill>
                <a:latin typeface="楷体" panose="02010609060101010101" pitchFamily="49" charset="-122"/>
                <a:ea typeface="楷体" panose="02010609060101010101" pitchFamily="49" charset="-122"/>
                <a:sym typeface="+mn-lt"/>
              </a:rPr>
              <a:t>税目及税率</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5" name="副标题 1"/>
          <p:cNvSpPr>
            <a:spLocks noGrp="1"/>
          </p:cNvSpPr>
          <p:nvPr/>
        </p:nvSpPr>
        <p:spPr>
          <a:xfrm>
            <a:off x="821177" y="967326"/>
            <a:ext cx="7865623"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zh-CN" altLang="zh-CN" sz="2200" b="1" i="0" u="none" strike="noStrike" kern="1200" cap="none" spc="0" normalizeH="0" baseline="0" noProof="0" dirty="0">
              <a:ln>
                <a:noFill/>
              </a:ln>
              <a:solidFill>
                <a:srgbClr val="0070C0"/>
              </a:solidFill>
              <a:effectLst/>
              <a:uLnTx/>
              <a:uFillTx/>
              <a:latin typeface="楷体" panose="02010609060101010101" pitchFamily="49" charset="-122"/>
              <a:ea typeface="楷体" panose="02010609060101010101" pitchFamily="49" charset="-122"/>
              <a:cs typeface="+mn-cs"/>
            </a:endParaRPr>
          </a:p>
        </p:txBody>
      </p:sp>
      <p:sp>
        <p:nvSpPr>
          <p:cNvPr id="6" name="副标题 1">
            <a:extLst>
              <a:ext uri="{FF2B5EF4-FFF2-40B4-BE49-F238E27FC236}">
                <a16:creationId xmlns:a16="http://schemas.microsoft.com/office/drawing/2014/main" id="{E4D2AE0C-15E1-4CB7-B703-E4D485AD349E}"/>
              </a:ext>
            </a:extLst>
          </p:cNvPr>
          <p:cNvSpPr>
            <a:spLocks noGrp="1"/>
          </p:cNvSpPr>
          <p:nvPr/>
        </p:nvSpPr>
        <p:spPr>
          <a:xfrm>
            <a:off x="234546" y="830404"/>
            <a:ext cx="7865623"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en-US" sz="2200" b="1" i="0" u="none" strike="noStrike" kern="1200" cap="none" spc="0" normalizeH="0" baseline="0" noProof="0" dirty="0">
                <a:ln>
                  <a:noFill/>
                </a:ln>
                <a:solidFill>
                  <a:srgbClr val="0070C0"/>
                </a:solidFill>
                <a:effectLst/>
                <a:uLnTx/>
                <a:uFillTx/>
                <a:latin typeface="楷体" panose="02010609060101010101" pitchFamily="49" charset="-122"/>
                <a:ea typeface="楷体" panose="02010609060101010101" pitchFamily="49" charset="-122"/>
                <a:cs typeface="+mn-cs"/>
              </a:rPr>
              <a:t>（二）消费税税率的特殊规定</a:t>
            </a:r>
            <a:endParaRPr kumimoji="0" lang="zh-CN" altLang="zh-CN" sz="2200" b="1" i="0" u="none" strike="noStrike" kern="1200" cap="none" spc="0" normalizeH="0" baseline="0" noProof="0" dirty="0">
              <a:ln>
                <a:noFill/>
              </a:ln>
              <a:solidFill>
                <a:srgbClr val="0070C0"/>
              </a:solidFill>
              <a:effectLst/>
              <a:uLnTx/>
              <a:uFillTx/>
              <a:latin typeface="楷体" panose="02010609060101010101" pitchFamily="49" charset="-122"/>
              <a:ea typeface="楷体" panose="02010609060101010101" pitchFamily="49" charset="-122"/>
              <a:cs typeface="+mn-cs"/>
            </a:endParaRPr>
          </a:p>
        </p:txBody>
      </p:sp>
      <p:sp>
        <p:nvSpPr>
          <p:cNvPr id="7" name="内容占位符 1">
            <a:extLst>
              <a:ext uri="{FF2B5EF4-FFF2-40B4-BE49-F238E27FC236}">
                <a16:creationId xmlns:a16="http://schemas.microsoft.com/office/drawing/2014/main" id="{0F430F59-55EC-430A-8A21-52D47D7654D3}"/>
              </a:ext>
            </a:extLst>
          </p:cNvPr>
          <p:cNvSpPr txBox="1">
            <a:spLocks/>
          </p:cNvSpPr>
          <p:nvPr/>
        </p:nvSpPr>
        <p:spPr bwMode="auto">
          <a:xfrm>
            <a:off x="821177" y="1277121"/>
            <a:ext cx="6632575"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468000" algn="l" defTabSz="685800" rtl="0" eaLnBrk="1" fontAlgn="base" hangingPunct="1">
              <a:lnSpc>
                <a:spcPct val="140000"/>
              </a:lnSpc>
              <a:spcBef>
                <a:spcPts val="0"/>
              </a:spcBef>
              <a:spcAft>
                <a:spcPct val="0"/>
              </a:spcAft>
              <a:buFont typeface="Arial" panose="020B0604020202020204" pitchFamily="34" charset="0"/>
              <a:buNone/>
              <a:defRPr sz="1800" kern="1200">
                <a:solidFill>
                  <a:schemeClr val="bg1"/>
                </a:solidFill>
                <a:latin typeface="微软雅黑" pitchFamily="34" charset="-122"/>
                <a:ea typeface="微软雅黑" pitchFamily="34" charset="-122"/>
                <a:cs typeface="+mn-cs"/>
              </a:defRPr>
            </a:lvl1pPr>
            <a:lvl2pPr marL="0" indent="540000" algn="l" defTabSz="685800" rtl="0" eaLnBrk="1" fontAlgn="base" hangingPunct="1">
              <a:lnSpc>
                <a:spcPct val="150000"/>
              </a:lnSpc>
              <a:spcBef>
                <a:spcPts val="0"/>
              </a:spcBef>
              <a:spcAft>
                <a:spcPct val="0"/>
              </a:spcAft>
              <a:buFont typeface="Arial" panose="020B0604020202020204" pitchFamily="34" charset="0"/>
              <a:buNone/>
              <a:defRPr sz="1800" kern="1200">
                <a:solidFill>
                  <a:schemeClr val="bg1"/>
                </a:solidFill>
                <a:latin typeface="微软雅黑" pitchFamily="34" charset="-122"/>
                <a:ea typeface="微软雅黑" pitchFamily="34" charset="-122"/>
                <a:cs typeface="+mn-cs"/>
              </a:defRPr>
            </a:lvl2pPr>
            <a:lvl3pPr marL="0" indent="540000" algn="l" defTabSz="685800" rtl="0" eaLnBrk="1" fontAlgn="base" hangingPunct="1">
              <a:lnSpc>
                <a:spcPct val="150000"/>
              </a:lnSpc>
              <a:spcBef>
                <a:spcPts val="0"/>
              </a:spcBef>
              <a:spcAft>
                <a:spcPct val="0"/>
              </a:spcAft>
              <a:buFont typeface="Arial" panose="020B0604020202020204" pitchFamily="34" charset="0"/>
              <a:buNone/>
              <a:defRPr sz="1800" kern="1200">
                <a:solidFill>
                  <a:schemeClr val="bg1"/>
                </a:solidFill>
                <a:latin typeface="微软雅黑" pitchFamily="34" charset="-122"/>
                <a:ea typeface="微软雅黑" pitchFamily="34" charset="-122"/>
                <a:cs typeface="+mn-cs"/>
              </a:defRPr>
            </a:lvl3pPr>
            <a:lvl4pPr marL="0" indent="540000" algn="l" defTabSz="685800" rtl="0" eaLnBrk="1" fontAlgn="base" hangingPunct="1">
              <a:lnSpc>
                <a:spcPct val="150000"/>
              </a:lnSpc>
              <a:spcBef>
                <a:spcPts val="0"/>
              </a:spcBef>
              <a:spcAft>
                <a:spcPct val="0"/>
              </a:spcAft>
              <a:buFont typeface="Arial" panose="020B0604020202020204" pitchFamily="34" charset="0"/>
              <a:buNone/>
              <a:defRPr sz="1800" kern="1200">
                <a:solidFill>
                  <a:schemeClr val="bg1"/>
                </a:solidFill>
                <a:latin typeface="微软雅黑" pitchFamily="34" charset="-122"/>
                <a:ea typeface="微软雅黑" pitchFamily="34" charset="-122"/>
                <a:cs typeface="+mn-cs"/>
              </a:defRPr>
            </a:lvl4pPr>
            <a:lvl5pPr marL="0" indent="540000" algn="l" defTabSz="685800" rtl="0" eaLnBrk="1" fontAlgn="base" hangingPunct="1">
              <a:lnSpc>
                <a:spcPct val="150000"/>
              </a:lnSpc>
              <a:spcBef>
                <a:spcPts val="0"/>
              </a:spcBef>
              <a:spcAft>
                <a:spcPct val="0"/>
              </a:spcAft>
              <a:buFont typeface="Arial" panose="020B0604020202020204" pitchFamily="34" charset="0"/>
              <a:buNone/>
              <a:defRPr sz="1800" kern="1200">
                <a:solidFill>
                  <a:schemeClr val="bg1"/>
                </a:solidFill>
                <a:latin typeface="微软雅黑" pitchFamily="34" charset="-122"/>
                <a:ea typeface="微软雅黑"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466725" algn="l" defTabSz="685800" rtl="0" eaLnBrk="1" fontAlgn="base" latinLnBrk="0" hangingPunct="1">
              <a:lnSpc>
                <a:spcPct val="140000"/>
              </a:lnSpc>
              <a:spcBef>
                <a:spcPct val="0"/>
              </a:spcBef>
              <a:spcAft>
                <a:spcPct val="0"/>
              </a:spcAft>
              <a:buClrTx/>
              <a:buSzTx/>
              <a:buFont typeface="Arial" panose="020B0604020202020204" pitchFamily="34" charset="0"/>
              <a:buNone/>
              <a:tabLst/>
              <a:defRPr/>
            </a:pPr>
            <a:r>
              <a:rPr lang="zh-CN" altLang="en-US" sz="2000" b="1" kern="100" dirty="0">
                <a:solidFill>
                  <a:schemeClr val="tx1"/>
                </a:solidFill>
                <a:latin typeface="+mj-ea"/>
                <a:ea typeface="+mj-ea"/>
              </a:rPr>
              <a:t>（</a:t>
            </a:r>
            <a:r>
              <a:rPr lang="en-US" altLang="zh-CN" sz="2000" b="1" kern="100" dirty="0">
                <a:solidFill>
                  <a:schemeClr val="tx1"/>
                </a:solidFill>
                <a:latin typeface="+mj-ea"/>
                <a:ea typeface="+mj-ea"/>
              </a:rPr>
              <a:t>2</a:t>
            </a:r>
            <a:r>
              <a:rPr lang="zh-CN" altLang="en-US" sz="2000" b="1" kern="100" dirty="0">
                <a:solidFill>
                  <a:schemeClr val="tx1"/>
                </a:solidFill>
                <a:latin typeface="+mj-ea"/>
                <a:ea typeface="+mj-ea"/>
              </a:rPr>
              <a:t>）</a:t>
            </a:r>
            <a:r>
              <a:rPr lang="zh-CN" altLang="zh-CN" sz="2000" b="1" kern="100" dirty="0">
                <a:solidFill>
                  <a:schemeClr val="tx1"/>
                </a:solidFill>
                <a:latin typeface="+mj-ea"/>
                <a:ea typeface="+mj-ea"/>
              </a:rPr>
              <a:t>配制酒适用税率的确定。</a:t>
            </a:r>
          </a:p>
          <a:p>
            <a:pPr marL="0" marR="0" lvl="0" indent="466725" algn="l" defTabSz="685800" rtl="0" eaLnBrk="1" fontAlgn="base" latinLnBrk="0" hangingPunct="1">
              <a:lnSpc>
                <a:spcPct val="14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graphicFrame>
        <p:nvGraphicFramePr>
          <p:cNvPr id="8" name="表格 7">
            <a:extLst>
              <a:ext uri="{FF2B5EF4-FFF2-40B4-BE49-F238E27FC236}">
                <a16:creationId xmlns:a16="http://schemas.microsoft.com/office/drawing/2014/main" id="{274202D5-7D65-4201-B8DD-59977E516C57}"/>
              </a:ext>
            </a:extLst>
          </p:cNvPr>
          <p:cNvGraphicFramePr>
            <a:graphicFrameLocks noGrp="1"/>
          </p:cNvGraphicFramePr>
          <p:nvPr>
            <p:extLst>
              <p:ext uri="{D42A27DB-BD31-4B8C-83A1-F6EECF244321}">
                <p14:modId xmlns:p14="http://schemas.microsoft.com/office/powerpoint/2010/main" val="1597574592"/>
              </p:ext>
            </p:extLst>
          </p:nvPr>
        </p:nvGraphicFramePr>
        <p:xfrm>
          <a:off x="821177" y="1762758"/>
          <a:ext cx="7641137" cy="3057800"/>
        </p:xfrm>
        <a:graphic>
          <a:graphicData uri="http://schemas.openxmlformats.org/drawingml/2006/table">
            <a:tbl>
              <a:tblPr>
                <a:tableStyleId>{C4B1156A-380E-4F78-BDF5-A606A8083BF9}</a:tableStyleId>
              </a:tblPr>
              <a:tblGrid>
                <a:gridCol w="7641137">
                  <a:extLst>
                    <a:ext uri="{9D8B030D-6E8A-4147-A177-3AD203B41FA5}">
                      <a16:colId xmlns:a16="http://schemas.microsoft.com/office/drawing/2014/main" val="20000"/>
                    </a:ext>
                  </a:extLst>
                </a:gridCol>
              </a:tblGrid>
              <a:tr h="1799566">
                <a:tc>
                  <a:txBody>
                    <a:bodyPr/>
                    <a:lstStyle>
                      <a:lvl1pPr marL="0" algn="l" defTabSz="914378" rtl="0" eaLnBrk="1" latinLnBrk="0" hangingPunct="1">
                        <a:defRPr sz="1800" kern="1200">
                          <a:solidFill>
                            <a:schemeClr val="tx1"/>
                          </a:solidFill>
                          <a:latin typeface="Nexa Light"/>
                          <a:ea typeface="华康少女文字W5(P)"/>
                        </a:defRPr>
                      </a:lvl1pPr>
                      <a:lvl2pPr marL="457189" algn="l" defTabSz="914378" rtl="0" eaLnBrk="1" latinLnBrk="0" hangingPunct="1">
                        <a:defRPr sz="1800" kern="1200">
                          <a:solidFill>
                            <a:schemeClr val="tx1"/>
                          </a:solidFill>
                          <a:latin typeface="Nexa Light"/>
                          <a:ea typeface="华康少女文字W5(P)"/>
                        </a:defRPr>
                      </a:lvl2pPr>
                      <a:lvl3pPr marL="914378" algn="l" defTabSz="914378" rtl="0" eaLnBrk="1" latinLnBrk="0" hangingPunct="1">
                        <a:defRPr sz="1800" kern="1200">
                          <a:solidFill>
                            <a:schemeClr val="tx1"/>
                          </a:solidFill>
                          <a:latin typeface="Nexa Light"/>
                          <a:ea typeface="华康少女文字W5(P)"/>
                        </a:defRPr>
                      </a:lvl3pPr>
                      <a:lvl4pPr marL="1371566" algn="l" defTabSz="914378" rtl="0" eaLnBrk="1" latinLnBrk="0" hangingPunct="1">
                        <a:defRPr sz="1800" kern="1200">
                          <a:solidFill>
                            <a:schemeClr val="tx1"/>
                          </a:solidFill>
                          <a:latin typeface="Nexa Light"/>
                          <a:ea typeface="华康少女文字W5(P)"/>
                        </a:defRPr>
                      </a:lvl4pPr>
                      <a:lvl5pPr marL="1828754" algn="l" defTabSz="914378" rtl="0" eaLnBrk="1" latinLnBrk="0" hangingPunct="1">
                        <a:defRPr sz="1800" kern="1200">
                          <a:solidFill>
                            <a:schemeClr val="tx1"/>
                          </a:solidFill>
                          <a:latin typeface="Nexa Light"/>
                          <a:ea typeface="华康少女文字W5(P)"/>
                        </a:defRPr>
                      </a:lvl5pPr>
                      <a:lvl6pPr marL="2285943" algn="l" defTabSz="914378" rtl="0" eaLnBrk="1" latinLnBrk="0" hangingPunct="1">
                        <a:defRPr sz="1800" kern="1200">
                          <a:solidFill>
                            <a:schemeClr val="tx1"/>
                          </a:solidFill>
                          <a:latin typeface="Nexa Light"/>
                          <a:ea typeface="华康少女文字W5(P)"/>
                        </a:defRPr>
                      </a:lvl6pPr>
                      <a:lvl7pPr marL="2743132" algn="l" defTabSz="914378" rtl="0" eaLnBrk="1" latinLnBrk="0" hangingPunct="1">
                        <a:defRPr sz="1800" kern="1200">
                          <a:solidFill>
                            <a:schemeClr val="tx1"/>
                          </a:solidFill>
                          <a:latin typeface="Nexa Light"/>
                          <a:ea typeface="华康少女文字W5(P)"/>
                        </a:defRPr>
                      </a:lvl7pPr>
                      <a:lvl8pPr marL="3200320" algn="l" defTabSz="914378" rtl="0" eaLnBrk="1" latinLnBrk="0" hangingPunct="1">
                        <a:defRPr sz="1800" kern="1200">
                          <a:solidFill>
                            <a:schemeClr val="tx1"/>
                          </a:solidFill>
                          <a:latin typeface="Nexa Light"/>
                          <a:ea typeface="华康少女文字W5(P)"/>
                        </a:defRPr>
                      </a:lvl8pPr>
                      <a:lvl9pPr marL="3657509" algn="l" defTabSz="914378" rtl="0" eaLnBrk="1" latinLnBrk="0" hangingPunct="1">
                        <a:defRPr sz="1800" kern="1200">
                          <a:solidFill>
                            <a:schemeClr val="tx1"/>
                          </a:solidFill>
                          <a:latin typeface="Nexa Light"/>
                          <a:ea typeface="华康少女文字W5(P)"/>
                        </a:defRPr>
                      </a:lvl9pPr>
                    </a:lstStyle>
                    <a:p>
                      <a:pPr>
                        <a:lnSpc>
                          <a:spcPct val="150000"/>
                        </a:lnSpc>
                        <a:spcAft>
                          <a:spcPts val="0"/>
                        </a:spcAft>
                      </a:pPr>
                      <a:r>
                        <a:rPr lang="zh-CN" sz="2000" b="1" kern="100" dirty="0">
                          <a:solidFill>
                            <a:schemeClr val="tx1"/>
                          </a:solidFill>
                          <a:latin typeface="+mn-ea"/>
                          <a:ea typeface="+mn-ea"/>
                        </a:rPr>
                        <a:t>以蒸馏酒或食用酒精为酒基，同时符合以下条件的配制酒，按其他酒税率征收消费税。 </a:t>
                      </a:r>
                    </a:p>
                    <a:p>
                      <a:pPr>
                        <a:lnSpc>
                          <a:spcPct val="150000"/>
                        </a:lnSpc>
                        <a:spcAft>
                          <a:spcPts val="0"/>
                        </a:spcAft>
                      </a:pPr>
                      <a:r>
                        <a:rPr lang="zh-CN" sz="2000" b="1" kern="100" dirty="0">
                          <a:solidFill>
                            <a:schemeClr val="tx1"/>
                          </a:solidFill>
                          <a:latin typeface="+mn-ea"/>
                          <a:ea typeface="+mn-ea"/>
                        </a:rPr>
                        <a:t>①具有国家相关部门批准的国食健字或卫食健字文号； </a:t>
                      </a:r>
                    </a:p>
                    <a:p>
                      <a:pPr>
                        <a:lnSpc>
                          <a:spcPct val="150000"/>
                        </a:lnSpc>
                        <a:spcAft>
                          <a:spcPts val="0"/>
                        </a:spcAft>
                      </a:pPr>
                      <a:r>
                        <a:rPr lang="zh-CN" sz="2000" b="1" kern="100" dirty="0">
                          <a:solidFill>
                            <a:schemeClr val="tx1"/>
                          </a:solidFill>
                          <a:latin typeface="+mn-ea"/>
                          <a:ea typeface="+mn-ea"/>
                        </a:rPr>
                        <a:t>②酒精度低于</a:t>
                      </a:r>
                      <a:r>
                        <a:rPr lang="en-US" sz="2000" b="1" kern="100" dirty="0">
                          <a:solidFill>
                            <a:schemeClr val="tx1"/>
                          </a:solidFill>
                          <a:latin typeface="+mn-ea"/>
                          <a:ea typeface="+mn-ea"/>
                        </a:rPr>
                        <a:t>38</a:t>
                      </a:r>
                      <a:r>
                        <a:rPr lang="zh-CN" sz="2000" b="1" kern="100" dirty="0">
                          <a:solidFill>
                            <a:schemeClr val="tx1"/>
                          </a:solidFill>
                          <a:latin typeface="+mn-ea"/>
                          <a:ea typeface="+mn-ea"/>
                        </a:rPr>
                        <a:t>度</a:t>
                      </a:r>
                      <a:r>
                        <a:rPr lang="zh-CN" altLang="en-US" sz="2000" b="1" kern="100" dirty="0">
                          <a:solidFill>
                            <a:schemeClr val="tx1"/>
                          </a:solidFill>
                          <a:latin typeface="+mn-ea"/>
                          <a:ea typeface="+mn-ea"/>
                        </a:rPr>
                        <a:t>（</a:t>
                      </a:r>
                      <a:r>
                        <a:rPr lang="zh-CN" sz="2000" b="1" kern="100" dirty="0">
                          <a:solidFill>
                            <a:schemeClr val="tx1"/>
                          </a:solidFill>
                          <a:latin typeface="+mn-ea"/>
                          <a:ea typeface="+mn-ea"/>
                        </a:rPr>
                        <a:t>含</a:t>
                      </a:r>
                      <a:r>
                        <a:rPr lang="zh-CN" altLang="en-US" sz="2000" b="1" kern="100" dirty="0">
                          <a:solidFill>
                            <a:schemeClr val="tx1"/>
                          </a:solidFill>
                          <a:latin typeface="+mn-ea"/>
                          <a:ea typeface="+mn-ea"/>
                        </a:rPr>
                        <a:t>）</a:t>
                      </a:r>
                      <a:endParaRPr lang="zh-CN" sz="2000" b="1" kern="100" dirty="0">
                        <a:solidFill>
                          <a:schemeClr val="tx1"/>
                        </a:solidFill>
                        <a:latin typeface="+mn-ea"/>
                        <a:ea typeface="+mn-ea"/>
                        <a:cs typeface="Times New Roman"/>
                      </a:endParaRPr>
                    </a:p>
                  </a:txBody>
                  <a:tcPr marL="0" marR="0" marT="0" marB="0" anchor="ctr"/>
                </a:tc>
                <a:extLst>
                  <a:ext uri="{0D108BD9-81ED-4DB2-BD59-A6C34878D82A}">
                    <a16:rowId xmlns:a16="http://schemas.microsoft.com/office/drawing/2014/main" val="10000"/>
                  </a:ext>
                </a:extLst>
              </a:tr>
              <a:tr h="863207">
                <a:tc>
                  <a:txBody>
                    <a:bodyPr/>
                    <a:lstStyle>
                      <a:lvl1pPr marL="0" algn="l" defTabSz="914378" rtl="0" eaLnBrk="1" latinLnBrk="0" hangingPunct="1">
                        <a:defRPr sz="1800" kern="1200">
                          <a:solidFill>
                            <a:schemeClr val="tx1"/>
                          </a:solidFill>
                          <a:latin typeface="Nexa Light"/>
                          <a:ea typeface="华康少女文字W5(P)"/>
                        </a:defRPr>
                      </a:lvl1pPr>
                      <a:lvl2pPr marL="457189" algn="l" defTabSz="914378" rtl="0" eaLnBrk="1" latinLnBrk="0" hangingPunct="1">
                        <a:defRPr sz="1800" kern="1200">
                          <a:solidFill>
                            <a:schemeClr val="tx1"/>
                          </a:solidFill>
                          <a:latin typeface="Nexa Light"/>
                          <a:ea typeface="华康少女文字W5(P)"/>
                        </a:defRPr>
                      </a:lvl2pPr>
                      <a:lvl3pPr marL="914378" algn="l" defTabSz="914378" rtl="0" eaLnBrk="1" latinLnBrk="0" hangingPunct="1">
                        <a:defRPr sz="1800" kern="1200">
                          <a:solidFill>
                            <a:schemeClr val="tx1"/>
                          </a:solidFill>
                          <a:latin typeface="Nexa Light"/>
                          <a:ea typeface="华康少女文字W5(P)"/>
                        </a:defRPr>
                      </a:lvl3pPr>
                      <a:lvl4pPr marL="1371566" algn="l" defTabSz="914378" rtl="0" eaLnBrk="1" latinLnBrk="0" hangingPunct="1">
                        <a:defRPr sz="1800" kern="1200">
                          <a:solidFill>
                            <a:schemeClr val="tx1"/>
                          </a:solidFill>
                          <a:latin typeface="Nexa Light"/>
                          <a:ea typeface="华康少女文字W5(P)"/>
                        </a:defRPr>
                      </a:lvl4pPr>
                      <a:lvl5pPr marL="1828754" algn="l" defTabSz="914378" rtl="0" eaLnBrk="1" latinLnBrk="0" hangingPunct="1">
                        <a:defRPr sz="1800" kern="1200">
                          <a:solidFill>
                            <a:schemeClr val="tx1"/>
                          </a:solidFill>
                          <a:latin typeface="Nexa Light"/>
                          <a:ea typeface="华康少女文字W5(P)"/>
                        </a:defRPr>
                      </a:lvl5pPr>
                      <a:lvl6pPr marL="2285943" algn="l" defTabSz="914378" rtl="0" eaLnBrk="1" latinLnBrk="0" hangingPunct="1">
                        <a:defRPr sz="1800" kern="1200">
                          <a:solidFill>
                            <a:schemeClr val="tx1"/>
                          </a:solidFill>
                          <a:latin typeface="Nexa Light"/>
                          <a:ea typeface="华康少女文字W5(P)"/>
                        </a:defRPr>
                      </a:lvl6pPr>
                      <a:lvl7pPr marL="2743132" algn="l" defTabSz="914378" rtl="0" eaLnBrk="1" latinLnBrk="0" hangingPunct="1">
                        <a:defRPr sz="1800" kern="1200">
                          <a:solidFill>
                            <a:schemeClr val="tx1"/>
                          </a:solidFill>
                          <a:latin typeface="Nexa Light"/>
                          <a:ea typeface="华康少女文字W5(P)"/>
                        </a:defRPr>
                      </a:lvl7pPr>
                      <a:lvl8pPr marL="3200320" algn="l" defTabSz="914378" rtl="0" eaLnBrk="1" latinLnBrk="0" hangingPunct="1">
                        <a:defRPr sz="1800" kern="1200">
                          <a:solidFill>
                            <a:schemeClr val="tx1"/>
                          </a:solidFill>
                          <a:latin typeface="Nexa Light"/>
                          <a:ea typeface="华康少女文字W5(P)"/>
                        </a:defRPr>
                      </a:lvl8pPr>
                      <a:lvl9pPr marL="3657509" algn="l" defTabSz="914378" rtl="0" eaLnBrk="1" latinLnBrk="0" hangingPunct="1">
                        <a:defRPr sz="1800" kern="1200">
                          <a:solidFill>
                            <a:schemeClr val="tx1"/>
                          </a:solidFill>
                          <a:latin typeface="Nexa Light"/>
                          <a:ea typeface="华康少女文字W5(P)"/>
                        </a:defRPr>
                      </a:lvl9pPr>
                    </a:lstStyle>
                    <a:p>
                      <a:pPr>
                        <a:lnSpc>
                          <a:spcPct val="150000"/>
                        </a:lnSpc>
                        <a:spcAft>
                          <a:spcPts val="0"/>
                        </a:spcAft>
                      </a:pPr>
                      <a:r>
                        <a:rPr lang="zh-CN" sz="2000" b="1" kern="100" dirty="0">
                          <a:solidFill>
                            <a:schemeClr val="tx1"/>
                          </a:solidFill>
                          <a:latin typeface="+mn-ea"/>
                          <a:ea typeface="+mn-ea"/>
                        </a:rPr>
                        <a:t>以发酵酒为酒基，酒精度低于</a:t>
                      </a:r>
                      <a:r>
                        <a:rPr lang="en-US" sz="2000" b="1" kern="100" dirty="0">
                          <a:solidFill>
                            <a:schemeClr val="tx1"/>
                          </a:solidFill>
                          <a:latin typeface="+mn-ea"/>
                          <a:ea typeface="+mn-ea"/>
                        </a:rPr>
                        <a:t>20</a:t>
                      </a:r>
                      <a:r>
                        <a:rPr lang="zh-CN" sz="2000" b="1" kern="100" dirty="0">
                          <a:solidFill>
                            <a:schemeClr val="tx1"/>
                          </a:solidFill>
                          <a:latin typeface="+mn-ea"/>
                          <a:ea typeface="+mn-ea"/>
                        </a:rPr>
                        <a:t>度</a:t>
                      </a:r>
                      <a:r>
                        <a:rPr lang="zh-CN" altLang="en-US" sz="2000" b="1" kern="100" dirty="0">
                          <a:solidFill>
                            <a:schemeClr val="tx1"/>
                          </a:solidFill>
                          <a:latin typeface="+mn-ea"/>
                          <a:ea typeface="+mn-ea"/>
                        </a:rPr>
                        <a:t>（</a:t>
                      </a:r>
                      <a:r>
                        <a:rPr lang="zh-CN" sz="2000" b="1" kern="100" dirty="0">
                          <a:solidFill>
                            <a:schemeClr val="tx1"/>
                          </a:solidFill>
                          <a:latin typeface="+mn-ea"/>
                          <a:ea typeface="+mn-ea"/>
                        </a:rPr>
                        <a:t>含</a:t>
                      </a:r>
                      <a:r>
                        <a:rPr lang="zh-CN" altLang="en-US" sz="2000" b="1" kern="100" dirty="0">
                          <a:solidFill>
                            <a:schemeClr val="tx1"/>
                          </a:solidFill>
                          <a:latin typeface="+mn-ea"/>
                          <a:ea typeface="+mn-ea"/>
                        </a:rPr>
                        <a:t>）</a:t>
                      </a:r>
                      <a:r>
                        <a:rPr lang="zh-CN" sz="2000" b="1" kern="100" dirty="0">
                          <a:solidFill>
                            <a:schemeClr val="tx1"/>
                          </a:solidFill>
                          <a:latin typeface="+mn-ea"/>
                          <a:ea typeface="+mn-ea"/>
                        </a:rPr>
                        <a:t>的配制酒，按其他酒税率征收消费税</a:t>
                      </a:r>
                      <a:endParaRPr lang="zh-CN" sz="2000" b="1" kern="100" dirty="0">
                        <a:solidFill>
                          <a:schemeClr val="tx1"/>
                        </a:solidFill>
                        <a:latin typeface="+mn-ea"/>
                        <a:ea typeface="+mn-ea"/>
                        <a:cs typeface="Times New Roman"/>
                      </a:endParaRPr>
                    </a:p>
                  </a:txBody>
                  <a:tcPr marL="0" marR="0" marT="0" marB="0" anchor="ctr"/>
                </a:tc>
                <a:extLst>
                  <a:ext uri="{0D108BD9-81ED-4DB2-BD59-A6C34878D82A}">
                    <a16:rowId xmlns:a16="http://schemas.microsoft.com/office/drawing/2014/main" val="10001"/>
                  </a:ext>
                </a:extLst>
              </a:tr>
              <a:tr h="395027">
                <a:tc>
                  <a:txBody>
                    <a:bodyPr/>
                    <a:lstStyle>
                      <a:lvl1pPr marL="0" algn="l" defTabSz="914378" rtl="0" eaLnBrk="1" latinLnBrk="0" hangingPunct="1">
                        <a:defRPr sz="1800" kern="1200">
                          <a:solidFill>
                            <a:schemeClr val="tx1"/>
                          </a:solidFill>
                          <a:latin typeface="Nexa Light"/>
                          <a:ea typeface="华康少女文字W5(P)"/>
                        </a:defRPr>
                      </a:lvl1pPr>
                      <a:lvl2pPr marL="457189" algn="l" defTabSz="914378" rtl="0" eaLnBrk="1" latinLnBrk="0" hangingPunct="1">
                        <a:defRPr sz="1800" kern="1200">
                          <a:solidFill>
                            <a:schemeClr val="tx1"/>
                          </a:solidFill>
                          <a:latin typeface="Nexa Light"/>
                          <a:ea typeface="华康少女文字W5(P)"/>
                        </a:defRPr>
                      </a:lvl2pPr>
                      <a:lvl3pPr marL="914378" algn="l" defTabSz="914378" rtl="0" eaLnBrk="1" latinLnBrk="0" hangingPunct="1">
                        <a:defRPr sz="1800" kern="1200">
                          <a:solidFill>
                            <a:schemeClr val="tx1"/>
                          </a:solidFill>
                          <a:latin typeface="Nexa Light"/>
                          <a:ea typeface="华康少女文字W5(P)"/>
                        </a:defRPr>
                      </a:lvl3pPr>
                      <a:lvl4pPr marL="1371566" algn="l" defTabSz="914378" rtl="0" eaLnBrk="1" latinLnBrk="0" hangingPunct="1">
                        <a:defRPr sz="1800" kern="1200">
                          <a:solidFill>
                            <a:schemeClr val="tx1"/>
                          </a:solidFill>
                          <a:latin typeface="Nexa Light"/>
                          <a:ea typeface="华康少女文字W5(P)"/>
                        </a:defRPr>
                      </a:lvl4pPr>
                      <a:lvl5pPr marL="1828754" algn="l" defTabSz="914378" rtl="0" eaLnBrk="1" latinLnBrk="0" hangingPunct="1">
                        <a:defRPr sz="1800" kern="1200">
                          <a:solidFill>
                            <a:schemeClr val="tx1"/>
                          </a:solidFill>
                          <a:latin typeface="Nexa Light"/>
                          <a:ea typeface="华康少女文字W5(P)"/>
                        </a:defRPr>
                      </a:lvl5pPr>
                      <a:lvl6pPr marL="2285943" algn="l" defTabSz="914378" rtl="0" eaLnBrk="1" latinLnBrk="0" hangingPunct="1">
                        <a:defRPr sz="1800" kern="1200">
                          <a:solidFill>
                            <a:schemeClr val="tx1"/>
                          </a:solidFill>
                          <a:latin typeface="Nexa Light"/>
                          <a:ea typeface="华康少女文字W5(P)"/>
                        </a:defRPr>
                      </a:lvl6pPr>
                      <a:lvl7pPr marL="2743132" algn="l" defTabSz="914378" rtl="0" eaLnBrk="1" latinLnBrk="0" hangingPunct="1">
                        <a:defRPr sz="1800" kern="1200">
                          <a:solidFill>
                            <a:schemeClr val="tx1"/>
                          </a:solidFill>
                          <a:latin typeface="Nexa Light"/>
                          <a:ea typeface="华康少女文字W5(P)"/>
                        </a:defRPr>
                      </a:lvl7pPr>
                      <a:lvl8pPr marL="3200320" algn="l" defTabSz="914378" rtl="0" eaLnBrk="1" latinLnBrk="0" hangingPunct="1">
                        <a:defRPr sz="1800" kern="1200">
                          <a:solidFill>
                            <a:schemeClr val="tx1"/>
                          </a:solidFill>
                          <a:latin typeface="Nexa Light"/>
                          <a:ea typeface="华康少女文字W5(P)"/>
                        </a:defRPr>
                      </a:lvl8pPr>
                      <a:lvl9pPr marL="3657509" algn="l" defTabSz="914378" rtl="0" eaLnBrk="1" latinLnBrk="0" hangingPunct="1">
                        <a:defRPr sz="1800" kern="1200">
                          <a:solidFill>
                            <a:schemeClr val="tx1"/>
                          </a:solidFill>
                          <a:latin typeface="Nexa Light"/>
                          <a:ea typeface="华康少女文字W5(P)"/>
                        </a:defRPr>
                      </a:lvl9pPr>
                    </a:lstStyle>
                    <a:p>
                      <a:pPr>
                        <a:lnSpc>
                          <a:spcPct val="150000"/>
                        </a:lnSpc>
                        <a:spcAft>
                          <a:spcPts val="0"/>
                        </a:spcAft>
                      </a:pPr>
                      <a:r>
                        <a:rPr lang="zh-CN" sz="2000" b="1" kern="100" dirty="0">
                          <a:solidFill>
                            <a:schemeClr val="tx1"/>
                          </a:solidFill>
                          <a:latin typeface="+mn-ea"/>
                          <a:ea typeface="+mn-ea"/>
                        </a:rPr>
                        <a:t>其他配制酒，按白酒税率征收消费税</a:t>
                      </a:r>
                      <a:endParaRPr lang="zh-CN" sz="2000" b="1" kern="100" dirty="0">
                        <a:solidFill>
                          <a:schemeClr val="tx1"/>
                        </a:solidFill>
                        <a:latin typeface="+mn-ea"/>
                        <a:ea typeface="+mn-ea"/>
                        <a:cs typeface="Times New Roman"/>
                      </a:endParaRPr>
                    </a:p>
                  </a:txBody>
                  <a:tcPr marL="0" marR="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82345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D875021-2A24-4FDD-B8DB-4BB6679EABD4}"/>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27</a:t>
            </a:fld>
            <a:endParaRPr lang="en-US">
              <a:solidFill>
                <a:prstClr val="black">
                  <a:tint val="75000"/>
                </a:prstClr>
              </a:solidFill>
            </a:endParaRPr>
          </a:p>
        </p:txBody>
      </p:sp>
      <p:sp>
        <p:nvSpPr>
          <p:cNvPr id="4" name="文本框 4">
            <a:extLst>
              <a:ext uri="{FF2B5EF4-FFF2-40B4-BE49-F238E27FC236}">
                <a16:creationId xmlns:a16="http://schemas.microsoft.com/office/drawing/2014/main" id="{E8115760-EAC4-4C09-AC01-22CEB9374B67}"/>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zh-CN" sz="2800" b="1" dirty="0">
                <a:solidFill>
                  <a:srgbClr val="004DA1"/>
                </a:solidFill>
                <a:latin typeface="楷体" panose="02010609060101010101" pitchFamily="49" charset="-122"/>
                <a:ea typeface="楷体" panose="02010609060101010101" pitchFamily="49" charset="-122"/>
                <a:sym typeface="+mn-lt"/>
              </a:rPr>
              <a:t>二、</a:t>
            </a:r>
            <a:r>
              <a:rPr lang="zh-CN" altLang="en-US" sz="2800" b="1" dirty="0">
                <a:solidFill>
                  <a:srgbClr val="004DA1"/>
                </a:solidFill>
                <a:latin typeface="楷体" panose="02010609060101010101" pitchFamily="49" charset="-122"/>
                <a:ea typeface="楷体" panose="02010609060101010101" pitchFamily="49" charset="-122"/>
                <a:sym typeface="+mn-lt"/>
              </a:rPr>
              <a:t>税目及税率</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5" name="副标题 1"/>
          <p:cNvSpPr>
            <a:spLocks noGrp="1"/>
          </p:cNvSpPr>
          <p:nvPr/>
        </p:nvSpPr>
        <p:spPr>
          <a:xfrm>
            <a:off x="821177" y="967326"/>
            <a:ext cx="7865623"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zh-CN" altLang="zh-CN" sz="2200" b="1" i="0" u="none" strike="noStrike" kern="1200" cap="none" spc="0" normalizeH="0" baseline="0" noProof="0" dirty="0">
              <a:ln>
                <a:noFill/>
              </a:ln>
              <a:solidFill>
                <a:srgbClr val="0070C0"/>
              </a:solidFill>
              <a:effectLst/>
              <a:uLnTx/>
              <a:uFillTx/>
              <a:latin typeface="楷体" panose="02010609060101010101" pitchFamily="49" charset="-122"/>
              <a:ea typeface="楷体" panose="02010609060101010101" pitchFamily="49" charset="-122"/>
              <a:cs typeface="+mn-cs"/>
            </a:endParaRPr>
          </a:p>
        </p:txBody>
      </p:sp>
      <p:sp>
        <p:nvSpPr>
          <p:cNvPr id="6" name="副标题 1">
            <a:extLst>
              <a:ext uri="{FF2B5EF4-FFF2-40B4-BE49-F238E27FC236}">
                <a16:creationId xmlns:a16="http://schemas.microsoft.com/office/drawing/2014/main" id="{E4D2AE0C-15E1-4CB7-B703-E4D485AD349E}"/>
              </a:ext>
            </a:extLst>
          </p:cNvPr>
          <p:cNvSpPr>
            <a:spLocks noGrp="1"/>
          </p:cNvSpPr>
          <p:nvPr/>
        </p:nvSpPr>
        <p:spPr>
          <a:xfrm>
            <a:off x="234546" y="830404"/>
            <a:ext cx="7865623"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en-US" sz="2200" b="1" i="0" u="none" strike="noStrike" kern="1200" cap="none" spc="0" normalizeH="0" baseline="0" noProof="0" dirty="0">
                <a:ln>
                  <a:noFill/>
                </a:ln>
                <a:solidFill>
                  <a:srgbClr val="0070C0"/>
                </a:solidFill>
                <a:effectLst/>
                <a:uLnTx/>
                <a:uFillTx/>
                <a:latin typeface="楷体" panose="02010609060101010101" pitchFamily="49" charset="-122"/>
                <a:ea typeface="楷体" panose="02010609060101010101" pitchFamily="49" charset="-122"/>
                <a:cs typeface="+mn-cs"/>
              </a:rPr>
              <a:t>（二）消费税税率的特殊规定</a:t>
            </a:r>
            <a:endParaRPr kumimoji="0" lang="zh-CN" altLang="zh-CN" sz="2200" b="1" i="0" u="none" strike="noStrike" kern="1200" cap="none" spc="0" normalizeH="0" baseline="0" noProof="0" dirty="0">
              <a:ln>
                <a:noFill/>
              </a:ln>
              <a:solidFill>
                <a:srgbClr val="0070C0"/>
              </a:solidFill>
              <a:effectLst/>
              <a:uLnTx/>
              <a:uFillTx/>
              <a:latin typeface="楷体" panose="02010609060101010101" pitchFamily="49" charset="-122"/>
              <a:ea typeface="楷体" panose="02010609060101010101" pitchFamily="49" charset="-122"/>
              <a:cs typeface="+mn-cs"/>
            </a:endParaRPr>
          </a:p>
        </p:txBody>
      </p:sp>
      <p:sp>
        <p:nvSpPr>
          <p:cNvPr id="7" name="内容占位符 1">
            <a:extLst>
              <a:ext uri="{FF2B5EF4-FFF2-40B4-BE49-F238E27FC236}">
                <a16:creationId xmlns:a16="http://schemas.microsoft.com/office/drawing/2014/main" id="{0F430F59-55EC-430A-8A21-52D47D7654D3}"/>
              </a:ext>
            </a:extLst>
          </p:cNvPr>
          <p:cNvSpPr txBox="1">
            <a:spLocks/>
          </p:cNvSpPr>
          <p:nvPr/>
        </p:nvSpPr>
        <p:spPr bwMode="auto">
          <a:xfrm>
            <a:off x="821177" y="1277121"/>
            <a:ext cx="7734994"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468000" algn="l" defTabSz="685800" rtl="0" eaLnBrk="1" fontAlgn="base" hangingPunct="1">
              <a:lnSpc>
                <a:spcPct val="140000"/>
              </a:lnSpc>
              <a:spcBef>
                <a:spcPts val="0"/>
              </a:spcBef>
              <a:spcAft>
                <a:spcPct val="0"/>
              </a:spcAft>
              <a:buFont typeface="Arial" panose="020B0604020202020204" pitchFamily="34" charset="0"/>
              <a:buNone/>
              <a:defRPr sz="1800" kern="1200">
                <a:solidFill>
                  <a:schemeClr val="bg1"/>
                </a:solidFill>
                <a:latin typeface="微软雅黑" pitchFamily="34" charset="-122"/>
                <a:ea typeface="微软雅黑" pitchFamily="34" charset="-122"/>
                <a:cs typeface="+mn-cs"/>
              </a:defRPr>
            </a:lvl1pPr>
            <a:lvl2pPr marL="0" indent="540000" algn="l" defTabSz="685800" rtl="0" eaLnBrk="1" fontAlgn="base" hangingPunct="1">
              <a:lnSpc>
                <a:spcPct val="150000"/>
              </a:lnSpc>
              <a:spcBef>
                <a:spcPts val="0"/>
              </a:spcBef>
              <a:spcAft>
                <a:spcPct val="0"/>
              </a:spcAft>
              <a:buFont typeface="Arial" panose="020B0604020202020204" pitchFamily="34" charset="0"/>
              <a:buNone/>
              <a:defRPr sz="1800" kern="1200">
                <a:solidFill>
                  <a:schemeClr val="bg1"/>
                </a:solidFill>
                <a:latin typeface="微软雅黑" pitchFamily="34" charset="-122"/>
                <a:ea typeface="微软雅黑" pitchFamily="34" charset="-122"/>
                <a:cs typeface="+mn-cs"/>
              </a:defRPr>
            </a:lvl2pPr>
            <a:lvl3pPr marL="0" indent="540000" algn="l" defTabSz="685800" rtl="0" eaLnBrk="1" fontAlgn="base" hangingPunct="1">
              <a:lnSpc>
                <a:spcPct val="150000"/>
              </a:lnSpc>
              <a:spcBef>
                <a:spcPts val="0"/>
              </a:spcBef>
              <a:spcAft>
                <a:spcPct val="0"/>
              </a:spcAft>
              <a:buFont typeface="Arial" panose="020B0604020202020204" pitchFamily="34" charset="0"/>
              <a:buNone/>
              <a:defRPr sz="1800" kern="1200">
                <a:solidFill>
                  <a:schemeClr val="bg1"/>
                </a:solidFill>
                <a:latin typeface="微软雅黑" pitchFamily="34" charset="-122"/>
                <a:ea typeface="微软雅黑" pitchFamily="34" charset="-122"/>
                <a:cs typeface="+mn-cs"/>
              </a:defRPr>
            </a:lvl3pPr>
            <a:lvl4pPr marL="0" indent="540000" algn="l" defTabSz="685800" rtl="0" eaLnBrk="1" fontAlgn="base" hangingPunct="1">
              <a:lnSpc>
                <a:spcPct val="150000"/>
              </a:lnSpc>
              <a:spcBef>
                <a:spcPts val="0"/>
              </a:spcBef>
              <a:spcAft>
                <a:spcPct val="0"/>
              </a:spcAft>
              <a:buFont typeface="Arial" panose="020B0604020202020204" pitchFamily="34" charset="0"/>
              <a:buNone/>
              <a:defRPr sz="1800" kern="1200">
                <a:solidFill>
                  <a:schemeClr val="bg1"/>
                </a:solidFill>
                <a:latin typeface="微软雅黑" pitchFamily="34" charset="-122"/>
                <a:ea typeface="微软雅黑" pitchFamily="34" charset="-122"/>
                <a:cs typeface="+mn-cs"/>
              </a:defRPr>
            </a:lvl4pPr>
            <a:lvl5pPr marL="0" indent="540000" algn="l" defTabSz="685800" rtl="0" eaLnBrk="1" fontAlgn="base" hangingPunct="1">
              <a:lnSpc>
                <a:spcPct val="150000"/>
              </a:lnSpc>
              <a:spcBef>
                <a:spcPts val="0"/>
              </a:spcBef>
              <a:spcAft>
                <a:spcPct val="0"/>
              </a:spcAft>
              <a:buFont typeface="Arial" panose="020B0604020202020204" pitchFamily="34" charset="0"/>
              <a:buNone/>
              <a:defRPr sz="1800" kern="1200">
                <a:solidFill>
                  <a:schemeClr val="bg1"/>
                </a:solidFill>
                <a:latin typeface="微软雅黑" pitchFamily="34" charset="-122"/>
                <a:ea typeface="微软雅黑"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466725" algn="l" defTabSz="685800" rtl="0" eaLnBrk="1" fontAlgn="base" latinLnBrk="0" hangingPunct="1">
              <a:lnSpc>
                <a:spcPct val="140000"/>
              </a:lnSpc>
              <a:spcBef>
                <a:spcPct val="0"/>
              </a:spcBef>
              <a:spcAft>
                <a:spcPct val="0"/>
              </a:spcAft>
              <a:buClrTx/>
              <a:buSzTx/>
              <a:buFont typeface="Arial" panose="020B0604020202020204" pitchFamily="34" charset="0"/>
              <a:buNone/>
              <a:tabLst/>
              <a:defRPr/>
            </a:pPr>
            <a:r>
              <a:rPr lang="zh-CN" altLang="en-US" sz="2000" b="1" kern="100" dirty="0">
                <a:solidFill>
                  <a:schemeClr val="tx1"/>
                </a:solidFill>
                <a:latin typeface="+mj-ea"/>
                <a:ea typeface="+mj-ea"/>
              </a:rPr>
              <a:t>（</a:t>
            </a:r>
            <a:r>
              <a:rPr lang="en-US" altLang="zh-CN" sz="2000" b="1" kern="100" dirty="0">
                <a:solidFill>
                  <a:schemeClr val="tx1"/>
                </a:solidFill>
                <a:latin typeface="+mj-ea"/>
                <a:ea typeface="+mj-ea"/>
              </a:rPr>
              <a:t>3</a:t>
            </a:r>
            <a:r>
              <a:rPr lang="zh-CN" altLang="en-US" sz="2000" b="1" kern="100" dirty="0">
                <a:solidFill>
                  <a:schemeClr val="tx1"/>
                </a:solidFill>
                <a:latin typeface="+mj-ea"/>
                <a:ea typeface="+mj-ea"/>
              </a:rPr>
              <a:t>）纳税人</a:t>
            </a:r>
            <a:r>
              <a:rPr lang="zh-CN" altLang="en-US" sz="2000" b="1" kern="100" dirty="0">
                <a:solidFill>
                  <a:srgbClr val="C00000"/>
                </a:solidFill>
                <a:latin typeface="+mj-ea"/>
                <a:ea typeface="+mj-ea"/>
              </a:rPr>
              <a:t>自产自用的卷烟</a:t>
            </a:r>
            <a:r>
              <a:rPr lang="zh-CN" altLang="en-US" sz="2000" b="1" kern="100" dirty="0">
                <a:solidFill>
                  <a:schemeClr val="tx1"/>
                </a:solidFill>
                <a:latin typeface="+mj-ea"/>
                <a:ea typeface="+mj-ea"/>
              </a:rPr>
              <a:t>应当按照纳税人生产的同牌号规格的卷烟销售价格确定征税类别和适用税率。</a:t>
            </a:r>
          </a:p>
          <a:p>
            <a:pPr marL="0" marR="0" lvl="0" indent="466725" algn="l" defTabSz="685800" rtl="0" eaLnBrk="1" fontAlgn="base" latinLnBrk="0" hangingPunct="1">
              <a:lnSpc>
                <a:spcPct val="140000"/>
              </a:lnSpc>
              <a:spcBef>
                <a:spcPct val="0"/>
              </a:spcBef>
              <a:spcAft>
                <a:spcPct val="0"/>
              </a:spcAft>
              <a:buClrTx/>
              <a:buSzTx/>
              <a:buFont typeface="Arial" panose="020B0604020202020204" pitchFamily="34" charset="0"/>
              <a:buNone/>
              <a:tabLst/>
              <a:defRPr/>
            </a:pPr>
            <a:r>
              <a:rPr lang="zh-CN" altLang="en-US" sz="2000" b="1" kern="100" dirty="0">
                <a:solidFill>
                  <a:schemeClr val="tx1"/>
                </a:solidFill>
                <a:latin typeface="+mj-ea"/>
                <a:ea typeface="+mj-ea"/>
              </a:rPr>
              <a:t>（</a:t>
            </a:r>
            <a:r>
              <a:rPr lang="en-US" altLang="zh-CN" sz="2000" b="1" kern="100" dirty="0">
                <a:solidFill>
                  <a:schemeClr val="tx1"/>
                </a:solidFill>
                <a:latin typeface="+mj-ea"/>
                <a:ea typeface="+mj-ea"/>
              </a:rPr>
              <a:t>4</a:t>
            </a:r>
            <a:r>
              <a:rPr lang="zh-CN" altLang="en-US" sz="2000" b="1" kern="100" dirty="0">
                <a:solidFill>
                  <a:schemeClr val="tx1"/>
                </a:solidFill>
                <a:latin typeface="+mj-ea"/>
                <a:ea typeface="+mj-ea"/>
              </a:rPr>
              <a:t>）卷烟由于接装过滤嘴、改变包装或其他原因</a:t>
            </a:r>
            <a:r>
              <a:rPr lang="zh-CN" altLang="en-US" sz="2000" b="1" kern="100" dirty="0">
                <a:solidFill>
                  <a:srgbClr val="C00000"/>
                </a:solidFill>
                <a:latin typeface="+mj-ea"/>
                <a:ea typeface="+mj-ea"/>
              </a:rPr>
              <a:t>提高销售价格</a:t>
            </a:r>
            <a:r>
              <a:rPr lang="zh-CN" altLang="en-US" sz="2000" b="1" kern="100" dirty="0">
                <a:solidFill>
                  <a:schemeClr val="tx1"/>
                </a:solidFill>
                <a:latin typeface="+mj-ea"/>
                <a:ea typeface="+mj-ea"/>
              </a:rPr>
              <a:t>后，应按照</a:t>
            </a:r>
            <a:r>
              <a:rPr lang="zh-CN" altLang="en-US" sz="2000" b="1" kern="100" dirty="0">
                <a:solidFill>
                  <a:srgbClr val="C00000"/>
                </a:solidFill>
                <a:latin typeface="+mj-ea"/>
                <a:ea typeface="+mj-ea"/>
              </a:rPr>
              <a:t>新的销售价格</a:t>
            </a:r>
            <a:r>
              <a:rPr lang="zh-CN" altLang="en-US" sz="2000" b="1" kern="100" dirty="0">
                <a:solidFill>
                  <a:schemeClr val="tx1"/>
                </a:solidFill>
                <a:latin typeface="+mj-ea"/>
                <a:ea typeface="+mj-ea"/>
              </a:rPr>
              <a:t>确定征税类别和适用税率。</a:t>
            </a:r>
          </a:p>
          <a:p>
            <a:pPr marL="0" marR="0" lvl="0" indent="466725" algn="l" defTabSz="685800" rtl="0" eaLnBrk="1" fontAlgn="base" latinLnBrk="0" hangingPunct="1">
              <a:lnSpc>
                <a:spcPct val="140000"/>
              </a:lnSpc>
              <a:spcBef>
                <a:spcPct val="0"/>
              </a:spcBef>
              <a:spcAft>
                <a:spcPct val="0"/>
              </a:spcAft>
              <a:buClrTx/>
              <a:buSzTx/>
              <a:buFont typeface="Arial" panose="020B0604020202020204" pitchFamily="34" charset="0"/>
              <a:buNone/>
              <a:tabLst/>
              <a:defRPr/>
            </a:pPr>
            <a:r>
              <a:rPr lang="zh-CN" altLang="en-US" sz="2000" b="1" kern="100" dirty="0">
                <a:solidFill>
                  <a:schemeClr val="tx1"/>
                </a:solidFill>
                <a:latin typeface="+mj-ea"/>
                <a:ea typeface="+mj-ea"/>
              </a:rPr>
              <a:t>（</a:t>
            </a:r>
            <a:r>
              <a:rPr lang="en-US" altLang="zh-CN" sz="2000" b="1" kern="100" dirty="0">
                <a:solidFill>
                  <a:schemeClr val="tx1"/>
                </a:solidFill>
                <a:latin typeface="+mj-ea"/>
                <a:ea typeface="+mj-ea"/>
              </a:rPr>
              <a:t>5</a:t>
            </a:r>
            <a:r>
              <a:rPr lang="zh-CN" altLang="en-US" sz="2000" b="1" kern="100" dirty="0">
                <a:solidFill>
                  <a:schemeClr val="tx1"/>
                </a:solidFill>
                <a:latin typeface="+mj-ea"/>
                <a:ea typeface="+mj-ea"/>
              </a:rPr>
              <a:t>）</a:t>
            </a:r>
            <a:r>
              <a:rPr lang="zh-CN" altLang="en-US" sz="2000" b="1" kern="100" dirty="0">
                <a:solidFill>
                  <a:srgbClr val="C00000"/>
                </a:solidFill>
                <a:latin typeface="+mj-ea"/>
                <a:ea typeface="+mj-ea"/>
              </a:rPr>
              <a:t>委托加工</a:t>
            </a:r>
            <a:r>
              <a:rPr lang="zh-CN" altLang="en-US" sz="2000" b="1" kern="100" dirty="0">
                <a:solidFill>
                  <a:schemeClr val="tx1"/>
                </a:solidFill>
                <a:latin typeface="+mj-ea"/>
                <a:ea typeface="+mj-ea"/>
              </a:rPr>
              <a:t>的卷烟按照</a:t>
            </a:r>
            <a:r>
              <a:rPr lang="zh-CN" altLang="en-US" sz="2000" b="1" kern="100" dirty="0">
                <a:solidFill>
                  <a:srgbClr val="C00000"/>
                </a:solidFill>
                <a:latin typeface="+mj-ea"/>
                <a:ea typeface="+mj-ea"/>
              </a:rPr>
              <a:t>受托方同牌号</a:t>
            </a:r>
            <a:r>
              <a:rPr lang="zh-CN" altLang="en-US" sz="2000" b="1" kern="100" dirty="0">
                <a:solidFill>
                  <a:schemeClr val="tx1"/>
                </a:solidFill>
                <a:latin typeface="+mj-ea"/>
                <a:ea typeface="+mj-ea"/>
              </a:rPr>
              <a:t>规格卷烟的征税类别和适用税率征税。</a:t>
            </a:r>
            <a:r>
              <a:rPr lang="zh-CN" altLang="en-US" sz="2000" b="1" kern="100" dirty="0">
                <a:solidFill>
                  <a:srgbClr val="C00000"/>
                </a:solidFill>
                <a:latin typeface="+mj-ea"/>
                <a:ea typeface="+mj-ea"/>
              </a:rPr>
              <a:t>没有同牌号</a:t>
            </a:r>
            <a:r>
              <a:rPr lang="zh-CN" altLang="en-US" sz="2000" b="1" kern="100" dirty="0">
                <a:solidFill>
                  <a:schemeClr val="tx1"/>
                </a:solidFill>
                <a:latin typeface="+mj-ea"/>
                <a:ea typeface="+mj-ea"/>
              </a:rPr>
              <a:t>规格卷烟的，一律按卷烟</a:t>
            </a:r>
            <a:r>
              <a:rPr lang="zh-CN" altLang="en-US" sz="2000" b="1" kern="100" dirty="0">
                <a:solidFill>
                  <a:srgbClr val="C00000"/>
                </a:solidFill>
                <a:latin typeface="+mj-ea"/>
                <a:ea typeface="+mj-ea"/>
              </a:rPr>
              <a:t>最高税率</a:t>
            </a:r>
            <a:r>
              <a:rPr lang="zh-CN" altLang="en-US" sz="2000" b="1" kern="100" dirty="0">
                <a:solidFill>
                  <a:schemeClr val="tx1"/>
                </a:solidFill>
                <a:latin typeface="+mj-ea"/>
                <a:ea typeface="+mj-ea"/>
              </a:rPr>
              <a:t>征税。</a:t>
            </a:r>
          </a:p>
          <a:p>
            <a:pPr marL="0" marR="0" lvl="0" indent="466725" algn="l" defTabSz="685800" rtl="0" eaLnBrk="1" fontAlgn="base" latinLnBrk="0" hangingPunct="1">
              <a:lnSpc>
                <a:spcPct val="140000"/>
              </a:lnSpc>
              <a:spcBef>
                <a:spcPct val="0"/>
              </a:spcBef>
              <a:spcAft>
                <a:spcPct val="0"/>
              </a:spcAft>
              <a:buClrTx/>
              <a:buSzTx/>
              <a:buFont typeface="Arial" panose="020B0604020202020204" pitchFamily="34" charset="0"/>
              <a:buNone/>
              <a:tabLst/>
              <a:defRPr/>
            </a:pPr>
            <a:r>
              <a:rPr lang="zh-CN" altLang="en-US" sz="2000" b="1" kern="100" dirty="0">
                <a:solidFill>
                  <a:schemeClr val="tx1"/>
                </a:solidFill>
                <a:latin typeface="+mj-ea"/>
                <a:ea typeface="+mj-ea"/>
              </a:rPr>
              <a:t>（</a:t>
            </a:r>
            <a:r>
              <a:rPr lang="en-US" altLang="zh-CN" sz="2000" b="1" kern="100" dirty="0">
                <a:solidFill>
                  <a:schemeClr val="tx1"/>
                </a:solidFill>
                <a:latin typeface="+mj-ea"/>
                <a:ea typeface="+mj-ea"/>
              </a:rPr>
              <a:t>6</a:t>
            </a:r>
            <a:r>
              <a:rPr lang="zh-CN" altLang="en-US" sz="2000" b="1" kern="100" dirty="0">
                <a:solidFill>
                  <a:schemeClr val="tx1"/>
                </a:solidFill>
                <a:latin typeface="+mj-ea"/>
                <a:ea typeface="+mj-ea"/>
              </a:rPr>
              <a:t>）残次品卷烟应当按照同牌号规格正品卷烟的征税类别确定适用税率。</a:t>
            </a:r>
          </a:p>
          <a:p>
            <a:pPr marL="0" marR="0" lvl="0" indent="466725" algn="l" defTabSz="685800" rtl="0" eaLnBrk="1" fontAlgn="base" latinLnBrk="0" hangingPunct="1">
              <a:lnSpc>
                <a:spcPct val="14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590776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D875021-2A24-4FDD-B8DB-4BB6679EABD4}"/>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28</a:t>
            </a:fld>
            <a:endParaRPr lang="en-US">
              <a:solidFill>
                <a:prstClr val="black">
                  <a:tint val="75000"/>
                </a:prstClr>
              </a:solidFill>
            </a:endParaRPr>
          </a:p>
        </p:txBody>
      </p:sp>
      <p:sp>
        <p:nvSpPr>
          <p:cNvPr id="4" name="文本框 4">
            <a:extLst>
              <a:ext uri="{FF2B5EF4-FFF2-40B4-BE49-F238E27FC236}">
                <a16:creationId xmlns:a16="http://schemas.microsoft.com/office/drawing/2014/main" id="{E8115760-EAC4-4C09-AC01-22CEB9374B67}"/>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zh-CN" sz="2800" b="1" dirty="0">
                <a:solidFill>
                  <a:srgbClr val="004DA1"/>
                </a:solidFill>
                <a:latin typeface="楷体" panose="02010609060101010101" pitchFamily="49" charset="-122"/>
                <a:ea typeface="楷体" panose="02010609060101010101" pitchFamily="49" charset="-122"/>
                <a:sym typeface="+mn-lt"/>
              </a:rPr>
              <a:t>二、</a:t>
            </a:r>
            <a:r>
              <a:rPr lang="zh-CN" altLang="en-US" sz="2800" b="1" dirty="0">
                <a:solidFill>
                  <a:srgbClr val="004DA1"/>
                </a:solidFill>
                <a:latin typeface="楷体" panose="02010609060101010101" pitchFamily="49" charset="-122"/>
                <a:ea typeface="楷体" panose="02010609060101010101" pitchFamily="49" charset="-122"/>
                <a:sym typeface="+mn-lt"/>
              </a:rPr>
              <a:t>税目及税率</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5" name="副标题 1"/>
          <p:cNvSpPr>
            <a:spLocks noGrp="1"/>
          </p:cNvSpPr>
          <p:nvPr/>
        </p:nvSpPr>
        <p:spPr>
          <a:xfrm>
            <a:off x="821177" y="967326"/>
            <a:ext cx="7865623"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zh-CN" altLang="zh-CN" sz="2200" b="1" i="0" u="none" strike="noStrike" kern="1200" cap="none" spc="0" normalizeH="0" baseline="0" noProof="0" dirty="0">
              <a:ln>
                <a:noFill/>
              </a:ln>
              <a:solidFill>
                <a:srgbClr val="0070C0"/>
              </a:solidFill>
              <a:effectLst/>
              <a:uLnTx/>
              <a:uFillTx/>
              <a:latin typeface="楷体" panose="02010609060101010101" pitchFamily="49" charset="-122"/>
              <a:ea typeface="楷体" panose="02010609060101010101" pitchFamily="49" charset="-122"/>
              <a:cs typeface="+mn-cs"/>
            </a:endParaRPr>
          </a:p>
        </p:txBody>
      </p:sp>
      <p:sp>
        <p:nvSpPr>
          <p:cNvPr id="6" name="副标题 1">
            <a:extLst>
              <a:ext uri="{FF2B5EF4-FFF2-40B4-BE49-F238E27FC236}">
                <a16:creationId xmlns:a16="http://schemas.microsoft.com/office/drawing/2014/main" id="{E4D2AE0C-15E1-4CB7-B703-E4D485AD349E}"/>
              </a:ext>
            </a:extLst>
          </p:cNvPr>
          <p:cNvSpPr>
            <a:spLocks noGrp="1"/>
          </p:cNvSpPr>
          <p:nvPr/>
        </p:nvSpPr>
        <p:spPr>
          <a:xfrm>
            <a:off x="234546" y="830404"/>
            <a:ext cx="7865623"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en-US" sz="2200" b="1" i="0" u="none" strike="noStrike" kern="1200" cap="none" spc="0" normalizeH="0" baseline="0" noProof="0" dirty="0">
                <a:ln>
                  <a:noFill/>
                </a:ln>
                <a:solidFill>
                  <a:srgbClr val="0070C0"/>
                </a:solidFill>
                <a:effectLst/>
                <a:uLnTx/>
                <a:uFillTx/>
                <a:latin typeface="楷体" panose="02010609060101010101" pitchFamily="49" charset="-122"/>
                <a:ea typeface="楷体" panose="02010609060101010101" pitchFamily="49" charset="-122"/>
                <a:cs typeface="+mn-cs"/>
              </a:rPr>
              <a:t>（二）消费税税率的特殊规定</a:t>
            </a:r>
            <a:endParaRPr kumimoji="0" lang="zh-CN" altLang="zh-CN" sz="2200" b="1" i="0" u="none" strike="noStrike" kern="1200" cap="none" spc="0" normalizeH="0" baseline="0" noProof="0" dirty="0">
              <a:ln>
                <a:noFill/>
              </a:ln>
              <a:solidFill>
                <a:srgbClr val="0070C0"/>
              </a:solidFill>
              <a:effectLst/>
              <a:uLnTx/>
              <a:uFillTx/>
              <a:latin typeface="楷体" panose="02010609060101010101" pitchFamily="49" charset="-122"/>
              <a:ea typeface="楷体" panose="02010609060101010101" pitchFamily="49" charset="-122"/>
              <a:cs typeface="+mn-cs"/>
            </a:endParaRPr>
          </a:p>
        </p:txBody>
      </p:sp>
      <p:sp>
        <p:nvSpPr>
          <p:cNvPr id="7" name="内容占位符 1">
            <a:extLst>
              <a:ext uri="{FF2B5EF4-FFF2-40B4-BE49-F238E27FC236}">
                <a16:creationId xmlns:a16="http://schemas.microsoft.com/office/drawing/2014/main" id="{0F430F59-55EC-430A-8A21-52D47D7654D3}"/>
              </a:ext>
            </a:extLst>
          </p:cNvPr>
          <p:cNvSpPr txBox="1">
            <a:spLocks/>
          </p:cNvSpPr>
          <p:nvPr/>
        </p:nvSpPr>
        <p:spPr bwMode="auto">
          <a:xfrm>
            <a:off x="821177" y="1277121"/>
            <a:ext cx="7734994"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468000" algn="l" defTabSz="685800" rtl="0" eaLnBrk="1" fontAlgn="base" hangingPunct="1">
              <a:lnSpc>
                <a:spcPct val="140000"/>
              </a:lnSpc>
              <a:spcBef>
                <a:spcPts val="0"/>
              </a:spcBef>
              <a:spcAft>
                <a:spcPct val="0"/>
              </a:spcAft>
              <a:buFont typeface="Arial" panose="020B0604020202020204" pitchFamily="34" charset="0"/>
              <a:buNone/>
              <a:defRPr sz="1800" kern="1200">
                <a:solidFill>
                  <a:schemeClr val="bg1"/>
                </a:solidFill>
                <a:latin typeface="微软雅黑" pitchFamily="34" charset="-122"/>
                <a:ea typeface="微软雅黑" pitchFamily="34" charset="-122"/>
                <a:cs typeface="+mn-cs"/>
              </a:defRPr>
            </a:lvl1pPr>
            <a:lvl2pPr marL="0" indent="540000" algn="l" defTabSz="685800" rtl="0" eaLnBrk="1" fontAlgn="base" hangingPunct="1">
              <a:lnSpc>
                <a:spcPct val="150000"/>
              </a:lnSpc>
              <a:spcBef>
                <a:spcPts val="0"/>
              </a:spcBef>
              <a:spcAft>
                <a:spcPct val="0"/>
              </a:spcAft>
              <a:buFont typeface="Arial" panose="020B0604020202020204" pitchFamily="34" charset="0"/>
              <a:buNone/>
              <a:defRPr sz="1800" kern="1200">
                <a:solidFill>
                  <a:schemeClr val="bg1"/>
                </a:solidFill>
                <a:latin typeface="微软雅黑" pitchFamily="34" charset="-122"/>
                <a:ea typeface="微软雅黑" pitchFamily="34" charset="-122"/>
                <a:cs typeface="+mn-cs"/>
              </a:defRPr>
            </a:lvl2pPr>
            <a:lvl3pPr marL="0" indent="540000" algn="l" defTabSz="685800" rtl="0" eaLnBrk="1" fontAlgn="base" hangingPunct="1">
              <a:lnSpc>
                <a:spcPct val="150000"/>
              </a:lnSpc>
              <a:spcBef>
                <a:spcPts val="0"/>
              </a:spcBef>
              <a:spcAft>
                <a:spcPct val="0"/>
              </a:spcAft>
              <a:buFont typeface="Arial" panose="020B0604020202020204" pitchFamily="34" charset="0"/>
              <a:buNone/>
              <a:defRPr sz="1800" kern="1200">
                <a:solidFill>
                  <a:schemeClr val="bg1"/>
                </a:solidFill>
                <a:latin typeface="微软雅黑" pitchFamily="34" charset="-122"/>
                <a:ea typeface="微软雅黑" pitchFamily="34" charset="-122"/>
                <a:cs typeface="+mn-cs"/>
              </a:defRPr>
            </a:lvl3pPr>
            <a:lvl4pPr marL="0" indent="540000" algn="l" defTabSz="685800" rtl="0" eaLnBrk="1" fontAlgn="base" hangingPunct="1">
              <a:lnSpc>
                <a:spcPct val="150000"/>
              </a:lnSpc>
              <a:spcBef>
                <a:spcPts val="0"/>
              </a:spcBef>
              <a:spcAft>
                <a:spcPct val="0"/>
              </a:spcAft>
              <a:buFont typeface="Arial" panose="020B0604020202020204" pitchFamily="34" charset="0"/>
              <a:buNone/>
              <a:defRPr sz="1800" kern="1200">
                <a:solidFill>
                  <a:schemeClr val="bg1"/>
                </a:solidFill>
                <a:latin typeface="微软雅黑" pitchFamily="34" charset="-122"/>
                <a:ea typeface="微软雅黑" pitchFamily="34" charset="-122"/>
                <a:cs typeface="+mn-cs"/>
              </a:defRPr>
            </a:lvl4pPr>
            <a:lvl5pPr marL="0" indent="540000" algn="l" defTabSz="685800" rtl="0" eaLnBrk="1" fontAlgn="base" hangingPunct="1">
              <a:lnSpc>
                <a:spcPct val="150000"/>
              </a:lnSpc>
              <a:spcBef>
                <a:spcPts val="0"/>
              </a:spcBef>
              <a:spcAft>
                <a:spcPct val="0"/>
              </a:spcAft>
              <a:buFont typeface="Arial" panose="020B0604020202020204" pitchFamily="34" charset="0"/>
              <a:buNone/>
              <a:defRPr sz="1800" kern="1200">
                <a:solidFill>
                  <a:schemeClr val="bg1"/>
                </a:solidFill>
                <a:latin typeface="微软雅黑" pitchFamily="34" charset="-122"/>
                <a:ea typeface="微软雅黑"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466725" algn="l" defTabSz="685800" rtl="0" eaLnBrk="1" fontAlgn="base" latinLnBrk="0" hangingPunct="1">
              <a:lnSpc>
                <a:spcPct val="140000"/>
              </a:lnSpc>
              <a:spcBef>
                <a:spcPct val="0"/>
              </a:spcBef>
              <a:spcAft>
                <a:spcPct val="0"/>
              </a:spcAft>
              <a:buClrTx/>
              <a:buSzTx/>
              <a:buFont typeface="Arial" panose="020B0604020202020204" pitchFamily="34" charset="0"/>
              <a:buNone/>
              <a:tabLst/>
              <a:defRPr/>
            </a:pPr>
            <a:r>
              <a:rPr lang="zh-CN" altLang="en-US" sz="2000" b="1" kern="100" dirty="0">
                <a:solidFill>
                  <a:schemeClr val="tx1"/>
                </a:solidFill>
                <a:latin typeface="+mj-ea"/>
                <a:ea typeface="+mj-ea"/>
              </a:rPr>
              <a:t>（</a:t>
            </a:r>
            <a:r>
              <a:rPr lang="en-US" altLang="zh-CN" sz="2000" b="1" kern="100" dirty="0">
                <a:solidFill>
                  <a:schemeClr val="tx1"/>
                </a:solidFill>
                <a:latin typeface="+mj-ea"/>
                <a:ea typeface="+mj-ea"/>
              </a:rPr>
              <a:t>7</a:t>
            </a:r>
            <a:r>
              <a:rPr lang="zh-CN" altLang="en-US" sz="2000" b="1" kern="100" dirty="0">
                <a:solidFill>
                  <a:schemeClr val="tx1"/>
                </a:solidFill>
                <a:latin typeface="+mj-ea"/>
                <a:ea typeface="+mj-ea"/>
              </a:rPr>
              <a:t>）下列卷烟不分征税类别一律按照</a:t>
            </a:r>
            <a:r>
              <a:rPr lang="en-US" altLang="zh-CN" sz="2000" b="1" kern="100" dirty="0">
                <a:solidFill>
                  <a:schemeClr val="tx1"/>
                </a:solidFill>
                <a:latin typeface="+mj-ea"/>
                <a:ea typeface="+mj-ea"/>
              </a:rPr>
              <a:t>56%</a:t>
            </a:r>
            <a:r>
              <a:rPr lang="zh-CN" altLang="en-US" sz="2000" b="1" kern="100" dirty="0">
                <a:solidFill>
                  <a:schemeClr val="tx1"/>
                </a:solidFill>
                <a:latin typeface="+mj-ea"/>
                <a:ea typeface="+mj-ea"/>
              </a:rPr>
              <a:t>卷烟税率征税，并按照定额每标准箱</a:t>
            </a:r>
            <a:r>
              <a:rPr lang="en-US" altLang="zh-CN" sz="2000" b="1" kern="100" dirty="0">
                <a:solidFill>
                  <a:schemeClr val="tx1"/>
                </a:solidFill>
                <a:latin typeface="+mj-ea"/>
                <a:ea typeface="+mj-ea"/>
              </a:rPr>
              <a:t>150</a:t>
            </a:r>
            <a:r>
              <a:rPr lang="zh-CN" altLang="en-US" sz="2000" b="1" kern="100" dirty="0">
                <a:solidFill>
                  <a:schemeClr val="tx1"/>
                </a:solidFill>
                <a:latin typeface="+mj-ea"/>
                <a:ea typeface="+mj-ea"/>
              </a:rPr>
              <a:t>元计算征税： </a:t>
            </a:r>
          </a:p>
          <a:p>
            <a:pPr marL="0" marR="0" lvl="0" indent="466725" algn="l" defTabSz="685800" rtl="0" eaLnBrk="1" fontAlgn="base" latinLnBrk="0" hangingPunct="1">
              <a:lnSpc>
                <a:spcPct val="140000"/>
              </a:lnSpc>
              <a:spcBef>
                <a:spcPct val="0"/>
              </a:spcBef>
              <a:spcAft>
                <a:spcPct val="0"/>
              </a:spcAft>
              <a:buClrTx/>
              <a:buSzTx/>
              <a:buFont typeface="Arial" panose="020B0604020202020204" pitchFamily="34" charset="0"/>
              <a:buNone/>
              <a:tabLst/>
              <a:defRPr/>
            </a:pPr>
            <a:r>
              <a:rPr lang="zh-CN" altLang="en-US" sz="2000" b="1" kern="100" dirty="0">
                <a:solidFill>
                  <a:schemeClr val="tx1"/>
                </a:solidFill>
                <a:latin typeface="+mj-ea"/>
                <a:ea typeface="+mj-ea"/>
              </a:rPr>
              <a:t>①白包卷烟； </a:t>
            </a:r>
          </a:p>
          <a:p>
            <a:pPr marL="0" marR="0" lvl="0" indent="466725" algn="l" defTabSz="685800" rtl="0" eaLnBrk="1" fontAlgn="base" latinLnBrk="0" hangingPunct="1">
              <a:lnSpc>
                <a:spcPct val="140000"/>
              </a:lnSpc>
              <a:spcBef>
                <a:spcPct val="0"/>
              </a:spcBef>
              <a:spcAft>
                <a:spcPct val="0"/>
              </a:spcAft>
              <a:buClrTx/>
              <a:buSzTx/>
              <a:buFont typeface="Arial" panose="020B0604020202020204" pitchFamily="34" charset="0"/>
              <a:buNone/>
              <a:tabLst/>
              <a:defRPr/>
            </a:pPr>
            <a:r>
              <a:rPr lang="zh-CN" altLang="en-US" sz="2000" b="1" kern="100" dirty="0">
                <a:solidFill>
                  <a:schemeClr val="tx1"/>
                </a:solidFill>
                <a:latin typeface="+mj-ea"/>
                <a:ea typeface="+mj-ea"/>
              </a:rPr>
              <a:t>②手工卷烟； </a:t>
            </a:r>
          </a:p>
          <a:p>
            <a:pPr marL="0" marR="0" lvl="0" indent="466725" algn="l" defTabSz="685800" rtl="0" eaLnBrk="1" fontAlgn="base" latinLnBrk="0" hangingPunct="1">
              <a:lnSpc>
                <a:spcPct val="140000"/>
              </a:lnSpc>
              <a:spcBef>
                <a:spcPct val="0"/>
              </a:spcBef>
              <a:spcAft>
                <a:spcPct val="0"/>
              </a:spcAft>
              <a:buClrTx/>
              <a:buSzTx/>
              <a:buFont typeface="Arial" panose="020B0604020202020204" pitchFamily="34" charset="0"/>
              <a:buNone/>
              <a:tabLst/>
              <a:defRPr/>
            </a:pPr>
            <a:r>
              <a:rPr lang="zh-CN" altLang="en-US" sz="2000" b="1" kern="100" dirty="0">
                <a:solidFill>
                  <a:schemeClr val="tx1"/>
                </a:solidFill>
                <a:latin typeface="+mj-ea"/>
                <a:ea typeface="+mj-ea"/>
              </a:rPr>
              <a:t>③未经国务院批准纳入计划的企业和个人生产的卷烟。</a:t>
            </a:r>
          </a:p>
          <a:p>
            <a:pPr marL="0" marR="0" lvl="0" indent="466725" algn="l" defTabSz="685800" rtl="0" eaLnBrk="1" fontAlgn="base" latinLnBrk="0" hangingPunct="1">
              <a:lnSpc>
                <a:spcPct val="14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996564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D875021-2A24-4FDD-B8DB-4BB6679EABD4}"/>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29</a:t>
            </a:fld>
            <a:endParaRPr lang="en-US">
              <a:solidFill>
                <a:prstClr val="black">
                  <a:tint val="75000"/>
                </a:prstClr>
              </a:solidFill>
            </a:endParaRPr>
          </a:p>
        </p:txBody>
      </p:sp>
      <p:sp>
        <p:nvSpPr>
          <p:cNvPr id="4" name="文本框 4">
            <a:extLst>
              <a:ext uri="{FF2B5EF4-FFF2-40B4-BE49-F238E27FC236}">
                <a16:creationId xmlns:a16="http://schemas.microsoft.com/office/drawing/2014/main" id="{E8115760-EAC4-4C09-AC01-22CEB9374B67}"/>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zh-CN" sz="2800" b="1" dirty="0">
                <a:solidFill>
                  <a:srgbClr val="004DA1"/>
                </a:solidFill>
                <a:latin typeface="楷体" panose="02010609060101010101" pitchFamily="49" charset="-122"/>
                <a:ea typeface="楷体" panose="02010609060101010101" pitchFamily="49" charset="-122"/>
                <a:sym typeface="+mn-lt"/>
              </a:rPr>
              <a:t>二、</a:t>
            </a:r>
            <a:r>
              <a:rPr lang="zh-CN" altLang="en-US" sz="2800" b="1" dirty="0">
                <a:solidFill>
                  <a:srgbClr val="004DA1"/>
                </a:solidFill>
                <a:latin typeface="楷体" panose="02010609060101010101" pitchFamily="49" charset="-122"/>
                <a:ea typeface="楷体" panose="02010609060101010101" pitchFamily="49" charset="-122"/>
                <a:sym typeface="+mn-lt"/>
              </a:rPr>
              <a:t>税目及税率</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5" name="副标题 1"/>
          <p:cNvSpPr>
            <a:spLocks noGrp="1"/>
          </p:cNvSpPr>
          <p:nvPr/>
        </p:nvSpPr>
        <p:spPr>
          <a:xfrm>
            <a:off x="821177" y="967326"/>
            <a:ext cx="7865623"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lvl="0"/>
            <a:r>
              <a:rPr lang="zh-CN" altLang="en-US" dirty="0">
                <a:solidFill>
                  <a:schemeClr val="tx1"/>
                </a:solidFill>
              </a:rPr>
              <a:t>（三）“套装”与“礼盒”</a:t>
            </a:r>
          </a:p>
          <a:p>
            <a:pPr lvl="0"/>
            <a:r>
              <a:rPr lang="zh-CN" altLang="en-US" dirty="0">
                <a:solidFill>
                  <a:schemeClr val="tx1"/>
                </a:solidFill>
              </a:rPr>
              <a:t>纳税人将不同税率的应税消费品</a:t>
            </a:r>
            <a:r>
              <a:rPr lang="zh-CN" altLang="en-US" dirty="0">
                <a:solidFill>
                  <a:srgbClr val="C00000"/>
                </a:solidFill>
              </a:rPr>
              <a:t>“组成成套消费品销售”</a:t>
            </a:r>
            <a:r>
              <a:rPr lang="zh-CN" altLang="en-US" dirty="0">
                <a:solidFill>
                  <a:schemeClr val="tx1"/>
                </a:solidFill>
              </a:rPr>
              <a:t>的，</a:t>
            </a:r>
            <a:r>
              <a:rPr lang="zh-CN" altLang="en-US" dirty="0">
                <a:solidFill>
                  <a:srgbClr val="C00000"/>
                </a:solidFill>
              </a:rPr>
              <a:t>“从高”</a:t>
            </a:r>
            <a:r>
              <a:rPr lang="zh-CN" altLang="en-US" dirty="0">
                <a:solidFill>
                  <a:schemeClr val="tx1"/>
                </a:solidFill>
              </a:rPr>
              <a:t>适用税率。</a:t>
            </a:r>
          </a:p>
          <a:p>
            <a:pPr lvl="0"/>
            <a:r>
              <a:rPr lang="en-US" altLang="zh-CN" dirty="0">
                <a:solidFill>
                  <a:schemeClr val="tx1"/>
                </a:solidFill>
              </a:rPr>
              <a:t>【</a:t>
            </a:r>
            <a:r>
              <a:rPr lang="zh-CN" altLang="en-US" dirty="0">
                <a:solidFill>
                  <a:schemeClr val="tx1"/>
                </a:solidFill>
              </a:rPr>
              <a:t>注意</a:t>
            </a:r>
            <a:r>
              <a:rPr lang="en-US" altLang="zh-CN" dirty="0">
                <a:solidFill>
                  <a:schemeClr val="tx1"/>
                </a:solidFill>
              </a:rPr>
              <a:t>】</a:t>
            </a:r>
            <a:r>
              <a:rPr lang="zh-CN" altLang="en-US" dirty="0">
                <a:solidFill>
                  <a:schemeClr val="tx1"/>
                </a:solidFill>
              </a:rPr>
              <a:t>纳税人将</a:t>
            </a:r>
            <a:r>
              <a:rPr lang="zh-CN" altLang="en-US" dirty="0">
                <a:solidFill>
                  <a:srgbClr val="C00000"/>
                </a:solidFill>
              </a:rPr>
              <a:t>“非应税消费品”与应税消费品“组成</a:t>
            </a:r>
            <a:r>
              <a:rPr lang="zh-CN" altLang="en-US" dirty="0">
                <a:solidFill>
                  <a:schemeClr val="tx1"/>
                </a:solidFill>
              </a:rPr>
              <a:t>成套消费品销售”的，依</a:t>
            </a:r>
            <a:r>
              <a:rPr lang="zh-CN" altLang="en-US" dirty="0">
                <a:solidFill>
                  <a:srgbClr val="C00000"/>
                </a:solidFill>
              </a:rPr>
              <a:t>销售额全额</a:t>
            </a:r>
            <a:r>
              <a:rPr lang="zh-CN" altLang="en-US" dirty="0">
                <a:solidFill>
                  <a:schemeClr val="tx1"/>
                </a:solidFill>
              </a:rPr>
              <a:t>计算消费税。</a:t>
            </a:r>
          </a:p>
          <a:p>
            <a:pPr lvl="0"/>
            <a:r>
              <a:rPr lang="en-US" altLang="zh-CN" dirty="0">
                <a:solidFill>
                  <a:schemeClr val="tx1"/>
                </a:solidFill>
              </a:rPr>
              <a:t>【</a:t>
            </a:r>
            <a:r>
              <a:rPr lang="zh-CN" altLang="en-US" dirty="0">
                <a:solidFill>
                  <a:schemeClr val="tx1"/>
                </a:solidFill>
              </a:rPr>
              <a:t>老赵提示</a:t>
            </a:r>
            <a:r>
              <a:rPr lang="en-US" altLang="zh-CN" dirty="0">
                <a:solidFill>
                  <a:schemeClr val="tx1"/>
                </a:solidFill>
              </a:rPr>
              <a:t>】“</a:t>
            </a:r>
            <a:r>
              <a:rPr lang="zh-CN" altLang="en-US" dirty="0">
                <a:solidFill>
                  <a:schemeClr val="tx1"/>
                </a:solidFill>
              </a:rPr>
              <a:t>套装”与“礼盒”无单独核算要求，均从高适用税率。</a:t>
            </a:r>
          </a:p>
        </p:txBody>
      </p:sp>
    </p:spTree>
    <p:extLst>
      <p:ext uri="{BB962C8B-B14F-4D97-AF65-F5344CB8AC3E}">
        <p14:creationId xmlns:p14="http://schemas.microsoft.com/office/powerpoint/2010/main" val="2672870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任意多边形 27"/>
          <p:cNvSpPr/>
          <p:nvPr/>
        </p:nvSpPr>
        <p:spPr>
          <a:xfrm>
            <a:off x="-6721" y="0"/>
            <a:ext cx="9143999" cy="652182"/>
          </a:xfrm>
          <a:custGeom>
            <a:avLst/>
            <a:gdLst>
              <a:gd name="connsiteX0" fmla="*/ 0 w 2837789"/>
              <a:gd name="connsiteY0" fmla="*/ 0 h 6858000"/>
              <a:gd name="connsiteX1" fmla="*/ 537934 w 2837789"/>
              <a:gd name="connsiteY1" fmla="*/ 0 h 6858000"/>
              <a:gd name="connsiteX2" fmla="*/ 704850 w 2837789"/>
              <a:gd name="connsiteY2" fmla="*/ 0 h 6858000"/>
              <a:gd name="connsiteX3" fmla="*/ 2837789 w 2837789"/>
              <a:gd name="connsiteY3" fmla="*/ 0 h 6858000"/>
              <a:gd name="connsiteX4" fmla="*/ 2837789 w 2837789"/>
              <a:gd name="connsiteY4" fmla="*/ 395378 h 6858000"/>
              <a:gd name="connsiteX5" fmla="*/ 2618085 w 2837789"/>
              <a:gd name="connsiteY5" fmla="*/ 417526 h 6858000"/>
              <a:gd name="connsiteX6" fmla="*/ 1747634 w 2837789"/>
              <a:gd name="connsiteY6" fmla="*/ 1485534 h 6858000"/>
              <a:gd name="connsiteX7" fmla="*/ 2618085 w 2837789"/>
              <a:gd name="connsiteY7" fmla="*/ 2553542 h 6858000"/>
              <a:gd name="connsiteX8" fmla="*/ 2837789 w 2837789"/>
              <a:gd name="connsiteY8" fmla="*/ 2575690 h 6858000"/>
              <a:gd name="connsiteX9" fmla="*/ 2837789 w 2837789"/>
              <a:gd name="connsiteY9" fmla="*/ 6858000 h 6858000"/>
              <a:gd name="connsiteX10" fmla="*/ 704850 w 2837789"/>
              <a:gd name="connsiteY10" fmla="*/ 6858000 h 6858000"/>
              <a:gd name="connsiteX11" fmla="*/ 537934 w 2837789"/>
              <a:gd name="connsiteY11" fmla="*/ 6858000 h 6858000"/>
              <a:gd name="connsiteX12" fmla="*/ 0 w 2837789"/>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37789" h="6858000">
                <a:moveTo>
                  <a:pt x="0" y="0"/>
                </a:moveTo>
                <a:lnTo>
                  <a:pt x="537934" y="0"/>
                </a:lnTo>
                <a:lnTo>
                  <a:pt x="704850" y="0"/>
                </a:lnTo>
                <a:lnTo>
                  <a:pt x="2837789" y="0"/>
                </a:lnTo>
                <a:lnTo>
                  <a:pt x="2837789" y="395378"/>
                </a:lnTo>
                <a:lnTo>
                  <a:pt x="2618085" y="417526"/>
                </a:lnTo>
                <a:cubicBezTo>
                  <a:pt x="2121320" y="519179"/>
                  <a:pt x="1747634" y="958717"/>
                  <a:pt x="1747634" y="1485534"/>
                </a:cubicBezTo>
                <a:cubicBezTo>
                  <a:pt x="1747634" y="2012352"/>
                  <a:pt x="2121320" y="2451889"/>
                  <a:pt x="2618085" y="2553542"/>
                </a:cubicBezTo>
                <a:lnTo>
                  <a:pt x="2837789" y="2575690"/>
                </a:lnTo>
                <a:lnTo>
                  <a:pt x="2837789" y="6858000"/>
                </a:lnTo>
                <a:lnTo>
                  <a:pt x="704850" y="6858000"/>
                </a:lnTo>
                <a:lnTo>
                  <a:pt x="537934" y="6858000"/>
                </a:lnTo>
                <a:lnTo>
                  <a:pt x="0" y="6858000"/>
                </a:lnTo>
                <a:close/>
              </a:path>
            </a:pathLst>
          </a:cu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070C0"/>
              </a:solidFill>
              <a:cs typeface="+mn-ea"/>
              <a:sym typeface="+mn-lt"/>
            </a:endParaRPr>
          </a:p>
        </p:txBody>
      </p:sp>
      <p:sp>
        <p:nvSpPr>
          <p:cNvPr id="15" name="文本框 14"/>
          <p:cNvSpPr txBox="1"/>
          <p:nvPr/>
        </p:nvSpPr>
        <p:spPr>
          <a:xfrm>
            <a:off x="282389" y="74199"/>
            <a:ext cx="3090524" cy="530915"/>
          </a:xfrm>
          <a:prstGeom prst="rect">
            <a:avLst/>
          </a:prstGeom>
          <a:noFill/>
        </p:spPr>
        <p:txBody>
          <a:bodyPr wrap="square" lIns="68580" tIns="34290" rIns="68580" bIns="34290" rtlCol="0">
            <a:spAutoFit/>
          </a:bodyPr>
          <a:lstStyle/>
          <a:p>
            <a:r>
              <a:rPr lang="zh-CN" altLang="en-US" sz="3000" b="1" dirty="0">
                <a:solidFill>
                  <a:schemeClr val="bg1"/>
                </a:solidFill>
                <a:cs typeface="+mn-ea"/>
                <a:sym typeface="+mn-lt"/>
              </a:rPr>
              <a:t>教学目标</a:t>
            </a:r>
          </a:p>
        </p:txBody>
      </p:sp>
      <p:grpSp>
        <p:nvGrpSpPr>
          <p:cNvPr id="37" name="组合 36"/>
          <p:cNvGrpSpPr/>
          <p:nvPr/>
        </p:nvGrpSpPr>
        <p:grpSpPr bwMode="auto">
          <a:xfrm>
            <a:off x="126390" y="726381"/>
            <a:ext cx="1512168" cy="792828"/>
            <a:chOff x="2214752" y="1500188"/>
            <a:chExt cx="4752000" cy="719137"/>
          </a:xfrm>
        </p:grpSpPr>
        <p:grpSp>
          <p:nvGrpSpPr>
            <p:cNvPr id="38" name="组合 37"/>
            <p:cNvGrpSpPr/>
            <p:nvPr/>
          </p:nvGrpSpPr>
          <p:grpSpPr bwMode="auto">
            <a:xfrm>
              <a:off x="2214752" y="1500188"/>
              <a:ext cx="4752000" cy="719137"/>
              <a:chOff x="1465263" y="1820863"/>
              <a:chExt cx="4752000" cy="719137"/>
            </a:xfrm>
          </p:grpSpPr>
          <p:sp>
            <p:nvSpPr>
              <p:cNvPr id="40" name="AutoShape 3"/>
              <p:cNvSpPr>
                <a:spLocks noChangeArrowheads="1"/>
              </p:cNvSpPr>
              <p:nvPr/>
            </p:nvSpPr>
            <p:spPr bwMode="auto">
              <a:xfrm>
                <a:off x="1465263" y="1820863"/>
                <a:ext cx="4752000" cy="719137"/>
              </a:xfrm>
              <a:prstGeom prst="roundRect">
                <a:avLst>
                  <a:gd name="adj" fmla="val 16667"/>
                </a:avLst>
              </a:prstGeom>
              <a:solidFill>
                <a:srgbClr val="0070C0"/>
              </a:solidFill>
              <a:ln w="9525" algn="ctr">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a:ln>
                      <a:noFill/>
                    </a:ln>
                    <a:solidFill>
                      <a:sysClr val="windowText" lastClr="000000"/>
                    </a:solidFill>
                    <a:effectLst/>
                    <a:uLnTx/>
                    <a:uFillTx/>
                    <a:cs typeface="+mn-ea"/>
                    <a:sym typeface="+mn-lt"/>
                  </a:rPr>
                  <a:t>zzzzzzzzz</a:t>
                </a:r>
                <a:endParaRPr kumimoji="0" lang="zh-CN" altLang="zh-CN" sz="1800" b="1" i="0" u="none" strike="noStrike" kern="1200" cap="none" spc="0" normalizeH="0" baseline="0" noProof="0">
                  <a:ln>
                    <a:noFill/>
                  </a:ln>
                  <a:solidFill>
                    <a:sysClr val="windowText" lastClr="000000"/>
                  </a:solidFill>
                  <a:effectLst/>
                  <a:uLnTx/>
                  <a:uFillTx/>
                  <a:cs typeface="+mn-ea"/>
                  <a:sym typeface="+mn-lt"/>
                </a:endParaRPr>
              </a:p>
            </p:txBody>
          </p:sp>
          <p:sp>
            <p:nvSpPr>
              <p:cNvPr id="45" name="AutoShape 3"/>
              <p:cNvSpPr>
                <a:spLocks noChangeArrowheads="1"/>
              </p:cNvSpPr>
              <p:nvPr/>
            </p:nvSpPr>
            <p:spPr bwMode="gray">
              <a:xfrm>
                <a:off x="1465263" y="1909763"/>
                <a:ext cx="4752000" cy="541337"/>
              </a:xfrm>
              <a:prstGeom prst="roundRect">
                <a:avLst>
                  <a:gd name="adj" fmla="val 16667"/>
                </a:avLst>
              </a:prstGeom>
              <a:gradFill>
                <a:gsLst>
                  <a:gs pos="0">
                    <a:sysClr val="window" lastClr="FFFFFF">
                      <a:lumMod val="95000"/>
                    </a:sysClr>
                  </a:gs>
                  <a:gs pos="100000">
                    <a:sysClr val="window" lastClr="FFFFFF">
                      <a:lumMod val="75000"/>
                    </a:sysClr>
                  </a:gs>
                </a:gsLst>
                <a:lin ang="5400000" scaled="1"/>
              </a:gradFill>
              <a:ln w="25400" algn="ctr">
                <a:solidFill>
                  <a:sysClr val="window" lastClr="FFFFFF"/>
                </a:solid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2000" b="1" i="0" u="none" strike="noStrike" kern="1200" cap="none" spc="0" normalizeH="0" baseline="0" noProof="0">
                  <a:ln>
                    <a:noFill/>
                  </a:ln>
                  <a:solidFill>
                    <a:srgbClr val="1F497D"/>
                  </a:solidFill>
                  <a:effectLst/>
                  <a:uLnTx/>
                  <a:uFillTx/>
                  <a:cs typeface="+mn-ea"/>
                  <a:sym typeface="+mn-lt"/>
                </a:endParaRPr>
              </a:p>
            </p:txBody>
          </p:sp>
        </p:grpSp>
        <p:sp>
          <p:nvSpPr>
            <p:cNvPr id="39" name="Rectangle 13"/>
            <p:cNvSpPr>
              <a:spLocks noChangeArrowheads="1"/>
            </p:cNvSpPr>
            <p:nvPr/>
          </p:nvSpPr>
          <p:spPr bwMode="auto">
            <a:xfrm>
              <a:off x="2371274" y="1658938"/>
              <a:ext cx="4449075" cy="418755"/>
            </a:xfrm>
            <a:prstGeom prst="rect">
              <a:avLst/>
            </a:prstGeom>
            <a:noFill/>
            <a:ln w="9525">
              <a:noFill/>
              <a:miter lim="800000"/>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effectLst/>
                  <a:uLnTx/>
                  <a:uFillTx/>
                  <a:cs typeface="+mn-ea"/>
                  <a:sym typeface="+mn-lt"/>
                </a:rPr>
                <a:t>知识目标</a:t>
              </a:r>
            </a:p>
          </p:txBody>
        </p:sp>
      </p:grpSp>
      <p:sp>
        <p:nvSpPr>
          <p:cNvPr id="46" name="文本框 15"/>
          <p:cNvSpPr txBox="1"/>
          <p:nvPr/>
        </p:nvSpPr>
        <p:spPr>
          <a:xfrm>
            <a:off x="1697831" y="741999"/>
            <a:ext cx="7033420" cy="1285032"/>
          </a:xfrm>
          <a:prstGeom prst="rect">
            <a:avLst/>
          </a:prstGeom>
          <a:noFill/>
          <a:ln>
            <a:noFill/>
            <a:prstDash val="dash"/>
          </a:ln>
        </p:spPr>
        <p:style>
          <a:lnRef idx="2">
            <a:schemeClr val="accent3"/>
          </a:lnRef>
          <a:fillRef idx="1">
            <a:schemeClr val="lt1"/>
          </a:fillRef>
          <a:effectRef idx="0">
            <a:schemeClr val="accent3"/>
          </a:effectRef>
          <a:fontRef idx="minor">
            <a:schemeClr val="dk1"/>
          </a:fontRef>
        </p:style>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en-US" altLang="zh-CN" b="1" dirty="0">
                <a:cs typeface="+mn-ea"/>
                <a:sym typeface="+mn-lt"/>
              </a:rPr>
              <a:t>1.</a:t>
            </a:r>
            <a:r>
              <a:rPr lang="zh-CN" altLang="en-US" b="1" dirty="0">
                <a:cs typeface="+mn-ea"/>
                <a:sym typeface="+mn-lt"/>
              </a:rPr>
              <a:t>了解消费税纳税义务人；掌握消费税的税目</a:t>
            </a:r>
          </a:p>
          <a:p>
            <a:pPr>
              <a:lnSpc>
                <a:spcPct val="110000"/>
              </a:lnSpc>
            </a:pPr>
            <a:r>
              <a:rPr lang="en-US" altLang="zh-CN" b="1" dirty="0">
                <a:cs typeface="+mn-ea"/>
                <a:sym typeface="+mn-lt"/>
              </a:rPr>
              <a:t>2.</a:t>
            </a:r>
            <a:r>
              <a:rPr lang="zh-CN" altLang="en-US" b="1" dirty="0">
                <a:cs typeface="+mn-ea"/>
                <a:sym typeface="+mn-lt"/>
              </a:rPr>
              <a:t>熟悉消费税的征税范围、税率</a:t>
            </a:r>
          </a:p>
          <a:p>
            <a:pPr>
              <a:lnSpc>
                <a:spcPct val="110000"/>
              </a:lnSpc>
            </a:pPr>
            <a:r>
              <a:rPr lang="en-US" altLang="zh-CN" b="1" dirty="0">
                <a:cs typeface="+mn-ea"/>
                <a:sym typeface="+mn-lt"/>
              </a:rPr>
              <a:t>3.</a:t>
            </a:r>
            <a:r>
              <a:rPr lang="zh-CN" altLang="en-US" b="1" dirty="0">
                <a:cs typeface="+mn-ea"/>
                <a:sym typeface="+mn-lt"/>
              </a:rPr>
              <a:t>掌握消费税应纳税额的计算</a:t>
            </a:r>
          </a:p>
          <a:p>
            <a:pPr>
              <a:lnSpc>
                <a:spcPct val="110000"/>
              </a:lnSpc>
            </a:pPr>
            <a:r>
              <a:rPr lang="en-US" altLang="zh-CN" b="1" dirty="0">
                <a:cs typeface="+mn-ea"/>
                <a:sym typeface="+mn-lt"/>
              </a:rPr>
              <a:t>4.</a:t>
            </a:r>
            <a:r>
              <a:rPr lang="zh-CN" altLang="en-US" b="1" dirty="0">
                <a:cs typeface="+mn-ea"/>
                <a:sym typeface="+mn-lt"/>
              </a:rPr>
              <a:t>熟悉消费税的征收管理及消费税的纳税申报</a:t>
            </a:r>
          </a:p>
        </p:txBody>
      </p:sp>
      <p:grpSp>
        <p:nvGrpSpPr>
          <p:cNvPr id="47" name="组合 46"/>
          <p:cNvGrpSpPr/>
          <p:nvPr/>
        </p:nvGrpSpPr>
        <p:grpSpPr bwMode="auto">
          <a:xfrm>
            <a:off x="152407" y="2234854"/>
            <a:ext cx="1512168" cy="792828"/>
            <a:chOff x="2214752" y="1500188"/>
            <a:chExt cx="4752000" cy="719137"/>
          </a:xfrm>
        </p:grpSpPr>
        <p:grpSp>
          <p:nvGrpSpPr>
            <p:cNvPr id="48" name="组合 47"/>
            <p:cNvGrpSpPr/>
            <p:nvPr/>
          </p:nvGrpSpPr>
          <p:grpSpPr bwMode="auto">
            <a:xfrm>
              <a:off x="2214752" y="1500188"/>
              <a:ext cx="4752000" cy="719137"/>
              <a:chOff x="1465263" y="1820863"/>
              <a:chExt cx="4752000" cy="719137"/>
            </a:xfrm>
          </p:grpSpPr>
          <p:sp>
            <p:nvSpPr>
              <p:cNvPr id="50" name="AutoShape 3"/>
              <p:cNvSpPr>
                <a:spLocks noChangeArrowheads="1"/>
              </p:cNvSpPr>
              <p:nvPr/>
            </p:nvSpPr>
            <p:spPr bwMode="auto">
              <a:xfrm>
                <a:off x="1465263" y="1820863"/>
                <a:ext cx="4752000" cy="719137"/>
              </a:xfrm>
              <a:prstGeom prst="roundRect">
                <a:avLst>
                  <a:gd name="adj" fmla="val 16667"/>
                </a:avLst>
              </a:prstGeom>
              <a:solidFill>
                <a:srgbClr val="0070C0"/>
              </a:solidFill>
              <a:ln w="9525" algn="ctr">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a:ln>
                      <a:noFill/>
                    </a:ln>
                    <a:solidFill>
                      <a:sysClr val="windowText" lastClr="000000"/>
                    </a:solidFill>
                    <a:effectLst/>
                    <a:uLnTx/>
                    <a:uFillTx/>
                    <a:cs typeface="+mn-ea"/>
                    <a:sym typeface="+mn-lt"/>
                  </a:rPr>
                  <a:t>zzzzzzzzz</a:t>
                </a:r>
                <a:endParaRPr kumimoji="0" lang="zh-CN" altLang="zh-CN" sz="1800" b="1" i="0" u="none" strike="noStrike" kern="1200" cap="none" spc="0" normalizeH="0" baseline="0" noProof="0">
                  <a:ln>
                    <a:noFill/>
                  </a:ln>
                  <a:solidFill>
                    <a:sysClr val="windowText" lastClr="000000"/>
                  </a:solidFill>
                  <a:effectLst/>
                  <a:uLnTx/>
                  <a:uFillTx/>
                  <a:cs typeface="+mn-ea"/>
                  <a:sym typeface="+mn-lt"/>
                </a:endParaRPr>
              </a:p>
            </p:txBody>
          </p:sp>
          <p:sp>
            <p:nvSpPr>
              <p:cNvPr id="51" name="AutoShape 3"/>
              <p:cNvSpPr>
                <a:spLocks noChangeArrowheads="1"/>
              </p:cNvSpPr>
              <p:nvPr/>
            </p:nvSpPr>
            <p:spPr bwMode="gray">
              <a:xfrm>
                <a:off x="1465263" y="1909763"/>
                <a:ext cx="4752000" cy="541337"/>
              </a:xfrm>
              <a:prstGeom prst="roundRect">
                <a:avLst>
                  <a:gd name="adj" fmla="val 16667"/>
                </a:avLst>
              </a:prstGeom>
              <a:gradFill>
                <a:gsLst>
                  <a:gs pos="0">
                    <a:sysClr val="window" lastClr="FFFFFF">
                      <a:lumMod val="95000"/>
                    </a:sysClr>
                  </a:gs>
                  <a:gs pos="100000">
                    <a:sysClr val="window" lastClr="FFFFFF">
                      <a:lumMod val="75000"/>
                    </a:sysClr>
                  </a:gs>
                </a:gsLst>
                <a:lin ang="5400000" scaled="1"/>
              </a:gradFill>
              <a:ln w="25400" algn="ctr">
                <a:solidFill>
                  <a:sysClr val="window" lastClr="FFFFFF"/>
                </a:solid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2000" b="1" i="0" u="none" strike="noStrike" kern="1200" cap="none" spc="0" normalizeH="0" baseline="0" noProof="0">
                  <a:ln>
                    <a:noFill/>
                  </a:ln>
                  <a:solidFill>
                    <a:srgbClr val="1F497D"/>
                  </a:solidFill>
                  <a:effectLst/>
                  <a:uLnTx/>
                  <a:uFillTx/>
                  <a:cs typeface="+mn-ea"/>
                  <a:sym typeface="+mn-lt"/>
                </a:endParaRPr>
              </a:p>
            </p:txBody>
          </p:sp>
        </p:grpSp>
        <p:sp>
          <p:nvSpPr>
            <p:cNvPr id="49" name="Rectangle 13"/>
            <p:cNvSpPr>
              <a:spLocks noChangeArrowheads="1"/>
            </p:cNvSpPr>
            <p:nvPr/>
          </p:nvSpPr>
          <p:spPr bwMode="auto">
            <a:xfrm>
              <a:off x="2371274" y="1658938"/>
              <a:ext cx="4449075" cy="418755"/>
            </a:xfrm>
            <a:prstGeom prst="rect">
              <a:avLst/>
            </a:prstGeom>
            <a:noFill/>
            <a:ln w="9525">
              <a:noFill/>
              <a:miter lim="800000"/>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lang="zh-CN" altLang="en-US" sz="2400" b="1" dirty="0">
                  <a:cs typeface="+mn-ea"/>
                  <a:sym typeface="+mn-lt"/>
                </a:rPr>
                <a:t>技能</a:t>
              </a:r>
              <a:r>
                <a:rPr kumimoji="0" lang="zh-CN" altLang="en-US" sz="2400" b="1" i="0" u="none" strike="noStrike" kern="1200" cap="none" spc="0" normalizeH="0" baseline="0" noProof="0" dirty="0">
                  <a:ln>
                    <a:noFill/>
                  </a:ln>
                  <a:effectLst/>
                  <a:uLnTx/>
                  <a:uFillTx/>
                  <a:cs typeface="+mn-ea"/>
                  <a:sym typeface="+mn-lt"/>
                </a:rPr>
                <a:t>目标</a:t>
              </a:r>
            </a:p>
          </p:txBody>
        </p:sp>
      </p:grpSp>
      <p:sp>
        <p:nvSpPr>
          <p:cNvPr id="52" name="文本框 15"/>
          <p:cNvSpPr txBox="1"/>
          <p:nvPr/>
        </p:nvSpPr>
        <p:spPr>
          <a:xfrm>
            <a:off x="1707295" y="2127330"/>
            <a:ext cx="7040509" cy="1004570"/>
          </a:xfrm>
          <a:prstGeom prst="rect">
            <a:avLst/>
          </a:prstGeom>
          <a:noFill/>
          <a:ln>
            <a:noFill/>
            <a:prstDash val="dash"/>
          </a:ln>
        </p:spPr>
        <p:style>
          <a:lnRef idx="2">
            <a:schemeClr val="accent3"/>
          </a:lnRef>
          <a:fillRef idx="1">
            <a:schemeClr val="lt1"/>
          </a:fillRef>
          <a:effectRef idx="0">
            <a:schemeClr val="accent3"/>
          </a:effectRef>
          <a:fontRef idx="minor">
            <a:schemeClr val="dk1"/>
          </a:fontRef>
        </p:style>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en-US" altLang="zh-CN" b="1" dirty="0">
                <a:cs typeface="+mn-ea"/>
                <a:sym typeface="+mn-lt"/>
              </a:rPr>
              <a:t>1.</a:t>
            </a:r>
            <a:r>
              <a:rPr lang="zh-CN" altLang="en-US" b="1" dirty="0">
                <a:cs typeface="+mn-ea"/>
                <a:sym typeface="+mn-lt"/>
              </a:rPr>
              <a:t>能确定消费税的征税范围、税率</a:t>
            </a:r>
          </a:p>
          <a:p>
            <a:pPr>
              <a:lnSpc>
                <a:spcPct val="110000"/>
              </a:lnSpc>
            </a:pPr>
            <a:r>
              <a:rPr lang="en-US" altLang="zh-CN" b="1" dirty="0">
                <a:cs typeface="+mn-ea"/>
                <a:sym typeface="+mn-lt"/>
              </a:rPr>
              <a:t>2.</a:t>
            </a:r>
            <a:r>
              <a:rPr lang="zh-CN" altLang="en-US" b="1" dirty="0">
                <a:cs typeface="+mn-ea"/>
                <a:sym typeface="+mn-lt"/>
              </a:rPr>
              <a:t>能准确计算消费税的应纳税额</a:t>
            </a:r>
          </a:p>
          <a:p>
            <a:pPr>
              <a:lnSpc>
                <a:spcPct val="110000"/>
              </a:lnSpc>
            </a:pPr>
            <a:r>
              <a:rPr lang="en-US" altLang="zh-CN" b="1" dirty="0">
                <a:cs typeface="+mn-ea"/>
                <a:sym typeface="+mn-lt"/>
              </a:rPr>
              <a:t>3.</a:t>
            </a:r>
            <a:r>
              <a:rPr lang="zh-CN" altLang="en-US" b="1" dirty="0">
                <a:cs typeface="+mn-ea"/>
                <a:sym typeface="+mn-lt"/>
              </a:rPr>
              <a:t>能正确填写消费税纳税申报表</a:t>
            </a:r>
          </a:p>
        </p:txBody>
      </p:sp>
      <p:grpSp>
        <p:nvGrpSpPr>
          <p:cNvPr id="22" name="组合 21"/>
          <p:cNvGrpSpPr/>
          <p:nvPr/>
        </p:nvGrpSpPr>
        <p:grpSpPr bwMode="auto">
          <a:xfrm>
            <a:off x="176198" y="3598803"/>
            <a:ext cx="1512168" cy="792828"/>
            <a:chOff x="2214752" y="1500188"/>
            <a:chExt cx="4752000" cy="719137"/>
          </a:xfrm>
        </p:grpSpPr>
        <p:grpSp>
          <p:nvGrpSpPr>
            <p:cNvPr id="23" name="组合 22"/>
            <p:cNvGrpSpPr/>
            <p:nvPr/>
          </p:nvGrpSpPr>
          <p:grpSpPr bwMode="auto">
            <a:xfrm>
              <a:off x="2214752" y="1500188"/>
              <a:ext cx="4752000" cy="719137"/>
              <a:chOff x="1465263" y="1820863"/>
              <a:chExt cx="4752000" cy="719137"/>
            </a:xfrm>
          </p:grpSpPr>
          <p:sp>
            <p:nvSpPr>
              <p:cNvPr id="25" name="AutoShape 3"/>
              <p:cNvSpPr>
                <a:spLocks noChangeArrowheads="1"/>
              </p:cNvSpPr>
              <p:nvPr/>
            </p:nvSpPr>
            <p:spPr bwMode="auto">
              <a:xfrm>
                <a:off x="1465263" y="1820863"/>
                <a:ext cx="4752000" cy="719137"/>
              </a:xfrm>
              <a:prstGeom prst="roundRect">
                <a:avLst>
                  <a:gd name="adj" fmla="val 16667"/>
                </a:avLst>
              </a:prstGeom>
              <a:solidFill>
                <a:srgbClr val="0070C0"/>
              </a:solidFill>
              <a:ln w="9525" algn="ctr">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a:ln>
                      <a:noFill/>
                    </a:ln>
                    <a:solidFill>
                      <a:sysClr val="windowText" lastClr="000000"/>
                    </a:solidFill>
                    <a:effectLst/>
                    <a:uLnTx/>
                    <a:uFillTx/>
                    <a:cs typeface="+mn-ea"/>
                    <a:sym typeface="+mn-lt"/>
                  </a:rPr>
                  <a:t>zzzzzzzzz</a:t>
                </a:r>
                <a:endParaRPr kumimoji="0" lang="zh-CN" altLang="zh-CN" sz="1800" b="1" i="0" u="none" strike="noStrike" kern="1200" cap="none" spc="0" normalizeH="0" baseline="0" noProof="0">
                  <a:ln>
                    <a:noFill/>
                  </a:ln>
                  <a:solidFill>
                    <a:sysClr val="windowText" lastClr="000000"/>
                  </a:solidFill>
                  <a:effectLst/>
                  <a:uLnTx/>
                  <a:uFillTx/>
                  <a:cs typeface="+mn-ea"/>
                  <a:sym typeface="+mn-lt"/>
                </a:endParaRPr>
              </a:p>
            </p:txBody>
          </p:sp>
          <p:sp>
            <p:nvSpPr>
              <p:cNvPr id="26" name="AutoShape 3"/>
              <p:cNvSpPr>
                <a:spLocks noChangeArrowheads="1"/>
              </p:cNvSpPr>
              <p:nvPr/>
            </p:nvSpPr>
            <p:spPr bwMode="gray">
              <a:xfrm>
                <a:off x="1465263" y="1909763"/>
                <a:ext cx="4752000" cy="541337"/>
              </a:xfrm>
              <a:prstGeom prst="roundRect">
                <a:avLst>
                  <a:gd name="adj" fmla="val 16667"/>
                </a:avLst>
              </a:prstGeom>
              <a:gradFill>
                <a:gsLst>
                  <a:gs pos="0">
                    <a:sysClr val="window" lastClr="FFFFFF">
                      <a:lumMod val="95000"/>
                    </a:sysClr>
                  </a:gs>
                  <a:gs pos="100000">
                    <a:sysClr val="window" lastClr="FFFFFF">
                      <a:lumMod val="75000"/>
                    </a:sysClr>
                  </a:gs>
                </a:gsLst>
                <a:lin ang="5400000" scaled="1"/>
              </a:gradFill>
              <a:ln w="25400" algn="ctr">
                <a:solidFill>
                  <a:sysClr val="window" lastClr="FFFFFF"/>
                </a:solid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2000" b="1" i="0" u="none" strike="noStrike" kern="1200" cap="none" spc="0" normalizeH="0" baseline="0" noProof="0">
                  <a:ln>
                    <a:noFill/>
                  </a:ln>
                  <a:solidFill>
                    <a:srgbClr val="1F497D"/>
                  </a:solidFill>
                  <a:effectLst/>
                  <a:uLnTx/>
                  <a:uFillTx/>
                  <a:cs typeface="+mn-ea"/>
                  <a:sym typeface="+mn-lt"/>
                </a:endParaRPr>
              </a:p>
            </p:txBody>
          </p:sp>
        </p:grpSp>
        <p:sp>
          <p:nvSpPr>
            <p:cNvPr id="24" name="Rectangle 13"/>
            <p:cNvSpPr>
              <a:spLocks noChangeArrowheads="1"/>
            </p:cNvSpPr>
            <p:nvPr/>
          </p:nvSpPr>
          <p:spPr bwMode="auto">
            <a:xfrm>
              <a:off x="2361200" y="1658938"/>
              <a:ext cx="4469225" cy="418755"/>
            </a:xfrm>
            <a:prstGeom prst="rect">
              <a:avLst/>
            </a:prstGeom>
            <a:noFill/>
            <a:ln w="9525">
              <a:noFill/>
              <a:miter lim="800000"/>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effectLst/>
                  <a:uLnTx/>
                  <a:uFillTx/>
                  <a:cs typeface="+mn-ea"/>
                  <a:sym typeface="+mn-lt"/>
                </a:rPr>
                <a:t>思政素养</a:t>
              </a:r>
            </a:p>
          </p:txBody>
        </p:sp>
      </p:grpSp>
      <p:sp>
        <p:nvSpPr>
          <p:cNvPr id="27" name="文本框 15"/>
          <p:cNvSpPr txBox="1"/>
          <p:nvPr/>
        </p:nvSpPr>
        <p:spPr>
          <a:xfrm>
            <a:off x="1738174" y="3414041"/>
            <a:ext cx="7033420" cy="1170305"/>
          </a:xfrm>
          <a:prstGeom prst="rect">
            <a:avLst/>
          </a:prstGeom>
          <a:noFill/>
          <a:ln>
            <a:noFill/>
            <a:prstDash val="dash"/>
          </a:ln>
        </p:spPr>
        <p:style>
          <a:lnRef idx="2">
            <a:schemeClr val="accent3"/>
          </a:lnRef>
          <a:fillRef idx="1">
            <a:schemeClr val="lt1"/>
          </a:fillRef>
          <a:effectRef idx="0">
            <a:schemeClr val="accent3"/>
          </a:effectRef>
          <a:fontRef idx="minor">
            <a:schemeClr val="dk1"/>
          </a:fontRef>
        </p:style>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b="1" dirty="0">
                <a:cs typeface="+mn-ea"/>
                <a:sym typeface="+mn-lt"/>
              </a:rPr>
              <a:t>1.</a:t>
            </a:r>
            <a:r>
              <a:rPr lang="zh-CN" altLang="en-US" b="1" dirty="0">
                <a:cs typeface="+mn-ea"/>
                <a:sym typeface="+mn-lt"/>
              </a:rPr>
              <a:t>理解我国消费税设置目的是引导消费方向</a:t>
            </a:r>
            <a:r>
              <a:rPr lang="en-US" altLang="zh-CN" b="1" dirty="0">
                <a:cs typeface="+mn-ea"/>
                <a:sym typeface="+mn-lt"/>
              </a:rPr>
              <a:t>,</a:t>
            </a:r>
            <a:r>
              <a:rPr lang="zh-CN" altLang="en-US" b="1" dirty="0">
                <a:cs typeface="+mn-ea"/>
                <a:sym typeface="+mn-lt"/>
              </a:rPr>
              <a:t>保证国家财政收入</a:t>
            </a:r>
          </a:p>
          <a:p>
            <a:pPr>
              <a:lnSpc>
                <a:spcPct val="130000"/>
              </a:lnSpc>
            </a:pPr>
            <a:r>
              <a:rPr lang="en-US" altLang="zh-CN" b="1" dirty="0">
                <a:cs typeface="+mn-ea"/>
                <a:sym typeface="+mn-lt"/>
              </a:rPr>
              <a:t>2.</a:t>
            </a:r>
            <a:r>
              <a:rPr lang="zh-CN" altLang="en-US" b="1" dirty="0">
                <a:cs typeface="+mn-ea"/>
                <a:sym typeface="+mn-lt"/>
              </a:rPr>
              <a:t>结合消费税税目特点和有关知识</a:t>
            </a:r>
            <a:r>
              <a:rPr lang="en-US" altLang="zh-CN" b="1" dirty="0">
                <a:cs typeface="+mn-ea"/>
                <a:sym typeface="+mn-lt"/>
              </a:rPr>
              <a:t>,</a:t>
            </a:r>
            <a:r>
              <a:rPr lang="zh-CN" altLang="en-US" b="1" dirty="0">
                <a:cs typeface="+mn-ea"/>
                <a:sym typeface="+mn-lt"/>
              </a:rPr>
              <a:t>让学生建立环保健康意识</a:t>
            </a:r>
          </a:p>
          <a:p>
            <a:pPr>
              <a:lnSpc>
                <a:spcPct val="130000"/>
              </a:lnSpc>
            </a:pPr>
            <a:r>
              <a:rPr lang="en-US" altLang="zh-CN" b="1" dirty="0">
                <a:cs typeface="+mn-ea"/>
                <a:sym typeface="+mn-lt"/>
              </a:rPr>
              <a:t>3.</a:t>
            </a:r>
            <a:r>
              <a:rPr lang="zh-CN" altLang="en-US" b="1" dirty="0">
                <a:cs typeface="+mn-ea"/>
                <a:sym typeface="+mn-lt"/>
              </a:rPr>
              <a:t>引导学生树立正确消费观</a:t>
            </a:r>
            <a:r>
              <a:rPr lang="en-US" altLang="zh-CN" b="1" dirty="0">
                <a:cs typeface="+mn-ea"/>
                <a:sym typeface="+mn-lt"/>
              </a:rPr>
              <a:t>,</a:t>
            </a:r>
            <a:r>
              <a:rPr lang="zh-CN" altLang="en-US" b="1" dirty="0">
                <a:cs typeface="+mn-ea"/>
                <a:sym typeface="+mn-lt"/>
              </a:rPr>
              <a:t>养成勤俭节约的生活习</a:t>
            </a: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ED4F922-2CDC-D47B-8542-E543FD499F9B}"/>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30</a:t>
            </a:fld>
            <a:endParaRPr lang="en-US">
              <a:solidFill>
                <a:prstClr val="black">
                  <a:tint val="75000"/>
                </a:prstClr>
              </a:solidFill>
            </a:endParaRPr>
          </a:p>
        </p:txBody>
      </p:sp>
      <p:sp>
        <p:nvSpPr>
          <p:cNvPr id="4" name="文本框 3">
            <a:extLst>
              <a:ext uri="{FF2B5EF4-FFF2-40B4-BE49-F238E27FC236}">
                <a16:creationId xmlns:a16="http://schemas.microsoft.com/office/drawing/2014/main" id="{A6A6E78B-165E-7731-4DA4-4B41B9BC2457}"/>
              </a:ext>
            </a:extLst>
          </p:cNvPr>
          <p:cNvSpPr txBox="1"/>
          <p:nvPr/>
        </p:nvSpPr>
        <p:spPr>
          <a:xfrm>
            <a:off x="4950995" y="4317943"/>
            <a:ext cx="4572000" cy="307777"/>
          </a:xfrm>
          <a:prstGeom prst="rect">
            <a:avLst/>
          </a:prstGeom>
          <a:noFill/>
        </p:spPr>
        <p:txBody>
          <a:bodyPr wrap="square">
            <a:spAutoFit/>
          </a:bodyPr>
          <a:lstStyle/>
          <a:p>
            <a:r>
              <a:rPr lang="zh-CN" altLang="en-US" dirty="0"/>
              <a:t>https://ks.wjx.top/vm/mq33TMn.aspx# </a:t>
            </a:r>
          </a:p>
        </p:txBody>
      </p:sp>
      <p:pic>
        <p:nvPicPr>
          <p:cNvPr id="5" name="图片 4">
            <a:extLst>
              <a:ext uri="{FF2B5EF4-FFF2-40B4-BE49-F238E27FC236}">
                <a16:creationId xmlns:a16="http://schemas.microsoft.com/office/drawing/2014/main" id="{4FD83FDD-690A-3B59-8912-8842C6A973D1}"/>
              </a:ext>
            </a:extLst>
          </p:cNvPr>
          <p:cNvPicPr>
            <a:picLocks noChangeAspect="1"/>
          </p:cNvPicPr>
          <p:nvPr/>
        </p:nvPicPr>
        <p:blipFill>
          <a:blip r:embed="rId2"/>
          <a:stretch>
            <a:fillRect/>
          </a:stretch>
        </p:blipFill>
        <p:spPr>
          <a:xfrm>
            <a:off x="438484" y="1379871"/>
            <a:ext cx="4237790" cy="2938072"/>
          </a:xfrm>
          <a:prstGeom prst="rect">
            <a:avLst/>
          </a:prstGeom>
        </p:spPr>
      </p:pic>
      <p:sp>
        <p:nvSpPr>
          <p:cNvPr id="6" name="文本框 5">
            <a:extLst>
              <a:ext uri="{FF2B5EF4-FFF2-40B4-BE49-F238E27FC236}">
                <a16:creationId xmlns:a16="http://schemas.microsoft.com/office/drawing/2014/main" id="{988889A3-A477-D9DF-6CA6-3FD5ECE0ABC2}"/>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真题我来答</a:t>
            </a:r>
            <a:endParaRPr lang="en-US" altLang="zh-CN" sz="2800" b="1" dirty="0">
              <a:solidFill>
                <a:srgbClr val="7030A0"/>
              </a:solidFill>
              <a:cs typeface="+mn-ea"/>
              <a:sym typeface="+mn-lt"/>
            </a:endParaRPr>
          </a:p>
        </p:txBody>
      </p:sp>
      <p:pic>
        <p:nvPicPr>
          <p:cNvPr id="7" name="图片 6">
            <a:extLst>
              <a:ext uri="{FF2B5EF4-FFF2-40B4-BE49-F238E27FC236}">
                <a16:creationId xmlns:a16="http://schemas.microsoft.com/office/drawing/2014/main" id="{7AEE1149-BD82-9DAE-0EAF-B75AC20775A7}"/>
              </a:ext>
            </a:extLst>
          </p:cNvPr>
          <p:cNvPicPr>
            <a:picLocks noChangeAspect="1"/>
          </p:cNvPicPr>
          <p:nvPr/>
        </p:nvPicPr>
        <p:blipFill>
          <a:blip r:embed="rId3"/>
          <a:stretch>
            <a:fillRect/>
          </a:stretch>
        </p:blipFill>
        <p:spPr>
          <a:xfrm>
            <a:off x="5138419" y="1268729"/>
            <a:ext cx="2718647" cy="2718647"/>
          </a:xfrm>
          <a:prstGeom prst="rect">
            <a:avLst/>
          </a:prstGeom>
        </p:spPr>
      </p:pic>
    </p:spTree>
    <p:extLst>
      <p:ext uri="{BB962C8B-B14F-4D97-AF65-F5344CB8AC3E}">
        <p14:creationId xmlns:p14="http://schemas.microsoft.com/office/powerpoint/2010/main" val="3426383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31</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下列消费品中，征收消费税的有</a:t>
            </a:r>
            <a:r>
              <a:rPr lang="en-US" altLang="zh-CN" dirty="0">
                <a:latin typeface="+mn-lt"/>
                <a:ea typeface="+mn-ea"/>
                <a:cs typeface="+mn-ea"/>
                <a:sym typeface="+mn-lt"/>
              </a:rPr>
              <a:t>(    )</a:t>
            </a:r>
            <a:r>
              <a:rPr lang="zh-CN" altLang="en-US" dirty="0">
                <a:latin typeface="+mn-lt"/>
                <a:ea typeface="+mn-ea"/>
                <a:cs typeface="+mn-ea"/>
                <a:sym typeface="+mn-lt"/>
              </a:rPr>
              <a:t>。</a:t>
            </a:r>
          </a:p>
          <a:p>
            <a:r>
              <a:rPr lang="zh-CN" altLang="en-US" dirty="0">
                <a:latin typeface="+mn-lt"/>
                <a:ea typeface="+mn-ea"/>
                <a:cs typeface="+mn-ea"/>
                <a:sym typeface="+mn-lt"/>
              </a:rPr>
              <a:t>    </a:t>
            </a:r>
            <a:r>
              <a:rPr lang="en-US" altLang="zh-CN" dirty="0">
                <a:latin typeface="+mn-lt"/>
                <a:ea typeface="+mn-ea"/>
                <a:cs typeface="+mn-ea"/>
                <a:sym typeface="+mn-lt"/>
              </a:rPr>
              <a:t>A</a:t>
            </a:r>
            <a:r>
              <a:rPr lang="zh-CN" altLang="en-US" dirty="0">
                <a:latin typeface="+mn-lt"/>
                <a:ea typeface="+mn-ea"/>
                <a:cs typeface="+mn-ea"/>
                <a:sym typeface="+mn-lt"/>
              </a:rPr>
              <a:t>．体育上用的发令纸</a:t>
            </a:r>
          </a:p>
          <a:p>
            <a:r>
              <a:rPr lang="zh-CN" altLang="en-US" dirty="0">
                <a:latin typeface="+mn-lt"/>
                <a:ea typeface="+mn-ea"/>
                <a:cs typeface="+mn-ea"/>
                <a:sym typeface="+mn-lt"/>
              </a:rPr>
              <a:t>    </a:t>
            </a:r>
            <a:r>
              <a:rPr lang="en-US" altLang="zh-CN" dirty="0">
                <a:latin typeface="+mn-lt"/>
                <a:ea typeface="+mn-ea"/>
                <a:cs typeface="+mn-ea"/>
                <a:sym typeface="+mn-lt"/>
              </a:rPr>
              <a:t>B</a:t>
            </a:r>
            <a:r>
              <a:rPr lang="zh-CN" altLang="en-US" dirty="0">
                <a:latin typeface="+mn-lt"/>
                <a:ea typeface="+mn-ea"/>
                <a:cs typeface="+mn-ea"/>
                <a:sym typeface="+mn-lt"/>
              </a:rPr>
              <a:t>．电动汽车</a:t>
            </a:r>
          </a:p>
          <a:p>
            <a:r>
              <a:rPr lang="zh-CN" altLang="en-US" dirty="0">
                <a:latin typeface="+mn-lt"/>
                <a:ea typeface="+mn-ea"/>
                <a:cs typeface="+mn-ea"/>
                <a:sym typeface="+mn-lt"/>
              </a:rPr>
              <a:t>    </a:t>
            </a:r>
            <a:r>
              <a:rPr lang="en-US" altLang="zh-CN" dirty="0">
                <a:latin typeface="+mn-lt"/>
                <a:ea typeface="+mn-ea"/>
                <a:cs typeface="+mn-ea"/>
                <a:sym typeface="+mn-lt"/>
              </a:rPr>
              <a:t>C</a:t>
            </a:r>
            <a:r>
              <a:rPr lang="zh-CN" altLang="en-US" dirty="0">
                <a:latin typeface="+mn-lt"/>
                <a:ea typeface="+mn-ea"/>
                <a:cs typeface="+mn-ea"/>
                <a:sym typeface="+mn-lt"/>
              </a:rPr>
              <a:t>．高档护肤化妆品</a:t>
            </a:r>
          </a:p>
          <a:p>
            <a:r>
              <a:rPr lang="zh-CN" altLang="en-US" dirty="0">
                <a:latin typeface="+mn-lt"/>
                <a:ea typeface="+mn-ea"/>
                <a:cs typeface="+mn-ea"/>
                <a:sym typeface="+mn-lt"/>
              </a:rPr>
              <a:t>    </a:t>
            </a:r>
            <a:r>
              <a:rPr lang="en-US" altLang="zh-CN" dirty="0">
                <a:latin typeface="+mn-lt"/>
                <a:ea typeface="+mn-ea"/>
                <a:cs typeface="+mn-ea"/>
                <a:sym typeface="+mn-lt"/>
              </a:rPr>
              <a:t>D</a:t>
            </a:r>
            <a:r>
              <a:rPr lang="zh-CN" altLang="en-US" dirty="0">
                <a:latin typeface="+mn-lt"/>
                <a:ea typeface="+mn-ea"/>
                <a:cs typeface="+mn-ea"/>
                <a:sym typeface="+mn-lt"/>
              </a:rPr>
              <a:t>．气缸容量在</a:t>
            </a:r>
            <a:r>
              <a:rPr lang="en-US" altLang="zh-CN" dirty="0">
                <a:latin typeface="+mn-lt"/>
                <a:ea typeface="+mn-ea"/>
                <a:cs typeface="+mn-ea"/>
                <a:sym typeface="+mn-lt"/>
              </a:rPr>
              <a:t>250</a:t>
            </a:r>
            <a:r>
              <a:rPr lang="zh-CN" altLang="en-US" dirty="0">
                <a:latin typeface="+mn-lt"/>
                <a:ea typeface="+mn-ea"/>
                <a:cs typeface="+mn-ea"/>
                <a:sym typeface="+mn-lt"/>
              </a:rPr>
              <a:t>毫升（不含）以下的摩托车</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6" y="3944965"/>
            <a:ext cx="677108" cy="1428693"/>
            <a:chOff x="9306657"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7" y="2657710"/>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C</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818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32</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根据消费税法律制度的规定，下列各项中，应征收消费税的是（    ）。</a:t>
            </a:r>
          </a:p>
          <a:p>
            <a:r>
              <a:rPr lang="en-US" altLang="zh-CN" dirty="0">
                <a:latin typeface="+mn-lt"/>
                <a:ea typeface="+mn-ea"/>
                <a:cs typeface="+mn-ea"/>
                <a:sym typeface="+mn-lt"/>
              </a:rPr>
              <a:t>A.</a:t>
            </a:r>
            <a:r>
              <a:rPr lang="zh-CN" altLang="en-US" dirty="0">
                <a:latin typeface="+mn-lt"/>
                <a:ea typeface="+mn-ea"/>
                <a:cs typeface="+mn-ea"/>
                <a:sym typeface="+mn-lt"/>
              </a:rPr>
              <a:t>电动汽车    </a:t>
            </a:r>
            <a:endParaRPr lang="en-US" altLang="zh-CN" dirty="0">
              <a:latin typeface="+mn-lt"/>
              <a:ea typeface="+mn-ea"/>
              <a:cs typeface="+mn-ea"/>
              <a:sym typeface="+mn-lt"/>
            </a:endParaRPr>
          </a:p>
          <a:p>
            <a:r>
              <a:rPr lang="en-US" altLang="zh-CN" dirty="0">
                <a:latin typeface="+mn-lt"/>
                <a:ea typeface="+mn-ea"/>
                <a:cs typeface="+mn-ea"/>
                <a:sym typeface="+mn-lt"/>
              </a:rPr>
              <a:t>B.</a:t>
            </a:r>
            <a:r>
              <a:rPr lang="zh-CN" altLang="en-US" dirty="0">
                <a:latin typeface="+mn-lt"/>
                <a:ea typeface="+mn-ea"/>
                <a:cs typeface="+mn-ea"/>
                <a:sym typeface="+mn-lt"/>
              </a:rPr>
              <a:t>实木地板      </a:t>
            </a:r>
            <a:endParaRPr lang="en-US" altLang="zh-CN" dirty="0">
              <a:latin typeface="+mn-lt"/>
              <a:ea typeface="+mn-ea"/>
              <a:cs typeface="+mn-ea"/>
              <a:sym typeface="+mn-lt"/>
            </a:endParaRPr>
          </a:p>
          <a:p>
            <a:r>
              <a:rPr lang="en-US" altLang="zh-CN" dirty="0">
                <a:latin typeface="+mn-lt"/>
                <a:ea typeface="+mn-ea"/>
                <a:cs typeface="+mn-ea"/>
                <a:sym typeface="+mn-lt"/>
              </a:rPr>
              <a:t>C.</a:t>
            </a:r>
            <a:r>
              <a:rPr lang="zh-CN" altLang="en-US" dirty="0">
                <a:latin typeface="+mn-lt"/>
                <a:ea typeface="+mn-ea"/>
                <a:cs typeface="+mn-ea"/>
                <a:sym typeface="+mn-lt"/>
              </a:rPr>
              <a:t>调味料酒      </a:t>
            </a:r>
            <a:endParaRPr lang="en-US" altLang="zh-CN" dirty="0">
              <a:latin typeface="+mn-lt"/>
              <a:ea typeface="+mn-ea"/>
              <a:cs typeface="+mn-ea"/>
              <a:sym typeface="+mn-lt"/>
            </a:endParaRPr>
          </a:p>
          <a:p>
            <a:r>
              <a:rPr lang="en-US" altLang="zh-CN" dirty="0">
                <a:latin typeface="+mn-lt"/>
                <a:ea typeface="+mn-ea"/>
                <a:cs typeface="+mn-ea"/>
                <a:sym typeface="+mn-lt"/>
              </a:rPr>
              <a:t>D.</a:t>
            </a:r>
            <a:r>
              <a:rPr lang="zh-CN" altLang="en-US" dirty="0">
                <a:latin typeface="+mn-lt"/>
                <a:ea typeface="+mn-ea"/>
                <a:cs typeface="+mn-ea"/>
                <a:sym typeface="+mn-lt"/>
              </a:rPr>
              <a:t>农用拖拉机</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6" y="3944965"/>
            <a:ext cx="677108" cy="1428693"/>
            <a:chOff x="9306657"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7" y="2657710"/>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B</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256929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33</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多选题</a:t>
            </a:r>
            <a:r>
              <a:rPr lang="en-US" altLang="zh-CN" dirty="0">
                <a:latin typeface="+mn-lt"/>
                <a:ea typeface="+mn-ea"/>
                <a:cs typeface="+mn-ea"/>
                <a:sym typeface="+mn-lt"/>
              </a:rPr>
              <a:t>】</a:t>
            </a:r>
            <a:r>
              <a:rPr lang="zh-CN" altLang="en-US" dirty="0">
                <a:latin typeface="+mn-lt"/>
                <a:ea typeface="+mn-ea"/>
                <a:cs typeface="+mn-ea"/>
                <a:sym typeface="+mn-lt"/>
              </a:rPr>
              <a:t>根据消费税法律制度的规定，下列消费品中，属于消费税征税范围的有（    ）。</a:t>
            </a:r>
          </a:p>
          <a:p>
            <a:r>
              <a:rPr lang="en-US" altLang="zh-CN" dirty="0">
                <a:latin typeface="+mn-lt"/>
                <a:ea typeface="+mn-ea"/>
                <a:cs typeface="+mn-ea"/>
                <a:sym typeface="+mn-lt"/>
              </a:rPr>
              <a:t>A.</a:t>
            </a:r>
            <a:r>
              <a:rPr lang="zh-CN" altLang="en-US" dirty="0">
                <a:latin typeface="+mn-lt"/>
                <a:ea typeface="+mn-ea"/>
                <a:cs typeface="+mn-ea"/>
                <a:sym typeface="+mn-lt"/>
              </a:rPr>
              <a:t>电池     </a:t>
            </a:r>
            <a:endParaRPr lang="en-US" altLang="zh-CN" dirty="0">
              <a:latin typeface="+mn-lt"/>
              <a:ea typeface="+mn-ea"/>
              <a:cs typeface="+mn-ea"/>
              <a:sym typeface="+mn-lt"/>
            </a:endParaRPr>
          </a:p>
          <a:p>
            <a:r>
              <a:rPr lang="en-US" altLang="zh-CN" dirty="0">
                <a:latin typeface="+mn-lt"/>
                <a:ea typeface="+mn-ea"/>
                <a:cs typeface="+mn-ea"/>
                <a:sym typeface="+mn-lt"/>
              </a:rPr>
              <a:t>B.</a:t>
            </a:r>
            <a:r>
              <a:rPr lang="zh-CN" altLang="en-US" dirty="0">
                <a:latin typeface="+mn-lt"/>
                <a:ea typeface="+mn-ea"/>
                <a:cs typeface="+mn-ea"/>
                <a:sym typeface="+mn-lt"/>
              </a:rPr>
              <a:t>摩托车    </a:t>
            </a:r>
            <a:endParaRPr lang="en-US" altLang="zh-CN" dirty="0">
              <a:latin typeface="+mn-lt"/>
              <a:ea typeface="+mn-ea"/>
              <a:cs typeface="+mn-ea"/>
              <a:sym typeface="+mn-lt"/>
            </a:endParaRPr>
          </a:p>
          <a:p>
            <a:r>
              <a:rPr lang="en-US" altLang="zh-CN" dirty="0">
                <a:latin typeface="+mn-lt"/>
                <a:ea typeface="+mn-ea"/>
                <a:cs typeface="+mn-ea"/>
                <a:sym typeface="+mn-lt"/>
              </a:rPr>
              <a:t>C.</a:t>
            </a:r>
            <a:r>
              <a:rPr lang="zh-CN" altLang="en-US" dirty="0">
                <a:latin typeface="+mn-lt"/>
                <a:ea typeface="+mn-ea"/>
                <a:cs typeface="+mn-ea"/>
                <a:sym typeface="+mn-lt"/>
              </a:rPr>
              <a:t>石脑油      </a:t>
            </a:r>
            <a:endParaRPr lang="en-US" altLang="zh-CN" dirty="0">
              <a:latin typeface="+mn-lt"/>
              <a:ea typeface="+mn-ea"/>
              <a:cs typeface="+mn-ea"/>
              <a:sym typeface="+mn-lt"/>
            </a:endParaRPr>
          </a:p>
          <a:p>
            <a:r>
              <a:rPr lang="en-US" altLang="zh-CN" dirty="0">
                <a:latin typeface="+mn-lt"/>
                <a:ea typeface="+mn-ea"/>
                <a:cs typeface="+mn-ea"/>
                <a:sym typeface="+mn-lt"/>
              </a:rPr>
              <a:t>D.</a:t>
            </a:r>
            <a:r>
              <a:rPr lang="zh-CN" altLang="en-US" dirty="0">
                <a:latin typeface="+mn-lt"/>
                <a:ea typeface="+mn-ea"/>
                <a:cs typeface="+mn-ea"/>
                <a:sym typeface="+mn-lt"/>
              </a:rPr>
              <a:t>涂料     </a:t>
            </a:r>
            <a:endParaRPr lang="en-US" altLang="zh-CN" dirty="0">
              <a:latin typeface="+mn-lt"/>
              <a:ea typeface="+mn-ea"/>
              <a:cs typeface="+mn-ea"/>
              <a:sym typeface="+mn-lt"/>
            </a:endParaRPr>
          </a:p>
          <a:p>
            <a:r>
              <a:rPr lang="en-US" altLang="zh-CN" dirty="0">
                <a:latin typeface="+mn-lt"/>
                <a:ea typeface="+mn-ea"/>
                <a:cs typeface="+mn-ea"/>
                <a:sym typeface="+mn-lt"/>
              </a:rPr>
              <a:t>E.</a:t>
            </a:r>
            <a:r>
              <a:rPr lang="zh-CN" altLang="en-US" dirty="0">
                <a:latin typeface="+mn-lt"/>
                <a:ea typeface="+mn-ea"/>
                <a:cs typeface="+mn-ea"/>
                <a:sym typeface="+mn-lt"/>
              </a:rPr>
              <a:t>烟丝</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6" y="3944964"/>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110550"/>
              <a:ext cx="902810" cy="1491008"/>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ABCDE</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219443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34</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例题</a:t>
            </a:r>
            <a:r>
              <a:rPr lang="en-US" altLang="zh-CN" dirty="0">
                <a:latin typeface="+mn-lt"/>
                <a:ea typeface="+mn-ea"/>
                <a:cs typeface="+mn-ea"/>
                <a:sym typeface="+mn-lt"/>
              </a:rPr>
              <a:t>·</a:t>
            </a:r>
            <a:r>
              <a:rPr lang="zh-CN" altLang="en-US" dirty="0">
                <a:latin typeface="+mn-lt"/>
                <a:ea typeface="+mn-ea"/>
                <a:cs typeface="+mn-ea"/>
                <a:sym typeface="+mn-lt"/>
              </a:rPr>
              <a:t>多选题</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2019</a:t>
            </a:r>
            <a:r>
              <a:rPr lang="zh-CN" altLang="en-US" dirty="0">
                <a:latin typeface="+mn-lt"/>
                <a:ea typeface="+mn-ea"/>
                <a:cs typeface="+mn-ea"/>
                <a:sym typeface="+mn-lt"/>
              </a:rPr>
              <a:t>年）根据消费税法律制度的规定，下列各项中属于消费税征税范围的有（　）。</a:t>
            </a:r>
          </a:p>
          <a:p>
            <a:r>
              <a:rPr lang="zh-CN" altLang="en-US" dirty="0">
                <a:latin typeface="+mn-lt"/>
                <a:ea typeface="+mn-ea"/>
                <a:cs typeface="+mn-ea"/>
                <a:sym typeface="+mn-lt"/>
              </a:rPr>
              <a:t>　　</a:t>
            </a:r>
            <a:r>
              <a:rPr lang="en-US" altLang="zh-CN" dirty="0">
                <a:latin typeface="+mn-lt"/>
                <a:ea typeface="+mn-ea"/>
                <a:cs typeface="+mn-ea"/>
                <a:sym typeface="+mn-lt"/>
              </a:rPr>
              <a:t>A.</a:t>
            </a:r>
            <a:r>
              <a:rPr lang="zh-CN" altLang="en-US" dirty="0">
                <a:latin typeface="+mn-lt"/>
                <a:ea typeface="+mn-ea"/>
                <a:cs typeface="+mn-ea"/>
                <a:sym typeface="+mn-lt"/>
              </a:rPr>
              <a:t>黄酒</a:t>
            </a:r>
          </a:p>
          <a:p>
            <a:r>
              <a:rPr lang="zh-CN" altLang="en-US" dirty="0">
                <a:latin typeface="+mn-lt"/>
                <a:ea typeface="+mn-ea"/>
                <a:cs typeface="+mn-ea"/>
                <a:sym typeface="+mn-lt"/>
              </a:rPr>
              <a:t>　　</a:t>
            </a:r>
            <a:r>
              <a:rPr lang="en-US" altLang="zh-CN" dirty="0">
                <a:latin typeface="+mn-lt"/>
                <a:ea typeface="+mn-ea"/>
                <a:cs typeface="+mn-ea"/>
                <a:sym typeface="+mn-lt"/>
              </a:rPr>
              <a:t>B.</a:t>
            </a:r>
            <a:r>
              <a:rPr lang="zh-CN" altLang="en-US" dirty="0">
                <a:latin typeface="+mn-lt"/>
                <a:ea typeface="+mn-ea"/>
                <a:cs typeface="+mn-ea"/>
                <a:sym typeface="+mn-lt"/>
              </a:rPr>
              <a:t>调味料酒</a:t>
            </a:r>
          </a:p>
          <a:p>
            <a:r>
              <a:rPr lang="zh-CN" altLang="en-US" dirty="0">
                <a:latin typeface="+mn-lt"/>
                <a:ea typeface="+mn-ea"/>
                <a:cs typeface="+mn-ea"/>
                <a:sym typeface="+mn-lt"/>
              </a:rPr>
              <a:t>　　</a:t>
            </a:r>
            <a:r>
              <a:rPr lang="en-US" altLang="zh-CN" dirty="0">
                <a:latin typeface="+mn-lt"/>
                <a:ea typeface="+mn-ea"/>
                <a:cs typeface="+mn-ea"/>
                <a:sym typeface="+mn-lt"/>
              </a:rPr>
              <a:t>C.</a:t>
            </a:r>
            <a:r>
              <a:rPr lang="zh-CN" altLang="en-US" dirty="0">
                <a:latin typeface="+mn-lt"/>
                <a:ea typeface="+mn-ea"/>
                <a:cs typeface="+mn-ea"/>
                <a:sym typeface="+mn-lt"/>
              </a:rPr>
              <a:t>白酒</a:t>
            </a:r>
          </a:p>
          <a:p>
            <a:r>
              <a:rPr lang="zh-CN" altLang="en-US" dirty="0">
                <a:latin typeface="+mn-lt"/>
                <a:ea typeface="+mn-ea"/>
                <a:cs typeface="+mn-ea"/>
                <a:sym typeface="+mn-lt"/>
              </a:rPr>
              <a:t>　　</a:t>
            </a:r>
            <a:r>
              <a:rPr lang="en-US" altLang="zh-CN" dirty="0">
                <a:latin typeface="+mn-lt"/>
                <a:ea typeface="+mn-ea"/>
                <a:cs typeface="+mn-ea"/>
                <a:sym typeface="+mn-lt"/>
              </a:rPr>
              <a:t>D.</a:t>
            </a:r>
            <a:r>
              <a:rPr lang="zh-CN" altLang="en-US" dirty="0">
                <a:latin typeface="+mn-lt"/>
                <a:ea typeface="+mn-ea"/>
                <a:cs typeface="+mn-ea"/>
                <a:sym typeface="+mn-lt"/>
              </a:rPr>
              <a:t>啤酒</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6" y="3944964"/>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384130"/>
              <a:ext cx="902810" cy="943848"/>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ACD</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271496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35</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例题</a:t>
            </a:r>
            <a:r>
              <a:rPr lang="en-US" altLang="zh-CN" dirty="0">
                <a:latin typeface="+mn-lt"/>
                <a:ea typeface="+mn-ea"/>
                <a:cs typeface="+mn-ea"/>
                <a:sym typeface="+mn-lt"/>
              </a:rPr>
              <a:t>·</a:t>
            </a:r>
            <a:r>
              <a:rPr lang="zh-CN" altLang="en-US" dirty="0">
                <a:latin typeface="+mn-lt"/>
                <a:ea typeface="+mn-ea"/>
                <a:cs typeface="+mn-ea"/>
                <a:sym typeface="+mn-lt"/>
              </a:rPr>
              <a:t>多选题</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2019</a:t>
            </a:r>
            <a:r>
              <a:rPr lang="zh-CN" altLang="en-US" dirty="0">
                <a:latin typeface="+mn-lt"/>
                <a:ea typeface="+mn-ea"/>
                <a:cs typeface="+mn-ea"/>
                <a:sym typeface="+mn-lt"/>
              </a:rPr>
              <a:t>年）根据消费税法律制度的规定，下列各项中，属于消费税征税范围的有（　）。</a:t>
            </a:r>
          </a:p>
          <a:p>
            <a:r>
              <a:rPr lang="zh-CN" altLang="en-US" dirty="0">
                <a:latin typeface="+mn-lt"/>
                <a:ea typeface="+mn-ea"/>
                <a:cs typeface="+mn-ea"/>
                <a:sym typeface="+mn-lt"/>
              </a:rPr>
              <a:t>　　</a:t>
            </a:r>
            <a:r>
              <a:rPr lang="en-US" altLang="zh-CN" dirty="0">
                <a:latin typeface="+mn-lt"/>
                <a:ea typeface="+mn-ea"/>
                <a:cs typeface="+mn-ea"/>
                <a:sym typeface="+mn-lt"/>
              </a:rPr>
              <a:t>A.</a:t>
            </a:r>
            <a:r>
              <a:rPr lang="zh-CN" altLang="en-US" dirty="0">
                <a:latin typeface="+mn-lt"/>
                <a:ea typeface="+mn-ea"/>
                <a:cs typeface="+mn-ea"/>
                <a:sym typeface="+mn-lt"/>
              </a:rPr>
              <a:t>私人飞机</a:t>
            </a:r>
          </a:p>
          <a:p>
            <a:r>
              <a:rPr lang="zh-CN" altLang="en-US" dirty="0">
                <a:latin typeface="+mn-lt"/>
                <a:ea typeface="+mn-ea"/>
                <a:cs typeface="+mn-ea"/>
                <a:sym typeface="+mn-lt"/>
              </a:rPr>
              <a:t>　　</a:t>
            </a:r>
            <a:r>
              <a:rPr lang="en-US" altLang="zh-CN" dirty="0">
                <a:latin typeface="+mn-lt"/>
                <a:ea typeface="+mn-ea"/>
                <a:cs typeface="+mn-ea"/>
                <a:sym typeface="+mn-lt"/>
              </a:rPr>
              <a:t>B.</a:t>
            </a:r>
            <a:r>
              <a:rPr lang="zh-CN" altLang="en-US" dirty="0">
                <a:latin typeface="+mn-lt"/>
                <a:ea typeface="+mn-ea"/>
                <a:cs typeface="+mn-ea"/>
                <a:sym typeface="+mn-lt"/>
              </a:rPr>
              <a:t>高档手表</a:t>
            </a:r>
          </a:p>
          <a:p>
            <a:r>
              <a:rPr lang="zh-CN" altLang="en-US" dirty="0">
                <a:latin typeface="+mn-lt"/>
                <a:ea typeface="+mn-ea"/>
                <a:cs typeface="+mn-ea"/>
                <a:sym typeface="+mn-lt"/>
              </a:rPr>
              <a:t>　　</a:t>
            </a:r>
            <a:r>
              <a:rPr lang="en-US" altLang="zh-CN" dirty="0">
                <a:latin typeface="+mn-lt"/>
                <a:ea typeface="+mn-ea"/>
                <a:cs typeface="+mn-ea"/>
                <a:sym typeface="+mn-lt"/>
              </a:rPr>
              <a:t>C.</a:t>
            </a:r>
            <a:r>
              <a:rPr lang="zh-CN" altLang="en-US" dirty="0">
                <a:latin typeface="+mn-lt"/>
                <a:ea typeface="+mn-ea"/>
                <a:cs typeface="+mn-ea"/>
                <a:sym typeface="+mn-lt"/>
              </a:rPr>
              <a:t>珠宝玉石</a:t>
            </a:r>
          </a:p>
          <a:p>
            <a:r>
              <a:rPr lang="zh-CN" altLang="en-US" dirty="0">
                <a:latin typeface="+mn-lt"/>
                <a:ea typeface="+mn-ea"/>
                <a:cs typeface="+mn-ea"/>
                <a:sym typeface="+mn-lt"/>
              </a:rPr>
              <a:t>　　</a:t>
            </a:r>
            <a:r>
              <a:rPr lang="en-US" altLang="zh-CN" dirty="0">
                <a:latin typeface="+mn-lt"/>
                <a:ea typeface="+mn-ea"/>
                <a:cs typeface="+mn-ea"/>
                <a:sym typeface="+mn-lt"/>
              </a:rPr>
              <a:t>D.</a:t>
            </a:r>
            <a:r>
              <a:rPr lang="zh-CN" altLang="en-US" dirty="0">
                <a:latin typeface="+mn-lt"/>
                <a:ea typeface="+mn-ea"/>
                <a:cs typeface="+mn-ea"/>
                <a:sym typeface="+mn-lt"/>
              </a:rPr>
              <a:t>游艇</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6" y="3944966"/>
            <a:ext cx="677108" cy="1428693"/>
            <a:chOff x="9306656"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6" y="2384130"/>
              <a:ext cx="902810" cy="943848"/>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BCD</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369265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36</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例题</a:t>
            </a:r>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2018</a:t>
            </a:r>
            <a:r>
              <a:rPr lang="zh-CN" altLang="en-US" dirty="0">
                <a:latin typeface="+mn-lt"/>
                <a:ea typeface="+mn-ea"/>
                <a:cs typeface="+mn-ea"/>
                <a:sym typeface="+mn-lt"/>
              </a:rPr>
              <a:t>年）根据消费税法律制度的规定，下列各项中，不属于消费税征税范围的是（　）。</a:t>
            </a:r>
          </a:p>
          <a:p>
            <a:r>
              <a:rPr lang="zh-CN" altLang="en-US" dirty="0">
                <a:latin typeface="+mn-lt"/>
                <a:ea typeface="+mn-ea"/>
                <a:cs typeface="+mn-ea"/>
                <a:sym typeface="+mn-lt"/>
              </a:rPr>
              <a:t>　　</a:t>
            </a:r>
            <a:r>
              <a:rPr lang="en-US" altLang="zh-CN" dirty="0">
                <a:latin typeface="+mn-lt"/>
                <a:ea typeface="+mn-ea"/>
                <a:cs typeface="+mn-ea"/>
                <a:sym typeface="+mn-lt"/>
              </a:rPr>
              <a:t>A.</a:t>
            </a:r>
            <a:r>
              <a:rPr lang="zh-CN" altLang="en-US" dirty="0">
                <a:latin typeface="+mn-lt"/>
                <a:ea typeface="+mn-ea"/>
                <a:cs typeface="+mn-ea"/>
                <a:sym typeface="+mn-lt"/>
              </a:rPr>
              <a:t>成品油</a:t>
            </a:r>
          </a:p>
          <a:p>
            <a:r>
              <a:rPr lang="zh-CN" altLang="en-US" dirty="0">
                <a:latin typeface="+mn-lt"/>
                <a:ea typeface="+mn-ea"/>
                <a:cs typeface="+mn-ea"/>
                <a:sym typeface="+mn-lt"/>
              </a:rPr>
              <a:t>　　</a:t>
            </a:r>
            <a:r>
              <a:rPr lang="en-US" altLang="zh-CN" dirty="0">
                <a:latin typeface="+mn-lt"/>
                <a:ea typeface="+mn-ea"/>
                <a:cs typeface="+mn-ea"/>
                <a:sym typeface="+mn-lt"/>
              </a:rPr>
              <a:t>B.</a:t>
            </a:r>
            <a:r>
              <a:rPr lang="zh-CN" altLang="en-US" dirty="0">
                <a:latin typeface="+mn-lt"/>
                <a:ea typeface="+mn-ea"/>
                <a:cs typeface="+mn-ea"/>
                <a:sym typeface="+mn-lt"/>
              </a:rPr>
              <a:t>酒精</a:t>
            </a:r>
          </a:p>
          <a:p>
            <a:r>
              <a:rPr lang="zh-CN" altLang="en-US" dirty="0">
                <a:latin typeface="+mn-lt"/>
                <a:ea typeface="+mn-ea"/>
                <a:cs typeface="+mn-ea"/>
                <a:sym typeface="+mn-lt"/>
              </a:rPr>
              <a:t>　　</a:t>
            </a:r>
            <a:r>
              <a:rPr lang="en-US" altLang="zh-CN" dirty="0">
                <a:latin typeface="+mn-lt"/>
                <a:ea typeface="+mn-ea"/>
                <a:cs typeface="+mn-ea"/>
                <a:sym typeface="+mn-lt"/>
              </a:rPr>
              <a:t>C.</a:t>
            </a:r>
            <a:r>
              <a:rPr lang="zh-CN" altLang="en-US" dirty="0">
                <a:latin typeface="+mn-lt"/>
                <a:ea typeface="+mn-ea"/>
                <a:cs typeface="+mn-ea"/>
                <a:sym typeface="+mn-lt"/>
              </a:rPr>
              <a:t>烟丝</a:t>
            </a:r>
          </a:p>
          <a:p>
            <a:r>
              <a:rPr lang="zh-CN" altLang="en-US" dirty="0">
                <a:latin typeface="+mn-lt"/>
                <a:ea typeface="+mn-ea"/>
                <a:cs typeface="+mn-ea"/>
                <a:sym typeface="+mn-lt"/>
              </a:rPr>
              <a:t>　　</a:t>
            </a:r>
            <a:r>
              <a:rPr lang="en-US" altLang="zh-CN" dirty="0">
                <a:latin typeface="+mn-lt"/>
                <a:ea typeface="+mn-ea"/>
                <a:cs typeface="+mn-ea"/>
                <a:sym typeface="+mn-lt"/>
              </a:rPr>
              <a:t>D.</a:t>
            </a:r>
            <a:r>
              <a:rPr lang="zh-CN" altLang="en-US" dirty="0">
                <a:latin typeface="+mn-lt"/>
                <a:ea typeface="+mn-ea"/>
                <a:cs typeface="+mn-ea"/>
                <a:sym typeface="+mn-lt"/>
              </a:rPr>
              <a:t>实木地板</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6" y="3944965"/>
            <a:ext cx="677108" cy="1428693"/>
            <a:chOff x="9306657"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7" y="2657710"/>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B</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147713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37</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例题</a:t>
            </a:r>
            <a:r>
              <a:rPr lang="en-US" altLang="zh-CN" dirty="0">
                <a:latin typeface="+mn-lt"/>
                <a:ea typeface="+mn-ea"/>
                <a:cs typeface="+mn-ea"/>
                <a:sym typeface="+mn-lt"/>
              </a:rPr>
              <a:t>·</a:t>
            </a:r>
            <a:r>
              <a:rPr lang="zh-CN" altLang="en-US" dirty="0">
                <a:latin typeface="+mn-lt"/>
                <a:ea typeface="+mn-ea"/>
                <a:cs typeface="+mn-ea"/>
                <a:sym typeface="+mn-lt"/>
              </a:rPr>
              <a:t>多选题</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2018</a:t>
            </a:r>
            <a:r>
              <a:rPr lang="zh-CN" altLang="en-US" dirty="0">
                <a:latin typeface="+mn-lt"/>
                <a:ea typeface="+mn-ea"/>
                <a:cs typeface="+mn-ea"/>
                <a:sym typeface="+mn-lt"/>
              </a:rPr>
              <a:t>年）根据消费税法律制度的规定，下列各项中征收消费税的有（　）。</a:t>
            </a:r>
          </a:p>
          <a:p>
            <a:r>
              <a:rPr lang="zh-CN" altLang="en-US" dirty="0">
                <a:latin typeface="+mn-lt"/>
                <a:ea typeface="+mn-ea"/>
                <a:cs typeface="+mn-ea"/>
                <a:sym typeface="+mn-lt"/>
              </a:rPr>
              <a:t>　　</a:t>
            </a:r>
            <a:r>
              <a:rPr lang="en-US" altLang="zh-CN" dirty="0">
                <a:latin typeface="+mn-lt"/>
                <a:ea typeface="+mn-ea"/>
                <a:cs typeface="+mn-ea"/>
                <a:sym typeface="+mn-lt"/>
              </a:rPr>
              <a:t>A.</a:t>
            </a:r>
            <a:r>
              <a:rPr lang="zh-CN" altLang="en-US" dirty="0">
                <a:latin typeface="+mn-lt"/>
                <a:ea typeface="+mn-ea"/>
                <a:cs typeface="+mn-ea"/>
                <a:sym typeface="+mn-lt"/>
              </a:rPr>
              <a:t>晾晒烟叶</a:t>
            </a:r>
          </a:p>
          <a:p>
            <a:r>
              <a:rPr lang="zh-CN" altLang="en-US" dirty="0">
                <a:latin typeface="+mn-lt"/>
                <a:ea typeface="+mn-ea"/>
                <a:cs typeface="+mn-ea"/>
                <a:sym typeface="+mn-lt"/>
              </a:rPr>
              <a:t>　　</a:t>
            </a:r>
            <a:r>
              <a:rPr lang="en-US" altLang="zh-CN" dirty="0">
                <a:latin typeface="+mn-lt"/>
                <a:ea typeface="+mn-ea"/>
                <a:cs typeface="+mn-ea"/>
                <a:sym typeface="+mn-lt"/>
              </a:rPr>
              <a:t>B.</a:t>
            </a:r>
            <a:r>
              <a:rPr lang="zh-CN" altLang="en-US" dirty="0">
                <a:latin typeface="+mn-lt"/>
                <a:ea typeface="+mn-ea"/>
                <a:cs typeface="+mn-ea"/>
                <a:sym typeface="+mn-lt"/>
              </a:rPr>
              <a:t>批发烟叶</a:t>
            </a:r>
          </a:p>
          <a:p>
            <a:r>
              <a:rPr lang="zh-CN" altLang="en-US" dirty="0">
                <a:latin typeface="+mn-lt"/>
                <a:ea typeface="+mn-ea"/>
                <a:cs typeface="+mn-ea"/>
                <a:sym typeface="+mn-lt"/>
              </a:rPr>
              <a:t>　　</a:t>
            </a:r>
            <a:r>
              <a:rPr lang="en-US" altLang="zh-CN" dirty="0">
                <a:latin typeface="+mn-lt"/>
                <a:ea typeface="+mn-ea"/>
                <a:cs typeface="+mn-ea"/>
                <a:sym typeface="+mn-lt"/>
              </a:rPr>
              <a:t>C.</a:t>
            </a:r>
            <a:r>
              <a:rPr lang="zh-CN" altLang="en-US" dirty="0">
                <a:latin typeface="+mn-lt"/>
                <a:ea typeface="+mn-ea"/>
                <a:cs typeface="+mn-ea"/>
                <a:sym typeface="+mn-lt"/>
              </a:rPr>
              <a:t>生产烟丝</a:t>
            </a:r>
          </a:p>
          <a:p>
            <a:r>
              <a:rPr lang="zh-CN" altLang="en-US" dirty="0">
                <a:latin typeface="+mn-lt"/>
                <a:ea typeface="+mn-ea"/>
                <a:cs typeface="+mn-ea"/>
                <a:sym typeface="+mn-lt"/>
              </a:rPr>
              <a:t>　　</a:t>
            </a:r>
            <a:r>
              <a:rPr lang="en-US" altLang="zh-CN" dirty="0">
                <a:latin typeface="+mn-lt"/>
                <a:ea typeface="+mn-ea"/>
                <a:cs typeface="+mn-ea"/>
                <a:sym typeface="+mn-lt"/>
              </a:rPr>
              <a:t>D.</a:t>
            </a:r>
            <a:r>
              <a:rPr lang="zh-CN" altLang="en-US" dirty="0">
                <a:latin typeface="+mn-lt"/>
                <a:ea typeface="+mn-ea"/>
                <a:cs typeface="+mn-ea"/>
                <a:sym typeface="+mn-lt"/>
              </a:rPr>
              <a:t>生产卷烟</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6" y="3944965"/>
            <a:ext cx="677108" cy="1428693"/>
            <a:chOff x="9306657"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7" y="2520919"/>
              <a:ext cx="902810" cy="670271"/>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CD</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329827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38</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根据消费税法律制度的规定，下列车辆属于应税小汽车征税范围的是（  ）。</a:t>
            </a:r>
          </a:p>
          <a:p>
            <a:r>
              <a:rPr lang="en-US" altLang="zh-CN" dirty="0">
                <a:latin typeface="+mn-lt"/>
                <a:ea typeface="+mn-ea"/>
                <a:cs typeface="+mn-ea"/>
                <a:sym typeface="+mn-lt"/>
              </a:rPr>
              <a:t>A.</a:t>
            </a:r>
            <a:r>
              <a:rPr lang="zh-CN" altLang="en-US" dirty="0">
                <a:latin typeface="+mn-lt"/>
                <a:ea typeface="+mn-ea"/>
                <a:cs typeface="+mn-ea"/>
                <a:sym typeface="+mn-lt"/>
              </a:rPr>
              <a:t>电动汽车</a:t>
            </a:r>
          </a:p>
          <a:p>
            <a:r>
              <a:rPr lang="en-US" altLang="zh-CN" dirty="0">
                <a:latin typeface="+mn-lt"/>
                <a:ea typeface="+mn-ea"/>
                <a:cs typeface="+mn-ea"/>
                <a:sym typeface="+mn-lt"/>
              </a:rPr>
              <a:t>B.</a:t>
            </a:r>
            <a:r>
              <a:rPr lang="zh-CN" altLang="en-US" dirty="0">
                <a:latin typeface="+mn-lt"/>
                <a:ea typeface="+mn-ea"/>
                <a:cs typeface="+mn-ea"/>
                <a:sym typeface="+mn-lt"/>
              </a:rPr>
              <a:t>高尔夫车</a:t>
            </a:r>
          </a:p>
          <a:p>
            <a:r>
              <a:rPr lang="en-US" altLang="zh-CN" dirty="0">
                <a:latin typeface="+mn-lt"/>
                <a:ea typeface="+mn-ea"/>
                <a:cs typeface="+mn-ea"/>
                <a:sym typeface="+mn-lt"/>
              </a:rPr>
              <a:t>C.</a:t>
            </a:r>
            <a:r>
              <a:rPr lang="zh-CN" altLang="en-US" dirty="0">
                <a:latin typeface="+mn-lt"/>
                <a:ea typeface="+mn-ea"/>
                <a:cs typeface="+mn-ea"/>
                <a:sym typeface="+mn-lt"/>
              </a:rPr>
              <a:t>用中轻型商用客车底盘改装的中轻型商用客车</a:t>
            </a:r>
          </a:p>
          <a:p>
            <a:r>
              <a:rPr lang="en-US" altLang="zh-CN" dirty="0">
                <a:latin typeface="+mn-lt"/>
                <a:ea typeface="+mn-ea"/>
                <a:cs typeface="+mn-ea"/>
                <a:sym typeface="+mn-lt"/>
              </a:rPr>
              <a:t>D.</a:t>
            </a:r>
            <a:r>
              <a:rPr lang="zh-CN" altLang="en-US" dirty="0">
                <a:latin typeface="+mn-lt"/>
                <a:ea typeface="+mn-ea"/>
                <a:cs typeface="+mn-ea"/>
                <a:sym typeface="+mn-lt"/>
              </a:rPr>
              <a:t>雪地车</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6" y="3944965"/>
            <a:ext cx="677108" cy="1428693"/>
            <a:chOff x="9306657"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7" y="2632062"/>
              <a:ext cx="902810" cy="447985"/>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C</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160150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39</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多选题</a:t>
            </a:r>
            <a:r>
              <a:rPr lang="en-US" altLang="zh-CN" dirty="0">
                <a:latin typeface="+mn-lt"/>
                <a:ea typeface="+mn-ea"/>
                <a:cs typeface="+mn-ea"/>
                <a:sym typeface="+mn-lt"/>
              </a:rPr>
              <a:t>】</a:t>
            </a:r>
            <a:r>
              <a:rPr lang="zh-CN" altLang="en-US" dirty="0">
                <a:latin typeface="+mn-lt"/>
                <a:ea typeface="+mn-ea"/>
                <a:cs typeface="+mn-ea"/>
                <a:sym typeface="+mn-lt"/>
              </a:rPr>
              <a:t>根据消费税制度的规定，下列应税消费品中，采取比例税率和定额税率复合征收形式的有（　）。</a:t>
            </a:r>
          </a:p>
          <a:p>
            <a:r>
              <a:rPr lang="en-US" altLang="zh-CN" dirty="0">
                <a:latin typeface="+mn-lt"/>
                <a:ea typeface="+mn-ea"/>
                <a:cs typeface="+mn-ea"/>
                <a:sym typeface="+mn-lt"/>
              </a:rPr>
              <a:t>A.</a:t>
            </a:r>
            <a:r>
              <a:rPr lang="zh-CN" altLang="en-US" dirty="0">
                <a:latin typeface="+mn-lt"/>
                <a:ea typeface="+mn-ea"/>
                <a:cs typeface="+mn-ea"/>
                <a:sym typeface="+mn-lt"/>
              </a:rPr>
              <a:t>白酒</a:t>
            </a:r>
          </a:p>
          <a:p>
            <a:r>
              <a:rPr lang="en-US" altLang="zh-CN" dirty="0">
                <a:latin typeface="+mn-lt"/>
                <a:ea typeface="+mn-ea"/>
                <a:cs typeface="+mn-ea"/>
                <a:sym typeface="+mn-lt"/>
              </a:rPr>
              <a:t>B.</a:t>
            </a:r>
            <a:r>
              <a:rPr lang="zh-CN" altLang="en-US" dirty="0">
                <a:latin typeface="+mn-lt"/>
                <a:ea typeface="+mn-ea"/>
                <a:cs typeface="+mn-ea"/>
                <a:sym typeface="+mn-lt"/>
              </a:rPr>
              <a:t>雪茄烟</a:t>
            </a:r>
          </a:p>
          <a:p>
            <a:r>
              <a:rPr lang="en-US" altLang="zh-CN" dirty="0">
                <a:latin typeface="+mn-lt"/>
                <a:ea typeface="+mn-ea"/>
                <a:cs typeface="+mn-ea"/>
                <a:sym typeface="+mn-lt"/>
              </a:rPr>
              <a:t>C.</a:t>
            </a:r>
            <a:r>
              <a:rPr lang="zh-CN" altLang="en-US" dirty="0">
                <a:latin typeface="+mn-lt"/>
                <a:ea typeface="+mn-ea"/>
                <a:cs typeface="+mn-ea"/>
                <a:sym typeface="+mn-lt"/>
              </a:rPr>
              <a:t>卷烟</a:t>
            </a:r>
          </a:p>
          <a:p>
            <a:r>
              <a:rPr lang="en-US" altLang="zh-CN" dirty="0">
                <a:latin typeface="+mn-lt"/>
                <a:ea typeface="+mn-ea"/>
                <a:cs typeface="+mn-ea"/>
                <a:sym typeface="+mn-lt"/>
              </a:rPr>
              <a:t>D.</a:t>
            </a:r>
            <a:r>
              <a:rPr lang="zh-CN" altLang="en-US" dirty="0">
                <a:latin typeface="+mn-lt"/>
                <a:ea typeface="+mn-ea"/>
                <a:cs typeface="+mn-ea"/>
                <a:sym typeface="+mn-lt"/>
              </a:rPr>
              <a:t>黄酒</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6" y="3944965"/>
            <a:ext cx="677108" cy="1428693"/>
            <a:chOff x="9306657"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7" y="2438632"/>
              <a:ext cx="902810" cy="834844"/>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AC</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271862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5002" y="1249593"/>
            <a:ext cx="1788430" cy="1788430"/>
            <a:chOff x="4240335" y="3008435"/>
            <a:chExt cx="3711332" cy="3711332"/>
          </a:xfrm>
        </p:grpSpPr>
        <p:sp>
          <p:nvSpPr>
            <p:cNvPr id="3" name="椭圆 2"/>
            <p:cNvSpPr/>
            <p:nvPr/>
          </p:nvSpPr>
          <p:spPr>
            <a:xfrm>
              <a:off x="4240335" y="3008435"/>
              <a:ext cx="3711332" cy="3711332"/>
            </a:xfrm>
            <a:prstGeom prst="ellipse">
              <a:avLst/>
            </a:prstGeom>
            <a:gradFill>
              <a:gsLst>
                <a:gs pos="100000">
                  <a:schemeClr val="bg1">
                    <a:lumMod val="75000"/>
                  </a:schemeClr>
                </a:gs>
                <a:gs pos="0">
                  <a:schemeClr val="bg1"/>
                </a:gs>
              </a:gsLst>
              <a:lin ang="5400000" scaled="0"/>
            </a:gradFill>
            <a:ln w="9525">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grpSp>
          <p:nvGrpSpPr>
            <p:cNvPr id="4" name="组合 3"/>
            <p:cNvGrpSpPr/>
            <p:nvPr/>
          </p:nvGrpSpPr>
          <p:grpSpPr>
            <a:xfrm>
              <a:off x="4710169" y="3478269"/>
              <a:ext cx="2771663" cy="2771663"/>
              <a:chOff x="2193191" y="1899415"/>
              <a:chExt cx="2421376" cy="2421376"/>
            </a:xfrm>
            <a:effectLst/>
          </p:grpSpPr>
          <p:sp>
            <p:nvSpPr>
              <p:cNvPr id="5" name="椭圆 4"/>
              <p:cNvSpPr/>
              <p:nvPr/>
            </p:nvSpPr>
            <p:spPr>
              <a:xfrm>
                <a:off x="2193191" y="1899415"/>
                <a:ext cx="2421376" cy="2421376"/>
              </a:xfrm>
              <a:prstGeom prst="ellipse">
                <a:avLst/>
              </a:prstGeom>
              <a:solidFill>
                <a:srgbClr val="0070C0"/>
              </a:solid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3">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sp>
            <p:nvSpPr>
              <p:cNvPr id="6" name="椭圆 5"/>
              <p:cNvSpPr/>
              <p:nvPr/>
            </p:nvSpPr>
            <p:spPr>
              <a:xfrm>
                <a:off x="2345502" y="2051726"/>
                <a:ext cx="2116756" cy="2116756"/>
              </a:xfrm>
              <a:prstGeom prst="ellipse">
                <a:avLst/>
              </a:prstGeom>
              <a:solidFill>
                <a:schemeClr val="bg1">
                  <a:lumMod val="95000"/>
                </a:schemeClr>
              </a:solidFill>
              <a:ln w="50800">
                <a:noFill/>
              </a:ln>
              <a:effectLst>
                <a:outerShdw blurRad="152400" dist="63500" dir="2700000" algn="tl" rotWithShape="0">
                  <a:schemeClr val="accent3">
                    <a:lumMod val="50000"/>
                    <a:alpha val="64000"/>
                  </a:schemeClr>
                </a:outerShdw>
              </a:effectLst>
              <a:scene3d>
                <a:camera prst="orthographicFront"/>
                <a:lightRig rig="threePt" dir="t"/>
              </a:scene3d>
              <a:sp3d prstMaterial="softEdge">
                <a:bevelT w="825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grpSp>
      </p:grpSp>
      <p:sp>
        <p:nvSpPr>
          <p:cNvPr id="24" name="任意多边形 23"/>
          <p:cNvSpPr/>
          <p:nvPr/>
        </p:nvSpPr>
        <p:spPr>
          <a:xfrm>
            <a:off x="-1" y="0"/>
            <a:ext cx="2039217" cy="5143500"/>
          </a:xfrm>
          <a:custGeom>
            <a:avLst/>
            <a:gdLst>
              <a:gd name="connsiteX0" fmla="*/ 0 w 2837789"/>
              <a:gd name="connsiteY0" fmla="*/ 0 h 8001905"/>
              <a:gd name="connsiteX1" fmla="*/ 2837788 w 2837789"/>
              <a:gd name="connsiteY1" fmla="*/ 0 h 8001905"/>
              <a:gd name="connsiteX2" fmla="*/ 2837788 w 2837789"/>
              <a:gd name="connsiteY2" fmla="*/ 1968500 h 8001905"/>
              <a:gd name="connsiteX3" fmla="*/ 2837789 w 2837789"/>
              <a:gd name="connsiteY3" fmla="*/ 1968500 h 8001905"/>
              <a:gd name="connsiteX4" fmla="*/ 2837789 w 2837789"/>
              <a:gd name="connsiteY4" fmla="*/ 2363879 h 8001905"/>
              <a:gd name="connsiteX5" fmla="*/ 2618085 w 2837789"/>
              <a:gd name="connsiteY5" fmla="*/ 2386026 h 8001905"/>
              <a:gd name="connsiteX6" fmla="*/ 1747634 w 2837789"/>
              <a:gd name="connsiteY6" fmla="*/ 3454034 h 8001905"/>
              <a:gd name="connsiteX7" fmla="*/ 2618085 w 2837789"/>
              <a:gd name="connsiteY7" fmla="*/ 4522042 h 8001905"/>
              <a:gd name="connsiteX8" fmla="*/ 2837789 w 2837789"/>
              <a:gd name="connsiteY8" fmla="*/ 4544190 h 8001905"/>
              <a:gd name="connsiteX9" fmla="*/ 2837789 w 2837789"/>
              <a:gd name="connsiteY9" fmla="*/ 6858000 h 8001905"/>
              <a:gd name="connsiteX10" fmla="*/ 2837788 w 2837789"/>
              <a:gd name="connsiteY10" fmla="*/ 6858000 h 8001905"/>
              <a:gd name="connsiteX11" fmla="*/ 2837788 w 2837789"/>
              <a:gd name="connsiteY11" fmla="*/ 8001905 h 8001905"/>
              <a:gd name="connsiteX12" fmla="*/ 0 w 2837789"/>
              <a:gd name="connsiteY12" fmla="*/ 8001905 h 8001905"/>
              <a:gd name="connsiteX13" fmla="*/ 0 w 2837789"/>
              <a:gd name="connsiteY13" fmla="*/ 6858000 h 8001905"/>
              <a:gd name="connsiteX14" fmla="*/ 0 w 2837789"/>
              <a:gd name="connsiteY14" fmla="*/ 6376305 h 8001905"/>
              <a:gd name="connsiteX15" fmla="*/ 0 w 2837789"/>
              <a:gd name="connsiteY15" fmla="*/ 2133600 h 8001905"/>
              <a:gd name="connsiteX16" fmla="*/ 0 w 2837789"/>
              <a:gd name="connsiteY16" fmla="*/ 1968500 h 800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7789" h="8001905">
                <a:moveTo>
                  <a:pt x="0" y="0"/>
                </a:moveTo>
                <a:lnTo>
                  <a:pt x="2837788" y="0"/>
                </a:lnTo>
                <a:lnTo>
                  <a:pt x="2837788" y="1968500"/>
                </a:lnTo>
                <a:lnTo>
                  <a:pt x="2837789" y="1968500"/>
                </a:lnTo>
                <a:lnTo>
                  <a:pt x="2837789" y="2363879"/>
                </a:lnTo>
                <a:lnTo>
                  <a:pt x="2618085" y="2386026"/>
                </a:lnTo>
                <a:cubicBezTo>
                  <a:pt x="2121320" y="2487680"/>
                  <a:pt x="1747634" y="2927218"/>
                  <a:pt x="1747634" y="3454034"/>
                </a:cubicBezTo>
                <a:cubicBezTo>
                  <a:pt x="1747634" y="3980852"/>
                  <a:pt x="2121320" y="4420389"/>
                  <a:pt x="2618085" y="4522042"/>
                </a:cubicBezTo>
                <a:lnTo>
                  <a:pt x="2837789" y="4544190"/>
                </a:lnTo>
                <a:lnTo>
                  <a:pt x="2837789" y="6858000"/>
                </a:lnTo>
                <a:lnTo>
                  <a:pt x="2837788" y="6858000"/>
                </a:lnTo>
                <a:lnTo>
                  <a:pt x="2837788" y="8001905"/>
                </a:lnTo>
                <a:lnTo>
                  <a:pt x="0" y="8001905"/>
                </a:lnTo>
                <a:lnTo>
                  <a:pt x="0" y="6858000"/>
                </a:lnTo>
                <a:lnTo>
                  <a:pt x="0" y="6376305"/>
                </a:lnTo>
                <a:lnTo>
                  <a:pt x="0" y="2133600"/>
                </a:lnTo>
                <a:lnTo>
                  <a:pt x="0" y="1968500"/>
                </a:lnTo>
                <a:close/>
              </a:path>
            </a:pathLst>
          </a:cu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7030A0"/>
              </a:solidFill>
              <a:cs typeface="+mn-ea"/>
              <a:sym typeface="+mn-lt"/>
            </a:endParaRPr>
          </a:p>
        </p:txBody>
      </p:sp>
      <p:sp>
        <p:nvSpPr>
          <p:cNvPr id="14" name="圆角矩形 13"/>
          <p:cNvSpPr/>
          <p:nvPr/>
        </p:nvSpPr>
        <p:spPr>
          <a:xfrm>
            <a:off x="3001095" y="3284307"/>
            <a:ext cx="5128673"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CN" altLang="en-US">
              <a:solidFill>
                <a:srgbClr val="FFFFFF"/>
              </a:solidFill>
              <a:cs typeface="+mn-ea"/>
              <a:sym typeface="+mn-lt"/>
            </a:endParaRPr>
          </a:p>
        </p:txBody>
      </p:sp>
      <p:sp>
        <p:nvSpPr>
          <p:cNvPr id="16" name="文本框 15"/>
          <p:cNvSpPr txBox="1"/>
          <p:nvPr/>
        </p:nvSpPr>
        <p:spPr>
          <a:xfrm>
            <a:off x="2899390" y="1713503"/>
            <a:ext cx="5099607" cy="683895"/>
          </a:xfrm>
          <a:prstGeom prst="rect">
            <a:avLst/>
          </a:prstGeom>
          <a:noFill/>
        </p:spPr>
        <p:txBody>
          <a:bodyPr wrap="square" lIns="68580" tIns="34290" rIns="68580" bIns="34290" rtlCol="0">
            <a:spAutoFit/>
          </a:bodyPr>
          <a:lstStyle/>
          <a:p>
            <a:r>
              <a:rPr lang="zh-CN" altLang="en-US" sz="4000" b="1" dirty="0">
                <a:solidFill>
                  <a:srgbClr val="0070C0"/>
                </a:solidFill>
                <a:cs typeface="+mn-ea"/>
                <a:sym typeface="+mn-lt"/>
              </a:rPr>
              <a:t>任务一   消费税认知</a:t>
            </a:r>
          </a:p>
        </p:txBody>
      </p:sp>
      <p:grpSp>
        <p:nvGrpSpPr>
          <p:cNvPr id="25" name="组合 24"/>
          <p:cNvGrpSpPr/>
          <p:nvPr/>
        </p:nvGrpSpPr>
        <p:grpSpPr>
          <a:xfrm>
            <a:off x="1787045" y="1867537"/>
            <a:ext cx="527203" cy="530769"/>
            <a:chOff x="5042691" y="2273920"/>
            <a:chExt cx="702937" cy="707692"/>
          </a:xfrm>
          <a:solidFill>
            <a:srgbClr val="0070C0"/>
          </a:solidFill>
        </p:grpSpPr>
        <p:sp>
          <p:nvSpPr>
            <p:cNvPr id="26"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5" name="文本框 14"/>
          <p:cNvSpPr txBox="1"/>
          <p:nvPr/>
        </p:nvSpPr>
        <p:spPr>
          <a:xfrm>
            <a:off x="2933432" y="2833300"/>
            <a:ext cx="2486156" cy="461665"/>
          </a:xfrm>
          <a:prstGeom prst="rect">
            <a:avLst/>
          </a:prstGeom>
          <a:noFill/>
        </p:spPr>
        <p:txBody>
          <a:bodyPr wrap="square" rtlCol="0">
            <a:spAutoFit/>
          </a:bodyPr>
          <a:lstStyle/>
          <a:p>
            <a:r>
              <a:rPr lang="zh-CN" altLang="en-US" sz="2400" b="1" dirty="0">
                <a:cs typeface="+mn-ea"/>
                <a:sym typeface="+mn-lt"/>
              </a:rPr>
              <a:t>知识点 </a:t>
            </a:r>
            <a:endParaRPr lang="en-US" altLang="zh-CN" sz="2400" b="1" dirty="0">
              <a:cs typeface="+mn-ea"/>
              <a:sym typeface="+mn-lt"/>
            </a:endParaRPr>
          </a:p>
        </p:txBody>
      </p:sp>
      <p:sp>
        <p:nvSpPr>
          <p:cNvPr id="17" name="文本框 16"/>
          <p:cNvSpPr txBox="1"/>
          <p:nvPr/>
        </p:nvSpPr>
        <p:spPr bwMode="auto">
          <a:xfrm>
            <a:off x="2933432" y="3374758"/>
            <a:ext cx="5203480" cy="1064895"/>
          </a:xfrm>
          <a:prstGeom prst="rect">
            <a:avLst/>
          </a:prstGeom>
          <a:noFill/>
        </p:spPr>
        <p:txBody>
          <a:bodyPr wrap="square" lIns="68580" tIns="34290" rIns="68580" bIns="34290">
            <a:spAutoFit/>
          </a:bodyPr>
          <a:lstStyle/>
          <a:p>
            <a:pPr>
              <a:lnSpc>
                <a:spcPct val="120000"/>
              </a:lnSpc>
            </a:pPr>
            <a:r>
              <a:rPr lang="en-US" altLang="zh-CN" sz="1800" b="1" dirty="0">
                <a:cs typeface="+mn-ea"/>
                <a:sym typeface="+mn-lt"/>
              </a:rPr>
              <a:t>1.</a:t>
            </a:r>
            <a:r>
              <a:rPr lang="zh-CN" altLang="en-US" sz="1800" b="1" dirty="0">
                <a:cs typeface="+mn-ea"/>
                <a:sym typeface="+mn-lt"/>
              </a:rPr>
              <a:t>消费税的概念</a:t>
            </a:r>
            <a:endParaRPr lang="en-US" altLang="zh-CN" sz="1800" b="1" dirty="0">
              <a:cs typeface="+mn-ea"/>
              <a:sym typeface="+mn-lt"/>
            </a:endParaRPr>
          </a:p>
          <a:p>
            <a:pPr>
              <a:lnSpc>
                <a:spcPct val="120000"/>
              </a:lnSpc>
            </a:pPr>
            <a:r>
              <a:rPr lang="en-US" altLang="zh-CN" sz="1800" b="1" dirty="0">
                <a:cs typeface="+mn-ea"/>
                <a:sym typeface="+mn-lt"/>
              </a:rPr>
              <a:t>2.</a:t>
            </a:r>
            <a:r>
              <a:rPr lang="zh-CN" sz="1800" b="1" dirty="0">
                <a:cs typeface="+mn-ea"/>
                <a:sym typeface="+mn-lt"/>
              </a:rPr>
              <a:t>消费税的特点</a:t>
            </a:r>
          </a:p>
          <a:p>
            <a:pPr>
              <a:lnSpc>
                <a:spcPct val="120000"/>
              </a:lnSpc>
            </a:pPr>
            <a:endParaRPr lang="en-US" altLang="zh-CN" sz="1800" b="1" dirty="0">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2000"/>
                            </p:stCondLst>
                            <p:childTnLst>
                              <p:par>
                                <p:cTn id="19" presetID="22" presetClass="entr" presetSubtype="2" fill="hold" grpId="0" nodeType="afterEffect">
                                  <p:stCondLst>
                                    <p:cond delay="0"/>
                                  </p:stCondLst>
                                  <p:iterate type="lt">
                                    <p:tmPct val="4878"/>
                                  </p:iterate>
                                  <p:childTnLst>
                                    <p:set>
                                      <p:cBhvr>
                                        <p:cTn id="20" dur="1" fill="hold">
                                          <p:stCondLst>
                                            <p:cond delay="0"/>
                                          </p:stCondLst>
                                        </p:cTn>
                                        <p:tgtEl>
                                          <p:spTgt spid="17"/>
                                        </p:tgtEl>
                                        <p:attrNameLst>
                                          <p:attrName>style.visibility</p:attrName>
                                        </p:attrNameLst>
                                      </p:cBhvr>
                                      <p:to>
                                        <p:strVal val="visible"/>
                                      </p:to>
                                    </p:set>
                                    <p:animEffect transition="in" filter="wipe(righ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5"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40</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多选题</a:t>
            </a:r>
            <a:r>
              <a:rPr lang="en-US" altLang="zh-CN" dirty="0">
                <a:latin typeface="+mn-lt"/>
                <a:ea typeface="+mn-ea"/>
                <a:cs typeface="+mn-ea"/>
                <a:sym typeface="+mn-lt"/>
              </a:rPr>
              <a:t>】</a:t>
            </a:r>
            <a:r>
              <a:rPr lang="zh-CN" altLang="en-US" dirty="0">
                <a:latin typeface="+mn-lt"/>
                <a:ea typeface="+mn-ea"/>
                <a:cs typeface="+mn-ea"/>
                <a:sym typeface="+mn-lt"/>
              </a:rPr>
              <a:t>根据消费税法律制度的规定，下列应税消费品中，采用从量计征办法计缴消费税的有（　）。</a:t>
            </a:r>
          </a:p>
          <a:p>
            <a:r>
              <a:rPr lang="en-US" altLang="zh-CN" dirty="0">
                <a:latin typeface="+mn-lt"/>
                <a:ea typeface="+mn-ea"/>
                <a:cs typeface="+mn-ea"/>
                <a:sym typeface="+mn-lt"/>
              </a:rPr>
              <a:t>A.</a:t>
            </a:r>
            <a:r>
              <a:rPr lang="zh-CN" altLang="en-US" dirty="0">
                <a:latin typeface="+mn-lt"/>
                <a:ea typeface="+mn-ea"/>
                <a:cs typeface="+mn-ea"/>
                <a:sym typeface="+mn-lt"/>
              </a:rPr>
              <a:t>黄酒</a:t>
            </a:r>
          </a:p>
          <a:p>
            <a:r>
              <a:rPr lang="en-US" altLang="zh-CN" dirty="0">
                <a:latin typeface="+mn-lt"/>
                <a:ea typeface="+mn-ea"/>
                <a:cs typeface="+mn-ea"/>
                <a:sym typeface="+mn-lt"/>
              </a:rPr>
              <a:t>B.</a:t>
            </a:r>
            <a:r>
              <a:rPr lang="zh-CN" altLang="en-US" dirty="0">
                <a:latin typeface="+mn-lt"/>
                <a:ea typeface="+mn-ea"/>
                <a:cs typeface="+mn-ea"/>
                <a:sym typeface="+mn-lt"/>
              </a:rPr>
              <a:t>葡萄酒</a:t>
            </a:r>
          </a:p>
          <a:p>
            <a:r>
              <a:rPr lang="en-US" altLang="zh-CN" dirty="0">
                <a:latin typeface="+mn-lt"/>
                <a:ea typeface="+mn-ea"/>
                <a:cs typeface="+mn-ea"/>
                <a:sym typeface="+mn-lt"/>
              </a:rPr>
              <a:t>C.</a:t>
            </a:r>
            <a:r>
              <a:rPr lang="zh-CN" altLang="en-US" dirty="0">
                <a:latin typeface="+mn-lt"/>
                <a:ea typeface="+mn-ea"/>
                <a:cs typeface="+mn-ea"/>
                <a:sym typeface="+mn-lt"/>
              </a:rPr>
              <a:t>啤酒</a:t>
            </a:r>
          </a:p>
          <a:p>
            <a:r>
              <a:rPr lang="en-US" altLang="zh-CN" dirty="0">
                <a:latin typeface="+mn-lt"/>
                <a:ea typeface="+mn-ea"/>
                <a:cs typeface="+mn-ea"/>
                <a:sym typeface="+mn-lt"/>
              </a:rPr>
              <a:t>D.</a:t>
            </a:r>
            <a:r>
              <a:rPr lang="zh-CN" altLang="en-US" dirty="0">
                <a:latin typeface="+mn-lt"/>
                <a:ea typeface="+mn-ea"/>
                <a:cs typeface="+mn-ea"/>
                <a:sym typeface="+mn-lt"/>
              </a:rPr>
              <a:t>药酒</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6" y="3944965"/>
            <a:ext cx="677108" cy="1428693"/>
            <a:chOff x="9306657"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7" y="2438632"/>
              <a:ext cx="902810" cy="834844"/>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AC</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20809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41</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多选题</a:t>
            </a:r>
            <a:r>
              <a:rPr lang="en-US" altLang="zh-CN" dirty="0">
                <a:latin typeface="+mn-lt"/>
                <a:ea typeface="+mn-ea"/>
                <a:cs typeface="+mn-ea"/>
                <a:sym typeface="+mn-lt"/>
              </a:rPr>
              <a:t>】</a:t>
            </a:r>
            <a:r>
              <a:rPr lang="zh-CN" altLang="en-US" dirty="0">
                <a:latin typeface="+mn-lt"/>
                <a:ea typeface="+mn-ea"/>
                <a:cs typeface="+mn-ea"/>
                <a:sym typeface="+mn-lt"/>
              </a:rPr>
              <a:t>下列各项中，采取从价计征消费税的有（　）。</a:t>
            </a:r>
          </a:p>
          <a:p>
            <a:r>
              <a:rPr lang="en-US" altLang="zh-CN" dirty="0">
                <a:latin typeface="+mn-lt"/>
                <a:ea typeface="+mn-ea"/>
                <a:cs typeface="+mn-ea"/>
                <a:sym typeface="+mn-lt"/>
              </a:rPr>
              <a:t>A.</a:t>
            </a:r>
            <a:r>
              <a:rPr lang="zh-CN" altLang="en-US" dirty="0">
                <a:latin typeface="+mn-lt"/>
                <a:ea typeface="+mn-ea"/>
                <a:cs typeface="+mn-ea"/>
                <a:sym typeface="+mn-lt"/>
              </a:rPr>
              <a:t>高档手表</a:t>
            </a:r>
          </a:p>
          <a:p>
            <a:r>
              <a:rPr lang="en-US" altLang="zh-CN" dirty="0">
                <a:latin typeface="+mn-lt"/>
                <a:ea typeface="+mn-ea"/>
                <a:cs typeface="+mn-ea"/>
                <a:sym typeface="+mn-lt"/>
              </a:rPr>
              <a:t>B.</a:t>
            </a:r>
            <a:r>
              <a:rPr lang="zh-CN" altLang="en-US" dirty="0">
                <a:latin typeface="+mn-lt"/>
                <a:ea typeface="+mn-ea"/>
                <a:cs typeface="+mn-ea"/>
                <a:sym typeface="+mn-lt"/>
              </a:rPr>
              <a:t>高尔夫球</a:t>
            </a:r>
          </a:p>
          <a:p>
            <a:r>
              <a:rPr lang="en-US" altLang="zh-CN" dirty="0">
                <a:latin typeface="+mn-lt"/>
                <a:ea typeface="+mn-ea"/>
                <a:cs typeface="+mn-ea"/>
                <a:sym typeface="+mn-lt"/>
              </a:rPr>
              <a:t>C.</a:t>
            </a:r>
            <a:r>
              <a:rPr lang="zh-CN" altLang="en-US" dirty="0">
                <a:latin typeface="+mn-lt"/>
                <a:ea typeface="+mn-ea"/>
                <a:cs typeface="+mn-ea"/>
                <a:sym typeface="+mn-lt"/>
              </a:rPr>
              <a:t>烟丝</a:t>
            </a:r>
          </a:p>
          <a:p>
            <a:r>
              <a:rPr lang="en-US" altLang="zh-CN" dirty="0">
                <a:latin typeface="+mn-lt"/>
                <a:ea typeface="+mn-ea"/>
                <a:cs typeface="+mn-ea"/>
                <a:sym typeface="+mn-lt"/>
              </a:rPr>
              <a:t>D.</a:t>
            </a:r>
            <a:r>
              <a:rPr lang="zh-CN" altLang="en-US" dirty="0">
                <a:latin typeface="+mn-lt"/>
                <a:ea typeface="+mn-ea"/>
                <a:cs typeface="+mn-ea"/>
                <a:sym typeface="+mn-lt"/>
              </a:rPr>
              <a:t>黄酒</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6" y="3944966"/>
            <a:ext cx="677108" cy="1428693"/>
            <a:chOff x="9306656"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6" y="2247341"/>
              <a:ext cx="902810" cy="1217427"/>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ABC</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95296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42</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fontScale="85000" lnSpcReduction="200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甲公司是一家化妆品生产企业，属于增值税一般纳税人，</a:t>
            </a:r>
            <a:r>
              <a:rPr lang="en-US" altLang="zh-CN" dirty="0">
                <a:latin typeface="+mn-lt"/>
                <a:ea typeface="+mn-ea"/>
                <a:cs typeface="+mn-ea"/>
                <a:sym typeface="+mn-lt"/>
              </a:rPr>
              <a:t>2019</a:t>
            </a:r>
            <a:r>
              <a:rPr lang="zh-CN" altLang="en-US" dirty="0">
                <a:latin typeface="+mn-lt"/>
                <a:ea typeface="+mn-ea"/>
                <a:cs typeface="+mn-ea"/>
                <a:sym typeface="+mn-lt"/>
              </a:rPr>
              <a:t>年</a:t>
            </a:r>
            <a:r>
              <a:rPr lang="en-US" altLang="zh-CN" dirty="0">
                <a:latin typeface="+mn-lt"/>
                <a:ea typeface="+mn-ea"/>
                <a:cs typeface="+mn-ea"/>
                <a:sym typeface="+mn-lt"/>
              </a:rPr>
              <a:t>8</a:t>
            </a:r>
            <a:r>
              <a:rPr lang="zh-CN" altLang="en-US" dirty="0">
                <a:latin typeface="+mn-lt"/>
                <a:ea typeface="+mn-ea"/>
                <a:cs typeface="+mn-ea"/>
                <a:sym typeface="+mn-lt"/>
              </a:rPr>
              <a:t>月，该厂销售高档化妆品取得不含增值税销售收入</a:t>
            </a:r>
            <a:r>
              <a:rPr lang="en-US" altLang="zh-CN" dirty="0">
                <a:latin typeface="+mn-lt"/>
                <a:ea typeface="+mn-ea"/>
                <a:cs typeface="+mn-ea"/>
                <a:sym typeface="+mn-lt"/>
              </a:rPr>
              <a:t>100</a:t>
            </a:r>
            <a:r>
              <a:rPr lang="zh-CN" altLang="en-US" dirty="0">
                <a:latin typeface="+mn-lt"/>
                <a:ea typeface="+mn-ea"/>
                <a:cs typeface="+mn-ea"/>
                <a:sym typeface="+mn-lt"/>
              </a:rPr>
              <a:t>万元，销售普通化妆品取得不含增值税销售收入</a:t>
            </a:r>
            <a:r>
              <a:rPr lang="en-US" altLang="zh-CN" dirty="0">
                <a:latin typeface="+mn-lt"/>
                <a:ea typeface="+mn-ea"/>
                <a:cs typeface="+mn-ea"/>
                <a:sym typeface="+mn-lt"/>
              </a:rPr>
              <a:t>80</a:t>
            </a:r>
            <a:r>
              <a:rPr lang="zh-CN" altLang="en-US" dirty="0">
                <a:latin typeface="+mn-lt"/>
                <a:ea typeface="+mn-ea"/>
                <a:cs typeface="+mn-ea"/>
                <a:sym typeface="+mn-lt"/>
              </a:rPr>
              <a:t>万元，将高档化妆品与普通化妆品组成礼盒成套销售，取得不含增值税销售额</a:t>
            </a:r>
            <a:r>
              <a:rPr lang="en-US" altLang="zh-CN" dirty="0">
                <a:latin typeface="+mn-lt"/>
                <a:ea typeface="+mn-ea"/>
                <a:cs typeface="+mn-ea"/>
                <a:sym typeface="+mn-lt"/>
              </a:rPr>
              <a:t>50</a:t>
            </a:r>
            <a:r>
              <a:rPr lang="zh-CN" altLang="en-US" dirty="0">
                <a:latin typeface="+mn-lt"/>
                <a:ea typeface="+mn-ea"/>
                <a:cs typeface="+mn-ea"/>
                <a:sym typeface="+mn-lt"/>
              </a:rPr>
              <a:t>万元，已知高档化妆品的消费税税率为</a:t>
            </a:r>
            <a:r>
              <a:rPr lang="en-US" altLang="zh-CN" dirty="0">
                <a:latin typeface="+mn-lt"/>
                <a:ea typeface="+mn-ea"/>
                <a:cs typeface="+mn-ea"/>
                <a:sym typeface="+mn-lt"/>
              </a:rPr>
              <a:t>15</a:t>
            </a:r>
            <a:r>
              <a:rPr lang="zh-CN" altLang="en-US" dirty="0">
                <a:latin typeface="+mn-lt"/>
                <a:ea typeface="+mn-ea"/>
                <a:cs typeface="+mn-ea"/>
                <a:sym typeface="+mn-lt"/>
              </a:rPr>
              <a:t>％，增值税税率为</a:t>
            </a:r>
            <a:r>
              <a:rPr lang="en-US" altLang="zh-CN" dirty="0">
                <a:latin typeface="+mn-lt"/>
                <a:ea typeface="+mn-ea"/>
                <a:cs typeface="+mn-ea"/>
                <a:sym typeface="+mn-lt"/>
              </a:rPr>
              <a:t>13%</a:t>
            </a:r>
            <a:r>
              <a:rPr lang="zh-CN" altLang="en-US" dirty="0">
                <a:latin typeface="+mn-lt"/>
                <a:ea typeface="+mn-ea"/>
                <a:cs typeface="+mn-ea"/>
                <a:sym typeface="+mn-lt"/>
              </a:rPr>
              <a:t>。则该企业当月应纳消费税的下列计算中正确的是（　）。</a:t>
            </a:r>
            <a:endParaRPr lang="en-US" altLang="zh-CN" dirty="0">
              <a:latin typeface="+mn-lt"/>
              <a:ea typeface="+mn-ea"/>
              <a:cs typeface="+mn-ea"/>
              <a:sym typeface="+mn-lt"/>
            </a:endParaRPr>
          </a:p>
          <a:p>
            <a:r>
              <a:rPr lang="en-US" altLang="zh-CN" dirty="0">
                <a:latin typeface="+mn-lt"/>
                <a:ea typeface="+mn-ea"/>
                <a:cs typeface="+mn-ea"/>
                <a:sym typeface="+mn-lt"/>
              </a:rPr>
              <a:t>A.100×15</a:t>
            </a:r>
            <a:r>
              <a:rPr lang="zh-CN" altLang="en-US" dirty="0">
                <a:latin typeface="+mn-lt"/>
                <a:ea typeface="+mn-ea"/>
                <a:cs typeface="+mn-ea"/>
                <a:sym typeface="+mn-lt"/>
              </a:rPr>
              <a:t>％＝</a:t>
            </a:r>
            <a:r>
              <a:rPr lang="en-US" altLang="zh-CN" dirty="0">
                <a:latin typeface="+mn-lt"/>
                <a:ea typeface="+mn-ea"/>
                <a:cs typeface="+mn-ea"/>
                <a:sym typeface="+mn-lt"/>
              </a:rPr>
              <a:t>15</a:t>
            </a:r>
            <a:r>
              <a:rPr lang="zh-CN" altLang="en-US" dirty="0">
                <a:latin typeface="+mn-lt"/>
                <a:ea typeface="+mn-ea"/>
                <a:cs typeface="+mn-ea"/>
                <a:sym typeface="+mn-lt"/>
              </a:rPr>
              <a:t>（万元）</a:t>
            </a:r>
          </a:p>
          <a:p>
            <a:r>
              <a:rPr lang="en-US" altLang="zh-CN" dirty="0">
                <a:latin typeface="+mn-lt"/>
                <a:ea typeface="+mn-ea"/>
                <a:cs typeface="+mn-ea"/>
                <a:sym typeface="+mn-lt"/>
              </a:rPr>
              <a:t>B.100×13</a:t>
            </a:r>
            <a:r>
              <a:rPr lang="zh-CN" altLang="en-US" dirty="0">
                <a:latin typeface="+mn-lt"/>
                <a:ea typeface="+mn-ea"/>
                <a:cs typeface="+mn-ea"/>
                <a:sym typeface="+mn-lt"/>
              </a:rPr>
              <a:t>％＝</a:t>
            </a:r>
            <a:r>
              <a:rPr lang="en-US" altLang="zh-CN" dirty="0">
                <a:latin typeface="+mn-lt"/>
                <a:ea typeface="+mn-ea"/>
                <a:cs typeface="+mn-ea"/>
                <a:sym typeface="+mn-lt"/>
              </a:rPr>
              <a:t>13</a:t>
            </a:r>
            <a:r>
              <a:rPr lang="zh-CN" altLang="en-US" dirty="0">
                <a:latin typeface="+mn-lt"/>
                <a:ea typeface="+mn-ea"/>
                <a:cs typeface="+mn-ea"/>
                <a:sym typeface="+mn-lt"/>
              </a:rPr>
              <a:t>（万元）</a:t>
            </a:r>
          </a:p>
          <a:p>
            <a:r>
              <a:rPr lang="en-US" altLang="zh-CN" dirty="0">
                <a:latin typeface="+mn-lt"/>
                <a:ea typeface="+mn-ea"/>
                <a:cs typeface="+mn-ea"/>
                <a:sym typeface="+mn-lt"/>
              </a:rPr>
              <a:t>C.</a:t>
            </a:r>
            <a:r>
              <a:rPr lang="zh-CN" altLang="en-US" dirty="0">
                <a:latin typeface="+mn-lt"/>
                <a:ea typeface="+mn-ea"/>
                <a:cs typeface="+mn-ea"/>
                <a:sym typeface="+mn-lt"/>
              </a:rPr>
              <a:t>（</a:t>
            </a:r>
            <a:r>
              <a:rPr lang="en-US" altLang="zh-CN" dirty="0">
                <a:latin typeface="+mn-lt"/>
                <a:ea typeface="+mn-ea"/>
                <a:cs typeface="+mn-ea"/>
                <a:sym typeface="+mn-lt"/>
              </a:rPr>
              <a:t>100</a:t>
            </a:r>
            <a:r>
              <a:rPr lang="zh-CN" altLang="en-US" dirty="0">
                <a:latin typeface="+mn-lt"/>
                <a:ea typeface="+mn-ea"/>
                <a:cs typeface="+mn-ea"/>
                <a:sym typeface="+mn-lt"/>
              </a:rPr>
              <a:t>＋</a:t>
            </a:r>
            <a:r>
              <a:rPr lang="en-US" altLang="zh-CN" dirty="0">
                <a:latin typeface="+mn-lt"/>
                <a:ea typeface="+mn-ea"/>
                <a:cs typeface="+mn-ea"/>
                <a:sym typeface="+mn-lt"/>
              </a:rPr>
              <a:t>50</a:t>
            </a:r>
            <a:r>
              <a:rPr lang="zh-CN" altLang="en-US" dirty="0">
                <a:latin typeface="+mn-lt"/>
                <a:ea typeface="+mn-ea"/>
                <a:cs typeface="+mn-ea"/>
                <a:sym typeface="+mn-lt"/>
              </a:rPr>
              <a:t>）</a:t>
            </a:r>
            <a:r>
              <a:rPr lang="en-US" altLang="zh-CN" dirty="0">
                <a:latin typeface="+mn-lt"/>
                <a:ea typeface="+mn-ea"/>
                <a:cs typeface="+mn-ea"/>
                <a:sym typeface="+mn-lt"/>
              </a:rPr>
              <a:t>×15</a:t>
            </a:r>
            <a:r>
              <a:rPr lang="zh-CN" altLang="en-US" dirty="0">
                <a:latin typeface="+mn-lt"/>
                <a:ea typeface="+mn-ea"/>
                <a:cs typeface="+mn-ea"/>
                <a:sym typeface="+mn-lt"/>
              </a:rPr>
              <a:t>％＝</a:t>
            </a:r>
            <a:r>
              <a:rPr lang="en-US" altLang="zh-CN" dirty="0">
                <a:latin typeface="+mn-lt"/>
                <a:ea typeface="+mn-ea"/>
                <a:cs typeface="+mn-ea"/>
                <a:sym typeface="+mn-lt"/>
              </a:rPr>
              <a:t>22.5</a:t>
            </a:r>
            <a:r>
              <a:rPr lang="zh-CN" altLang="en-US" dirty="0">
                <a:latin typeface="+mn-lt"/>
                <a:ea typeface="+mn-ea"/>
                <a:cs typeface="+mn-ea"/>
                <a:sym typeface="+mn-lt"/>
              </a:rPr>
              <a:t>（万元）</a:t>
            </a:r>
          </a:p>
          <a:p>
            <a:r>
              <a:rPr lang="en-US" altLang="zh-CN" dirty="0">
                <a:latin typeface="+mn-lt"/>
                <a:ea typeface="+mn-ea"/>
                <a:cs typeface="+mn-ea"/>
                <a:sym typeface="+mn-lt"/>
              </a:rPr>
              <a:t>D.</a:t>
            </a:r>
            <a:r>
              <a:rPr lang="zh-CN" altLang="en-US" dirty="0">
                <a:latin typeface="+mn-lt"/>
                <a:ea typeface="+mn-ea"/>
                <a:cs typeface="+mn-ea"/>
                <a:sym typeface="+mn-lt"/>
              </a:rPr>
              <a:t>（</a:t>
            </a:r>
            <a:r>
              <a:rPr lang="en-US" altLang="zh-CN" dirty="0">
                <a:latin typeface="+mn-lt"/>
                <a:ea typeface="+mn-ea"/>
                <a:cs typeface="+mn-ea"/>
                <a:sym typeface="+mn-lt"/>
              </a:rPr>
              <a:t>100</a:t>
            </a:r>
            <a:r>
              <a:rPr lang="zh-CN" altLang="en-US" dirty="0">
                <a:latin typeface="+mn-lt"/>
                <a:ea typeface="+mn-ea"/>
                <a:cs typeface="+mn-ea"/>
                <a:sym typeface="+mn-lt"/>
              </a:rPr>
              <a:t>＋</a:t>
            </a:r>
            <a:r>
              <a:rPr lang="en-US" altLang="zh-CN" dirty="0">
                <a:latin typeface="+mn-lt"/>
                <a:ea typeface="+mn-ea"/>
                <a:cs typeface="+mn-ea"/>
                <a:sym typeface="+mn-lt"/>
              </a:rPr>
              <a:t>50</a:t>
            </a:r>
            <a:r>
              <a:rPr lang="zh-CN" altLang="en-US" dirty="0">
                <a:latin typeface="+mn-lt"/>
                <a:ea typeface="+mn-ea"/>
                <a:cs typeface="+mn-ea"/>
                <a:sym typeface="+mn-lt"/>
              </a:rPr>
              <a:t>）</a:t>
            </a:r>
            <a:r>
              <a:rPr lang="en-US" altLang="zh-CN" dirty="0">
                <a:latin typeface="+mn-lt"/>
                <a:ea typeface="+mn-ea"/>
                <a:cs typeface="+mn-ea"/>
                <a:sym typeface="+mn-lt"/>
              </a:rPr>
              <a:t>×13</a:t>
            </a:r>
            <a:r>
              <a:rPr lang="zh-CN" altLang="en-US" dirty="0">
                <a:latin typeface="+mn-lt"/>
                <a:ea typeface="+mn-ea"/>
                <a:cs typeface="+mn-ea"/>
                <a:sym typeface="+mn-lt"/>
              </a:rPr>
              <a:t>％＝</a:t>
            </a:r>
            <a:r>
              <a:rPr lang="en-US" altLang="zh-CN" dirty="0">
                <a:latin typeface="+mn-lt"/>
                <a:ea typeface="+mn-ea"/>
                <a:cs typeface="+mn-ea"/>
                <a:sym typeface="+mn-lt"/>
              </a:rPr>
              <a:t>19.5</a:t>
            </a:r>
            <a:r>
              <a:rPr lang="zh-CN" altLang="en-US" dirty="0">
                <a:latin typeface="+mn-lt"/>
                <a:ea typeface="+mn-ea"/>
                <a:cs typeface="+mn-ea"/>
                <a:sym typeface="+mn-lt"/>
              </a:rPr>
              <a:t>（万元）</a:t>
            </a:r>
          </a:p>
          <a:p>
            <a:endParaRPr lang="zh-CN" altLang="en-US" dirty="0">
              <a:latin typeface="+mn-lt"/>
              <a:ea typeface="+mn-ea"/>
              <a:cs typeface="+mn-ea"/>
              <a:sym typeface="+mn-lt"/>
            </a:endParaRP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6" y="3944965"/>
            <a:ext cx="677108" cy="1428693"/>
            <a:chOff x="9306657"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7" y="2632062"/>
              <a:ext cx="902810" cy="447985"/>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C</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306283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43</a:t>
            </a:fld>
            <a:endParaRPr lang="en-US">
              <a:solidFill>
                <a:prstClr val="black">
                  <a:tint val="75000"/>
                </a:prstClr>
              </a:solidFill>
            </a:endParaRPr>
          </a:p>
        </p:txBody>
      </p:sp>
      <p:sp>
        <p:nvSpPr>
          <p:cNvPr id="3" name="文本框 4">
            <a:extLst>
              <a:ext uri="{FF2B5EF4-FFF2-40B4-BE49-F238E27FC236}">
                <a16:creationId xmlns:a16="http://schemas.microsoft.com/office/drawing/2014/main" id="{7781193B-1D2C-4CD2-9D34-CF6BA6C35028}"/>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三、征税环节</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graphicFrame>
        <p:nvGraphicFramePr>
          <p:cNvPr id="4" name="表格 3"/>
          <p:cNvGraphicFramePr>
            <a:graphicFrameLocks noGrp="1"/>
          </p:cNvGraphicFramePr>
          <p:nvPr>
            <p:extLst>
              <p:ext uri="{D42A27DB-BD31-4B8C-83A1-F6EECF244321}">
                <p14:modId xmlns:p14="http://schemas.microsoft.com/office/powerpoint/2010/main" val="3585564357"/>
              </p:ext>
            </p:extLst>
          </p:nvPr>
        </p:nvGraphicFramePr>
        <p:xfrm>
          <a:off x="511629" y="1134836"/>
          <a:ext cx="7761514" cy="3132367"/>
        </p:xfrm>
        <a:graphic>
          <a:graphicData uri="http://schemas.openxmlformats.org/drawingml/2006/table">
            <a:tbl>
              <a:tblPr firstRow="1" firstCol="1" bandRow="1">
                <a:tableStyleId>{7DF18680-E054-41AD-8BC1-D1AEF772440D}</a:tableStyleId>
              </a:tblPr>
              <a:tblGrid>
                <a:gridCol w="698980">
                  <a:extLst>
                    <a:ext uri="{9D8B030D-6E8A-4147-A177-3AD203B41FA5}">
                      <a16:colId xmlns:a16="http://schemas.microsoft.com/office/drawing/2014/main" val="20000"/>
                    </a:ext>
                  </a:extLst>
                </a:gridCol>
                <a:gridCol w="411240">
                  <a:extLst>
                    <a:ext uri="{9D8B030D-6E8A-4147-A177-3AD203B41FA5}">
                      <a16:colId xmlns:a16="http://schemas.microsoft.com/office/drawing/2014/main" val="20001"/>
                    </a:ext>
                  </a:extLst>
                </a:gridCol>
                <a:gridCol w="892690">
                  <a:extLst>
                    <a:ext uri="{9D8B030D-6E8A-4147-A177-3AD203B41FA5}">
                      <a16:colId xmlns:a16="http://schemas.microsoft.com/office/drawing/2014/main" val="20002"/>
                    </a:ext>
                  </a:extLst>
                </a:gridCol>
                <a:gridCol w="3299944">
                  <a:extLst>
                    <a:ext uri="{9D8B030D-6E8A-4147-A177-3AD203B41FA5}">
                      <a16:colId xmlns:a16="http://schemas.microsoft.com/office/drawing/2014/main" val="20003"/>
                    </a:ext>
                  </a:extLst>
                </a:gridCol>
                <a:gridCol w="2458660">
                  <a:extLst>
                    <a:ext uri="{9D8B030D-6E8A-4147-A177-3AD203B41FA5}">
                      <a16:colId xmlns:a16="http://schemas.microsoft.com/office/drawing/2014/main" val="20004"/>
                    </a:ext>
                  </a:extLst>
                </a:gridCol>
              </a:tblGrid>
              <a:tr h="391546">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en-US" sz="2000" b="1" kern="100" dirty="0">
                          <a:effectLst/>
                        </a:rPr>
                        <a:t> </a:t>
                      </a:r>
                      <a:endParaRPr lang="zh-CN" sz="2000" b="1"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57501" marR="57501" marT="0" marB="0" anchor="ctr"/>
                </a:tc>
                <a:tc gridSpan="2">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sz="2000" b="1" kern="100" dirty="0">
                          <a:effectLst/>
                        </a:rPr>
                        <a:t>纳税环节</a:t>
                      </a:r>
                      <a:endParaRPr lang="zh-CN" sz="2000" b="1"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57501" marR="57501" marT="0" marB="0" anchor="ctr"/>
                </a:tc>
                <a:tc hMerge="1">
                  <a:txBody>
                    <a:bodyPr/>
                    <a:lstStyle/>
                    <a:p>
                      <a:endParaRPr lang="zh-CN"/>
                    </a:p>
                  </a:txBody>
                  <a:tcPr/>
                </a:tc>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sz="2000" b="1" kern="100">
                          <a:effectLst/>
                        </a:rPr>
                        <a:t>适用应税消费品</a:t>
                      </a:r>
                      <a:endParaRPr lang="zh-CN" sz="2000" b="1" kern="100">
                        <a:effectLst/>
                        <a:latin typeface="楷体" panose="02010609060101010101" pitchFamily="49" charset="-122"/>
                        <a:ea typeface="楷体" panose="02010609060101010101" pitchFamily="49" charset="-122"/>
                        <a:cs typeface="Times New Roman" panose="02020603050405020304" pitchFamily="18" charset="0"/>
                      </a:endParaRPr>
                    </a:p>
                  </a:txBody>
                  <a:tcPr marL="57501" marR="57501" marT="0" marB="0" anchor="ctr"/>
                </a:tc>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sz="2000" b="1" kern="100">
                          <a:effectLst/>
                        </a:rPr>
                        <a:t>是否单一环节纳税</a:t>
                      </a:r>
                      <a:endParaRPr lang="zh-CN" sz="2000" b="1" kern="100">
                        <a:effectLst/>
                        <a:latin typeface="楷体" panose="02010609060101010101" pitchFamily="49" charset="-122"/>
                        <a:ea typeface="楷体" panose="02010609060101010101" pitchFamily="49" charset="-122"/>
                        <a:cs typeface="Times New Roman" panose="02020603050405020304" pitchFamily="18" charset="0"/>
                      </a:endParaRPr>
                    </a:p>
                  </a:txBody>
                  <a:tcPr marL="57501" marR="57501" marT="0" marB="0" anchor="ctr"/>
                </a:tc>
                <a:extLst>
                  <a:ext uri="{0D108BD9-81ED-4DB2-BD59-A6C34878D82A}">
                    <a16:rowId xmlns:a16="http://schemas.microsoft.com/office/drawing/2014/main" val="10000"/>
                  </a:ext>
                </a:extLst>
              </a:tr>
              <a:tr h="391546">
                <a:tc rowSpan="3">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sz="2000" b="1" kern="100" dirty="0">
                          <a:effectLst/>
                        </a:rPr>
                        <a:t>一般情况</a:t>
                      </a:r>
                      <a:endParaRPr lang="zh-CN" sz="2000" b="1"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57501" marR="57501" marT="0" marB="0" anchor="ctr"/>
                </a:tc>
                <a:tc gridSpan="2">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spcAft>
                          <a:spcPts val="0"/>
                        </a:spcAft>
                      </a:pPr>
                      <a:r>
                        <a:rPr lang="zh-CN" sz="2000" b="1" kern="100" dirty="0">
                          <a:effectLst/>
                        </a:rPr>
                        <a:t>生产</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7501" marR="57501" marT="0" marB="0" anchor="ctr"/>
                </a:tc>
                <a:tc hMerge="1">
                  <a:txBody>
                    <a:bodyPr/>
                    <a:lstStyle/>
                    <a:p>
                      <a:endParaRPr lang="zh-CN"/>
                    </a:p>
                  </a:txBody>
                  <a:tcPr/>
                </a:tc>
                <a:tc rowSpan="3">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l">
                        <a:spcAft>
                          <a:spcPts val="0"/>
                        </a:spcAft>
                      </a:pPr>
                      <a:r>
                        <a:rPr lang="zh-CN" sz="2000" b="1" kern="100" dirty="0">
                          <a:effectLst/>
                        </a:rPr>
                        <a:t>除“金银首饰、铂金首饰、钻石及钻石饰品”以外的其他应税消费品</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7501" marR="57501" marT="0" marB="0" anchor="ctr"/>
                </a:tc>
                <a:tc rowSpan="3">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spcAft>
                          <a:spcPts val="0"/>
                        </a:spcAft>
                      </a:pPr>
                      <a:r>
                        <a:rPr lang="zh-CN" sz="2000" b="1" kern="100">
                          <a:effectLst/>
                        </a:rPr>
                        <a:t>√</a:t>
                      </a:r>
                      <a:endParaRPr lang="zh-CN" sz="2000" b="1" kern="10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7501" marR="57501" marT="0" marB="0" anchor="ctr"/>
                </a:tc>
                <a:extLst>
                  <a:ext uri="{0D108BD9-81ED-4DB2-BD59-A6C34878D82A}">
                    <a16:rowId xmlns:a16="http://schemas.microsoft.com/office/drawing/2014/main" val="10001"/>
                  </a:ext>
                </a:extLst>
              </a:tr>
              <a:tr h="391546">
                <a:tc vMerge="1">
                  <a:txBody>
                    <a:bodyPr/>
                    <a:lstStyle/>
                    <a:p>
                      <a:endParaRPr lang="zh-CN"/>
                    </a:p>
                  </a:txBody>
                  <a:tcPr/>
                </a:tc>
                <a:tc gridSpan="2">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spcAft>
                          <a:spcPts val="0"/>
                        </a:spcAft>
                      </a:pPr>
                      <a:r>
                        <a:rPr lang="zh-CN" sz="2000" b="1" kern="100" dirty="0">
                          <a:effectLst/>
                        </a:rPr>
                        <a:t>委托加工</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7501" marR="57501" marT="0" marB="0" anchor="ctr"/>
                </a:tc>
                <a:tc h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2"/>
                  </a:ext>
                </a:extLst>
              </a:tr>
              <a:tr h="391546">
                <a:tc vMerge="1">
                  <a:txBody>
                    <a:bodyPr/>
                    <a:lstStyle/>
                    <a:p>
                      <a:endParaRPr lang="zh-CN"/>
                    </a:p>
                  </a:txBody>
                  <a:tcPr/>
                </a:tc>
                <a:tc gridSpan="2">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spcAft>
                          <a:spcPts val="0"/>
                        </a:spcAft>
                      </a:pPr>
                      <a:r>
                        <a:rPr lang="zh-CN" sz="2000" b="1" kern="100" dirty="0">
                          <a:effectLst/>
                        </a:rPr>
                        <a:t>进口</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7501" marR="57501" marT="0" marB="0" anchor="ctr"/>
                </a:tc>
                <a:tc h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3"/>
                  </a:ext>
                </a:extLst>
              </a:tr>
              <a:tr h="783091">
                <a:tc rowSpan="3">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sz="2000" b="1" kern="100">
                          <a:effectLst/>
                        </a:rPr>
                        <a:t>特殊规定</a:t>
                      </a:r>
                      <a:endParaRPr lang="zh-CN" sz="2000" b="1" kern="100">
                        <a:effectLst/>
                        <a:latin typeface="楷体" panose="02010609060101010101" pitchFamily="49" charset="-122"/>
                        <a:ea typeface="楷体" panose="02010609060101010101" pitchFamily="49" charset="-122"/>
                        <a:cs typeface="Times New Roman" panose="02020603050405020304" pitchFamily="18" charset="0"/>
                      </a:endParaRPr>
                    </a:p>
                  </a:txBody>
                  <a:tcPr marL="57501" marR="57501" marT="0" marB="0" anchor="ctr"/>
                </a:tc>
                <a:tc rowSpan="3">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spcAft>
                          <a:spcPts val="0"/>
                        </a:spcAft>
                      </a:pPr>
                      <a:r>
                        <a:rPr lang="zh-CN" sz="2000" b="1" kern="100" dirty="0">
                          <a:effectLst/>
                        </a:rPr>
                        <a:t>销售</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7501" marR="57501" marT="0" marB="0" anchor="ctr"/>
                </a:tc>
                <a:tc rowSpan="2">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spcAft>
                          <a:spcPts val="0"/>
                        </a:spcAft>
                      </a:pPr>
                      <a:r>
                        <a:rPr lang="zh-CN" sz="2000" b="1" kern="100" dirty="0">
                          <a:effectLst/>
                        </a:rPr>
                        <a:t>零售</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7501" marR="57501" marT="0" marB="0" anchor="ctr"/>
                </a:tc>
                <a:tc>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l">
                        <a:spcAft>
                          <a:spcPts val="0"/>
                        </a:spcAft>
                      </a:pPr>
                      <a:r>
                        <a:rPr lang="zh-CN" sz="2000" b="1" kern="100" dirty="0">
                          <a:effectLst/>
                        </a:rPr>
                        <a:t>金银首饰、铂金首饰、钻石及钻石饰品</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7501" marR="57501" marT="0" marB="0" anchor="ctr"/>
                </a:tc>
                <a:tc>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spcAft>
                          <a:spcPts val="0"/>
                        </a:spcAft>
                      </a:pPr>
                      <a:r>
                        <a:rPr lang="zh-CN" sz="2000" b="1" kern="100">
                          <a:effectLst/>
                        </a:rPr>
                        <a:t>√</a:t>
                      </a:r>
                      <a:endParaRPr lang="zh-CN" sz="2000" b="1" kern="10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7501" marR="57501" marT="0" marB="0" anchor="ctr"/>
                </a:tc>
                <a:extLst>
                  <a:ext uri="{0D108BD9-81ED-4DB2-BD59-A6C34878D82A}">
                    <a16:rowId xmlns:a16="http://schemas.microsoft.com/office/drawing/2014/main" val="10004"/>
                  </a:ext>
                </a:extLst>
              </a:tr>
              <a:tr h="391546">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l">
                        <a:spcAft>
                          <a:spcPts val="0"/>
                        </a:spcAft>
                      </a:pPr>
                      <a:r>
                        <a:rPr lang="zh-CN" sz="2000" b="1" kern="100" dirty="0">
                          <a:effectLst/>
                        </a:rPr>
                        <a:t>超豪华小汽车</a:t>
                      </a:r>
                      <a:r>
                        <a:rPr lang="zh-CN" altLang="en-US" sz="2000" b="1" kern="100" dirty="0">
                          <a:solidFill>
                            <a:srgbClr val="C00000"/>
                          </a:solidFill>
                          <a:effectLst/>
                        </a:rPr>
                        <a:t>（</a:t>
                      </a:r>
                      <a:r>
                        <a:rPr lang="en-US" altLang="zh-CN" sz="2000" b="1" kern="100" dirty="0">
                          <a:solidFill>
                            <a:srgbClr val="C00000"/>
                          </a:solidFill>
                          <a:effectLst/>
                        </a:rPr>
                        <a:t>130</a:t>
                      </a:r>
                      <a:r>
                        <a:rPr lang="zh-CN" altLang="en-US" sz="2000" b="1" kern="100" dirty="0">
                          <a:solidFill>
                            <a:srgbClr val="C00000"/>
                          </a:solidFill>
                          <a:effectLst/>
                        </a:rPr>
                        <a:t>万元）</a:t>
                      </a:r>
                      <a:endParaRPr lang="zh-CN" sz="2000" b="1" kern="100" dirty="0">
                        <a:solidFill>
                          <a:srgbClr val="C00000"/>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7501" marR="57501" marT="0" marB="0" anchor="ctr"/>
                </a:tc>
                <a:tc>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spcAft>
                          <a:spcPts val="0"/>
                        </a:spcAft>
                      </a:pPr>
                      <a:r>
                        <a:rPr lang="zh-CN" sz="2000" b="1" kern="100">
                          <a:effectLst/>
                        </a:rPr>
                        <a:t>×（加征）</a:t>
                      </a:r>
                      <a:endParaRPr lang="zh-CN" sz="2000" b="1" kern="10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7501" marR="57501" marT="0" marB="0" anchor="ctr"/>
                </a:tc>
                <a:extLst>
                  <a:ext uri="{0D108BD9-81ED-4DB2-BD59-A6C34878D82A}">
                    <a16:rowId xmlns:a16="http://schemas.microsoft.com/office/drawing/2014/main" val="10005"/>
                  </a:ext>
                </a:extLst>
              </a:tr>
              <a:tr h="391546">
                <a:tc vMerge="1">
                  <a:txBody>
                    <a:bodyPr/>
                    <a:lstStyle/>
                    <a:p>
                      <a:endParaRPr lang="zh-CN"/>
                    </a:p>
                  </a:txBody>
                  <a:tcPr/>
                </a:tc>
                <a:tc vMerge="1">
                  <a:txBody>
                    <a:bodyPr/>
                    <a:lstStyle/>
                    <a:p>
                      <a:endParaRPr lang="zh-CN"/>
                    </a:p>
                  </a:txBody>
                  <a:tcPr/>
                </a:tc>
                <a:tc>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spcAft>
                          <a:spcPts val="0"/>
                        </a:spcAft>
                      </a:pPr>
                      <a:r>
                        <a:rPr lang="zh-CN" sz="2000" b="1" kern="100">
                          <a:effectLst/>
                        </a:rPr>
                        <a:t>批发</a:t>
                      </a:r>
                      <a:endParaRPr lang="zh-CN" sz="2000" b="1" kern="10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7501" marR="57501" marT="0" marB="0" anchor="ctr"/>
                </a:tc>
                <a:tc>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l">
                        <a:spcAft>
                          <a:spcPts val="0"/>
                        </a:spcAft>
                      </a:pPr>
                      <a:r>
                        <a:rPr lang="zh-CN" sz="2000" b="1" kern="100" dirty="0">
                          <a:effectLst/>
                        </a:rPr>
                        <a:t>卷烟</a:t>
                      </a:r>
                      <a:r>
                        <a:rPr lang="zh-CN" altLang="en-US" sz="2000" b="1" kern="100" dirty="0">
                          <a:effectLst/>
                        </a:rPr>
                        <a:t>、电子烟（</a:t>
                      </a:r>
                      <a:r>
                        <a:rPr lang="en-US" altLang="zh-CN" sz="2000" b="1" kern="100" dirty="0">
                          <a:effectLst/>
                        </a:rPr>
                        <a:t>2023</a:t>
                      </a:r>
                      <a:r>
                        <a:rPr lang="zh-CN" altLang="en-US" sz="2000" b="1" kern="100" dirty="0">
                          <a:effectLst/>
                        </a:rPr>
                        <a:t>）</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7501" marR="57501" marT="0" marB="0" anchor="ctr"/>
                </a:tc>
                <a:tc>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spcAft>
                          <a:spcPts val="0"/>
                        </a:spcAft>
                      </a:pPr>
                      <a:r>
                        <a:rPr lang="zh-CN" sz="2000" b="1" kern="100" dirty="0">
                          <a:effectLst/>
                        </a:rPr>
                        <a:t>×（加征）</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7501" marR="57501"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476338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44</a:t>
            </a:fld>
            <a:endParaRPr lang="en-US">
              <a:solidFill>
                <a:prstClr val="black">
                  <a:tint val="75000"/>
                </a:prstClr>
              </a:solidFill>
            </a:endParaRPr>
          </a:p>
        </p:txBody>
      </p:sp>
      <p:sp>
        <p:nvSpPr>
          <p:cNvPr id="3" name="文本框 4">
            <a:extLst>
              <a:ext uri="{FF2B5EF4-FFF2-40B4-BE49-F238E27FC236}">
                <a16:creationId xmlns:a16="http://schemas.microsoft.com/office/drawing/2014/main" id="{7781193B-1D2C-4CD2-9D34-CF6BA6C35028}"/>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知识小结</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pic>
        <p:nvPicPr>
          <p:cNvPr id="8" name="图片 7">
            <a:extLst>
              <a:ext uri="{FF2B5EF4-FFF2-40B4-BE49-F238E27FC236}">
                <a16:creationId xmlns:a16="http://schemas.microsoft.com/office/drawing/2014/main" id="{2DF5E5D8-F609-0767-6F0E-B0A5D2BC583C}"/>
              </a:ext>
            </a:extLst>
          </p:cNvPr>
          <p:cNvPicPr>
            <a:picLocks noChangeAspect="1"/>
          </p:cNvPicPr>
          <p:nvPr/>
        </p:nvPicPr>
        <p:blipFill>
          <a:blip r:embed="rId2"/>
          <a:stretch>
            <a:fillRect/>
          </a:stretch>
        </p:blipFill>
        <p:spPr>
          <a:xfrm>
            <a:off x="570360" y="732144"/>
            <a:ext cx="7069694" cy="4363465"/>
          </a:xfrm>
          <a:prstGeom prst="rect">
            <a:avLst/>
          </a:prstGeom>
        </p:spPr>
      </p:pic>
    </p:spTree>
    <p:extLst>
      <p:ext uri="{BB962C8B-B14F-4D97-AF65-F5344CB8AC3E}">
        <p14:creationId xmlns:p14="http://schemas.microsoft.com/office/powerpoint/2010/main" val="3392937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45</a:t>
            </a:fld>
            <a:endParaRPr lang="en-US">
              <a:solidFill>
                <a:prstClr val="black">
                  <a:tint val="75000"/>
                </a:prstClr>
              </a:solidFill>
            </a:endParaRPr>
          </a:p>
        </p:txBody>
      </p:sp>
      <p:sp>
        <p:nvSpPr>
          <p:cNvPr id="3" name="文本框 4">
            <a:extLst>
              <a:ext uri="{FF2B5EF4-FFF2-40B4-BE49-F238E27FC236}">
                <a16:creationId xmlns:a16="http://schemas.microsoft.com/office/drawing/2014/main" id="{7781193B-1D2C-4CD2-9D34-CF6BA6C35028}"/>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三、征税范围</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5" name="副标题 1"/>
          <p:cNvSpPr>
            <a:spLocks noGrp="1"/>
          </p:cNvSpPr>
          <p:nvPr/>
        </p:nvSpPr>
        <p:spPr>
          <a:xfrm>
            <a:off x="598715" y="830404"/>
            <a:ext cx="8207828"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a:lnSpc>
                <a:spcPct val="140000"/>
              </a:lnSpc>
            </a:pPr>
            <a:r>
              <a:rPr lang="zh-CN" altLang="zh-CN" sz="1800" dirty="0"/>
              <a:t>（二）消费税征税范围的具体规定</a:t>
            </a:r>
          </a:p>
          <a:p>
            <a:pPr>
              <a:lnSpc>
                <a:spcPct val="140000"/>
              </a:lnSpc>
            </a:pPr>
            <a:r>
              <a:rPr lang="en-US" altLang="zh-CN" sz="1800" dirty="0">
                <a:solidFill>
                  <a:schemeClr val="tx1"/>
                </a:solidFill>
              </a:rPr>
              <a:t>1.</a:t>
            </a:r>
            <a:r>
              <a:rPr lang="zh-CN" altLang="zh-CN" sz="1800" dirty="0">
                <a:solidFill>
                  <a:schemeClr val="tx1"/>
                </a:solidFill>
              </a:rPr>
              <a:t>生产应税消费品</a:t>
            </a:r>
          </a:p>
          <a:p>
            <a:pPr>
              <a:lnSpc>
                <a:spcPct val="140000"/>
              </a:lnSpc>
            </a:pPr>
            <a:r>
              <a:rPr lang="zh-CN" altLang="zh-CN" sz="1800" dirty="0">
                <a:solidFill>
                  <a:srgbClr val="C00000"/>
                </a:solidFill>
              </a:rPr>
              <a:t>（</a:t>
            </a:r>
            <a:r>
              <a:rPr lang="en-US" altLang="zh-CN" sz="1800" dirty="0">
                <a:solidFill>
                  <a:srgbClr val="C00000"/>
                </a:solidFill>
              </a:rPr>
              <a:t>1</a:t>
            </a:r>
            <a:r>
              <a:rPr lang="zh-CN" altLang="zh-CN" sz="1800" dirty="0">
                <a:solidFill>
                  <a:srgbClr val="C00000"/>
                </a:solidFill>
              </a:rPr>
              <a:t>）直接对外销售，于</a:t>
            </a:r>
            <a:r>
              <a:rPr lang="en-US" altLang="zh-CN" sz="1800" dirty="0">
                <a:solidFill>
                  <a:srgbClr val="C00000"/>
                </a:solidFill>
              </a:rPr>
              <a:t>“</a:t>
            </a:r>
            <a:r>
              <a:rPr lang="zh-CN" altLang="zh-CN" sz="1800" dirty="0">
                <a:solidFill>
                  <a:srgbClr val="C00000"/>
                </a:solidFill>
              </a:rPr>
              <a:t>销售时</a:t>
            </a:r>
            <a:r>
              <a:rPr lang="en-US" altLang="zh-CN" sz="1800" dirty="0">
                <a:solidFill>
                  <a:srgbClr val="C00000"/>
                </a:solidFill>
              </a:rPr>
              <a:t>”</a:t>
            </a:r>
            <a:r>
              <a:rPr lang="zh-CN" altLang="zh-CN" sz="1800" dirty="0">
                <a:solidFill>
                  <a:srgbClr val="C00000"/>
                </a:solidFill>
              </a:rPr>
              <a:t>纳税</a:t>
            </a:r>
          </a:p>
          <a:p>
            <a:pPr>
              <a:lnSpc>
                <a:spcPct val="140000"/>
              </a:lnSpc>
            </a:pPr>
            <a:r>
              <a:rPr lang="zh-CN" altLang="zh-CN" sz="1800" dirty="0">
                <a:solidFill>
                  <a:schemeClr val="tx1"/>
                </a:solidFill>
              </a:rPr>
              <a:t>（</a:t>
            </a:r>
            <a:r>
              <a:rPr lang="en-US" altLang="zh-CN" sz="1800" dirty="0">
                <a:solidFill>
                  <a:schemeClr val="tx1"/>
                </a:solidFill>
              </a:rPr>
              <a:t>2</a:t>
            </a:r>
            <a:r>
              <a:rPr lang="zh-CN" altLang="zh-CN" sz="1800" dirty="0">
                <a:solidFill>
                  <a:schemeClr val="tx1"/>
                </a:solidFill>
              </a:rPr>
              <a:t>）移送使用</a:t>
            </a:r>
          </a:p>
          <a:p>
            <a:pPr>
              <a:lnSpc>
                <a:spcPct val="140000"/>
              </a:lnSpc>
            </a:pPr>
            <a:r>
              <a:rPr lang="en-US" altLang="zh-CN" sz="1800" dirty="0">
                <a:solidFill>
                  <a:schemeClr val="tx1"/>
                </a:solidFill>
              </a:rPr>
              <a:t>①</a:t>
            </a:r>
            <a:r>
              <a:rPr lang="zh-CN" altLang="zh-CN" sz="1800" dirty="0">
                <a:solidFill>
                  <a:schemeClr val="tx1"/>
                </a:solidFill>
              </a:rPr>
              <a:t>用于</a:t>
            </a:r>
            <a:r>
              <a:rPr lang="zh-CN" altLang="zh-CN" sz="1800" dirty="0">
                <a:solidFill>
                  <a:srgbClr val="C00000"/>
                </a:solidFill>
              </a:rPr>
              <a:t>连续生产</a:t>
            </a:r>
            <a:r>
              <a:rPr lang="en-US" altLang="zh-CN" sz="1800" dirty="0">
                <a:solidFill>
                  <a:srgbClr val="C00000"/>
                </a:solidFill>
              </a:rPr>
              <a:t>“</a:t>
            </a:r>
            <a:r>
              <a:rPr lang="zh-CN" altLang="zh-CN" sz="1800" dirty="0">
                <a:solidFill>
                  <a:srgbClr val="C00000"/>
                </a:solidFill>
              </a:rPr>
              <a:t>应税</a:t>
            </a:r>
            <a:r>
              <a:rPr lang="zh-CN" altLang="zh-CN" sz="1800" dirty="0">
                <a:solidFill>
                  <a:schemeClr val="tx1"/>
                </a:solidFill>
              </a:rPr>
              <a:t>消费品</a:t>
            </a:r>
            <a:r>
              <a:rPr lang="en-US" altLang="zh-CN" sz="1800" dirty="0">
                <a:solidFill>
                  <a:schemeClr val="tx1"/>
                </a:solidFill>
              </a:rPr>
              <a:t>”</a:t>
            </a:r>
            <a:r>
              <a:rPr lang="zh-CN" altLang="zh-CN" sz="1800" dirty="0">
                <a:solidFill>
                  <a:schemeClr val="tx1"/>
                </a:solidFill>
              </a:rPr>
              <a:t>，移送使用时不纳税，待生产的最终应税消费品</a:t>
            </a:r>
            <a:r>
              <a:rPr lang="en-US" altLang="zh-CN" sz="1800" dirty="0">
                <a:solidFill>
                  <a:srgbClr val="C00000"/>
                </a:solidFill>
              </a:rPr>
              <a:t>“</a:t>
            </a:r>
            <a:r>
              <a:rPr lang="zh-CN" altLang="zh-CN" sz="1800" dirty="0">
                <a:solidFill>
                  <a:srgbClr val="C00000"/>
                </a:solidFill>
              </a:rPr>
              <a:t>销售时</a:t>
            </a:r>
            <a:r>
              <a:rPr lang="en-US" altLang="zh-CN" sz="1800" dirty="0">
                <a:solidFill>
                  <a:srgbClr val="C00000"/>
                </a:solidFill>
              </a:rPr>
              <a:t>”</a:t>
            </a:r>
            <a:r>
              <a:rPr lang="zh-CN" altLang="zh-CN" sz="1800" dirty="0">
                <a:solidFill>
                  <a:srgbClr val="C00000"/>
                </a:solidFill>
              </a:rPr>
              <a:t>纳税</a:t>
            </a:r>
            <a:r>
              <a:rPr lang="zh-CN" altLang="zh-CN" sz="1800" dirty="0">
                <a:solidFill>
                  <a:schemeClr val="tx1"/>
                </a:solidFill>
              </a:rPr>
              <a:t>。</a:t>
            </a:r>
          </a:p>
          <a:p>
            <a:pPr>
              <a:lnSpc>
                <a:spcPct val="140000"/>
              </a:lnSpc>
            </a:pPr>
            <a:r>
              <a:rPr lang="en-US" altLang="zh-CN" sz="1800" dirty="0">
                <a:solidFill>
                  <a:schemeClr val="tx1"/>
                </a:solidFill>
              </a:rPr>
              <a:t>②</a:t>
            </a:r>
            <a:r>
              <a:rPr lang="zh-CN" altLang="zh-CN" sz="1800" dirty="0">
                <a:solidFill>
                  <a:schemeClr val="tx1"/>
                </a:solidFill>
              </a:rPr>
              <a:t>用于</a:t>
            </a:r>
            <a:r>
              <a:rPr lang="zh-CN" altLang="zh-CN" sz="1800" dirty="0">
                <a:solidFill>
                  <a:srgbClr val="C00000"/>
                </a:solidFill>
              </a:rPr>
              <a:t>连续生产</a:t>
            </a:r>
            <a:r>
              <a:rPr lang="en-US" altLang="zh-CN" sz="1800" dirty="0">
                <a:solidFill>
                  <a:srgbClr val="C00000"/>
                </a:solidFill>
              </a:rPr>
              <a:t>“</a:t>
            </a:r>
            <a:r>
              <a:rPr lang="zh-CN" altLang="zh-CN" sz="1800" dirty="0">
                <a:solidFill>
                  <a:srgbClr val="C00000"/>
                </a:solidFill>
              </a:rPr>
              <a:t>非应税</a:t>
            </a:r>
            <a:r>
              <a:rPr lang="zh-CN" altLang="zh-CN" sz="1800" dirty="0">
                <a:solidFill>
                  <a:schemeClr val="tx1"/>
                </a:solidFill>
              </a:rPr>
              <a:t>消费品</a:t>
            </a:r>
            <a:r>
              <a:rPr lang="en-US" altLang="zh-CN" sz="1800" dirty="0">
                <a:solidFill>
                  <a:srgbClr val="C00000"/>
                </a:solidFill>
              </a:rPr>
              <a:t>”“</a:t>
            </a:r>
            <a:r>
              <a:rPr lang="zh-CN" altLang="zh-CN" sz="1800" dirty="0">
                <a:solidFill>
                  <a:srgbClr val="C00000"/>
                </a:solidFill>
              </a:rPr>
              <a:t>移送使用时</a:t>
            </a:r>
            <a:r>
              <a:rPr lang="en-US" altLang="zh-CN" sz="1800" dirty="0">
                <a:solidFill>
                  <a:srgbClr val="C00000"/>
                </a:solidFill>
              </a:rPr>
              <a:t>”</a:t>
            </a:r>
            <a:r>
              <a:rPr lang="zh-CN" altLang="zh-CN" sz="1800" dirty="0">
                <a:solidFill>
                  <a:srgbClr val="C00000"/>
                </a:solidFill>
              </a:rPr>
              <a:t>纳税</a:t>
            </a:r>
            <a:r>
              <a:rPr lang="zh-CN" altLang="zh-CN" sz="1800" dirty="0">
                <a:solidFill>
                  <a:schemeClr val="tx1"/>
                </a:solidFill>
              </a:rPr>
              <a:t>，生产的最终非应税消费品</a:t>
            </a:r>
            <a:r>
              <a:rPr lang="zh-CN" altLang="zh-CN" sz="1800" dirty="0">
                <a:solidFill>
                  <a:srgbClr val="C00000"/>
                </a:solidFill>
              </a:rPr>
              <a:t>销售时不再纳税。</a:t>
            </a:r>
          </a:p>
          <a:p>
            <a:pPr>
              <a:lnSpc>
                <a:spcPct val="140000"/>
              </a:lnSpc>
            </a:pPr>
            <a:r>
              <a:rPr lang="en-US" altLang="zh-CN" sz="1800" dirty="0">
                <a:solidFill>
                  <a:schemeClr val="tx1"/>
                </a:solidFill>
              </a:rPr>
              <a:t>③</a:t>
            </a:r>
            <a:r>
              <a:rPr lang="zh-CN" altLang="zh-CN" sz="1800" dirty="0">
                <a:solidFill>
                  <a:schemeClr val="tx1"/>
                </a:solidFill>
              </a:rPr>
              <a:t>用于</a:t>
            </a:r>
            <a:r>
              <a:rPr lang="zh-CN" altLang="zh-CN" sz="1800" dirty="0">
                <a:solidFill>
                  <a:srgbClr val="C00000"/>
                </a:solidFill>
              </a:rPr>
              <a:t>其他方面</a:t>
            </a:r>
            <a:r>
              <a:rPr lang="zh-CN" altLang="zh-CN" sz="1800" dirty="0">
                <a:solidFill>
                  <a:schemeClr val="tx1"/>
                </a:solidFill>
              </a:rPr>
              <a:t>（在建工程、管理部门、非生产机构、提供劳务、馈赠、赞助、集资、广告、样品、职工福利、奖励），</a:t>
            </a:r>
            <a:r>
              <a:rPr lang="zh-CN" altLang="zh-CN" sz="1800" dirty="0">
                <a:solidFill>
                  <a:srgbClr val="C00000"/>
                </a:solidFill>
              </a:rPr>
              <a:t>视同销售，于</a:t>
            </a:r>
            <a:r>
              <a:rPr lang="en-US" altLang="zh-CN" sz="1800" dirty="0">
                <a:solidFill>
                  <a:srgbClr val="C00000"/>
                </a:solidFill>
              </a:rPr>
              <a:t>“</a:t>
            </a:r>
            <a:r>
              <a:rPr lang="zh-CN" altLang="zh-CN" sz="1800" dirty="0">
                <a:solidFill>
                  <a:srgbClr val="C00000"/>
                </a:solidFill>
              </a:rPr>
              <a:t>移送使用时</a:t>
            </a:r>
            <a:r>
              <a:rPr lang="en-US" altLang="zh-CN" sz="1800" dirty="0">
                <a:solidFill>
                  <a:srgbClr val="C00000"/>
                </a:solidFill>
              </a:rPr>
              <a:t>”</a:t>
            </a:r>
            <a:r>
              <a:rPr lang="zh-CN" altLang="zh-CN" sz="1800" dirty="0">
                <a:solidFill>
                  <a:srgbClr val="C00000"/>
                </a:solidFill>
              </a:rPr>
              <a:t>纳税。</a:t>
            </a:r>
          </a:p>
        </p:txBody>
      </p:sp>
    </p:spTree>
    <p:extLst>
      <p:ext uri="{BB962C8B-B14F-4D97-AF65-F5344CB8AC3E}">
        <p14:creationId xmlns:p14="http://schemas.microsoft.com/office/powerpoint/2010/main" val="4229034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46</a:t>
            </a:fld>
            <a:endParaRPr lang="en-US">
              <a:solidFill>
                <a:prstClr val="black">
                  <a:tint val="75000"/>
                </a:prstClr>
              </a:solidFill>
            </a:endParaRPr>
          </a:p>
        </p:txBody>
      </p:sp>
      <p:sp>
        <p:nvSpPr>
          <p:cNvPr id="3" name="文本框 4">
            <a:extLst>
              <a:ext uri="{FF2B5EF4-FFF2-40B4-BE49-F238E27FC236}">
                <a16:creationId xmlns:a16="http://schemas.microsoft.com/office/drawing/2014/main" id="{7781193B-1D2C-4CD2-9D34-CF6BA6C35028}"/>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三、征税范围</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6" name="矩形 5"/>
          <p:cNvSpPr>
            <a:spLocks noChangeArrowheads="1"/>
          </p:cNvSpPr>
          <p:nvPr/>
        </p:nvSpPr>
        <p:spPr bwMode="auto">
          <a:xfrm>
            <a:off x="821177" y="2140765"/>
            <a:ext cx="950631" cy="714380"/>
          </a:xfrm>
          <a:prstGeom prst="rect">
            <a:avLst/>
          </a:prstGeom>
          <a:solidFill>
            <a:srgbClr val="C00000"/>
          </a:solidFill>
          <a:ln w="3810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r>
              <a:rPr lang="zh-CN" altLang="en-US" sz="2000" b="1" dirty="0">
                <a:solidFill>
                  <a:schemeClr val="bg1"/>
                </a:solidFill>
                <a:latin typeface="楷体" panose="02010609060101010101" pitchFamily="49" charset="-122"/>
                <a:ea typeface="楷体" panose="02010609060101010101" pitchFamily="49" charset="-122"/>
              </a:rPr>
              <a:t>自产高档香水</a:t>
            </a:r>
          </a:p>
        </p:txBody>
      </p:sp>
      <p:cxnSp>
        <p:nvCxnSpPr>
          <p:cNvPr id="7" name="直接箭头连接符 6"/>
          <p:cNvCxnSpPr>
            <a:cxnSpLocks noChangeShapeType="1"/>
          </p:cNvCxnSpPr>
          <p:nvPr/>
        </p:nvCxnSpPr>
        <p:spPr bwMode="auto">
          <a:xfrm flipV="1">
            <a:off x="1771809" y="1294632"/>
            <a:ext cx="1152525" cy="1238250"/>
          </a:xfrm>
          <a:prstGeom prst="straightConnector1">
            <a:avLst/>
          </a:prstGeom>
          <a:noFill/>
          <a:ln w="25400" algn="ctr">
            <a:solidFill>
              <a:srgbClr val="C00000"/>
            </a:solidFill>
            <a:round/>
            <a:tailEnd type="arrow" w="med" len="med"/>
          </a:ln>
        </p:spPr>
      </p:cxnSp>
      <p:sp>
        <p:nvSpPr>
          <p:cNvPr id="8" name="矩形 7"/>
          <p:cNvSpPr>
            <a:spLocks noChangeArrowheads="1"/>
          </p:cNvSpPr>
          <p:nvPr/>
        </p:nvSpPr>
        <p:spPr bwMode="auto">
          <a:xfrm>
            <a:off x="2995772" y="1078732"/>
            <a:ext cx="1331912" cy="371475"/>
          </a:xfrm>
          <a:prstGeom prst="rect">
            <a:avLst/>
          </a:prstGeom>
          <a:solidFill>
            <a:srgbClr val="C00000"/>
          </a:solidFill>
          <a:ln w="3810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r>
              <a:rPr lang="zh-CN" altLang="en-US" sz="2000" b="1">
                <a:solidFill>
                  <a:schemeClr val="bg1"/>
                </a:solidFill>
                <a:latin typeface="楷体" panose="02010609060101010101" pitchFamily="49" charset="-122"/>
                <a:ea typeface="楷体" panose="02010609060101010101" pitchFamily="49" charset="-122"/>
              </a:rPr>
              <a:t>直接销售</a:t>
            </a:r>
          </a:p>
        </p:txBody>
      </p:sp>
      <p:cxnSp>
        <p:nvCxnSpPr>
          <p:cNvPr id="9" name="直接箭头连接符 8"/>
          <p:cNvCxnSpPr>
            <a:cxnSpLocks noChangeShapeType="1"/>
          </p:cNvCxnSpPr>
          <p:nvPr/>
        </p:nvCxnSpPr>
        <p:spPr bwMode="auto">
          <a:xfrm flipV="1">
            <a:off x="1771809" y="2147120"/>
            <a:ext cx="1152525" cy="385762"/>
          </a:xfrm>
          <a:prstGeom prst="straightConnector1">
            <a:avLst/>
          </a:prstGeom>
          <a:noFill/>
          <a:ln w="25400" algn="ctr">
            <a:solidFill>
              <a:srgbClr val="C00000"/>
            </a:solidFill>
            <a:round/>
            <a:tailEnd type="arrow" w="med" len="med"/>
          </a:ln>
        </p:spPr>
      </p:cxnSp>
      <p:sp>
        <p:nvSpPr>
          <p:cNvPr id="10" name="矩形 9"/>
          <p:cNvSpPr>
            <a:spLocks noChangeArrowheads="1"/>
          </p:cNvSpPr>
          <p:nvPr/>
        </p:nvSpPr>
        <p:spPr bwMode="auto">
          <a:xfrm>
            <a:off x="2995772" y="1931220"/>
            <a:ext cx="2507480" cy="352421"/>
          </a:xfrm>
          <a:prstGeom prst="rect">
            <a:avLst/>
          </a:prstGeom>
          <a:solidFill>
            <a:srgbClr val="0070C0"/>
          </a:solidFill>
          <a:ln w="3810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r>
              <a:rPr lang="zh-CN" altLang="en-US" sz="2000" b="1" dirty="0">
                <a:solidFill>
                  <a:schemeClr val="bg1"/>
                </a:solidFill>
                <a:latin typeface="楷体" panose="02010609060101010101" pitchFamily="49" charset="-122"/>
                <a:ea typeface="楷体" panose="02010609060101010101" pitchFamily="49" charset="-122"/>
              </a:rPr>
              <a:t>连续生产高档化妆品</a:t>
            </a:r>
          </a:p>
        </p:txBody>
      </p:sp>
      <p:cxnSp>
        <p:nvCxnSpPr>
          <p:cNvPr id="11" name="直接箭头连接符 10"/>
          <p:cNvCxnSpPr>
            <a:cxnSpLocks noChangeShapeType="1"/>
          </p:cNvCxnSpPr>
          <p:nvPr/>
        </p:nvCxnSpPr>
        <p:spPr bwMode="auto">
          <a:xfrm>
            <a:off x="1771809" y="2550345"/>
            <a:ext cx="1117600" cy="460375"/>
          </a:xfrm>
          <a:prstGeom prst="straightConnector1">
            <a:avLst/>
          </a:prstGeom>
          <a:noFill/>
          <a:ln w="25400" algn="ctr">
            <a:solidFill>
              <a:srgbClr val="C00000"/>
            </a:solidFill>
            <a:round/>
            <a:tailEnd type="arrow" w="med" len="med"/>
          </a:ln>
        </p:spPr>
      </p:cxnSp>
      <p:sp>
        <p:nvSpPr>
          <p:cNvPr id="12" name="矩形 11"/>
          <p:cNvSpPr>
            <a:spLocks noChangeArrowheads="1"/>
          </p:cNvSpPr>
          <p:nvPr/>
        </p:nvSpPr>
        <p:spPr bwMode="auto">
          <a:xfrm>
            <a:off x="2960846" y="2783707"/>
            <a:ext cx="2520189" cy="381000"/>
          </a:xfrm>
          <a:prstGeom prst="rect">
            <a:avLst/>
          </a:prstGeom>
          <a:solidFill>
            <a:srgbClr val="C00000"/>
          </a:solidFill>
          <a:ln w="3810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r>
              <a:rPr lang="zh-CN" altLang="en-US" sz="2000" b="1" dirty="0">
                <a:solidFill>
                  <a:schemeClr val="bg1"/>
                </a:solidFill>
                <a:latin typeface="楷体" panose="02010609060101010101" pitchFamily="49" charset="-122"/>
                <a:ea typeface="楷体" panose="02010609060101010101" pitchFamily="49" charset="-122"/>
              </a:rPr>
              <a:t>连续生产普通化妆品</a:t>
            </a:r>
          </a:p>
        </p:txBody>
      </p:sp>
      <p:sp>
        <p:nvSpPr>
          <p:cNvPr id="13" name="五角星 12"/>
          <p:cNvSpPr/>
          <p:nvPr/>
        </p:nvSpPr>
        <p:spPr>
          <a:xfrm>
            <a:off x="4661059" y="2532882"/>
            <a:ext cx="395288" cy="395288"/>
          </a:xfrm>
          <a:prstGeom prst="star5">
            <a:avLst/>
          </a:prstGeom>
          <a:solidFill>
            <a:srgbClr val="C00000"/>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endParaRPr lang="zh-CN" altLang="en-US" sz="2000" b="1" dirty="0">
              <a:ln w="12700">
                <a:solidFill>
                  <a:sysClr val="windowText" lastClr="000000"/>
                </a:solidFill>
                <a:prstDash val="solid"/>
              </a:ln>
              <a:solidFill>
                <a:schemeClr val="bg1"/>
              </a:solidFill>
              <a:effectLst>
                <a:outerShdw blurRad="41275" dist="20320" dir="1800000" algn="tl" rotWithShape="0">
                  <a:srgbClr val="000000">
                    <a:alpha val="40000"/>
                  </a:srgbClr>
                </a:outerShdw>
              </a:effectLst>
              <a:latin typeface="楷体" panose="02010609060101010101" pitchFamily="49" charset="-122"/>
              <a:ea typeface="楷体" panose="02010609060101010101" pitchFamily="49" charset="-122"/>
            </a:endParaRPr>
          </a:p>
        </p:txBody>
      </p:sp>
      <p:cxnSp>
        <p:nvCxnSpPr>
          <p:cNvPr id="14" name="直接箭头连接符 13"/>
          <p:cNvCxnSpPr>
            <a:cxnSpLocks noChangeShapeType="1"/>
          </p:cNvCxnSpPr>
          <p:nvPr/>
        </p:nvCxnSpPr>
        <p:spPr bwMode="auto">
          <a:xfrm>
            <a:off x="1771809" y="2550345"/>
            <a:ext cx="1152525" cy="1468437"/>
          </a:xfrm>
          <a:prstGeom prst="straightConnector1">
            <a:avLst/>
          </a:prstGeom>
          <a:noFill/>
          <a:ln w="25400" algn="ctr">
            <a:solidFill>
              <a:srgbClr val="C00000"/>
            </a:solidFill>
            <a:round/>
            <a:tailEnd type="arrow" w="med" len="med"/>
          </a:ln>
        </p:spPr>
      </p:cxnSp>
      <p:sp>
        <p:nvSpPr>
          <p:cNvPr id="15" name="矩形 14"/>
          <p:cNvSpPr>
            <a:spLocks noChangeArrowheads="1"/>
          </p:cNvSpPr>
          <p:nvPr/>
        </p:nvSpPr>
        <p:spPr bwMode="auto">
          <a:xfrm>
            <a:off x="2995772" y="3526657"/>
            <a:ext cx="1908175" cy="923925"/>
          </a:xfrm>
          <a:prstGeom prst="rect">
            <a:avLst/>
          </a:prstGeom>
          <a:solidFill>
            <a:srgbClr val="C00000"/>
          </a:solidFill>
          <a:ln w="3810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r>
              <a:rPr lang="zh-CN" altLang="en-US" sz="2000" b="1">
                <a:solidFill>
                  <a:schemeClr val="bg1"/>
                </a:solidFill>
                <a:latin typeface="楷体" panose="02010609060101010101" pitchFamily="49" charset="-122"/>
                <a:ea typeface="楷体" panose="02010609060101010101" pitchFamily="49" charset="-122"/>
              </a:rPr>
              <a:t>投资、赠送、集体福利、个人消费等</a:t>
            </a:r>
          </a:p>
        </p:txBody>
      </p:sp>
      <p:sp>
        <p:nvSpPr>
          <p:cNvPr id="16" name="五角星 15"/>
          <p:cNvSpPr/>
          <p:nvPr/>
        </p:nvSpPr>
        <p:spPr>
          <a:xfrm>
            <a:off x="4689634" y="3252515"/>
            <a:ext cx="395288" cy="395288"/>
          </a:xfrm>
          <a:prstGeom prst="star5">
            <a:avLst/>
          </a:prstGeom>
          <a:solidFill>
            <a:srgbClr val="C00000"/>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endParaRPr lang="zh-CN" altLang="en-US" sz="2000" b="1" dirty="0">
              <a:ln w="12700">
                <a:solidFill>
                  <a:sysClr val="windowText" lastClr="000000"/>
                </a:solidFill>
                <a:prstDash val="solid"/>
              </a:ln>
              <a:solidFill>
                <a:schemeClr val="bg1"/>
              </a:solidFill>
              <a:effectLst>
                <a:outerShdw blurRad="41275" dist="20320" dir="1800000" algn="tl" rotWithShape="0">
                  <a:srgbClr val="000000">
                    <a:alpha val="40000"/>
                  </a:srgbClr>
                </a:outerShdw>
              </a:effectLst>
              <a:latin typeface="楷体" panose="02010609060101010101" pitchFamily="49" charset="-122"/>
              <a:ea typeface="楷体" panose="02010609060101010101" pitchFamily="49" charset="-122"/>
            </a:endParaRPr>
          </a:p>
        </p:txBody>
      </p:sp>
      <p:cxnSp>
        <p:nvCxnSpPr>
          <p:cNvPr id="17" name="直接箭头连接符 16"/>
          <p:cNvCxnSpPr>
            <a:cxnSpLocks noChangeShapeType="1"/>
            <a:endCxn id="18" idx="1"/>
          </p:cNvCxnSpPr>
          <p:nvPr/>
        </p:nvCxnSpPr>
        <p:spPr bwMode="auto">
          <a:xfrm>
            <a:off x="5499830" y="2107431"/>
            <a:ext cx="571504" cy="0"/>
          </a:xfrm>
          <a:prstGeom prst="straightConnector1">
            <a:avLst/>
          </a:prstGeom>
          <a:noFill/>
          <a:ln w="25400" algn="ctr">
            <a:solidFill>
              <a:srgbClr val="C00000"/>
            </a:solidFill>
            <a:round/>
            <a:tailEnd type="arrow" w="med" len="med"/>
          </a:ln>
        </p:spPr>
      </p:cxnSp>
      <p:sp>
        <p:nvSpPr>
          <p:cNvPr id="18" name="矩形 17"/>
          <p:cNvSpPr>
            <a:spLocks noChangeArrowheads="1"/>
          </p:cNvSpPr>
          <p:nvPr/>
        </p:nvSpPr>
        <p:spPr bwMode="auto">
          <a:xfrm>
            <a:off x="6071334" y="1833450"/>
            <a:ext cx="1331912" cy="571504"/>
          </a:xfrm>
          <a:prstGeom prst="rect">
            <a:avLst/>
          </a:prstGeom>
          <a:solidFill>
            <a:srgbClr val="C00000"/>
          </a:solidFill>
          <a:ln w="3810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r>
              <a:rPr lang="zh-CN" altLang="en-US" sz="2000" b="1" dirty="0">
                <a:solidFill>
                  <a:schemeClr val="bg1"/>
                </a:solidFill>
                <a:latin typeface="楷体" panose="02010609060101010101" pitchFamily="49" charset="-122"/>
                <a:ea typeface="楷体" panose="02010609060101010101" pitchFamily="49" charset="-122"/>
              </a:rPr>
              <a:t>销售高档</a:t>
            </a:r>
            <a:endParaRPr lang="en-US" altLang="zh-CN" sz="2000" b="1" dirty="0">
              <a:solidFill>
                <a:schemeClr val="bg1"/>
              </a:solidFill>
              <a:latin typeface="楷体" panose="02010609060101010101" pitchFamily="49" charset="-122"/>
              <a:ea typeface="楷体" panose="02010609060101010101" pitchFamily="49" charset="-122"/>
            </a:endParaRPr>
          </a:p>
          <a:p>
            <a:pPr algn="ctr">
              <a:defRPr/>
            </a:pPr>
            <a:r>
              <a:rPr lang="zh-CN" altLang="en-US" sz="2000" b="1" dirty="0">
                <a:solidFill>
                  <a:schemeClr val="bg1"/>
                </a:solidFill>
                <a:latin typeface="楷体" panose="02010609060101010101" pitchFamily="49" charset="-122"/>
                <a:ea typeface="楷体" panose="02010609060101010101" pitchFamily="49" charset="-122"/>
              </a:rPr>
              <a:t>化妆品</a:t>
            </a:r>
          </a:p>
        </p:txBody>
      </p:sp>
      <p:sp>
        <p:nvSpPr>
          <p:cNvPr id="19" name="五角星 18"/>
          <p:cNvSpPr/>
          <p:nvPr/>
        </p:nvSpPr>
        <p:spPr>
          <a:xfrm>
            <a:off x="7206396" y="1569261"/>
            <a:ext cx="395288" cy="395288"/>
          </a:xfrm>
          <a:prstGeom prst="star5">
            <a:avLst/>
          </a:prstGeom>
          <a:solidFill>
            <a:srgbClr val="C00000"/>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endParaRPr lang="zh-CN" altLang="en-US" sz="2000" b="1" dirty="0">
              <a:ln w="12700">
                <a:solidFill>
                  <a:sysClr val="windowText" lastClr="000000"/>
                </a:solidFill>
                <a:prstDash val="solid"/>
              </a:ln>
              <a:solidFill>
                <a:schemeClr val="bg1"/>
              </a:solidFill>
              <a:effectLst>
                <a:outerShdw blurRad="41275" dist="20320" dir="1800000" algn="tl" rotWithShape="0">
                  <a:srgbClr val="000000">
                    <a:alpha val="40000"/>
                  </a:srgbClr>
                </a:outerShdw>
              </a:effectLst>
              <a:latin typeface="楷体" panose="02010609060101010101" pitchFamily="49" charset="-122"/>
              <a:ea typeface="楷体" panose="02010609060101010101" pitchFamily="49" charset="-122"/>
            </a:endParaRPr>
          </a:p>
        </p:txBody>
      </p:sp>
      <p:cxnSp>
        <p:nvCxnSpPr>
          <p:cNvPr id="20" name="直接箭头连接符 19"/>
          <p:cNvCxnSpPr>
            <a:cxnSpLocks noChangeShapeType="1"/>
            <a:endCxn id="21" idx="1"/>
          </p:cNvCxnSpPr>
          <p:nvPr/>
        </p:nvCxnSpPr>
        <p:spPr bwMode="auto">
          <a:xfrm flipV="1">
            <a:off x="5499830" y="2967528"/>
            <a:ext cx="571504" cy="0"/>
          </a:xfrm>
          <a:prstGeom prst="straightConnector1">
            <a:avLst/>
          </a:prstGeom>
          <a:noFill/>
          <a:ln w="25400" algn="ctr">
            <a:solidFill>
              <a:srgbClr val="C00000"/>
            </a:solidFill>
            <a:round/>
            <a:tailEnd type="arrow" w="med" len="med"/>
          </a:ln>
        </p:spPr>
      </p:cxnSp>
      <p:sp>
        <p:nvSpPr>
          <p:cNvPr id="21" name="矩形 20"/>
          <p:cNvSpPr>
            <a:spLocks noChangeArrowheads="1"/>
          </p:cNvSpPr>
          <p:nvPr/>
        </p:nvSpPr>
        <p:spPr bwMode="auto">
          <a:xfrm>
            <a:off x="6071334" y="2684532"/>
            <a:ext cx="1331912" cy="565991"/>
          </a:xfrm>
          <a:prstGeom prst="rect">
            <a:avLst/>
          </a:prstGeom>
          <a:solidFill>
            <a:srgbClr val="0070C0"/>
          </a:solidFill>
          <a:ln w="3810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r>
              <a:rPr lang="zh-CN" altLang="en-US" sz="2000" b="1" dirty="0">
                <a:solidFill>
                  <a:schemeClr val="bg1"/>
                </a:solidFill>
                <a:latin typeface="楷体" panose="02010609060101010101" pitchFamily="49" charset="-122"/>
                <a:ea typeface="楷体" panose="02010609060101010101" pitchFamily="49" charset="-122"/>
              </a:rPr>
              <a:t>销售普通</a:t>
            </a:r>
            <a:endParaRPr lang="en-US" altLang="zh-CN" sz="2000" b="1" dirty="0">
              <a:solidFill>
                <a:schemeClr val="bg1"/>
              </a:solidFill>
              <a:latin typeface="楷体" panose="02010609060101010101" pitchFamily="49" charset="-122"/>
              <a:ea typeface="楷体" panose="02010609060101010101" pitchFamily="49" charset="-122"/>
            </a:endParaRPr>
          </a:p>
          <a:p>
            <a:pPr algn="ctr">
              <a:defRPr/>
            </a:pPr>
            <a:r>
              <a:rPr lang="zh-CN" altLang="en-US" sz="2000" b="1" dirty="0">
                <a:solidFill>
                  <a:schemeClr val="bg1"/>
                </a:solidFill>
                <a:latin typeface="楷体" panose="02010609060101010101" pitchFamily="49" charset="-122"/>
                <a:ea typeface="楷体" panose="02010609060101010101" pitchFamily="49" charset="-122"/>
              </a:rPr>
              <a:t>化妆品</a:t>
            </a:r>
          </a:p>
        </p:txBody>
      </p:sp>
      <p:sp>
        <p:nvSpPr>
          <p:cNvPr id="22" name="矩形 21">
            <a:extLst>
              <a:ext uri="{FF2B5EF4-FFF2-40B4-BE49-F238E27FC236}">
                <a16:creationId xmlns:a16="http://schemas.microsoft.com/office/drawing/2014/main" id="{45923D5E-FD95-4622-AB32-807A2A06D177}"/>
              </a:ext>
            </a:extLst>
          </p:cNvPr>
          <p:cNvSpPr/>
          <p:nvPr/>
        </p:nvSpPr>
        <p:spPr>
          <a:xfrm>
            <a:off x="8013433" y="1272093"/>
            <a:ext cx="436978" cy="267765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zh-CN" altLang="en-US" sz="2400" b="1" dirty="0">
                <a:solidFill>
                  <a:srgbClr val="C00000"/>
                </a:solidFill>
                <a:cs typeface="+mn-ea"/>
                <a:sym typeface="+mn-lt"/>
              </a:rPr>
              <a:t>生产应税消费税</a:t>
            </a:r>
            <a:endParaRPr lang="zh-CN" altLang="en-US" sz="2400" b="1" dirty="0">
              <a:solidFill>
                <a:srgbClr val="0070C0"/>
              </a:solidFill>
              <a:cs typeface="+mn-ea"/>
              <a:sym typeface="+mn-lt"/>
            </a:endParaRPr>
          </a:p>
        </p:txBody>
      </p:sp>
    </p:spTree>
    <p:extLst>
      <p:ext uri="{BB962C8B-B14F-4D97-AF65-F5344CB8AC3E}">
        <p14:creationId xmlns:p14="http://schemas.microsoft.com/office/powerpoint/2010/main" val="258137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47</a:t>
            </a:fld>
            <a:endParaRPr lang="en-US">
              <a:solidFill>
                <a:prstClr val="black">
                  <a:tint val="75000"/>
                </a:prstClr>
              </a:solidFill>
            </a:endParaRPr>
          </a:p>
        </p:txBody>
      </p:sp>
      <p:sp>
        <p:nvSpPr>
          <p:cNvPr id="3" name="文本框 4">
            <a:extLst>
              <a:ext uri="{FF2B5EF4-FFF2-40B4-BE49-F238E27FC236}">
                <a16:creationId xmlns:a16="http://schemas.microsoft.com/office/drawing/2014/main" id="{7781193B-1D2C-4CD2-9D34-CF6BA6C35028}"/>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三、征税范围</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5" name="副标题 1"/>
          <p:cNvSpPr>
            <a:spLocks noGrp="1"/>
          </p:cNvSpPr>
          <p:nvPr/>
        </p:nvSpPr>
        <p:spPr>
          <a:xfrm>
            <a:off x="598715" y="830404"/>
            <a:ext cx="8207828"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a:lnSpc>
                <a:spcPct val="140000"/>
              </a:lnSpc>
            </a:pPr>
            <a:r>
              <a:rPr lang="zh-CN" altLang="zh-CN" sz="1800" dirty="0"/>
              <a:t>（二）消费税征税范围的具体规定</a:t>
            </a:r>
          </a:p>
          <a:p>
            <a:pPr>
              <a:lnSpc>
                <a:spcPct val="140000"/>
              </a:lnSpc>
            </a:pPr>
            <a:r>
              <a:rPr lang="en-US" altLang="zh-CN" sz="1800" dirty="0">
                <a:solidFill>
                  <a:schemeClr val="tx1"/>
                </a:solidFill>
              </a:rPr>
              <a:t>2.</a:t>
            </a:r>
            <a:r>
              <a:rPr lang="zh-CN" altLang="en-US" sz="1800" dirty="0">
                <a:solidFill>
                  <a:schemeClr val="tx1"/>
                </a:solidFill>
              </a:rPr>
              <a:t>委托加工行为判定</a:t>
            </a:r>
            <a:endParaRPr lang="zh-CN" altLang="zh-CN" sz="1800" dirty="0">
              <a:solidFill>
                <a:schemeClr val="tx1"/>
              </a:solidFill>
            </a:endParaRPr>
          </a:p>
        </p:txBody>
      </p:sp>
      <p:graphicFrame>
        <p:nvGraphicFramePr>
          <p:cNvPr id="4" name="表格 3"/>
          <p:cNvGraphicFramePr>
            <a:graphicFrameLocks noGrp="1"/>
          </p:cNvGraphicFramePr>
          <p:nvPr>
            <p:extLst>
              <p:ext uri="{D42A27DB-BD31-4B8C-83A1-F6EECF244321}">
                <p14:modId xmlns:p14="http://schemas.microsoft.com/office/powerpoint/2010/main" val="3097593435"/>
              </p:ext>
            </p:extLst>
          </p:nvPr>
        </p:nvGraphicFramePr>
        <p:xfrm>
          <a:off x="821176" y="1817913"/>
          <a:ext cx="7397537" cy="2880998"/>
        </p:xfrm>
        <a:graphic>
          <a:graphicData uri="http://schemas.openxmlformats.org/drawingml/2006/table">
            <a:tbl>
              <a:tblPr firstRow="1" firstCol="1" bandRow="1">
                <a:tableStyleId>{7DF18680-E054-41AD-8BC1-D1AEF772440D}</a:tableStyleId>
              </a:tblPr>
              <a:tblGrid>
                <a:gridCol w="1570306">
                  <a:extLst>
                    <a:ext uri="{9D8B030D-6E8A-4147-A177-3AD203B41FA5}">
                      <a16:colId xmlns:a16="http://schemas.microsoft.com/office/drawing/2014/main" val="20000"/>
                    </a:ext>
                  </a:extLst>
                </a:gridCol>
                <a:gridCol w="5827231">
                  <a:extLst>
                    <a:ext uri="{9D8B030D-6E8A-4147-A177-3AD203B41FA5}">
                      <a16:colId xmlns:a16="http://schemas.microsoft.com/office/drawing/2014/main" val="20001"/>
                    </a:ext>
                  </a:extLst>
                </a:gridCol>
              </a:tblGrid>
              <a:tr h="360125">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sz="2000" b="1" kern="100">
                          <a:effectLst/>
                        </a:rPr>
                        <a:t>应税行为</a:t>
                      </a:r>
                      <a:endParaRPr lang="zh-CN" sz="2000" b="1" kern="10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sz="2000" b="1" kern="100">
                          <a:effectLst/>
                        </a:rPr>
                        <a:t>判定依据</a:t>
                      </a:r>
                      <a:endParaRPr lang="zh-CN" sz="2000" b="1" kern="10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720250">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sz="2000" b="1" kern="100">
                          <a:effectLst/>
                        </a:rPr>
                        <a:t>委托加工</a:t>
                      </a:r>
                      <a:endParaRPr lang="zh-CN" sz="2000" b="1" kern="10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l">
                        <a:spcAft>
                          <a:spcPts val="0"/>
                        </a:spcAft>
                      </a:pPr>
                      <a:r>
                        <a:rPr lang="zh-CN" sz="2000" b="1" kern="100" dirty="0">
                          <a:effectLst/>
                        </a:rPr>
                        <a:t>委托方提供原料和主要材料，受托方只收取加工费和代垫部分辅助材料</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800623">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sz="2000" b="1" kern="100">
                          <a:effectLst/>
                        </a:rPr>
                        <a:t>“受托方”销售自产应税消费品</a:t>
                      </a:r>
                      <a:endParaRPr lang="zh-CN" sz="2000" b="1" kern="10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just">
                        <a:spcAft>
                          <a:spcPts val="0"/>
                        </a:spcAft>
                        <a:tabLst>
                          <a:tab pos="2970530" algn="l"/>
                        </a:tabLst>
                      </a:pPr>
                      <a:r>
                        <a:rPr lang="zh-CN" sz="2000" b="1" kern="100" dirty="0">
                          <a:effectLst/>
                        </a:rPr>
                        <a:t>（</a:t>
                      </a:r>
                      <a:r>
                        <a:rPr lang="en-US" sz="2000" b="1" kern="100" dirty="0">
                          <a:effectLst/>
                        </a:rPr>
                        <a:t>1</a:t>
                      </a:r>
                      <a:r>
                        <a:rPr lang="zh-CN" sz="2000" b="1" kern="100" dirty="0">
                          <a:effectLst/>
                        </a:rPr>
                        <a:t>）由</a:t>
                      </a:r>
                      <a:r>
                        <a:rPr lang="zh-CN" sz="2000" b="1" kern="100" dirty="0">
                          <a:solidFill>
                            <a:srgbClr val="C00000"/>
                          </a:solidFill>
                          <a:effectLst/>
                        </a:rPr>
                        <a:t>受托方提供原材料</a:t>
                      </a:r>
                      <a:r>
                        <a:rPr lang="zh-CN" sz="2000" b="1" kern="100" dirty="0">
                          <a:effectLst/>
                        </a:rPr>
                        <a:t>生产的应税消费品；</a:t>
                      </a:r>
                    </a:p>
                    <a:p>
                      <a:pPr algn="just">
                        <a:spcAft>
                          <a:spcPts val="0"/>
                        </a:spcAft>
                        <a:tabLst>
                          <a:tab pos="2970530" algn="l"/>
                        </a:tabLst>
                      </a:pPr>
                      <a:r>
                        <a:rPr lang="zh-CN" sz="2000" b="1" kern="100" dirty="0">
                          <a:effectLst/>
                        </a:rPr>
                        <a:t>（</a:t>
                      </a:r>
                      <a:r>
                        <a:rPr lang="en-US" sz="2000" b="1" kern="100" dirty="0">
                          <a:effectLst/>
                        </a:rPr>
                        <a:t>2</a:t>
                      </a:r>
                      <a:r>
                        <a:rPr lang="zh-CN" sz="2000" b="1" kern="100" dirty="0">
                          <a:effectLst/>
                        </a:rPr>
                        <a:t>）受托方先将原材料</a:t>
                      </a:r>
                      <a:r>
                        <a:rPr lang="zh-CN" sz="2000" b="1" kern="100" dirty="0">
                          <a:solidFill>
                            <a:srgbClr val="C00000"/>
                          </a:solidFill>
                          <a:effectLst/>
                        </a:rPr>
                        <a:t>卖给委托方</a:t>
                      </a:r>
                      <a:r>
                        <a:rPr lang="zh-CN" sz="2000" b="1" kern="100" dirty="0">
                          <a:effectLst/>
                        </a:rPr>
                        <a:t>，然后再接受加工的应税消费品；</a:t>
                      </a:r>
                    </a:p>
                    <a:p>
                      <a:pPr algn="l">
                        <a:spcAft>
                          <a:spcPts val="0"/>
                        </a:spcAft>
                      </a:pPr>
                      <a:r>
                        <a:rPr lang="zh-CN" sz="2000" b="1" kern="100" dirty="0">
                          <a:effectLst/>
                        </a:rPr>
                        <a:t>（</a:t>
                      </a:r>
                      <a:r>
                        <a:rPr lang="en-US" sz="2000" b="1" kern="100" dirty="0">
                          <a:effectLst/>
                        </a:rPr>
                        <a:t>3</a:t>
                      </a:r>
                      <a:r>
                        <a:rPr lang="zh-CN" sz="2000" b="1" kern="100" dirty="0">
                          <a:effectLst/>
                        </a:rPr>
                        <a:t>）由</a:t>
                      </a:r>
                      <a:r>
                        <a:rPr lang="zh-CN" sz="2000" b="1" kern="100" dirty="0">
                          <a:solidFill>
                            <a:srgbClr val="C00000"/>
                          </a:solidFill>
                          <a:effectLst/>
                        </a:rPr>
                        <a:t>受托方以委托方名义购进原材料</a:t>
                      </a:r>
                      <a:r>
                        <a:rPr lang="zh-CN" sz="2000" b="1" kern="100" dirty="0">
                          <a:effectLst/>
                        </a:rPr>
                        <a:t>生产的应税消费品</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713928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48</a:t>
            </a:fld>
            <a:endParaRPr lang="en-US">
              <a:solidFill>
                <a:prstClr val="black">
                  <a:tint val="75000"/>
                </a:prstClr>
              </a:solidFill>
            </a:endParaRPr>
          </a:p>
        </p:txBody>
      </p:sp>
      <p:sp>
        <p:nvSpPr>
          <p:cNvPr id="3" name="文本框 4">
            <a:extLst>
              <a:ext uri="{FF2B5EF4-FFF2-40B4-BE49-F238E27FC236}">
                <a16:creationId xmlns:a16="http://schemas.microsoft.com/office/drawing/2014/main" id="{7781193B-1D2C-4CD2-9D34-CF6BA6C35028}"/>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三、征税范围</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5" name="副标题 1"/>
          <p:cNvSpPr>
            <a:spLocks noGrp="1"/>
          </p:cNvSpPr>
          <p:nvPr/>
        </p:nvSpPr>
        <p:spPr>
          <a:xfrm>
            <a:off x="598715" y="830404"/>
            <a:ext cx="8207828"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a:lnSpc>
                <a:spcPct val="140000"/>
              </a:lnSpc>
            </a:pPr>
            <a:r>
              <a:rPr lang="zh-CN" altLang="zh-CN" sz="1800" dirty="0"/>
              <a:t>（二）消费税征税范围的具体规定</a:t>
            </a:r>
          </a:p>
          <a:p>
            <a:pPr>
              <a:lnSpc>
                <a:spcPct val="140000"/>
              </a:lnSpc>
            </a:pPr>
            <a:r>
              <a:rPr lang="en-US" altLang="zh-CN" sz="1800" dirty="0">
                <a:solidFill>
                  <a:schemeClr val="tx1"/>
                </a:solidFill>
              </a:rPr>
              <a:t>2.1.</a:t>
            </a:r>
            <a:r>
              <a:rPr lang="zh-CN" altLang="en-US" sz="1800" dirty="0">
                <a:solidFill>
                  <a:schemeClr val="tx1"/>
                </a:solidFill>
              </a:rPr>
              <a:t>委托加工行为中的纳税人</a:t>
            </a:r>
            <a:endParaRPr lang="zh-CN" altLang="zh-CN" sz="1800" dirty="0">
              <a:solidFill>
                <a:schemeClr val="tx1"/>
              </a:solidFill>
            </a:endParaRPr>
          </a:p>
        </p:txBody>
      </p:sp>
      <p:graphicFrame>
        <p:nvGraphicFramePr>
          <p:cNvPr id="6" name="表格 5"/>
          <p:cNvGraphicFramePr>
            <a:graphicFrameLocks noGrp="1"/>
          </p:cNvGraphicFramePr>
          <p:nvPr>
            <p:extLst>
              <p:ext uri="{D42A27DB-BD31-4B8C-83A1-F6EECF244321}">
                <p14:modId xmlns:p14="http://schemas.microsoft.com/office/powerpoint/2010/main" val="3950212187"/>
              </p:ext>
            </p:extLst>
          </p:nvPr>
        </p:nvGraphicFramePr>
        <p:xfrm>
          <a:off x="793267" y="2125436"/>
          <a:ext cx="7490762" cy="1749878"/>
        </p:xfrm>
        <a:graphic>
          <a:graphicData uri="http://schemas.openxmlformats.org/drawingml/2006/table">
            <a:tbl>
              <a:tblPr firstRow="1" firstCol="1" bandRow="1">
                <a:tableStyleId>{7DF18680-E054-41AD-8BC1-D1AEF772440D}</a:tableStyleId>
              </a:tblPr>
              <a:tblGrid>
                <a:gridCol w="1729754">
                  <a:extLst>
                    <a:ext uri="{9D8B030D-6E8A-4147-A177-3AD203B41FA5}">
                      <a16:colId xmlns:a16="http://schemas.microsoft.com/office/drawing/2014/main" val="20000"/>
                    </a:ext>
                  </a:extLst>
                </a:gridCol>
                <a:gridCol w="5761008">
                  <a:extLst>
                    <a:ext uri="{9D8B030D-6E8A-4147-A177-3AD203B41FA5}">
                      <a16:colId xmlns:a16="http://schemas.microsoft.com/office/drawing/2014/main" val="20001"/>
                    </a:ext>
                  </a:extLst>
                </a:gridCol>
              </a:tblGrid>
              <a:tr h="437470">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sz="2000" b="1" kern="100">
                          <a:effectLst/>
                        </a:rPr>
                        <a:t>受托方身份</a:t>
                      </a:r>
                      <a:endParaRPr lang="zh-CN" sz="2000" b="1" kern="10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sz="2000" b="1" kern="100" dirty="0">
                          <a:effectLst/>
                        </a:rPr>
                        <a:t>税务处理</a:t>
                      </a:r>
                      <a:endParaRPr lang="zh-CN" sz="2000" b="1"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874938">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sz="2000" b="1" kern="100" dirty="0">
                          <a:solidFill>
                            <a:srgbClr val="FFFF00"/>
                          </a:solidFill>
                          <a:effectLst/>
                        </a:rPr>
                        <a:t>单位</a:t>
                      </a:r>
                      <a:endParaRPr lang="zh-CN" sz="2000" b="1" kern="100" dirty="0">
                        <a:solidFill>
                          <a:srgbClr val="FFFF00"/>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l">
                        <a:spcAft>
                          <a:spcPts val="0"/>
                        </a:spcAft>
                      </a:pPr>
                      <a:r>
                        <a:rPr lang="zh-CN" sz="2000" b="1" kern="100" dirty="0">
                          <a:effectLst/>
                        </a:rPr>
                        <a:t>由</a:t>
                      </a:r>
                      <a:r>
                        <a:rPr lang="zh-CN" sz="2000" b="1" kern="100" dirty="0">
                          <a:solidFill>
                            <a:srgbClr val="C00000"/>
                          </a:solidFill>
                          <a:effectLst/>
                        </a:rPr>
                        <a:t>“受托方”</a:t>
                      </a:r>
                      <a:r>
                        <a:rPr lang="zh-CN" sz="2000" b="1" kern="100" dirty="0">
                          <a:effectLst/>
                        </a:rPr>
                        <a:t>在向委托方交货</a:t>
                      </a:r>
                      <a:r>
                        <a:rPr lang="zh-CN" sz="2000" b="1" kern="100" dirty="0">
                          <a:solidFill>
                            <a:srgbClr val="C00000"/>
                          </a:solidFill>
                          <a:effectLst/>
                        </a:rPr>
                        <a:t>时代收代缴</a:t>
                      </a:r>
                      <a:r>
                        <a:rPr lang="zh-CN" sz="2000" b="1" kern="100" dirty="0">
                          <a:effectLst/>
                        </a:rPr>
                        <a:t>消费税</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37470">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sz="2000" b="1" kern="100" dirty="0">
                          <a:solidFill>
                            <a:srgbClr val="FFFF00"/>
                          </a:solidFill>
                          <a:effectLst/>
                        </a:rPr>
                        <a:t>个人</a:t>
                      </a:r>
                      <a:endParaRPr lang="zh-CN" sz="2000" b="1" kern="100" dirty="0">
                        <a:solidFill>
                          <a:srgbClr val="FFFF00"/>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l">
                        <a:spcAft>
                          <a:spcPts val="0"/>
                        </a:spcAft>
                      </a:pPr>
                      <a:r>
                        <a:rPr lang="zh-CN" sz="2000" b="1" kern="100" dirty="0">
                          <a:effectLst/>
                        </a:rPr>
                        <a:t>由</a:t>
                      </a:r>
                      <a:r>
                        <a:rPr lang="zh-CN" sz="2000" b="1" kern="100" dirty="0">
                          <a:solidFill>
                            <a:srgbClr val="C00000"/>
                          </a:solidFill>
                          <a:effectLst/>
                        </a:rPr>
                        <a:t>“委托方”</a:t>
                      </a:r>
                      <a:r>
                        <a:rPr lang="zh-CN" sz="2000" b="1" kern="100" dirty="0">
                          <a:effectLst/>
                        </a:rPr>
                        <a:t>收回后自行缴纳消费税</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571235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49</a:t>
            </a:fld>
            <a:endParaRPr lang="en-US">
              <a:solidFill>
                <a:prstClr val="black">
                  <a:tint val="75000"/>
                </a:prstClr>
              </a:solidFill>
            </a:endParaRPr>
          </a:p>
        </p:txBody>
      </p:sp>
      <p:sp>
        <p:nvSpPr>
          <p:cNvPr id="3" name="文本框 4">
            <a:extLst>
              <a:ext uri="{FF2B5EF4-FFF2-40B4-BE49-F238E27FC236}">
                <a16:creationId xmlns:a16="http://schemas.microsoft.com/office/drawing/2014/main" id="{7781193B-1D2C-4CD2-9D34-CF6BA6C35028}"/>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三、征税范围</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5" name="副标题 1"/>
          <p:cNvSpPr>
            <a:spLocks noGrp="1"/>
          </p:cNvSpPr>
          <p:nvPr/>
        </p:nvSpPr>
        <p:spPr>
          <a:xfrm>
            <a:off x="598715" y="830404"/>
            <a:ext cx="8207828"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a:lnSpc>
                <a:spcPct val="140000"/>
              </a:lnSpc>
            </a:pPr>
            <a:r>
              <a:rPr lang="zh-CN" altLang="zh-CN" sz="1800" dirty="0"/>
              <a:t>（二）消费税征税范围的具体规定</a:t>
            </a:r>
          </a:p>
          <a:p>
            <a:pPr>
              <a:lnSpc>
                <a:spcPct val="140000"/>
              </a:lnSpc>
            </a:pPr>
            <a:r>
              <a:rPr lang="en-US" altLang="zh-CN" sz="1800" dirty="0">
                <a:solidFill>
                  <a:schemeClr val="tx1"/>
                </a:solidFill>
              </a:rPr>
              <a:t>2.2.</a:t>
            </a:r>
            <a:r>
              <a:rPr lang="zh-CN" altLang="en-US" sz="1800" dirty="0">
                <a:solidFill>
                  <a:schemeClr val="tx1"/>
                </a:solidFill>
              </a:rPr>
              <a:t>委托加工行为中的纳税人</a:t>
            </a:r>
            <a:endParaRPr lang="zh-CN" altLang="zh-CN" sz="1800" dirty="0">
              <a:solidFill>
                <a:schemeClr val="tx1"/>
              </a:solidFill>
            </a:endParaRPr>
          </a:p>
        </p:txBody>
      </p:sp>
      <p:sp>
        <p:nvSpPr>
          <p:cNvPr id="7" name="文本占位符 1"/>
          <p:cNvSpPr>
            <a:spLocks noGrp="1"/>
          </p:cNvSpPr>
          <p:nvPr/>
        </p:nvSpPr>
        <p:spPr>
          <a:xfrm>
            <a:off x="2638340" y="1714845"/>
            <a:ext cx="3471759" cy="445688"/>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92500" lnSpcReduction="10000"/>
          </a:bodyPr>
          <a:lstStyle>
            <a:lvl1pPr marL="0" indent="0" algn="ctr" defTabSz="685800" rtl="0" eaLnBrk="1" latinLnBrk="0" hangingPunct="1">
              <a:lnSpc>
                <a:spcPct val="100000"/>
              </a:lnSpc>
              <a:spcBef>
                <a:spcPts val="0"/>
              </a:spcBef>
              <a:buFont typeface="Arial" panose="020B0604020202020204" pitchFamily="34" charset="0"/>
              <a:buNone/>
              <a:defRPr sz="2700" kern="1200">
                <a:solidFill>
                  <a:srgbClr val="004DA1"/>
                </a:solidFill>
                <a:latin typeface="李旭科书法" panose="02000603000000000000" pitchFamily="2" charset="-122"/>
                <a:ea typeface="李旭科书法" panose="02000603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b="1" dirty="0">
                <a:latin typeface="楷体" panose="02010609060101010101" pitchFamily="49" charset="-122"/>
                <a:ea typeface="楷体" panose="02010609060101010101" pitchFamily="49" charset="-122"/>
              </a:rPr>
              <a:t>委托加工中的纳税人</a:t>
            </a:r>
          </a:p>
        </p:txBody>
      </p:sp>
      <p:sp>
        <p:nvSpPr>
          <p:cNvPr id="8" name="矩形 7"/>
          <p:cNvSpPr>
            <a:spLocks noChangeArrowheads="1"/>
          </p:cNvSpPr>
          <p:nvPr/>
        </p:nvSpPr>
        <p:spPr bwMode="auto">
          <a:xfrm>
            <a:off x="3260295" y="2954082"/>
            <a:ext cx="720725" cy="369888"/>
          </a:xfrm>
          <a:prstGeom prst="rect">
            <a:avLst/>
          </a:prstGeom>
          <a:solidFill>
            <a:srgbClr val="0070C0"/>
          </a:solidFill>
          <a:ln w="3810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r>
              <a:rPr lang="en-US" altLang="zh-CN" sz="2000" b="1">
                <a:solidFill>
                  <a:schemeClr val="bg1"/>
                </a:solidFill>
                <a:latin typeface="楷体" panose="02010609060101010101" pitchFamily="49" charset="-122"/>
                <a:ea typeface="楷体" panose="02010609060101010101" pitchFamily="49" charset="-122"/>
              </a:rPr>
              <a:t>A</a:t>
            </a:r>
            <a:endParaRPr lang="zh-CN" altLang="en-US" sz="2000" b="1">
              <a:solidFill>
                <a:schemeClr val="bg1"/>
              </a:solidFill>
              <a:latin typeface="楷体" panose="02010609060101010101" pitchFamily="49" charset="-122"/>
              <a:ea typeface="楷体" panose="02010609060101010101" pitchFamily="49" charset="-122"/>
            </a:endParaRPr>
          </a:p>
        </p:txBody>
      </p:sp>
      <p:sp>
        <p:nvSpPr>
          <p:cNvPr id="9" name="矩形 8"/>
          <p:cNvSpPr>
            <a:spLocks noChangeArrowheads="1"/>
          </p:cNvSpPr>
          <p:nvPr/>
        </p:nvSpPr>
        <p:spPr bwMode="auto">
          <a:xfrm>
            <a:off x="5525658" y="2954082"/>
            <a:ext cx="828675" cy="369888"/>
          </a:xfrm>
          <a:prstGeom prst="rect">
            <a:avLst/>
          </a:prstGeom>
          <a:solidFill>
            <a:srgbClr val="C00000"/>
          </a:solidFill>
          <a:ln w="3810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r>
              <a:rPr lang="en-US" altLang="zh-CN" sz="2000" b="1">
                <a:solidFill>
                  <a:schemeClr val="bg1"/>
                </a:solidFill>
                <a:latin typeface="楷体" panose="02010609060101010101" pitchFamily="49" charset="-122"/>
                <a:ea typeface="楷体" panose="02010609060101010101" pitchFamily="49" charset="-122"/>
              </a:rPr>
              <a:t>B</a:t>
            </a:r>
            <a:endParaRPr lang="zh-CN" altLang="en-US" sz="2000" b="1">
              <a:solidFill>
                <a:schemeClr val="bg1"/>
              </a:solidFill>
              <a:latin typeface="楷体" panose="02010609060101010101" pitchFamily="49" charset="-122"/>
              <a:ea typeface="楷体" panose="02010609060101010101" pitchFamily="49" charset="-122"/>
            </a:endParaRPr>
          </a:p>
        </p:txBody>
      </p:sp>
      <p:cxnSp>
        <p:nvCxnSpPr>
          <p:cNvPr id="10" name="直接箭头连接符 9"/>
          <p:cNvCxnSpPr>
            <a:cxnSpLocks noChangeShapeType="1"/>
          </p:cNvCxnSpPr>
          <p:nvPr/>
        </p:nvCxnSpPr>
        <p:spPr bwMode="auto">
          <a:xfrm>
            <a:off x="3981020" y="3139820"/>
            <a:ext cx="1544638" cy="0"/>
          </a:xfrm>
          <a:prstGeom prst="straightConnector1">
            <a:avLst/>
          </a:prstGeom>
          <a:noFill/>
          <a:ln w="25400" algn="ctr">
            <a:solidFill>
              <a:srgbClr val="C00000"/>
            </a:solidFill>
            <a:round/>
            <a:tailEnd type="arrow" w="med" len="med"/>
          </a:ln>
        </p:spPr>
      </p:cxnSp>
      <p:sp>
        <p:nvSpPr>
          <p:cNvPr id="11" name="椭圆 10"/>
          <p:cNvSpPr>
            <a:spLocks noChangeArrowheads="1"/>
          </p:cNvSpPr>
          <p:nvPr/>
        </p:nvSpPr>
        <p:spPr bwMode="auto">
          <a:xfrm>
            <a:off x="2999945" y="2420682"/>
            <a:ext cx="1374275" cy="431800"/>
          </a:xfrm>
          <a:prstGeom prst="ellipse">
            <a:avLst/>
          </a:prstGeom>
          <a:solidFill>
            <a:srgbClr val="0070C0"/>
          </a:solidFill>
          <a:ln w="38100">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r>
              <a:rPr lang="zh-CN" altLang="en-US" sz="2000" b="1">
                <a:solidFill>
                  <a:schemeClr val="bg1"/>
                </a:solidFill>
                <a:latin typeface="楷体" panose="02010609060101010101" pitchFamily="49" charset="-122"/>
                <a:ea typeface="楷体" panose="02010609060101010101" pitchFamily="49" charset="-122"/>
              </a:rPr>
              <a:t>委托方</a:t>
            </a:r>
          </a:p>
        </p:txBody>
      </p:sp>
      <p:sp>
        <p:nvSpPr>
          <p:cNvPr id="12" name="椭圆 11"/>
          <p:cNvSpPr>
            <a:spLocks noChangeArrowheads="1"/>
          </p:cNvSpPr>
          <p:nvPr/>
        </p:nvSpPr>
        <p:spPr bwMode="auto">
          <a:xfrm>
            <a:off x="5282770" y="2423857"/>
            <a:ext cx="1374275" cy="431800"/>
          </a:xfrm>
          <a:prstGeom prst="ellipse">
            <a:avLst/>
          </a:prstGeom>
          <a:solidFill>
            <a:srgbClr val="C00000"/>
          </a:solidFill>
          <a:ln w="38100">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r>
              <a:rPr lang="zh-CN" altLang="en-US" sz="2000" b="1" dirty="0">
                <a:solidFill>
                  <a:schemeClr val="bg1"/>
                </a:solidFill>
                <a:latin typeface="楷体" panose="02010609060101010101" pitchFamily="49" charset="-122"/>
                <a:ea typeface="楷体" panose="02010609060101010101" pitchFamily="49" charset="-122"/>
              </a:rPr>
              <a:t>受托方</a:t>
            </a:r>
          </a:p>
        </p:txBody>
      </p:sp>
      <p:sp>
        <p:nvSpPr>
          <p:cNvPr id="13" name="圆角矩形 12"/>
          <p:cNvSpPr>
            <a:spLocks noChangeArrowheads="1"/>
          </p:cNvSpPr>
          <p:nvPr/>
        </p:nvSpPr>
        <p:spPr bwMode="auto">
          <a:xfrm>
            <a:off x="1790270" y="3644645"/>
            <a:ext cx="1034628" cy="431800"/>
          </a:xfrm>
          <a:prstGeom prst="roundRect">
            <a:avLst>
              <a:gd name="adj" fmla="val 16667"/>
            </a:avLst>
          </a:prstGeom>
          <a:solidFill>
            <a:srgbClr val="C00000"/>
          </a:solidFill>
          <a:ln w="38100" algn="ctr">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r>
              <a:rPr lang="zh-CN" altLang="en-US" sz="2000" b="1" dirty="0">
                <a:solidFill>
                  <a:schemeClr val="bg1"/>
                </a:solidFill>
                <a:latin typeface="楷体" panose="02010609060101010101" pitchFamily="49" charset="-122"/>
                <a:ea typeface="楷体" panose="02010609060101010101" pitchFamily="49" charset="-122"/>
              </a:rPr>
              <a:t>增值税</a:t>
            </a:r>
          </a:p>
        </p:txBody>
      </p:sp>
      <p:sp>
        <p:nvSpPr>
          <p:cNvPr id="14" name="五角星 13"/>
          <p:cNvSpPr/>
          <p:nvPr/>
        </p:nvSpPr>
        <p:spPr>
          <a:xfrm>
            <a:off x="5679645" y="3644645"/>
            <a:ext cx="395288" cy="395287"/>
          </a:xfrm>
          <a:prstGeom prst="star5">
            <a:avLst/>
          </a:prstGeom>
          <a:solidFill>
            <a:srgbClr val="C00000"/>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endParaRPr lang="zh-CN" altLang="en-US" sz="2000" b="1" dirty="0">
              <a:ln w="12700">
                <a:solidFill>
                  <a:sysClr val="windowText" lastClr="000000"/>
                </a:solidFill>
                <a:prstDash val="solid"/>
              </a:ln>
              <a:solidFill>
                <a:schemeClr val="bg1"/>
              </a:solidFill>
              <a:effectLst>
                <a:outerShdw blurRad="41275" dist="20320" dir="1800000" algn="tl" rotWithShape="0">
                  <a:srgbClr val="000000">
                    <a:alpha val="40000"/>
                  </a:srgbClr>
                </a:outerShdw>
              </a:effectLst>
              <a:latin typeface="楷体" panose="02010609060101010101" pitchFamily="49" charset="-122"/>
              <a:ea typeface="楷体" panose="02010609060101010101" pitchFamily="49" charset="-122"/>
            </a:endParaRPr>
          </a:p>
        </p:txBody>
      </p:sp>
      <p:sp>
        <p:nvSpPr>
          <p:cNvPr id="15" name="圆角矩形 14"/>
          <p:cNvSpPr>
            <a:spLocks noChangeArrowheads="1"/>
          </p:cNvSpPr>
          <p:nvPr/>
        </p:nvSpPr>
        <p:spPr bwMode="auto">
          <a:xfrm>
            <a:off x="1790269" y="4365370"/>
            <a:ext cx="1034627" cy="431800"/>
          </a:xfrm>
          <a:prstGeom prst="roundRect">
            <a:avLst>
              <a:gd name="adj" fmla="val 16667"/>
            </a:avLst>
          </a:prstGeom>
          <a:solidFill>
            <a:srgbClr val="0070C0"/>
          </a:solidFill>
          <a:ln w="38100" algn="ctr">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r>
              <a:rPr lang="zh-CN" altLang="en-US" sz="2000" b="1" dirty="0">
                <a:solidFill>
                  <a:schemeClr val="bg1"/>
                </a:solidFill>
                <a:latin typeface="楷体" panose="02010609060101010101" pitchFamily="49" charset="-122"/>
                <a:ea typeface="楷体" panose="02010609060101010101" pitchFamily="49" charset="-122"/>
              </a:rPr>
              <a:t>消费税</a:t>
            </a:r>
          </a:p>
        </p:txBody>
      </p:sp>
      <p:sp>
        <p:nvSpPr>
          <p:cNvPr id="16" name="五角星 15"/>
          <p:cNvSpPr/>
          <p:nvPr/>
        </p:nvSpPr>
        <p:spPr>
          <a:xfrm>
            <a:off x="3339670" y="4401882"/>
            <a:ext cx="395288" cy="395288"/>
          </a:xfrm>
          <a:prstGeom prst="star5">
            <a:avLst/>
          </a:prstGeom>
          <a:solidFill>
            <a:srgbClr val="0070C0"/>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endParaRPr lang="zh-CN" altLang="en-US" sz="2000" b="1" dirty="0">
              <a:ln w="12700">
                <a:solidFill>
                  <a:sysClr val="windowText" lastClr="000000"/>
                </a:solidFill>
                <a:prstDash val="solid"/>
              </a:ln>
              <a:solidFill>
                <a:schemeClr val="bg1"/>
              </a:solidFill>
              <a:effectLst>
                <a:outerShdw blurRad="41275" dist="20320" dir="1800000" algn="tl" rotWithShape="0">
                  <a:srgbClr val="000000">
                    <a:alpha val="40000"/>
                  </a:srgbClr>
                </a:outerShdw>
              </a:effectLst>
              <a:latin typeface="楷体" panose="02010609060101010101" pitchFamily="49" charset="-122"/>
              <a:ea typeface="楷体" panose="02010609060101010101" pitchFamily="49" charset="-122"/>
            </a:endParaRPr>
          </a:p>
        </p:txBody>
      </p:sp>
      <p:cxnSp>
        <p:nvCxnSpPr>
          <p:cNvPr id="17" name="直接箭头连接符 16"/>
          <p:cNvCxnSpPr>
            <a:cxnSpLocks noChangeShapeType="1"/>
          </p:cNvCxnSpPr>
          <p:nvPr/>
        </p:nvCxnSpPr>
        <p:spPr bwMode="auto">
          <a:xfrm>
            <a:off x="3734958" y="4652707"/>
            <a:ext cx="1944687" cy="0"/>
          </a:xfrm>
          <a:prstGeom prst="straightConnector1">
            <a:avLst/>
          </a:prstGeom>
          <a:noFill/>
          <a:ln w="25400" algn="ctr">
            <a:solidFill>
              <a:srgbClr val="C00000"/>
            </a:solidFill>
            <a:prstDash val="dash"/>
            <a:round/>
            <a:tailEnd type="arrow" w="med" len="med"/>
          </a:ln>
        </p:spPr>
      </p:cxnSp>
    </p:spTree>
    <p:extLst>
      <p:ext uri="{BB962C8B-B14F-4D97-AF65-F5344CB8AC3E}">
        <p14:creationId xmlns:p14="http://schemas.microsoft.com/office/powerpoint/2010/main" val="3478061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7ECB2FF-E755-4EDA-8585-F4B469FA57F8}"/>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5</a:t>
            </a:fld>
            <a:endParaRPr lang="en-US">
              <a:solidFill>
                <a:prstClr val="black">
                  <a:tint val="75000"/>
                </a:prstClr>
              </a:solidFill>
            </a:endParaRPr>
          </a:p>
        </p:txBody>
      </p:sp>
      <p:sp>
        <p:nvSpPr>
          <p:cNvPr id="3" name="文本框 2">
            <a:extLst>
              <a:ext uri="{FF2B5EF4-FFF2-40B4-BE49-F238E27FC236}">
                <a16:creationId xmlns:a16="http://schemas.microsoft.com/office/drawing/2014/main" id="{29C63DC0-7A11-4569-A74E-4C0ED4C05887}"/>
              </a:ext>
            </a:extLst>
          </p:cNvPr>
          <p:cNvSpPr txBox="1"/>
          <p:nvPr/>
        </p:nvSpPr>
        <p:spPr>
          <a:xfrm>
            <a:off x="922020" y="299720"/>
            <a:ext cx="7309485"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rPr>
              <a:t>课程引入</a:t>
            </a:r>
            <a:endParaRPr lang="zh-CN" altLang="zh-CN" sz="2800" b="1" dirty="0">
              <a:solidFill>
                <a:srgbClr val="004DA1"/>
              </a:solidFill>
              <a:latin typeface="楷体" panose="02010609060101010101" pitchFamily="49" charset="-122"/>
              <a:ea typeface="楷体" panose="02010609060101010101" pitchFamily="49" charset="-122"/>
            </a:endParaRPr>
          </a:p>
        </p:txBody>
      </p:sp>
      <p:sp>
        <p:nvSpPr>
          <p:cNvPr id="10" name="文本框 9">
            <a:extLst>
              <a:ext uri="{FF2B5EF4-FFF2-40B4-BE49-F238E27FC236}">
                <a16:creationId xmlns:a16="http://schemas.microsoft.com/office/drawing/2014/main" id="{50C0A6A6-B7D4-4E3B-89B2-857A6A6F769B}"/>
              </a:ext>
            </a:extLst>
          </p:cNvPr>
          <p:cNvSpPr txBox="1"/>
          <p:nvPr/>
        </p:nvSpPr>
        <p:spPr>
          <a:xfrm>
            <a:off x="1973892" y="799857"/>
            <a:ext cx="5486400" cy="5847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457200" algn="l" defTabSz="685800" rtl="0" eaLnBrk="1" fontAlgn="auto" latinLnBrk="0" hangingPunct="1">
              <a:spcBef>
                <a:spcPts val="0"/>
              </a:spcBef>
              <a:spcAft>
                <a:spcPts val="0"/>
              </a:spcAft>
              <a:buClrTx/>
              <a:buSzTx/>
              <a:buFontTx/>
              <a:buNone/>
              <a:tabLst/>
              <a:defRPr/>
            </a:pPr>
            <a:r>
              <a:rPr kumimoji="0"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你，交过消费税吗</a:t>
            </a:r>
            <a:r>
              <a:rPr lang="zh-CN" altLang="en-US" sz="3200" b="1" dirty="0">
                <a:solidFill>
                  <a:schemeClr val="tx1"/>
                </a:solidFill>
                <a:latin typeface="楷体" panose="02010609060101010101" pitchFamily="49" charset="-122"/>
                <a:ea typeface="楷体" panose="02010609060101010101" pitchFamily="49" charset="-122"/>
              </a:rPr>
              <a:t>？？？</a:t>
            </a:r>
            <a:endParaRPr kumimoji="0"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pic>
        <p:nvPicPr>
          <p:cNvPr id="7" name="消费税课程引入">
            <a:hlinkClick r:id="" action="ppaction://media"/>
            <a:extLst>
              <a:ext uri="{FF2B5EF4-FFF2-40B4-BE49-F238E27FC236}">
                <a16:creationId xmlns:a16="http://schemas.microsoft.com/office/drawing/2014/main" id="{D0D93EB7-7762-3B0B-0C71-A2FDCD452A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4107" y="1384632"/>
            <a:ext cx="7940040" cy="3686381"/>
          </a:xfrm>
          <a:prstGeom prst="rect">
            <a:avLst/>
          </a:prstGeom>
        </p:spPr>
      </p:pic>
    </p:spTree>
    <p:extLst>
      <p:ext uri="{BB962C8B-B14F-4D97-AF65-F5344CB8AC3E}">
        <p14:creationId xmlns:p14="http://schemas.microsoft.com/office/powerpoint/2010/main" val="101432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
            <a:extLst>
              <a:ext uri="{FF2B5EF4-FFF2-40B4-BE49-F238E27FC236}">
                <a16:creationId xmlns:a16="http://schemas.microsoft.com/office/drawing/2014/main" id="{7781193B-1D2C-4CD2-9D34-CF6BA6C35028}"/>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三、征税范围</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5" name="副标题 1"/>
          <p:cNvSpPr>
            <a:spLocks noGrp="1"/>
          </p:cNvSpPr>
          <p:nvPr/>
        </p:nvSpPr>
        <p:spPr>
          <a:xfrm>
            <a:off x="598715" y="830404"/>
            <a:ext cx="8207828"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a:lnSpc>
                <a:spcPct val="140000"/>
              </a:lnSpc>
            </a:pPr>
            <a:r>
              <a:rPr lang="zh-CN" altLang="zh-CN" sz="1800" dirty="0"/>
              <a:t>（二）消费税征税范围的具体规定</a:t>
            </a:r>
          </a:p>
          <a:p>
            <a:pPr>
              <a:lnSpc>
                <a:spcPct val="140000"/>
              </a:lnSpc>
            </a:pPr>
            <a:r>
              <a:rPr lang="en-US" altLang="zh-CN" sz="1800" dirty="0">
                <a:solidFill>
                  <a:schemeClr val="tx1"/>
                </a:solidFill>
              </a:rPr>
              <a:t>2.3.</a:t>
            </a:r>
            <a:r>
              <a:rPr lang="zh-CN" altLang="en-US" sz="1800" dirty="0">
                <a:solidFill>
                  <a:schemeClr val="tx1"/>
                </a:solidFill>
              </a:rPr>
              <a:t>委托加工行为中的纳税地点</a:t>
            </a:r>
            <a:endParaRPr lang="zh-CN" altLang="zh-CN" sz="1800" dirty="0">
              <a:solidFill>
                <a:schemeClr val="tx1"/>
              </a:solidFill>
            </a:endParaRPr>
          </a:p>
        </p:txBody>
      </p:sp>
      <p:sp>
        <p:nvSpPr>
          <p:cNvPr id="18" name="文本占位符 1"/>
          <p:cNvSpPr>
            <a:spLocks noGrp="1"/>
          </p:cNvSpPr>
          <p:nvPr/>
        </p:nvSpPr>
        <p:spPr>
          <a:xfrm>
            <a:off x="2966749" y="1853996"/>
            <a:ext cx="3471759" cy="445688"/>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marL="0" indent="0" algn="ctr" defTabSz="685800" rtl="0" eaLnBrk="1" latinLnBrk="0" hangingPunct="1">
              <a:lnSpc>
                <a:spcPct val="100000"/>
              </a:lnSpc>
              <a:spcBef>
                <a:spcPts val="0"/>
              </a:spcBef>
              <a:buFont typeface="Arial" panose="020B0604020202020204" pitchFamily="34" charset="0"/>
              <a:buNone/>
              <a:defRPr sz="2700" kern="1200">
                <a:solidFill>
                  <a:srgbClr val="004DA1"/>
                </a:solidFill>
                <a:latin typeface="李旭科书法" panose="02000603000000000000" pitchFamily="2" charset="-122"/>
                <a:ea typeface="李旭科书法" panose="02000603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2500" b="1" dirty="0">
                <a:latin typeface="楷体" panose="02010609060101010101" pitchFamily="49" charset="-122"/>
                <a:ea typeface="楷体" panose="02010609060101010101" pitchFamily="49" charset="-122"/>
              </a:rPr>
              <a:t>委托加工中的纳税地点</a:t>
            </a:r>
          </a:p>
        </p:txBody>
      </p:sp>
      <p:sp>
        <p:nvSpPr>
          <p:cNvPr id="19" name="圆角矩形 18"/>
          <p:cNvSpPr>
            <a:spLocks noChangeArrowheads="1"/>
          </p:cNvSpPr>
          <p:nvPr/>
        </p:nvSpPr>
        <p:spPr bwMode="auto">
          <a:xfrm>
            <a:off x="1113023" y="3313503"/>
            <a:ext cx="758825" cy="714375"/>
          </a:xfrm>
          <a:prstGeom prst="roundRect">
            <a:avLst>
              <a:gd name="adj" fmla="val 16667"/>
            </a:avLst>
          </a:prstGeom>
          <a:solidFill>
            <a:srgbClr val="C00000"/>
          </a:solidFill>
          <a:ln w="38100" algn="ctr">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r>
              <a:rPr lang="zh-CN" altLang="en-US" sz="2000" b="1" dirty="0">
                <a:solidFill>
                  <a:schemeClr val="bg1"/>
                </a:solidFill>
                <a:latin typeface="楷体" panose="02010609060101010101" pitchFamily="49" charset="-122"/>
                <a:ea typeface="楷体" panose="02010609060101010101" pitchFamily="49" charset="-122"/>
              </a:rPr>
              <a:t>委托</a:t>
            </a:r>
            <a:endParaRPr lang="en-US" altLang="zh-CN" sz="2000" b="1" dirty="0">
              <a:solidFill>
                <a:schemeClr val="bg1"/>
              </a:solidFill>
              <a:latin typeface="楷体" panose="02010609060101010101" pitchFamily="49" charset="-122"/>
              <a:ea typeface="楷体" panose="02010609060101010101" pitchFamily="49" charset="-122"/>
            </a:endParaRPr>
          </a:p>
          <a:p>
            <a:pPr>
              <a:defRPr/>
            </a:pPr>
            <a:r>
              <a:rPr lang="zh-CN" altLang="en-US" sz="2000" b="1" dirty="0">
                <a:solidFill>
                  <a:schemeClr val="bg1"/>
                </a:solidFill>
                <a:latin typeface="楷体" panose="02010609060101010101" pitchFamily="49" charset="-122"/>
                <a:ea typeface="楷体" panose="02010609060101010101" pitchFamily="49" charset="-122"/>
              </a:rPr>
              <a:t>加工</a:t>
            </a:r>
          </a:p>
        </p:txBody>
      </p:sp>
      <p:sp>
        <p:nvSpPr>
          <p:cNvPr id="20" name="左大括号 19"/>
          <p:cNvSpPr/>
          <p:nvPr/>
        </p:nvSpPr>
        <p:spPr bwMode="auto">
          <a:xfrm>
            <a:off x="1852752" y="3040876"/>
            <a:ext cx="287338" cy="1260475"/>
          </a:xfrm>
          <a:prstGeom prst="leftBrace">
            <a:avLst>
              <a:gd name="adj1" fmla="val 8367"/>
              <a:gd name="adj2" fmla="val 50000"/>
            </a:avLst>
          </a:prstGeom>
          <a:noFill/>
          <a:ln w="25400" algn="ctr">
            <a:solidFill>
              <a:srgbClr val="C00000"/>
            </a:solidFill>
            <a:round/>
          </a:ln>
        </p:spPr>
        <p:txBody>
          <a:bodyPr wrap="none"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2000" b="1">
              <a:solidFill>
                <a:schemeClr val="bg1"/>
              </a:solidFill>
              <a:latin typeface="楷体" panose="02010609060101010101" pitchFamily="49" charset="-122"/>
              <a:ea typeface="楷体" panose="02010609060101010101" pitchFamily="49" charset="-122"/>
            </a:endParaRPr>
          </a:p>
        </p:txBody>
      </p:sp>
      <p:sp>
        <p:nvSpPr>
          <p:cNvPr id="21" name="圆角矩形 20"/>
          <p:cNvSpPr>
            <a:spLocks noChangeArrowheads="1"/>
          </p:cNvSpPr>
          <p:nvPr/>
        </p:nvSpPr>
        <p:spPr bwMode="auto">
          <a:xfrm>
            <a:off x="2209940" y="2708137"/>
            <a:ext cx="1009638" cy="657224"/>
          </a:xfrm>
          <a:prstGeom prst="roundRect">
            <a:avLst>
              <a:gd name="adj" fmla="val 16667"/>
            </a:avLst>
          </a:prstGeom>
          <a:solidFill>
            <a:srgbClr val="C00000"/>
          </a:solidFill>
          <a:ln w="38100" algn="ctr">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r>
              <a:rPr lang="zh-CN" altLang="en-US" sz="2000" b="1" dirty="0">
                <a:solidFill>
                  <a:schemeClr val="bg1"/>
                </a:solidFill>
                <a:latin typeface="楷体" panose="02010609060101010101" pitchFamily="49" charset="-122"/>
                <a:ea typeface="楷体" panose="02010609060101010101" pitchFamily="49" charset="-122"/>
              </a:rPr>
              <a:t>受托方</a:t>
            </a:r>
            <a:endParaRPr lang="en-US" altLang="zh-CN" sz="2000" b="1" dirty="0">
              <a:solidFill>
                <a:schemeClr val="bg1"/>
              </a:solidFill>
              <a:latin typeface="楷体" panose="02010609060101010101" pitchFamily="49" charset="-122"/>
              <a:ea typeface="楷体" panose="02010609060101010101" pitchFamily="49" charset="-122"/>
            </a:endParaRPr>
          </a:p>
          <a:p>
            <a:pPr>
              <a:defRPr/>
            </a:pPr>
            <a:r>
              <a:rPr lang="zh-CN" altLang="en-US" sz="2000" b="1" dirty="0">
                <a:solidFill>
                  <a:schemeClr val="bg1"/>
                </a:solidFill>
                <a:latin typeface="楷体" panose="02010609060101010101" pitchFamily="49" charset="-122"/>
                <a:ea typeface="楷体" panose="02010609060101010101" pitchFamily="49" charset="-122"/>
              </a:rPr>
              <a:t>为单位</a:t>
            </a:r>
          </a:p>
        </p:txBody>
      </p:sp>
      <p:sp>
        <p:nvSpPr>
          <p:cNvPr id="22" name="圆角矩形 21"/>
          <p:cNvSpPr>
            <a:spLocks noChangeArrowheads="1"/>
          </p:cNvSpPr>
          <p:nvPr/>
        </p:nvSpPr>
        <p:spPr bwMode="auto">
          <a:xfrm>
            <a:off x="2209941" y="3982109"/>
            <a:ext cx="990588" cy="657223"/>
          </a:xfrm>
          <a:prstGeom prst="roundRect">
            <a:avLst>
              <a:gd name="adj" fmla="val 16667"/>
            </a:avLst>
          </a:prstGeom>
          <a:solidFill>
            <a:srgbClr val="0070C0"/>
          </a:solidFill>
          <a:ln w="38100" algn="ctr">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r>
              <a:rPr lang="zh-CN" altLang="en-US" sz="2000" b="1" dirty="0">
                <a:solidFill>
                  <a:schemeClr val="bg1"/>
                </a:solidFill>
                <a:latin typeface="楷体" panose="02010609060101010101" pitchFamily="49" charset="-122"/>
                <a:ea typeface="楷体" panose="02010609060101010101" pitchFamily="49" charset="-122"/>
              </a:rPr>
              <a:t>受托方</a:t>
            </a:r>
            <a:endParaRPr lang="en-US" altLang="zh-CN" sz="2000" b="1" dirty="0">
              <a:solidFill>
                <a:schemeClr val="bg1"/>
              </a:solidFill>
              <a:latin typeface="楷体" panose="02010609060101010101" pitchFamily="49" charset="-122"/>
              <a:ea typeface="楷体" panose="02010609060101010101" pitchFamily="49" charset="-122"/>
            </a:endParaRPr>
          </a:p>
          <a:p>
            <a:pPr>
              <a:defRPr/>
            </a:pPr>
            <a:r>
              <a:rPr lang="zh-CN" altLang="en-US" sz="2000" b="1" dirty="0">
                <a:solidFill>
                  <a:schemeClr val="bg1"/>
                </a:solidFill>
                <a:latin typeface="楷体" panose="02010609060101010101" pitchFamily="49" charset="-122"/>
                <a:ea typeface="楷体" panose="02010609060101010101" pitchFamily="49" charset="-122"/>
              </a:rPr>
              <a:t>为个人</a:t>
            </a:r>
          </a:p>
        </p:txBody>
      </p:sp>
      <p:sp>
        <p:nvSpPr>
          <p:cNvPr id="23" name="圆角矩形 22"/>
          <p:cNvSpPr>
            <a:spLocks noChangeArrowheads="1"/>
          </p:cNvSpPr>
          <p:nvPr/>
        </p:nvSpPr>
        <p:spPr bwMode="auto">
          <a:xfrm>
            <a:off x="3828145" y="2669772"/>
            <a:ext cx="1152525" cy="657225"/>
          </a:xfrm>
          <a:prstGeom prst="roundRect">
            <a:avLst>
              <a:gd name="adj" fmla="val 16667"/>
            </a:avLst>
          </a:prstGeom>
          <a:solidFill>
            <a:srgbClr val="C00000"/>
          </a:solidFill>
          <a:ln w="38100" algn="ctr">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r>
              <a:rPr lang="zh-CN" altLang="en-US" sz="2000" b="1" dirty="0">
                <a:solidFill>
                  <a:schemeClr val="bg1"/>
                </a:solidFill>
                <a:latin typeface="楷体" panose="02010609060101010101" pitchFamily="49" charset="-122"/>
                <a:ea typeface="楷体" panose="02010609060101010101" pitchFamily="49" charset="-122"/>
              </a:rPr>
              <a:t>受托方</a:t>
            </a:r>
            <a:endParaRPr lang="en-US" altLang="zh-CN" sz="2000" b="1" dirty="0">
              <a:solidFill>
                <a:schemeClr val="bg1"/>
              </a:solidFill>
              <a:latin typeface="楷体" panose="02010609060101010101" pitchFamily="49" charset="-122"/>
              <a:ea typeface="楷体" panose="02010609060101010101" pitchFamily="49" charset="-122"/>
            </a:endParaRPr>
          </a:p>
          <a:p>
            <a:pPr algn="ctr">
              <a:defRPr/>
            </a:pPr>
            <a:r>
              <a:rPr lang="zh-CN" altLang="en-US" sz="2000" b="1" dirty="0">
                <a:solidFill>
                  <a:schemeClr val="bg1"/>
                </a:solidFill>
                <a:latin typeface="楷体" panose="02010609060101010101" pitchFamily="49" charset="-122"/>
                <a:ea typeface="楷体" panose="02010609060101010101" pitchFamily="49" charset="-122"/>
              </a:rPr>
              <a:t>代收代缴</a:t>
            </a:r>
          </a:p>
        </p:txBody>
      </p:sp>
      <p:sp>
        <p:nvSpPr>
          <p:cNvPr id="24" name="圆角矩形 23"/>
          <p:cNvSpPr>
            <a:spLocks noChangeArrowheads="1"/>
          </p:cNvSpPr>
          <p:nvPr/>
        </p:nvSpPr>
        <p:spPr bwMode="auto">
          <a:xfrm>
            <a:off x="3828145" y="3893735"/>
            <a:ext cx="1584325" cy="720725"/>
          </a:xfrm>
          <a:prstGeom prst="roundRect">
            <a:avLst>
              <a:gd name="adj" fmla="val 16667"/>
            </a:avLst>
          </a:prstGeom>
          <a:solidFill>
            <a:srgbClr val="0070C0"/>
          </a:solidFill>
          <a:ln w="38100" algn="ctr">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r>
              <a:rPr lang="zh-CN" altLang="en-US" sz="2000" b="1" dirty="0">
                <a:solidFill>
                  <a:schemeClr val="bg1"/>
                </a:solidFill>
                <a:latin typeface="楷体" panose="02010609060101010101" pitchFamily="49" charset="-122"/>
                <a:ea typeface="楷体" panose="02010609060101010101" pitchFamily="49" charset="-122"/>
              </a:rPr>
              <a:t>委托方收回后</a:t>
            </a:r>
            <a:endParaRPr lang="en-US" altLang="zh-CN" sz="2000" b="1" dirty="0">
              <a:solidFill>
                <a:schemeClr val="bg1"/>
              </a:solidFill>
              <a:latin typeface="楷体" panose="02010609060101010101" pitchFamily="49" charset="-122"/>
              <a:ea typeface="楷体" panose="02010609060101010101" pitchFamily="49" charset="-122"/>
            </a:endParaRPr>
          </a:p>
          <a:p>
            <a:pPr algn="ctr">
              <a:defRPr/>
            </a:pPr>
            <a:r>
              <a:rPr lang="zh-CN" altLang="en-US" sz="2000" b="1" dirty="0">
                <a:solidFill>
                  <a:schemeClr val="bg1"/>
                </a:solidFill>
                <a:latin typeface="楷体" panose="02010609060101010101" pitchFamily="49" charset="-122"/>
                <a:ea typeface="楷体" panose="02010609060101010101" pitchFamily="49" charset="-122"/>
              </a:rPr>
              <a:t>自行缴纳</a:t>
            </a:r>
          </a:p>
        </p:txBody>
      </p:sp>
      <p:cxnSp>
        <p:nvCxnSpPr>
          <p:cNvPr id="25" name="直接箭头连接符 24"/>
          <p:cNvCxnSpPr>
            <a:cxnSpLocks noChangeShapeType="1"/>
            <a:endCxn id="23" idx="1"/>
          </p:cNvCxnSpPr>
          <p:nvPr/>
        </p:nvCxnSpPr>
        <p:spPr bwMode="auto">
          <a:xfrm>
            <a:off x="3256628" y="2986901"/>
            <a:ext cx="571517" cy="0"/>
          </a:xfrm>
          <a:prstGeom prst="straightConnector1">
            <a:avLst/>
          </a:prstGeom>
          <a:noFill/>
          <a:ln w="25400" algn="ctr">
            <a:solidFill>
              <a:srgbClr val="C00000"/>
            </a:solidFill>
            <a:round/>
            <a:tailEnd type="arrow" w="med" len="med"/>
          </a:ln>
        </p:spPr>
      </p:cxnSp>
      <p:cxnSp>
        <p:nvCxnSpPr>
          <p:cNvPr id="26" name="直接箭头连接符 25"/>
          <p:cNvCxnSpPr>
            <a:cxnSpLocks noChangeShapeType="1"/>
            <a:endCxn id="24" idx="1"/>
          </p:cNvCxnSpPr>
          <p:nvPr/>
        </p:nvCxnSpPr>
        <p:spPr bwMode="auto">
          <a:xfrm>
            <a:off x="3247103" y="4253726"/>
            <a:ext cx="581042" cy="372"/>
          </a:xfrm>
          <a:prstGeom prst="straightConnector1">
            <a:avLst/>
          </a:prstGeom>
          <a:noFill/>
          <a:ln w="25400" algn="ctr">
            <a:solidFill>
              <a:srgbClr val="C00000"/>
            </a:solidFill>
            <a:round/>
            <a:tailEnd type="arrow" w="med" len="med"/>
          </a:ln>
        </p:spPr>
      </p:cxnSp>
      <p:sp>
        <p:nvSpPr>
          <p:cNvPr id="27" name="圆角矩形 26"/>
          <p:cNvSpPr>
            <a:spLocks noChangeArrowheads="1"/>
          </p:cNvSpPr>
          <p:nvPr/>
        </p:nvSpPr>
        <p:spPr bwMode="auto">
          <a:xfrm>
            <a:off x="5542657" y="2669772"/>
            <a:ext cx="1377950" cy="657225"/>
          </a:xfrm>
          <a:prstGeom prst="roundRect">
            <a:avLst>
              <a:gd name="adj" fmla="val 16667"/>
            </a:avLst>
          </a:prstGeom>
          <a:solidFill>
            <a:srgbClr val="C00000"/>
          </a:solidFill>
          <a:ln w="38100" algn="ctr">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r>
              <a:rPr lang="zh-CN" altLang="en-US" sz="2000" b="1" dirty="0">
                <a:solidFill>
                  <a:schemeClr val="bg1"/>
                </a:solidFill>
                <a:latin typeface="楷体" panose="02010609060101010101" pitchFamily="49" charset="-122"/>
                <a:ea typeface="楷体" panose="02010609060101010101" pitchFamily="49" charset="-122"/>
              </a:rPr>
              <a:t>受托方</a:t>
            </a:r>
            <a:endParaRPr lang="en-US" altLang="zh-CN" sz="2000" b="1" dirty="0">
              <a:solidFill>
                <a:schemeClr val="bg1"/>
              </a:solidFill>
              <a:latin typeface="楷体" panose="02010609060101010101" pitchFamily="49" charset="-122"/>
              <a:ea typeface="楷体" panose="02010609060101010101" pitchFamily="49" charset="-122"/>
            </a:endParaRPr>
          </a:p>
          <a:p>
            <a:pPr algn="ctr">
              <a:defRPr/>
            </a:pPr>
            <a:r>
              <a:rPr lang="zh-CN" altLang="en-US" sz="2000" b="1" dirty="0">
                <a:solidFill>
                  <a:schemeClr val="bg1"/>
                </a:solidFill>
                <a:latin typeface="楷体" panose="02010609060101010101" pitchFamily="49" charset="-122"/>
                <a:ea typeface="楷体" panose="02010609060101010101" pitchFamily="49" charset="-122"/>
              </a:rPr>
              <a:t>机构所在地</a:t>
            </a:r>
          </a:p>
        </p:txBody>
      </p:sp>
      <p:cxnSp>
        <p:nvCxnSpPr>
          <p:cNvPr id="28" name="直接箭头连接符 27"/>
          <p:cNvCxnSpPr>
            <a:cxnSpLocks noChangeShapeType="1"/>
            <a:endCxn id="27" idx="1"/>
          </p:cNvCxnSpPr>
          <p:nvPr/>
        </p:nvCxnSpPr>
        <p:spPr bwMode="auto">
          <a:xfrm>
            <a:off x="4980670" y="2991663"/>
            <a:ext cx="561987" cy="0"/>
          </a:xfrm>
          <a:prstGeom prst="straightConnector1">
            <a:avLst/>
          </a:prstGeom>
          <a:noFill/>
          <a:ln w="25400" algn="ctr">
            <a:solidFill>
              <a:srgbClr val="C00000"/>
            </a:solidFill>
            <a:round/>
            <a:tailEnd type="arrow" w="med" len="med"/>
          </a:ln>
        </p:spPr>
      </p:cxnSp>
      <p:sp>
        <p:nvSpPr>
          <p:cNvPr id="29" name="圆角矩形 28"/>
          <p:cNvSpPr>
            <a:spLocks noChangeArrowheads="1"/>
          </p:cNvSpPr>
          <p:nvPr/>
        </p:nvSpPr>
        <p:spPr bwMode="auto">
          <a:xfrm>
            <a:off x="5983982" y="3893735"/>
            <a:ext cx="1368425" cy="720725"/>
          </a:xfrm>
          <a:prstGeom prst="roundRect">
            <a:avLst>
              <a:gd name="adj" fmla="val 16667"/>
            </a:avLst>
          </a:prstGeom>
          <a:solidFill>
            <a:srgbClr val="0070C0"/>
          </a:solidFill>
          <a:ln w="38100" algn="ctr">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r>
              <a:rPr lang="zh-CN" altLang="en-US" sz="2000" b="1" dirty="0">
                <a:solidFill>
                  <a:schemeClr val="bg1"/>
                </a:solidFill>
                <a:latin typeface="楷体" panose="02010609060101010101" pitchFamily="49" charset="-122"/>
                <a:ea typeface="楷体" panose="02010609060101010101" pitchFamily="49" charset="-122"/>
              </a:rPr>
              <a:t>委托方</a:t>
            </a:r>
            <a:endParaRPr lang="en-US" altLang="zh-CN" sz="2000" b="1" dirty="0">
              <a:solidFill>
                <a:schemeClr val="bg1"/>
              </a:solidFill>
              <a:latin typeface="楷体" panose="02010609060101010101" pitchFamily="49" charset="-122"/>
              <a:ea typeface="楷体" panose="02010609060101010101" pitchFamily="49" charset="-122"/>
            </a:endParaRPr>
          </a:p>
          <a:p>
            <a:pPr algn="ctr">
              <a:defRPr/>
            </a:pPr>
            <a:r>
              <a:rPr lang="zh-CN" altLang="en-US" sz="2000" b="1" dirty="0">
                <a:solidFill>
                  <a:schemeClr val="bg1"/>
                </a:solidFill>
                <a:latin typeface="楷体" panose="02010609060101010101" pitchFamily="49" charset="-122"/>
                <a:ea typeface="楷体" panose="02010609060101010101" pitchFamily="49" charset="-122"/>
              </a:rPr>
              <a:t>机构所在地</a:t>
            </a:r>
          </a:p>
        </p:txBody>
      </p:sp>
      <p:cxnSp>
        <p:nvCxnSpPr>
          <p:cNvPr id="30" name="直接箭头连接符 29"/>
          <p:cNvCxnSpPr>
            <a:cxnSpLocks noChangeShapeType="1"/>
            <a:endCxn id="29" idx="1"/>
          </p:cNvCxnSpPr>
          <p:nvPr/>
        </p:nvCxnSpPr>
        <p:spPr bwMode="auto">
          <a:xfrm>
            <a:off x="5412470" y="4253726"/>
            <a:ext cx="571512" cy="372"/>
          </a:xfrm>
          <a:prstGeom prst="straightConnector1">
            <a:avLst/>
          </a:prstGeom>
          <a:noFill/>
          <a:ln w="25400" algn="ctr">
            <a:solidFill>
              <a:srgbClr val="C00000"/>
            </a:solidFill>
            <a:round/>
            <a:tailEnd type="arrow" w="med" len="med"/>
          </a:ln>
        </p:spPr>
      </p:cxnSp>
    </p:spTree>
    <p:extLst>
      <p:ext uri="{BB962C8B-B14F-4D97-AF65-F5344CB8AC3E}">
        <p14:creationId xmlns:p14="http://schemas.microsoft.com/office/powerpoint/2010/main" val="25831849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
            <a:extLst>
              <a:ext uri="{FF2B5EF4-FFF2-40B4-BE49-F238E27FC236}">
                <a16:creationId xmlns:a16="http://schemas.microsoft.com/office/drawing/2014/main" id="{7781193B-1D2C-4CD2-9D34-CF6BA6C35028}"/>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三、征税范围</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5" name="副标题 1"/>
          <p:cNvSpPr>
            <a:spLocks noGrp="1"/>
          </p:cNvSpPr>
          <p:nvPr/>
        </p:nvSpPr>
        <p:spPr>
          <a:xfrm>
            <a:off x="598715" y="830404"/>
            <a:ext cx="8207828"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a:lnSpc>
                <a:spcPct val="140000"/>
              </a:lnSpc>
            </a:pPr>
            <a:r>
              <a:rPr lang="zh-CN" altLang="zh-CN" sz="1800" dirty="0"/>
              <a:t>（二）消费税征税范围的具体规定</a:t>
            </a:r>
          </a:p>
          <a:p>
            <a:pPr>
              <a:lnSpc>
                <a:spcPct val="140000"/>
              </a:lnSpc>
            </a:pPr>
            <a:r>
              <a:rPr lang="en-US" altLang="zh-CN" sz="1800" dirty="0">
                <a:solidFill>
                  <a:schemeClr val="tx1"/>
                </a:solidFill>
              </a:rPr>
              <a:t>2.4.</a:t>
            </a:r>
            <a:r>
              <a:rPr lang="zh-CN" altLang="en-US" sz="1800" dirty="0">
                <a:solidFill>
                  <a:schemeClr val="tx1"/>
                </a:solidFill>
              </a:rPr>
              <a:t>委托方收回后的税务处理</a:t>
            </a:r>
            <a:endParaRPr lang="zh-CN" altLang="zh-CN" sz="1800" dirty="0">
              <a:solidFill>
                <a:schemeClr val="tx1"/>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3848407054"/>
              </p:ext>
            </p:extLst>
          </p:nvPr>
        </p:nvGraphicFramePr>
        <p:xfrm>
          <a:off x="821177" y="1711779"/>
          <a:ext cx="7517280" cy="3069912"/>
        </p:xfrm>
        <a:graphic>
          <a:graphicData uri="http://schemas.openxmlformats.org/drawingml/2006/table">
            <a:tbl>
              <a:tblPr firstRow="1" firstCol="1" bandRow="1">
                <a:tableStyleId>{7DF18680-E054-41AD-8BC1-D1AEF772440D}</a:tableStyleId>
              </a:tblPr>
              <a:tblGrid>
                <a:gridCol w="2346393">
                  <a:extLst>
                    <a:ext uri="{9D8B030D-6E8A-4147-A177-3AD203B41FA5}">
                      <a16:colId xmlns:a16="http://schemas.microsoft.com/office/drawing/2014/main" val="20000"/>
                    </a:ext>
                  </a:extLst>
                </a:gridCol>
                <a:gridCol w="5170887">
                  <a:extLst>
                    <a:ext uri="{9D8B030D-6E8A-4147-A177-3AD203B41FA5}">
                      <a16:colId xmlns:a16="http://schemas.microsoft.com/office/drawing/2014/main" val="20001"/>
                    </a:ext>
                  </a:extLst>
                </a:gridCol>
              </a:tblGrid>
              <a:tr h="383739">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sz="2000" b="1" kern="100">
                          <a:effectLst/>
                        </a:rPr>
                        <a:t>用途</a:t>
                      </a:r>
                      <a:endParaRPr lang="zh-CN" sz="2000" b="1" kern="10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sz="2000" b="1" kern="100">
                          <a:effectLst/>
                        </a:rPr>
                        <a:t>税务处理</a:t>
                      </a:r>
                      <a:endParaRPr lang="zh-CN" sz="2000" b="1" kern="10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767478">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sz="2000" b="1" kern="100" dirty="0">
                          <a:effectLst/>
                        </a:rPr>
                        <a:t>用于</a:t>
                      </a:r>
                      <a:r>
                        <a:rPr lang="zh-CN" sz="2000" b="1" kern="100" dirty="0">
                          <a:solidFill>
                            <a:srgbClr val="FFFF00"/>
                          </a:solidFill>
                          <a:effectLst/>
                        </a:rPr>
                        <a:t>连续生产</a:t>
                      </a:r>
                      <a:r>
                        <a:rPr lang="zh-CN" sz="2000" b="1" kern="100" dirty="0">
                          <a:effectLst/>
                        </a:rPr>
                        <a:t>应税消费品</a:t>
                      </a:r>
                      <a:endParaRPr lang="zh-CN" sz="2000" b="1"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l">
                        <a:spcAft>
                          <a:spcPts val="0"/>
                        </a:spcAft>
                      </a:pPr>
                      <a:r>
                        <a:rPr lang="zh-CN" sz="2000" b="1" kern="100" dirty="0">
                          <a:effectLst/>
                        </a:rPr>
                        <a:t>所缴纳的消费税税款准予“按规定”抵扣</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151217">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sz="2000" b="1" kern="100" dirty="0">
                          <a:solidFill>
                            <a:srgbClr val="FFFF00"/>
                          </a:solidFill>
                          <a:effectLst/>
                        </a:rPr>
                        <a:t>直接出售</a:t>
                      </a:r>
                      <a:endParaRPr lang="zh-CN" sz="2000" b="1" kern="100" dirty="0">
                        <a:solidFill>
                          <a:srgbClr val="FFFF00"/>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just">
                        <a:spcAft>
                          <a:spcPts val="0"/>
                        </a:spcAft>
                        <a:tabLst>
                          <a:tab pos="2970530" algn="l"/>
                        </a:tabLst>
                      </a:pPr>
                      <a:r>
                        <a:rPr lang="zh-CN" sz="2000" b="1" kern="100" dirty="0">
                          <a:effectLst/>
                        </a:rPr>
                        <a:t>不再缴纳消费税</a:t>
                      </a:r>
                    </a:p>
                    <a:p>
                      <a:pPr algn="l">
                        <a:spcAft>
                          <a:spcPts val="0"/>
                        </a:spcAft>
                      </a:pPr>
                      <a:r>
                        <a:rPr lang="zh-CN" sz="2000" b="1" kern="100" dirty="0">
                          <a:effectLst/>
                        </a:rPr>
                        <a:t>【注意】以“不高于”受托方的计税价格出售的，为直接出售</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767478">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sz="2000" b="1" kern="100" dirty="0">
                          <a:effectLst/>
                        </a:rPr>
                        <a:t>以</a:t>
                      </a:r>
                      <a:r>
                        <a:rPr lang="zh-CN" sz="2000" b="1" kern="100" dirty="0">
                          <a:solidFill>
                            <a:srgbClr val="FFFF00"/>
                          </a:solidFill>
                          <a:effectLst/>
                        </a:rPr>
                        <a:t>高于</a:t>
                      </a:r>
                      <a:r>
                        <a:rPr lang="zh-CN" sz="2000" b="1" kern="100" dirty="0">
                          <a:effectLst/>
                        </a:rPr>
                        <a:t>受托方的计税价格出售</a:t>
                      </a:r>
                      <a:endParaRPr lang="zh-CN" sz="2000" b="1"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l">
                        <a:spcAft>
                          <a:spcPts val="0"/>
                        </a:spcAft>
                      </a:pPr>
                      <a:r>
                        <a:rPr lang="zh-CN" sz="2000" b="1" kern="100" dirty="0">
                          <a:effectLst/>
                        </a:rPr>
                        <a:t>按规定申报缴纳消费税，在</a:t>
                      </a:r>
                      <a:r>
                        <a:rPr lang="zh-CN" sz="2000" b="1" kern="100" dirty="0">
                          <a:solidFill>
                            <a:srgbClr val="C00000"/>
                          </a:solidFill>
                          <a:effectLst/>
                        </a:rPr>
                        <a:t>计税时准予扣除</a:t>
                      </a:r>
                      <a:r>
                        <a:rPr lang="zh-CN" sz="2000" b="1" kern="100" dirty="0">
                          <a:effectLst/>
                        </a:rPr>
                        <a:t>受托方已代收代缴的消费税</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302855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
            <a:extLst>
              <a:ext uri="{FF2B5EF4-FFF2-40B4-BE49-F238E27FC236}">
                <a16:creationId xmlns:a16="http://schemas.microsoft.com/office/drawing/2014/main" id="{7781193B-1D2C-4CD2-9D34-CF6BA6C35028}"/>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三、征税范围</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5" name="副标题 1"/>
          <p:cNvSpPr>
            <a:spLocks noGrp="1"/>
          </p:cNvSpPr>
          <p:nvPr/>
        </p:nvSpPr>
        <p:spPr>
          <a:xfrm>
            <a:off x="598715" y="830404"/>
            <a:ext cx="8207828"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a:lnSpc>
                <a:spcPct val="140000"/>
              </a:lnSpc>
            </a:pPr>
            <a:r>
              <a:rPr lang="zh-CN" altLang="zh-CN" sz="1800" dirty="0"/>
              <a:t>（二）消费税征税范围的具体规定</a:t>
            </a:r>
          </a:p>
          <a:p>
            <a:pPr>
              <a:lnSpc>
                <a:spcPct val="140000"/>
              </a:lnSpc>
            </a:pPr>
            <a:r>
              <a:rPr lang="en-US" altLang="zh-CN" sz="1800" dirty="0">
                <a:solidFill>
                  <a:schemeClr val="tx1"/>
                </a:solidFill>
              </a:rPr>
              <a:t>2.4.</a:t>
            </a:r>
            <a:r>
              <a:rPr lang="zh-CN" altLang="en-US" sz="1800" dirty="0">
                <a:solidFill>
                  <a:schemeClr val="tx1"/>
                </a:solidFill>
              </a:rPr>
              <a:t>委托方收回后的税务处理</a:t>
            </a:r>
            <a:endParaRPr lang="zh-CN" altLang="zh-CN" sz="1800" dirty="0">
              <a:solidFill>
                <a:schemeClr val="tx1"/>
              </a:solidFill>
            </a:endParaRPr>
          </a:p>
        </p:txBody>
      </p:sp>
      <p:sp>
        <p:nvSpPr>
          <p:cNvPr id="6" name="圆角矩形 5"/>
          <p:cNvSpPr>
            <a:spLocks noChangeArrowheads="1"/>
          </p:cNvSpPr>
          <p:nvPr/>
        </p:nvSpPr>
        <p:spPr bwMode="auto">
          <a:xfrm>
            <a:off x="1371652" y="2333566"/>
            <a:ext cx="1000124" cy="714375"/>
          </a:xfrm>
          <a:prstGeom prst="roundRect">
            <a:avLst>
              <a:gd name="adj" fmla="val 16667"/>
            </a:avLst>
          </a:prstGeom>
          <a:solidFill>
            <a:srgbClr val="C00000"/>
          </a:solidFill>
          <a:ln w="38100" algn="ctr">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r>
              <a:rPr lang="zh-CN" altLang="en-US" sz="2000" b="1" dirty="0">
                <a:solidFill>
                  <a:schemeClr val="bg1"/>
                </a:solidFill>
                <a:latin typeface="楷体" panose="02010609060101010101" pitchFamily="49" charset="-122"/>
                <a:ea typeface="楷体" panose="02010609060101010101" pitchFamily="49" charset="-122"/>
              </a:rPr>
              <a:t>委托加</a:t>
            </a:r>
            <a:endParaRPr lang="en-US" altLang="zh-CN" sz="2000" b="1" dirty="0">
              <a:solidFill>
                <a:schemeClr val="bg1"/>
              </a:solidFill>
              <a:latin typeface="楷体" panose="02010609060101010101" pitchFamily="49" charset="-122"/>
              <a:ea typeface="楷体" panose="02010609060101010101" pitchFamily="49" charset="-122"/>
            </a:endParaRPr>
          </a:p>
          <a:p>
            <a:pPr>
              <a:defRPr/>
            </a:pPr>
            <a:r>
              <a:rPr lang="zh-CN" altLang="en-US" sz="2000" b="1" dirty="0">
                <a:solidFill>
                  <a:schemeClr val="bg1"/>
                </a:solidFill>
                <a:latin typeface="楷体" panose="02010609060101010101" pitchFamily="49" charset="-122"/>
                <a:ea typeface="楷体" panose="02010609060101010101" pitchFamily="49" charset="-122"/>
              </a:rPr>
              <a:t>工收回</a:t>
            </a:r>
          </a:p>
        </p:txBody>
      </p:sp>
      <p:sp>
        <p:nvSpPr>
          <p:cNvPr id="7" name="左大括号 6"/>
          <p:cNvSpPr/>
          <p:nvPr/>
        </p:nvSpPr>
        <p:spPr bwMode="auto">
          <a:xfrm>
            <a:off x="2371776" y="1955271"/>
            <a:ext cx="296019" cy="1352550"/>
          </a:xfrm>
          <a:prstGeom prst="leftBrace">
            <a:avLst>
              <a:gd name="adj1" fmla="val 8367"/>
              <a:gd name="adj2" fmla="val 50000"/>
            </a:avLst>
          </a:prstGeom>
          <a:noFill/>
          <a:ln w="25400" algn="ctr">
            <a:solidFill>
              <a:srgbClr val="C00000"/>
            </a:solidFill>
            <a:round/>
          </a:ln>
        </p:spPr>
        <p:txBody>
          <a:bodyPr wrap="none"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2000" b="1">
              <a:solidFill>
                <a:schemeClr val="bg1"/>
              </a:solidFill>
              <a:latin typeface="楷体" panose="02010609060101010101" pitchFamily="49" charset="-122"/>
              <a:ea typeface="楷体" panose="02010609060101010101" pitchFamily="49" charset="-122"/>
            </a:endParaRPr>
          </a:p>
        </p:txBody>
      </p:sp>
      <p:sp>
        <p:nvSpPr>
          <p:cNvPr id="8" name="圆角矩形 7"/>
          <p:cNvSpPr>
            <a:spLocks noChangeArrowheads="1"/>
          </p:cNvSpPr>
          <p:nvPr/>
        </p:nvSpPr>
        <p:spPr bwMode="auto">
          <a:xfrm>
            <a:off x="2728965" y="1739246"/>
            <a:ext cx="738933" cy="357187"/>
          </a:xfrm>
          <a:prstGeom prst="roundRect">
            <a:avLst>
              <a:gd name="adj" fmla="val 16667"/>
            </a:avLst>
          </a:prstGeom>
          <a:solidFill>
            <a:srgbClr val="C00000"/>
          </a:solidFill>
          <a:ln w="38100" algn="ctr">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r>
              <a:rPr lang="zh-CN" altLang="en-US" sz="2000" b="1" dirty="0">
                <a:solidFill>
                  <a:schemeClr val="bg1"/>
                </a:solidFill>
                <a:latin typeface="楷体" panose="02010609060101010101" pitchFamily="49" charset="-122"/>
                <a:ea typeface="楷体" panose="02010609060101010101" pitchFamily="49" charset="-122"/>
              </a:rPr>
              <a:t>出售</a:t>
            </a:r>
          </a:p>
        </p:txBody>
      </p:sp>
      <p:sp>
        <p:nvSpPr>
          <p:cNvPr id="9" name="圆角矩形 8"/>
          <p:cNvSpPr>
            <a:spLocks noChangeArrowheads="1"/>
          </p:cNvSpPr>
          <p:nvPr/>
        </p:nvSpPr>
        <p:spPr bwMode="auto">
          <a:xfrm>
            <a:off x="2728964" y="3119379"/>
            <a:ext cx="1179529" cy="357187"/>
          </a:xfrm>
          <a:prstGeom prst="roundRect">
            <a:avLst>
              <a:gd name="adj" fmla="val 16667"/>
            </a:avLst>
          </a:prstGeom>
          <a:solidFill>
            <a:srgbClr val="C00000"/>
          </a:solidFill>
          <a:ln w="38100" algn="ctr">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r>
              <a:rPr lang="zh-CN" altLang="en-US" sz="2000" b="1" dirty="0">
                <a:solidFill>
                  <a:schemeClr val="bg1"/>
                </a:solidFill>
                <a:latin typeface="楷体" panose="02010609060101010101" pitchFamily="49" charset="-122"/>
                <a:ea typeface="楷体" panose="02010609060101010101" pitchFamily="49" charset="-122"/>
              </a:rPr>
              <a:t>连续加工</a:t>
            </a:r>
          </a:p>
        </p:txBody>
      </p:sp>
      <p:sp>
        <p:nvSpPr>
          <p:cNvPr id="10" name="左大括号 9"/>
          <p:cNvSpPr/>
          <p:nvPr/>
        </p:nvSpPr>
        <p:spPr bwMode="auto">
          <a:xfrm>
            <a:off x="3887860" y="2819366"/>
            <a:ext cx="285750" cy="936104"/>
          </a:xfrm>
          <a:prstGeom prst="leftBrace">
            <a:avLst>
              <a:gd name="adj1" fmla="val 8349"/>
              <a:gd name="adj2" fmla="val 50000"/>
            </a:avLst>
          </a:prstGeom>
          <a:noFill/>
          <a:ln w="25400" algn="ctr">
            <a:solidFill>
              <a:srgbClr val="C00000"/>
            </a:solidFill>
            <a:round/>
          </a:ln>
        </p:spPr>
        <p:txBody>
          <a:bodyPr wrap="none"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2000" b="1">
              <a:solidFill>
                <a:schemeClr val="bg1"/>
              </a:solidFill>
              <a:latin typeface="楷体" panose="02010609060101010101" pitchFamily="49" charset="-122"/>
              <a:ea typeface="楷体" panose="02010609060101010101" pitchFamily="49" charset="-122"/>
            </a:endParaRPr>
          </a:p>
        </p:txBody>
      </p:sp>
      <p:sp>
        <p:nvSpPr>
          <p:cNvPr id="11" name="圆角矩形 10"/>
          <p:cNvSpPr>
            <a:spLocks noChangeArrowheads="1"/>
          </p:cNvSpPr>
          <p:nvPr/>
        </p:nvSpPr>
        <p:spPr bwMode="auto">
          <a:xfrm>
            <a:off x="4245048" y="2606194"/>
            <a:ext cx="1733562" cy="357188"/>
          </a:xfrm>
          <a:prstGeom prst="roundRect">
            <a:avLst>
              <a:gd name="adj" fmla="val 16667"/>
            </a:avLst>
          </a:prstGeom>
          <a:solidFill>
            <a:srgbClr val="C00000"/>
          </a:solidFill>
          <a:ln w="38100" algn="ctr">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r>
              <a:rPr lang="zh-CN" altLang="en-US" sz="2000" b="1" dirty="0">
                <a:solidFill>
                  <a:schemeClr val="bg1"/>
                </a:solidFill>
                <a:latin typeface="楷体" panose="02010609060101010101" pitchFamily="49" charset="-122"/>
                <a:ea typeface="楷体" panose="02010609060101010101" pitchFamily="49" charset="-122"/>
              </a:rPr>
              <a:t>非应税消费品</a:t>
            </a:r>
          </a:p>
        </p:txBody>
      </p:sp>
      <p:sp>
        <p:nvSpPr>
          <p:cNvPr id="12" name="圆角矩形 11"/>
          <p:cNvSpPr>
            <a:spLocks noChangeArrowheads="1"/>
          </p:cNvSpPr>
          <p:nvPr/>
        </p:nvSpPr>
        <p:spPr bwMode="auto">
          <a:xfrm>
            <a:off x="6037880" y="3110251"/>
            <a:ext cx="1973954" cy="357187"/>
          </a:xfrm>
          <a:prstGeom prst="roundRect">
            <a:avLst>
              <a:gd name="adj" fmla="val 16667"/>
            </a:avLst>
          </a:prstGeom>
          <a:solidFill>
            <a:srgbClr val="7030A0"/>
          </a:solidFill>
          <a:ln w="38100" algn="ctr">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r>
              <a:rPr lang="zh-CN" altLang="en-US" sz="2000" b="1" dirty="0">
                <a:solidFill>
                  <a:schemeClr val="bg1"/>
                </a:solidFill>
                <a:latin typeface="楷体" panose="02010609060101010101" pitchFamily="49" charset="-122"/>
                <a:ea typeface="楷体" panose="02010609060101010101" pitchFamily="49" charset="-122"/>
              </a:rPr>
              <a:t>特殊应税消费品</a:t>
            </a:r>
          </a:p>
        </p:txBody>
      </p:sp>
      <p:sp>
        <p:nvSpPr>
          <p:cNvPr id="13" name="圆角矩形 12"/>
          <p:cNvSpPr>
            <a:spLocks noChangeArrowheads="1"/>
          </p:cNvSpPr>
          <p:nvPr/>
        </p:nvSpPr>
        <p:spPr bwMode="auto">
          <a:xfrm>
            <a:off x="4245048" y="3606319"/>
            <a:ext cx="1438452" cy="357188"/>
          </a:xfrm>
          <a:prstGeom prst="roundRect">
            <a:avLst>
              <a:gd name="adj" fmla="val 16667"/>
            </a:avLst>
          </a:prstGeom>
          <a:solidFill>
            <a:srgbClr val="C00000"/>
          </a:solidFill>
          <a:ln w="38100" algn="ctr">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r>
              <a:rPr lang="zh-CN" altLang="en-US" sz="2000" b="1">
                <a:solidFill>
                  <a:schemeClr val="bg1"/>
                </a:solidFill>
                <a:latin typeface="楷体" panose="02010609060101010101" pitchFamily="49" charset="-122"/>
                <a:ea typeface="楷体" panose="02010609060101010101" pitchFamily="49" charset="-122"/>
              </a:rPr>
              <a:t>应税消费品</a:t>
            </a:r>
          </a:p>
        </p:txBody>
      </p:sp>
      <p:sp>
        <p:nvSpPr>
          <p:cNvPr id="14" name="圆角矩形 13"/>
          <p:cNvSpPr>
            <a:spLocks noChangeArrowheads="1"/>
          </p:cNvSpPr>
          <p:nvPr/>
        </p:nvSpPr>
        <p:spPr bwMode="auto">
          <a:xfrm>
            <a:off x="6018829" y="3969212"/>
            <a:ext cx="1973954" cy="357187"/>
          </a:xfrm>
          <a:prstGeom prst="roundRect">
            <a:avLst>
              <a:gd name="adj" fmla="val 16667"/>
            </a:avLst>
          </a:prstGeom>
          <a:solidFill>
            <a:srgbClr val="0070C0"/>
          </a:solidFill>
          <a:ln w="38100" algn="ctr">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r>
              <a:rPr lang="zh-CN" altLang="en-US" sz="2000" b="1" dirty="0">
                <a:solidFill>
                  <a:schemeClr val="bg1"/>
                </a:solidFill>
                <a:latin typeface="楷体" panose="02010609060101010101" pitchFamily="49" charset="-122"/>
                <a:ea typeface="楷体" panose="02010609060101010101" pitchFamily="49" charset="-122"/>
              </a:rPr>
              <a:t>一般应税消费品</a:t>
            </a:r>
          </a:p>
        </p:txBody>
      </p:sp>
      <p:sp>
        <p:nvSpPr>
          <p:cNvPr id="15" name="左大括号 14"/>
          <p:cNvSpPr/>
          <p:nvPr/>
        </p:nvSpPr>
        <p:spPr bwMode="auto">
          <a:xfrm>
            <a:off x="5661641" y="3323422"/>
            <a:ext cx="285750" cy="864096"/>
          </a:xfrm>
          <a:prstGeom prst="leftBrace">
            <a:avLst>
              <a:gd name="adj1" fmla="val 8347"/>
              <a:gd name="adj2" fmla="val 50000"/>
            </a:avLst>
          </a:prstGeom>
          <a:noFill/>
          <a:ln w="25400" algn="ctr">
            <a:solidFill>
              <a:srgbClr val="C00000"/>
            </a:solidFill>
            <a:round/>
          </a:ln>
        </p:spPr>
        <p:txBody>
          <a:bodyPr wrap="none"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2000" b="1">
              <a:solidFill>
                <a:schemeClr val="bg1"/>
              </a:solidFill>
              <a:latin typeface="楷体" panose="02010609060101010101" pitchFamily="49" charset="-122"/>
              <a:ea typeface="楷体" panose="02010609060101010101" pitchFamily="49" charset="-122"/>
            </a:endParaRPr>
          </a:p>
        </p:txBody>
      </p:sp>
      <p:sp>
        <p:nvSpPr>
          <p:cNvPr id="16" name="五角星 15"/>
          <p:cNvSpPr/>
          <p:nvPr/>
        </p:nvSpPr>
        <p:spPr>
          <a:xfrm>
            <a:off x="7590467" y="3683462"/>
            <a:ext cx="347663" cy="357187"/>
          </a:xfrm>
          <a:prstGeom prst="star5">
            <a:avLst/>
          </a:prstGeom>
          <a:solidFill>
            <a:srgbClr val="FF0000"/>
          </a:solidFill>
          <a:ln w="38100">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endParaRPr lang="zh-CN" altLang="en-US" sz="2000" b="1" dirty="0">
              <a:ln w="12700">
                <a:solidFill>
                  <a:sysClr val="windowText" lastClr="000000"/>
                </a:solidFill>
                <a:prstDash val="solid"/>
              </a:ln>
              <a:solidFill>
                <a:schemeClr val="bg1"/>
              </a:solidFill>
              <a:effectLst>
                <a:outerShdw blurRad="41275" dist="20320" dir="1800000" algn="tl" rotWithShape="0">
                  <a:srgbClr val="000000">
                    <a:alpha val="40000"/>
                  </a:srgbClr>
                </a:outerShdw>
              </a:effectLst>
              <a:latin typeface="楷体" panose="02010609060101010101" pitchFamily="49" charset="-122"/>
              <a:ea typeface="楷体" panose="02010609060101010101" pitchFamily="49" charset="-122"/>
            </a:endParaRPr>
          </a:p>
        </p:txBody>
      </p:sp>
      <p:sp>
        <p:nvSpPr>
          <p:cNvPr id="17" name="矩形 16"/>
          <p:cNvSpPr/>
          <p:nvPr/>
        </p:nvSpPr>
        <p:spPr>
          <a:xfrm>
            <a:off x="1762350" y="4565728"/>
            <a:ext cx="4251350" cy="425882"/>
          </a:xfrm>
          <a:prstGeom prst="rect">
            <a:avLst/>
          </a:prstGeom>
          <a:solidFill>
            <a:srgbClr val="C00000"/>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tIns="18000" bIns="18000" anchor="t" anchorCtr="0">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50000"/>
              </a:lnSpc>
              <a:defRPr/>
            </a:pP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理解</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消费税是单一环节流转税。</a:t>
            </a:r>
            <a:endParaRPr lang="zh-CN" altLang="en-US" sz="2000" b="1" dirty="0">
              <a:ln w="12700">
                <a:solidFill>
                  <a:sysClr val="windowText" lastClr="000000"/>
                </a:solidFill>
                <a:prstDash val="solid"/>
              </a:ln>
              <a:solidFill>
                <a:schemeClr val="bg1"/>
              </a:solidFill>
              <a:effectLst>
                <a:outerShdw blurRad="41275" dist="20320" dir="1800000" algn="tl" rotWithShape="0">
                  <a:srgbClr val="000000">
                    <a:alpha val="40000"/>
                  </a:srgbClr>
                </a:outerShdw>
              </a:effectLst>
              <a:latin typeface="楷体" panose="02010609060101010101" pitchFamily="49" charset="-122"/>
              <a:ea typeface="楷体" panose="02010609060101010101" pitchFamily="49" charset="-122"/>
            </a:endParaRPr>
          </a:p>
        </p:txBody>
      </p:sp>
      <p:sp>
        <p:nvSpPr>
          <p:cNvPr id="18" name="左大括号 17"/>
          <p:cNvSpPr/>
          <p:nvPr/>
        </p:nvSpPr>
        <p:spPr bwMode="auto">
          <a:xfrm>
            <a:off x="3467898" y="1600534"/>
            <a:ext cx="288032" cy="648073"/>
          </a:xfrm>
          <a:prstGeom prst="leftBrace">
            <a:avLst>
              <a:gd name="adj1" fmla="val 8349"/>
              <a:gd name="adj2" fmla="val 50000"/>
            </a:avLst>
          </a:prstGeom>
          <a:noFill/>
          <a:ln w="25400" algn="ctr">
            <a:solidFill>
              <a:srgbClr val="C00000"/>
            </a:solidFill>
            <a:round/>
          </a:ln>
        </p:spPr>
        <p:txBody>
          <a:bodyPr wrap="none"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2000" b="1">
              <a:solidFill>
                <a:schemeClr val="bg1"/>
              </a:solidFill>
              <a:latin typeface="楷体" panose="02010609060101010101" pitchFamily="49" charset="-122"/>
              <a:ea typeface="楷体" panose="02010609060101010101" pitchFamily="49" charset="-122"/>
            </a:endParaRPr>
          </a:p>
        </p:txBody>
      </p:sp>
      <p:sp>
        <p:nvSpPr>
          <p:cNvPr id="19" name="圆角矩形 18"/>
          <p:cNvSpPr>
            <a:spLocks noChangeArrowheads="1"/>
          </p:cNvSpPr>
          <p:nvPr/>
        </p:nvSpPr>
        <p:spPr bwMode="auto">
          <a:xfrm>
            <a:off x="3825087" y="1459371"/>
            <a:ext cx="1179529" cy="357188"/>
          </a:xfrm>
          <a:prstGeom prst="roundRect">
            <a:avLst>
              <a:gd name="adj" fmla="val 16667"/>
            </a:avLst>
          </a:prstGeom>
          <a:solidFill>
            <a:srgbClr val="C00000"/>
          </a:solidFill>
          <a:ln w="38100" algn="ctr">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r>
              <a:rPr lang="zh-CN" altLang="en-US" sz="2000" b="1" dirty="0">
                <a:solidFill>
                  <a:schemeClr val="bg1"/>
                </a:solidFill>
                <a:latin typeface="楷体" panose="02010609060101010101" pitchFamily="49" charset="-122"/>
                <a:ea typeface="楷体" panose="02010609060101010101" pitchFamily="49" charset="-122"/>
              </a:rPr>
              <a:t>直接出售</a:t>
            </a:r>
          </a:p>
        </p:txBody>
      </p:sp>
      <p:sp>
        <p:nvSpPr>
          <p:cNvPr id="20" name="圆角矩形 19"/>
          <p:cNvSpPr>
            <a:spLocks noChangeArrowheads="1"/>
          </p:cNvSpPr>
          <p:nvPr/>
        </p:nvSpPr>
        <p:spPr bwMode="auto">
          <a:xfrm>
            <a:off x="3827938" y="2032583"/>
            <a:ext cx="1176678" cy="357188"/>
          </a:xfrm>
          <a:prstGeom prst="roundRect">
            <a:avLst>
              <a:gd name="adj" fmla="val 16667"/>
            </a:avLst>
          </a:prstGeom>
          <a:solidFill>
            <a:srgbClr val="0070C0"/>
          </a:solidFill>
          <a:ln w="38100" algn="ctr">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r>
              <a:rPr lang="zh-CN" altLang="en-US" sz="2000" b="1" dirty="0">
                <a:solidFill>
                  <a:schemeClr val="bg1"/>
                </a:solidFill>
                <a:latin typeface="楷体" panose="02010609060101010101" pitchFamily="49" charset="-122"/>
                <a:ea typeface="楷体" panose="02010609060101010101" pitchFamily="49" charset="-122"/>
              </a:rPr>
              <a:t>加价出售</a:t>
            </a:r>
          </a:p>
        </p:txBody>
      </p:sp>
      <p:sp>
        <p:nvSpPr>
          <p:cNvPr id="21" name="五角星 20"/>
          <p:cNvSpPr/>
          <p:nvPr/>
        </p:nvSpPr>
        <p:spPr>
          <a:xfrm>
            <a:off x="4900044" y="1811254"/>
            <a:ext cx="347663" cy="357187"/>
          </a:xfrm>
          <a:prstGeom prst="star5">
            <a:avLst/>
          </a:prstGeom>
          <a:solidFill>
            <a:srgbClr val="FF0000"/>
          </a:solidFill>
          <a:ln w="38100">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endParaRPr lang="zh-CN" altLang="en-US" sz="2000" b="1" dirty="0">
              <a:ln w="12700">
                <a:solidFill>
                  <a:sysClr val="windowText" lastClr="000000"/>
                </a:solidFill>
                <a:prstDash val="solid"/>
              </a:ln>
              <a:solidFill>
                <a:schemeClr val="bg1"/>
              </a:solidFill>
              <a:effectLst>
                <a:outerShdw blurRad="41275" dist="20320" dir="1800000" algn="tl" rotWithShape="0">
                  <a:srgbClr val="000000">
                    <a:alpha val="40000"/>
                  </a:srgbClr>
                </a:outerShdw>
              </a:effectLst>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8287116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
            <a:extLst>
              <a:ext uri="{FF2B5EF4-FFF2-40B4-BE49-F238E27FC236}">
                <a16:creationId xmlns:a16="http://schemas.microsoft.com/office/drawing/2014/main" id="{7781193B-1D2C-4CD2-9D34-CF6BA6C35028}"/>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三、征税范围</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5" name="副标题 1"/>
          <p:cNvSpPr>
            <a:spLocks noGrp="1"/>
          </p:cNvSpPr>
          <p:nvPr/>
        </p:nvSpPr>
        <p:spPr>
          <a:xfrm>
            <a:off x="598715" y="830404"/>
            <a:ext cx="8207828"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a:lnSpc>
                <a:spcPct val="140000"/>
              </a:lnSpc>
            </a:pPr>
            <a:r>
              <a:rPr lang="zh-CN" altLang="zh-CN" sz="2000" dirty="0"/>
              <a:t>（二）消费税征税范围的具体规定</a:t>
            </a:r>
          </a:p>
          <a:p>
            <a:pPr>
              <a:lnSpc>
                <a:spcPct val="140000"/>
              </a:lnSpc>
            </a:pPr>
            <a:r>
              <a:rPr lang="en-US" altLang="zh-CN" sz="2000" dirty="0">
                <a:solidFill>
                  <a:schemeClr val="tx1"/>
                </a:solidFill>
              </a:rPr>
              <a:t>3.</a:t>
            </a:r>
            <a:r>
              <a:rPr lang="zh-CN" altLang="en-US" sz="2000" dirty="0">
                <a:solidFill>
                  <a:schemeClr val="tx1"/>
                </a:solidFill>
              </a:rPr>
              <a:t>进口应税消费品</a:t>
            </a:r>
          </a:p>
          <a:p>
            <a:pPr>
              <a:lnSpc>
                <a:spcPct val="140000"/>
              </a:lnSpc>
            </a:pPr>
            <a:r>
              <a:rPr lang="zh-CN" altLang="en-US" sz="2000" dirty="0">
                <a:solidFill>
                  <a:schemeClr val="tx1"/>
                </a:solidFill>
              </a:rPr>
              <a:t>单位和个人进口应税消费品，于</a:t>
            </a:r>
            <a:r>
              <a:rPr lang="zh-CN" altLang="en-US" sz="2000" dirty="0">
                <a:solidFill>
                  <a:srgbClr val="C00000"/>
                </a:solidFill>
              </a:rPr>
              <a:t>报关进口</a:t>
            </a:r>
            <a:r>
              <a:rPr lang="zh-CN" altLang="en-US" sz="2000" dirty="0">
                <a:solidFill>
                  <a:schemeClr val="tx1"/>
                </a:solidFill>
              </a:rPr>
              <a:t>时缴纳消费税。</a:t>
            </a:r>
          </a:p>
        </p:txBody>
      </p:sp>
    </p:spTree>
    <p:extLst>
      <p:ext uri="{BB962C8B-B14F-4D97-AF65-F5344CB8AC3E}">
        <p14:creationId xmlns:p14="http://schemas.microsoft.com/office/powerpoint/2010/main" val="36155904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
            <a:extLst>
              <a:ext uri="{FF2B5EF4-FFF2-40B4-BE49-F238E27FC236}">
                <a16:creationId xmlns:a16="http://schemas.microsoft.com/office/drawing/2014/main" id="{7781193B-1D2C-4CD2-9D34-CF6BA6C35028}"/>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三、征税范围</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5" name="副标题 1"/>
          <p:cNvSpPr>
            <a:spLocks noGrp="1"/>
          </p:cNvSpPr>
          <p:nvPr/>
        </p:nvSpPr>
        <p:spPr>
          <a:xfrm>
            <a:off x="598715" y="830404"/>
            <a:ext cx="8207828"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a:lnSpc>
                <a:spcPct val="140000"/>
              </a:lnSpc>
            </a:pPr>
            <a:r>
              <a:rPr lang="en-US" altLang="zh-CN" sz="2000" dirty="0">
                <a:solidFill>
                  <a:srgbClr val="0070C0"/>
                </a:solidFill>
              </a:rPr>
              <a:t>4.</a:t>
            </a:r>
            <a:r>
              <a:rPr lang="zh-CN" altLang="en-US" sz="2000" dirty="0">
                <a:solidFill>
                  <a:srgbClr val="0070C0"/>
                </a:solidFill>
              </a:rPr>
              <a:t>销售应税消费品</a:t>
            </a:r>
          </a:p>
          <a:p>
            <a:pPr>
              <a:lnSpc>
                <a:spcPct val="140000"/>
              </a:lnSpc>
            </a:pPr>
            <a:r>
              <a:rPr lang="zh-CN" altLang="en-US" sz="2000" dirty="0">
                <a:solidFill>
                  <a:schemeClr val="tx1"/>
                </a:solidFill>
              </a:rPr>
              <a:t>（</a:t>
            </a:r>
            <a:r>
              <a:rPr lang="en-US" altLang="zh-CN" sz="2000" dirty="0">
                <a:solidFill>
                  <a:schemeClr val="tx1"/>
                </a:solidFill>
              </a:rPr>
              <a:t>1</a:t>
            </a:r>
            <a:r>
              <a:rPr lang="zh-CN" altLang="en-US" sz="2000" dirty="0">
                <a:solidFill>
                  <a:schemeClr val="tx1"/>
                </a:solidFill>
              </a:rPr>
              <a:t>）</a:t>
            </a:r>
            <a:r>
              <a:rPr lang="zh-CN" altLang="en-US" sz="2000" dirty="0">
                <a:solidFill>
                  <a:srgbClr val="C00000"/>
                </a:solidFill>
              </a:rPr>
              <a:t>零售环节</a:t>
            </a:r>
            <a:r>
              <a:rPr lang="zh-CN" altLang="en-US" sz="2000" dirty="0">
                <a:solidFill>
                  <a:schemeClr val="tx1"/>
                </a:solidFill>
              </a:rPr>
              <a:t>征收消费税</a:t>
            </a:r>
            <a:r>
              <a:rPr lang="en-US" altLang="zh-CN" sz="2000" dirty="0">
                <a:solidFill>
                  <a:schemeClr val="tx1"/>
                </a:solidFill>
              </a:rPr>
              <a:t>——</a:t>
            </a:r>
            <a:r>
              <a:rPr lang="zh-CN" altLang="en-US" sz="2000" dirty="0">
                <a:solidFill>
                  <a:srgbClr val="C00000"/>
                </a:solidFill>
              </a:rPr>
              <a:t>金银首饰、铂金首饰、钻石及钻石饰品</a:t>
            </a:r>
          </a:p>
          <a:p>
            <a:pPr>
              <a:lnSpc>
                <a:spcPct val="140000"/>
              </a:lnSpc>
            </a:pPr>
            <a:r>
              <a:rPr lang="zh-CN" altLang="en-US" sz="2000" dirty="0">
                <a:solidFill>
                  <a:schemeClr val="tx1"/>
                </a:solidFill>
              </a:rPr>
              <a:t>①金银首饰仅限于金、银以及金基、银基合金首饰和金基、银基合金的镶嵌首饰，</a:t>
            </a:r>
            <a:r>
              <a:rPr lang="zh-CN" altLang="en-US" sz="2000" dirty="0">
                <a:solidFill>
                  <a:srgbClr val="C00000"/>
                </a:solidFill>
              </a:rPr>
              <a:t>不包括镀金首饰和包金首饰。</a:t>
            </a:r>
          </a:p>
          <a:p>
            <a:pPr>
              <a:lnSpc>
                <a:spcPct val="140000"/>
              </a:lnSpc>
            </a:pPr>
            <a:r>
              <a:rPr lang="zh-CN" altLang="en-US" sz="2000" dirty="0">
                <a:solidFill>
                  <a:schemeClr val="tx1"/>
                </a:solidFill>
              </a:rPr>
              <a:t>②金银首饰在零售环节缴纳消费税，</a:t>
            </a:r>
            <a:r>
              <a:rPr lang="zh-CN" altLang="en-US" sz="2000" dirty="0">
                <a:solidFill>
                  <a:srgbClr val="C00000"/>
                </a:solidFill>
              </a:rPr>
              <a:t>生产环节不再缴纳。</a:t>
            </a:r>
            <a:endParaRPr lang="en-US" altLang="zh-CN" sz="2000" dirty="0">
              <a:solidFill>
                <a:srgbClr val="C00000"/>
              </a:solidFill>
            </a:endParaRPr>
          </a:p>
          <a:p>
            <a:pPr>
              <a:lnSpc>
                <a:spcPct val="140000"/>
              </a:lnSpc>
            </a:pPr>
            <a:r>
              <a:rPr lang="zh-CN" altLang="en-US" sz="2000" dirty="0">
                <a:solidFill>
                  <a:schemeClr val="tx1"/>
                </a:solidFill>
              </a:rPr>
              <a:t>③</a:t>
            </a:r>
            <a:r>
              <a:rPr lang="zh-CN" altLang="en-US" sz="2000" dirty="0">
                <a:solidFill>
                  <a:srgbClr val="C00000"/>
                </a:solidFill>
              </a:rPr>
              <a:t>对既销售金银首饰，又销售</a:t>
            </a:r>
            <a:r>
              <a:rPr lang="zh-CN" altLang="en-US" sz="2000" dirty="0">
                <a:solidFill>
                  <a:schemeClr val="tx1"/>
                </a:solidFill>
              </a:rPr>
              <a:t>非金银首饰的生产、经营单位，应将两类商品划分清楚，分别核算销售额。</a:t>
            </a:r>
            <a:r>
              <a:rPr lang="zh-CN" altLang="en-US" sz="2000" dirty="0">
                <a:solidFill>
                  <a:srgbClr val="C00000"/>
                </a:solidFill>
              </a:rPr>
              <a:t>凡划分不清楚或不能分别核算的</a:t>
            </a:r>
            <a:r>
              <a:rPr lang="zh-CN" altLang="en-US" sz="2000" dirty="0">
                <a:solidFill>
                  <a:schemeClr val="tx1"/>
                </a:solidFill>
              </a:rPr>
              <a:t>，</a:t>
            </a:r>
            <a:r>
              <a:rPr lang="zh-CN" altLang="en-US" sz="2000" dirty="0">
                <a:solidFill>
                  <a:srgbClr val="C00000"/>
                </a:solidFill>
              </a:rPr>
              <a:t>在生产环节销售的</a:t>
            </a:r>
            <a:r>
              <a:rPr lang="zh-CN" altLang="en-US" sz="2000" dirty="0">
                <a:solidFill>
                  <a:schemeClr val="tx1"/>
                </a:solidFill>
              </a:rPr>
              <a:t>，一律</a:t>
            </a:r>
            <a:r>
              <a:rPr lang="zh-CN" altLang="en-US" sz="2000" dirty="0">
                <a:solidFill>
                  <a:srgbClr val="C00000"/>
                </a:solidFill>
              </a:rPr>
              <a:t>从高适用税率</a:t>
            </a:r>
            <a:r>
              <a:rPr lang="zh-CN" altLang="en-US" sz="2000" dirty="0">
                <a:solidFill>
                  <a:schemeClr val="tx1"/>
                </a:solidFill>
              </a:rPr>
              <a:t>征收消费税；在</a:t>
            </a:r>
            <a:r>
              <a:rPr lang="zh-CN" altLang="en-US" sz="2000" dirty="0">
                <a:solidFill>
                  <a:srgbClr val="C00000"/>
                </a:solidFill>
              </a:rPr>
              <a:t>零售环节销售</a:t>
            </a:r>
            <a:r>
              <a:rPr lang="zh-CN" altLang="en-US" sz="2000" dirty="0">
                <a:solidFill>
                  <a:schemeClr val="tx1"/>
                </a:solidFill>
              </a:rPr>
              <a:t>的，一律</a:t>
            </a:r>
            <a:r>
              <a:rPr lang="zh-CN" altLang="en-US" sz="2000" dirty="0">
                <a:solidFill>
                  <a:srgbClr val="C00000"/>
                </a:solidFill>
              </a:rPr>
              <a:t>按金银首饰</a:t>
            </a:r>
            <a:r>
              <a:rPr lang="zh-CN" altLang="en-US" sz="2000" dirty="0">
                <a:solidFill>
                  <a:schemeClr val="tx1"/>
                </a:solidFill>
              </a:rPr>
              <a:t>征收消费税。</a:t>
            </a:r>
          </a:p>
        </p:txBody>
      </p:sp>
    </p:spTree>
    <p:extLst>
      <p:ext uri="{BB962C8B-B14F-4D97-AF65-F5344CB8AC3E}">
        <p14:creationId xmlns:p14="http://schemas.microsoft.com/office/powerpoint/2010/main" val="40273435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
            <a:extLst>
              <a:ext uri="{FF2B5EF4-FFF2-40B4-BE49-F238E27FC236}">
                <a16:creationId xmlns:a16="http://schemas.microsoft.com/office/drawing/2014/main" id="{7781193B-1D2C-4CD2-9D34-CF6BA6C35028}"/>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三、征税范围</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5" name="副标题 1"/>
          <p:cNvSpPr>
            <a:spLocks noGrp="1"/>
          </p:cNvSpPr>
          <p:nvPr/>
        </p:nvSpPr>
        <p:spPr>
          <a:xfrm>
            <a:off x="598715" y="830404"/>
            <a:ext cx="8207828"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a:lnSpc>
                <a:spcPct val="140000"/>
              </a:lnSpc>
            </a:pPr>
            <a:r>
              <a:rPr lang="en-US" altLang="zh-CN" sz="2000" dirty="0">
                <a:solidFill>
                  <a:srgbClr val="0070C0"/>
                </a:solidFill>
              </a:rPr>
              <a:t>4.</a:t>
            </a:r>
            <a:r>
              <a:rPr lang="zh-CN" altLang="en-US" sz="2000" dirty="0">
                <a:solidFill>
                  <a:srgbClr val="0070C0"/>
                </a:solidFill>
              </a:rPr>
              <a:t>销售应税消费品（举个栗子）</a:t>
            </a:r>
          </a:p>
          <a:p>
            <a:pPr>
              <a:lnSpc>
                <a:spcPct val="140000"/>
              </a:lnSpc>
            </a:pPr>
            <a:r>
              <a:rPr lang="zh-CN" altLang="en-US" sz="2000" dirty="0">
                <a:solidFill>
                  <a:schemeClr val="tx1"/>
                </a:solidFill>
              </a:rPr>
              <a:t>某首饰加工厂，既生产销售“金银首饰”又生产销售“珠宝玉石首饰”，未分别核算。</a:t>
            </a:r>
          </a:p>
          <a:p>
            <a:pPr>
              <a:lnSpc>
                <a:spcPct val="140000"/>
              </a:lnSpc>
            </a:pPr>
            <a:r>
              <a:rPr lang="zh-CN" altLang="en-US" sz="2000" dirty="0">
                <a:solidFill>
                  <a:schemeClr val="tx1"/>
                </a:solidFill>
              </a:rPr>
              <a:t>全部销售额按生产销售“珠宝玉石首饰”计征消费税。</a:t>
            </a:r>
          </a:p>
          <a:p>
            <a:pPr>
              <a:lnSpc>
                <a:spcPct val="140000"/>
              </a:lnSpc>
            </a:pPr>
            <a:r>
              <a:rPr lang="zh-CN" altLang="en-US" sz="2000" dirty="0">
                <a:solidFill>
                  <a:schemeClr val="tx1"/>
                </a:solidFill>
              </a:rPr>
              <a:t>某商场既销售“金银首饰”又销售“珠宝玉石首饰”，未分别核算。</a:t>
            </a:r>
          </a:p>
          <a:p>
            <a:pPr>
              <a:lnSpc>
                <a:spcPct val="140000"/>
              </a:lnSpc>
            </a:pPr>
            <a:r>
              <a:rPr lang="zh-CN" altLang="en-US" sz="2000" dirty="0">
                <a:solidFill>
                  <a:schemeClr val="tx1"/>
                </a:solidFill>
              </a:rPr>
              <a:t>全部销售额按销售“金银首饰”计征消费税。</a:t>
            </a:r>
          </a:p>
        </p:txBody>
      </p:sp>
    </p:spTree>
    <p:extLst>
      <p:ext uri="{BB962C8B-B14F-4D97-AF65-F5344CB8AC3E}">
        <p14:creationId xmlns:p14="http://schemas.microsoft.com/office/powerpoint/2010/main" val="40662599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
            <a:extLst>
              <a:ext uri="{FF2B5EF4-FFF2-40B4-BE49-F238E27FC236}">
                <a16:creationId xmlns:a16="http://schemas.microsoft.com/office/drawing/2014/main" id="{7781193B-1D2C-4CD2-9D34-CF6BA6C35028}"/>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三、征税范围</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5" name="副标题 1"/>
          <p:cNvSpPr>
            <a:spLocks noGrp="1"/>
          </p:cNvSpPr>
          <p:nvPr/>
        </p:nvSpPr>
        <p:spPr>
          <a:xfrm>
            <a:off x="598715" y="830404"/>
            <a:ext cx="8207828"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a:lnSpc>
                <a:spcPct val="140000"/>
              </a:lnSpc>
            </a:pPr>
            <a:r>
              <a:rPr lang="en-US" altLang="zh-CN" sz="2000" dirty="0">
                <a:solidFill>
                  <a:srgbClr val="0070C0"/>
                </a:solidFill>
              </a:rPr>
              <a:t>4.</a:t>
            </a:r>
            <a:r>
              <a:rPr lang="zh-CN" altLang="en-US" sz="2000" dirty="0">
                <a:solidFill>
                  <a:srgbClr val="0070C0"/>
                </a:solidFill>
              </a:rPr>
              <a:t>销售应税消费品（举个栗子）</a:t>
            </a:r>
          </a:p>
          <a:p>
            <a:pPr>
              <a:lnSpc>
                <a:spcPct val="140000"/>
              </a:lnSpc>
            </a:pPr>
            <a:r>
              <a:rPr lang="zh-CN" altLang="en-US" sz="2000" dirty="0">
                <a:solidFill>
                  <a:schemeClr val="tx1"/>
                </a:solidFill>
              </a:rPr>
              <a:t>④金银首饰连同</a:t>
            </a:r>
            <a:r>
              <a:rPr lang="zh-CN" altLang="en-US" sz="2000" dirty="0">
                <a:solidFill>
                  <a:srgbClr val="C00000"/>
                </a:solidFill>
              </a:rPr>
              <a:t>“包装物”一起销售</a:t>
            </a:r>
            <a:r>
              <a:rPr lang="zh-CN" altLang="en-US" sz="2000" dirty="0">
                <a:solidFill>
                  <a:schemeClr val="tx1"/>
                </a:solidFill>
              </a:rPr>
              <a:t>的，</a:t>
            </a:r>
            <a:r>
              <a:rPr lang="zh-CN" altLang="en-US" sz="2000" dirty="0">
                <a:solidFill>
                  <a:srgbClr val="C00000"/>
                </a:solidFill>
              </a:rPr>
              <a:t>“无论包装物是否单独计价”</a:t>
            </a:r>
            <a:r>
              <a:rPr lang="zh-CN" altLang="en-US" sz="2000" dirty="0">
                <a:solidFill>
                  <a:schemeClr val="tx1"/>
                </a:solidFill>
              </a:rPr>
              <a:t>，也无论会计上如何核算，均应并入金银首饰的销售额，</a:t>
            </a:r>
            <a:r>
              <a:rPr lang="zh-CN" altLang="en-US" sz="2000" dirty="0">
                <a:solidFill>
                  <a:srgbClr val="C00000"/>
                </a:solidFill>
              </a:rPr>
              <a:t>计征消费税。</a:t>
            </a:r>
          </a:p>
          <a:p>
            <a:pPr>
              <a:lnSpc>
                <a:spcPct val="140000"/>
              </a:lnSpc>
            </a:pPr>
            <a:r>
              <a:rPr lang="zh-CN" altLang="en-US" sz="2000" dirty="0">
                <a:solidFill>
                  <a:schemeClr val="tx1"/>
                </a:solidFill>
              </a:rPr>
              <a:t>⑤</a:t>
            </a:r>
            <a:r>
              <a:rPr lang="zh-CN" altLang="en-US" sz="2000" dirty="0">
                <a:solidFill>
                  <a:srgbClr val="C00000"/>
                </a:solidFill>
              </a:rPr>
              <a:t>带料加工</a:t>
            </a:r>
            <a:r>
              <a:rPr lang="zh-CN" altLang="en-US" sz="2000" dirty="0">
                <a:solidFill>
                  <a:schemeClr val="tx1"/>
                </a:solidFill>
              </a:rPr>
              <a:t>的金银首饰，应按</a:t>
            </a:r>
            <a:r>
              <a:rPr lang="zh-CN" altLang="en-US" sz="2000" dirty="0">
                <a:solidFill>
                  <a:srgbClr val="C00000"/>
                </a:solidFill>
              </a:rPr>
              <a:t>“受托方”销售同类金银首饰的销售价格</a:t>
            </a:r>
            <a:r>
              <a:rPr lang="zh-CN" altLang="en-US" sz="2000" dirty="0">
                <a:solidFill>
                  <a:schemeClr val="tx1"/>
                </a:solidFill>
              </a:rPr>
              <a:t>确定计税依据征收消费税，没有同类金银首饰销售价格的，按照</a:t>
            </a:r>
            <a:r>
              <a:rPr lang="zh-CN" altLang="en-US" sz="2000" dirty="0">
                <a:solidFill>
                  <a:srgbClr val="C00000"/>
                </a:solidFill>
              </a:rPr>
              <a:t>组成计税价格</a:t>
            </a:r>
            <a:r>
              <a:rPr lang="zh-CN" altLang="en-US" sz="2000" dirty="0">
                <a:solidFill>
                  <a:schemeClr val="tx1"/>
                </a:solidFill>
              </a:rPr>
              <a:t>计算纳税。</a:t>
            </a:r>
          </a:p>
        </p:txBody>
      </p:sp>
    </p:spTree>
    <p:extLst>
      <p:ext uri="{BB962C8B-B14F-4D97-AF65-F5344CB8AC3E}">
        <p14:creationId xmlns:p14="http://schemas.microsoft.com/office/powerpoint/2010/main" val="32204564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
            <a:extLst>
              <a:ext uri="{FF2B5EF4-FFF2-40B4-BE49-F238E27FC236}">
                <a16:creationId xmlns:a16="http://schemas.microsoft.com/office/drawing/2014/main" id="{7781193B-1D2C-4CD2-9D34-CF6BA6C35028}"/>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三、征税范围</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5" name="副标题 1"/>
          <p:cNvSpPr>
            <a:spLocks noGrp="1"/>
          </p:cNvSpPr>
          <p:nvPr/>
        </p:nvSpPr>
        <p:spPr>
          <a:xfrm>
            <a:off x="598715" y="830404"/>
            <a:ext cx="8207828"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a:lnSpc>
                <a:spcPct val="140000"/>
              </a:lnSpc>
            </a:pPr>
            <a:r>
              <a:rPr lang="en-US" altLang="zh-CN" sz="2000" dirty="0">
                <a:solidFill>
                  <a:srgbClr val="0070C0"/>
                </a:solidFill>
              </a:rPr>
              <a:t>4.</a:t>
            </a:r>
            <a:r>
              <a:rPr lang="zh-CN" altLang="en-US" sz="2000" dirty="0">
                <a:solidFill>
                  <a:srgbClr val="0070C0"/>
                </a:solidFill>
              </a:rPr>
              <a:t>销售应税消费品</a:t>
            </a:r>
            <a:endParaRPr lang="en-US" altLang="zh-CN" sz="2000" dirty="0">
              <a:solidFill>
                <a:srgbClr val="0070C0"/>
              </a:solidFill>
            </a:endParaRPr>
          </a:p>
          <a:p>
            <a:pPr>
              <a:lnSpc>
                <a:spcPct val="140000"/>
              </a:lnSpc>
            </a:pPr>
            <a:r>
              <a:rPr lang="zh-CN" altLang="en-US" sz="2000" dirty="0">
                <a:solidFill>
                  <a:srgbClr val="C00000"/>
                </a:solidFill>
              </a:rPr>
              <a:t>（</a:t>
            </a:r>
            <a:r>
              <a:rPr lang="en-US" altLang="zh-CN" sz="2000" dirty="0">
                <a:solidFill>
                  <a:srgbClr val="C00000"/>
                </a:solidFill>
              </a:rPr>
              <a:t>2</a:t>
            </a:r>
            <a:r>
              <a:rPr lang="zh-CN" altLang="en-US" sz="2000" dirty="0">
                <a:solidFill>
                  <a:srgbClr val="C00000"/>
                </a:solidFill>
              </a:rPr>
              <a:t>）零售环节“加征”消费税</a:t>
            </a:r>
            <a:r>
              <a:rPr lang="en-US" altLang="zh-CN" sz="2000" dirty="0">
                <a:solidFill>
                  <a:srgbClr val="C00000"/>
                </a:solidFill>
              </a:rPr>
              <a:t>——</a:t>
            </a:r>
            <a:r>
              <a:rPr lang="zh-CN" altLang="en-US" sz="2000" dirty="0">
                <a:solidFill>
                  <a:srgbClr val="C00000"/>
                </a:solidFill>
              </a:rPr>
              <a:t>超豪华小汽车</a:t>
            </a:r>
          </a:p>
          <a:p>
            <a:pPr>
              <a:lnSpc>
                <a:spcPct val="140000"/>
              </a:lnSpc>
            </a:pPr>
            <a:r>
              <a:rPr lang="zh-CN" altLang="en-US" sz="2000" dirty="0">
                <a:solidFill>
                  <a:schemeClr val="tx1"/>
                </a:solidFill>
              </a:rPr>
              <a:t>①界定：单价在</a:t>
            </a:r>
            <a:r>
              <a:rPr lang="en-US" altLang="zh-CN" sz="2000" dirty="0">
                <a:solidFill>
                  <a:schemeClr val="tx1"/>
                </a:solidFill>
              </a:rPr>
              <a:t>130</a:t>
            </a:r>
            <a:r>
              <a:rPr lang="zh-CN" altLang="en-US" sz="2000" dirty="0">
                <a:solidFill>
                  <a:schemeClr val="tx1"/>
                </a:solidFill>
              </a:rPr>
              <a:t>万元（不含增值税）以上；</a:t>
            </a:r>
          </a:p>
          <a:p>
            <a:pPr>
              <a:lnSpc>
                <a:spcPct val="140000"/>
              </a:lnSpc>
            </a:pPr>
            <a:r>
              <a:rPr lang="zh-CN" altLang="en-US" sz="2000" dirty="0">
                <a:solidFill>
                  <a:schemeClr val="tx1"/>
                </a:solidFill>
              </a:rPr>
              <a:t>②纳税人：将超豪华小汽车销售给消费者的单位和个人；</a:t>
            </a:r>
          </a:p>
          <a:p>
            <a:pPr>
              <a:lnSpc>
                <a:spcPct val="140000"/>
              </a:lnSpc>
            </a:pPr>
            <a:r>
              <a:rPr lang="zh-CN" altLang="en-US" sz="2000" dirty="0">
                <a:solidFill>
                  <a:schemeClr val="tx1"/>
                </a:solidFill>
              </a:rPr>
              <a:t>③税务处理：对超豪华小汽车，在生产（进口）环节按现行税率征收消费税的基础上，</a:t>
            </a:r>
            <a:r>
              <a:rPr lang="zh-CN" altLang="en-US" sz="2000" dirty="0">
                <a:solidFill>
                  <a:srgbClr val="C00000"/>
                </a:solidFill>
              </a:rPr>
              <a:t>在零售环节加征消费税，税率为</a:t>
            </a:r>
            <a:r>
              <a:rPr lang="en-US" altLang="zh-CN" sz="2000" dirty="0">
                <a:solidFill>
                  <a:srgbClr val="C00000"/>
                </a:solidFill>
              </a:rPr>
              <a:t>10</a:t>
            </a:r>
            <a:r>
              <a:rPr lang="zh-CN" altLang="en-US" sz="2000" dirty="0">
                <a:solidFill>
                  <a:srgbClr val="C00000"/>
                </a:solidFill>
              </a:rPr>
              <a:t>％。</a:t>
            </a:r>
          </a:p>
          <a:p>
            <a:pPr>
              <a:lnSpc>
                <a:spcPct val="140000"/>
              </a:lnSpc>
            </a:pPr>
            <a:r>
              <a:rPr lang="zh-CN" altLang="en-US" sz="2000" dirty="0">
                <a:solidFill>
                  <a:schemeClr val="tx1"/>
                </a:solidFill>
              </a:rPr>
              <a:t>。</a:t>
            </a:r>
          </a:p>
        </p:txBody>
      </p:sp>
    </p:spTree>
    <p:extLst>
      <p:ext uri="{BB962C8B-B14F-4D97-AF65-F5344CB8AC3E}">
        <p14:creationId xmlns:p14="http://schemas.microsoft.com/office/powerpoint/2010/main" val="2559027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
            <a:extLst>
              <a:ext uri="{FF2B5EF4-FFF2-40B4-BE49-F238E27FC236}">
                <a16:creationId xmlns:a16="http://schemas.microsoft.com/office/drawing/2014/main" id="{7781193B-1D2C-4CD2-9D34-CF6BA6C35028}"/>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三、征税范围</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5" name="副标题 1"/>
          <p:cNvSpPr>
            <a:spLocks noGrp="1"/>
          </p:cNvSpPr>
          <p:nvPr/>
        </p:nvSpPr>
        <p:spPr>
          <a:xfrm>
            <a:off x="598715" y="830404"/>
            <a:ext cx="8207828"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a:lnSpc>
                <a:spcPct val="140000"/>
              </a:lnSpc>
            </a:pPr>
            <a:r>
              <a:rPr lang="en-US" altLang="zh-CN" sz="2000" dirty="0">
                <a:solidFill>
                  <a:srgbClr val="0070C0"/>
                </a:solidFill>
              </a:rPr>
              <a:t>4.</a:t>
            </a:r>
            <a:r>
              <a:rPr lang="zh-CN" altLang="en-US" sz="2000" dirty="0">
                <a:solidFill>
                  <a:srgbClr val="0070C0"/>
                </a:solidFill>
              </a:rPr>
              <a:t>销售应税消费品</a:t>
            </a:r>
          </a:p>
          <a:p>
            <a:pPr>
              <a:lnSpc>
                <a:spcPct val="140000"/>
              </a:lnSpc>
            </a:pPr>
            <a:r>
              <a:rPr lang="zh-CN" altLang="en-US" sz="2000" dirty="0">
                <a:solidFill>
                  <a:srgbClr val="C00000"/>
                </a:solidFill>
              </a:rPr>
              <a:t>（</a:t>
            </a:r>
            <a:r>
              <a:rPr lang="en-US" altLang="zh-CN" sz="2000" dirty="0">
                <a:solidFill>
                  <a:srgbClr val="C00000"/>
                </a:solidFill>
              </a:rPr>
              <a:t>3</a:t>
            </a:r>
            <a:r>
              <a:rPr lang="zh-CN" altLang="en-US" sz="2000" dirty="0">
                <a:solidFill>
                  <a:srgbClr val="C00000"/>
                </a:solidFill>
              </a:rPr>
              <a:t>）批发环节“加征”消费税</a:t>
            </a:r>
            <a:r>
              <a:rPr lang="en-US" altLang="zh-CN" sz="2000" dirty="0">
                <a:solidFill>
                  <a:srgbClr val="C00000"/>
                </a:solidFill>
              </a:rPr>
              <a:t>——</a:t>
            </a:r>
            <a:r>
              <a:rPr lang="zh-CN" altLang="en-US" sz="2000" dirty="0">
                <a:solidFill>
                  <a:srgbClr val="C00000"/>
                </a:solidFill>
              </a:rPr>
              <a:t>卷烟</a:t>
            </a:r>
          </a:p>
          <a:p>
            <a:pPr>
              <a:lnSpc>
                <a:spcPct val="140000"/>
              </a:lnSpc>
            </a:pPr>
            <a:r>
              <a:rPr lang="zh-CN" altLang="en-US" sz="2000" dirty="0">
                <a:solidFill>
                  <a:srgbClr val="C00000"/>
                </a:solidFill>
              </a:rPr>
              <a:t>加征税率：比例税率：</a:t>
            </a:r>
            <a:r>
              <a:rPr lang="en-US" altLang="zh-CN" sz="2000" dirty="0">
                <a:solidFill>
                  <a:srgbClr val="C00000"/>
                </a:solidFill>
              </a:rPr>
              <a:t>11</a:t>
            </a:r>
            <a:r>
              <a:rPr lang="zh-CN" altLang="en-US" sz="2000" dirty="0">
                <a:solidFill>
                  <a:srgbClr val="C00000"/>
                </a:solidFill>
              </a:rPr>
              <a:t>％；定额税率：</a:t>
            </a:r>
            <a:r>
              <a:rPr lang="en-US" altLang="zh-CN" sz="2000" dirty="0">
                <a:solidFill>
                  <a:srgbClr val="C00000"/>
                </a:solidFill>
              </a:rPr>
              <a:t>0.005</a:t>
            </a:r>
            <a:r>
              <a:rPr lang="zh-CN" altLang="en-US" sz="2000" dirty="0">
                <a:solidFill>
                  <a:srgbClr val="C00000"/>
                </a:solidFill>
              </a:rPr>
              <a:t>元</a:t>
            </a:r>
            <a:r>
              <a:rPr lang="en-US" altLang="zh-CN" sz="2000" dirty="0">
                <a:solidFill>
                  <a:srgbClr val="C00000"/>
                </a:solidFill>
              </a:rPr>
              <a:t>/</a:t>
            </a:r>
            <a:r>
              <a:rPr lang="zh-CN" altLang="en-US" sz="2000" dirty="0">
                <a:solidFill>
                  <a:srgbClr val="C00000"/>
                </a:solidFill>
              </a:rPr>
              <a:t>支。</a:t>
            </a:r>
          </a:p>
          <a:p>
            <a:pPr>
              <a:lnSpc>
                <a:spcPct val="140000"/>
              </a:lnSpc>
            </a:pPr>
            <a:r>
              <a:rPr lang="zh-CN" altLang="en-US" sz="2000" dirty="0">
                <a:solidFill>
                  <a:schemeClr val="tx1"/>
                </a:solidFill>
              </a:rPr>
              <a:t>①烟草</a:t>
            </a:r>
            <a:r>
              <a:rPr lang="zh-CN" altLang="en-US" sz="2000" dirty="0">
                <a:solidFill>
                  <a:srgbClr val="C00000"/>
                </a:solidFill>
              </a:rPr>
              <a:t>批发</a:t>
            </a:r>
            <a:r>
              <a:rPr lang="zh-CN" altLang="en-US" sz="2000" dirty="0">
                <a:solidFill>
                  <a:schemeClr val="tx1"/>
                </a:solidFill>
              </a:rPr>
              <a:t>企业将卷烟</a:t>
            </a:r>
            <a:r>
              <a:rPr lang="zh-CN" altLang="en-US" sz="2000" dirty="0">
                <a:solidFill>
                  <a:srgbClr val="C00000"/>
                </a:solidFill>
              </a:rPr>
              <a:t>销售给“零售单位”</a:t>
            </a:r>
            <a:r>
              <a:rPr lang="zh-CN" altLang="en-US" sz="2000" dirty="0">
                <a:solidFill>
                  <a:schemeClr val="tx1"/>
                </a:solidFill>
              </a:rPr>
              <a:t>的，要</a:t>
            </a:r>
            <a:r>
              <a:rPr lang="zh-CN" altLang="en-US" sz="2000" dirty="0">
                <a:solidFill>
                  <a:srgbClr val="C00000"/>
                </a:solidFill>
              </a:rPr>
              <a:t>再征一道</a:t>
            </a:r>
            <a:r>
              <a:rPr lang="zh-CN" altLang="en-US" sz="2000" dirty="0">
                <a:solidFill>
                  <a:schemeClr val="tx1"/>
                </a:solidFill>
              </a:rPr>
              <a:t>消费税。</a:t>
            </a:r>
          </a:p>
          <a:p>
            <a:pPr>
              <a:lnSpc>
                <a:spcPct val="140000"/>
              </a:lnSpc>
            </a:pPr>
            <a:r>
              <a:rPr lang="en-US" altLang="zh-CN" sz="2000" dirty="0">
                <a:solidFill>
                  <a:schemeClr val="tx1"/>
                </a:solidFill>
              </a:rPr>
              <a:t>【</a:t>
            </a:r>
            <a:r>
              <a:rPr lang="zh-CN" altLang="en-US" sz="2000" dirty="0">
                <a:solidFill>
                  <a:schemeClr val="tx1"/>
                </a:solidFill>
              </a:rPr>
              <a:t>注意</a:t>
            </a:r>
            <a:r>
              <a:rPr lang="en-US" altLang="zh-CN" sz="2000" dirty="0">
                <a:solidFill>
                  <a:schemeClr val="tx1"/>
                </a:solidFill>
              </a:rPr>
              <a:t>1】</a:t>
            </a:r>
            <a:r>
              <a:rPr lang="zh-CN" altLang="en-US" sz="2000" dirty="0">
                <a:solidFill>
                  <a:schemeClr val="tx1"/>
                </a:solidFill>
              </a:rPr>
              <a:t>烟草</a:t>
            </a:r>
            <a:r>
              <a:rPr lang="zh-CN" altLang="en-US" sz="2000" dirty="0">
                <a:solidFill>
                  <a:srgbClr val="C00000"/>
                </a:solidFill>
              </a:rPr>
              <a:t>批发</a:t>
            </a:r>
            <a:r>
              <a:rPr lang="zh-CN" altLang="en-US" sz="2000" dirty="0">
                <a:solidFill>
                  <a:schemeClr val="tx1"/>
                </a:solidFill>
              </a:rPr>
              <a:t>企业将卷烟销售给其他烟草</a:t>
            </a:r>
            <a:r>
              <a:rPr lang="zh-CN" altLang="en-US" sz="2000" dirty="0">
                <a:solidFill>
                  <a:srgbClr val="C00000"/>
                </a:solidFill>
              </a:rPr>
              <a:t>批发</a:t>
            </a:r>
            <a:r>
              <a:rPr lang="zh-CN" altLang="en-US" sz="2000" dirty="0">
                <a:solidFill>
                  <a:schemeClr val="tx1"/>
                </a:solidFill>
              </a:rPr>
              <a:t>企业的，</a:t>
            </a:r>
            <a:r>
              <a:rPr lang="zh-CN" altLang="en-US" sz="2000" dirty="0">
                <a:solidFill>
                  <a:srgbClr val="C00000"/>
                </a:solidFill>
              </a:rPr>
              <a:t>不缴纳</a:t>
            </a:r>
            <a:r>
              <a:rPr lang="zh-CN" altLang="en-US" sz="2000" dirty="0">
                <a:solidFill>
                  <a:schemeClr val="tx1"/>
                </a:solidFill>
              </a:rPr>
              <a:t>消费税。</a:t>
            </a:r>
          </a:p>
          <a:p>
            <a:pPr>
              <a:lnSpc>
                <a:spcPct val="140000"/>
              </a:lnSpc>
            </a:pPr>
            <a:r>
              <a:rPr lang="en-US" altLang="zh-CN" sz="2000" dirty="0">
                <a:solidFill>
                  <a:schemeClr val="tx1"/>
                </a:solidFill>
              </a:rPr>
              <a:t>【</a:t>
            </a:r>
            <a:r>
              <a:rPr lang="zh-CN" altLang="en-US" sz="2000" dirty="0">
                <a:solidFill>
                  <a:schemeClr val="tx1"/>
                </a:solidFill>
              </a:rPr>
              <a:t>注意</a:t>
            </a:r>
            <a:r>
              <a:rPr lang="en-US" altLang="zh-CN" sz="2000" dirty="0">
                <a:solidFill>
                  <a:schemeClr val="tx1"/>
                </a:solidFill>
              </a:rPr>
              <a:t>2】</a:t>
            </a:r>
            <a:r>
              <a:rPr lang="zh-CN" altLang="en-US" sz="2000" dirty="0">
                <a:solidFill>
                  <a:schemeClr val="tx1"/>
                </a:solidFill>
              </a:rPr>
              <a:t>纳税人</a:t>
            </a:r>
            <a:r>
              <a:rPr lang="zh-CN" altLang="en-US" sz="2000" dirty="0">
                <a:solidFill>
                  <a:srgbClr val="C00000"/>
                </a:solidFill>
              </a:rPr>
              <a:t>兼营</a:t>
            </a:r>
            <a:r>
              <a:rPr lang="zh-CN" altLang="en-US" sz="2000" dirty="0">
                <a:solidFill>
                  <a:schemeClr val="tx1"/>
                </a:solidFill>
              </a:rPr>
              <a:t>卷烟批发和</a:t>
            </a:r>
            <a:r>
              <a:rPr lang="zh-CN" altLang="en-US" sz="2000" dirty="0">
                <a:solidFill>
                  <a:srgbClr val="C00000"/>
                </a:solidFill>
              </a:rPr>
              <a:t>零售</a:t>
            </a:r>
            <a:r>
              <a:rPr lang="zh-CN" altLang="en-US" sz="2000" dirty="0">
                <a:solidFill>
                  <a:schemeClr val="tx1"/>
                </a:solidFill>
              </a:rPr>
              <a:t>业务的应当分别核算，</a:t>
            </a:r>
            <a:r>
              <a:rPr lang="zh-CN" altLang="en-US" sz="2000" dirty="0">
                <a:solidFill>
                  <a:srgbClr val="C00000"/>
                </a:solidFill>
              </a:rPr>
              <a:t>未分别</a:t>
            </a:r>
            <a:r>
              <a:rPr lang="zh-CN" altLang="en-US" sz="2000" dirty="0">
                <a:solidFill>
                  <a:schemeClr val="tx1"/>
                </a:solidFill>
              </a:rPr>
              <a:t>核算的按照全部销售额、销售数量</a:t>
            </a:r>
            <a:r>
              <a:rPr lang="zh-CN" altLang="en-US" sz="2000" dirty="0">
                <a:solidFill>
                  <a:srgbClr val="C00000"/>
                </a:solidFill>
              </a:rPr>
              <a:t>计征批发环节</a:t>
            </a:r>
            <a:r>
              <a:rPr lang="zh-CN" altLang="en-US" sz="2000" dirty="0">
                <a:solidFill>
                  <a:schemeClr val="tx1"/>
                </a:solidFill>
              </a:rPr>
              <a:t>消费税。</a:t>
            </a:r>
            <a:endParaRPr lang="en-US" altLang="zh-CN" sz="2000" dirty="0">
              <a:solidFill>
                <a:schemeClr val="tx1"/>
              </a:solidFill>
            </a:endParaRPr>
          </a:p>
          <a:p>
            <a:pPr>
              <a:lnSpc>
                <a:spcPct val="140000"/>
              </a:lnSpc>
            </a:pPr>
            <a:endParaRPr lang="zh-CN" altLang="en-US" sz="2000" dirty="0">
              <a:solidFill>
                <a:schemeClr val="tx1"/>
              </a:solidFill>
            </a:endParaRPr>
          </a:p>
        </p:txBody>
      </p:sp>
    </p:spTree>
    <p:extLst>
      <p:ext uri="{BB962C8B-B14F-4D97-AF65-F5344CB8AC3E}">
        <p14:creationId xmlns:p14="http://schemas.microsoft.com/office/powerpoint/2010/main" val="42265762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
            <a:extLst>
              <a:ext uri="{FF2B5EF4-FFF2-40B4-BE49-F238E27FC236}">
                <a16:creationId xmlns:a16="http://schemas.microsoft.com/office/drawing/2014/main" id="{7781193B-1D2C-4CD2-9D34-CF6BA6C35028}"/>
              </a:ext>
            </a:extLst>
          </p:cNvPr>
          <p:cNvSpPr txBox="1"/>
          <p:nvPr/>
        </p:nvSpPr>
        <p:spPr>
          <a:xfrm>
            <a:off x="821177" y="232007"/>
            <a:ext cx="7278992"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三、征税范围</a:t>
            </a: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5" name="副标题 1"/>
          <p:cNvSpPr>
            <a:spLocks noGrp="1"/>
          </p:cNvSpPr>
          <p:nvPr/>
        </p:nvSpPr>
        <p:spPr>
          <a:xfrm>
            <a:off x="598715" y="830404"/>
            <a:ext cx="8207828" cy="4103688"/>
          </a:xfrm>
          <a:prstGeom prst="rect">
            <a:avLst/>
          </a:prstGeom>
        </p:spPr>
        <p:txBody>
          <a:bodyPr vert="horz" lIns="91440" tIns="45720" rIns="91440" bIns="45720" rtlCol="0">
            <a:noAutofit/>
          </a:bodyPr>
          <a:lstStyle>
            <a:lvl1pPr marL="0" marR="0" indent="539750" algn="l" defTabSz="914400" rtl="0" eaLnBrk="1" fontAlgn="auto" latinLnBrk="0" hangingPunct="1">
              <a:lnSpc>
                <a:spcPct val="150000"/>
              </a:lnSpc>
              <a:spcBef>
                <a:spcPts val="0"/>
              </a:spcBef>
              <a:spcAft>
                <a:spcPts val="0"/>
              </a:spcAft>
              <a:buClrTx/>
              <a:buSzTx/>
              <a:buFont typeface="Arial" panose="020B0604020202020204" pitchFamily="34" charset="0"/>
              <a:buNone/>
              <a:defRPr sz="2200" b="1" kern="1200" baseline="0">
                <a:solidFill>
                  <a:srgbClr val="004DA1"/>
                </a:solidFill>
                <a:latin typeface="楷体" panose="02010609060101010101" pitchFamily="49" charset="-122"/>
                <a:ea typeface="楷体" panose="02010609060101010101" pitchFamily="49" charset="-122"/>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a:lnSpc>
                <a:spcPct val="140000"/>
              </a:lnSpc>
            </a:pPr>
            <a:r>
              <a:rPr lang="en-US" altLang="zh-CN" sz="2400" dirty="0">
                <a:solidFill>
                  <a:srgbClr val="0070C0"/>
                </a:solidFill>
              </a:rPr>
              <a:t>4.</a:t>
            </a:r>
            <a:r>
              <a:rPr lang="zh-CN" altLang="en-US" sz="2400" dirty="0">
                <a:solidFill>
                  <a:srgbClr val="0070C0"/>
                </a:solidFill>
              </a:rPr>
              <a:t>销售应税消费品</a:t>
            </a:r>
            <a:endParaRPr lang="en-US" altLang="zh-CN" sz="2400" dirty="0">
              <a:solidFill>
                <a:srgbClr val="0070C0"/>
              </a:solidFill>
            </a:endParaRPr>
          </a:p>
          <a:p>
            <a:pPr>
              <a:lnSpc>
                <a:spcPct val="140000"/>
              </a:lnSpc>
            </a:pPr>
            <a:r>
              <a:rPr lang="zh-CN" altLang="en-US" sz="2400" dirty="0">
                <a:solidFill>
                  <a:srgbClr val="C00000"/>
                </a:solidFill>
              </a:rPr>
              <a:t>电子烟（</a:t>
            </a:r>
            <a:r>
              <a:rPr lang="en-US" altLang="zh-CN" sz="2400" dirty="0">
                <a:solidFill>
                  <a:srgbClr val="C00000"/>
                </a:solidFill>
              </a:rPr>
              <a:t>2023</a:t>
            </a:r>
            <a:r>
              <a:rPr lang="zh-CN" altLang="en-US" sz="2400" dirty="0">
                <a:solidFill>
                  <a:srgbClr val="C00000"/>
                </a:solidFill>
              </a:rPr>
              <a:t>年新增）。</a:t>
            </a:r>
          </a:p>
        </p:txBody>
      </p:sp>
      <p:graphicFrame>
        <p:nvGraphicFramePr>
          <p:cNvPr id="2" name="表格 1">
            <a:extLst>
              <a:ext uri="{FF2B5EF4-FFF2-40B4-BE49-F238E27FC236}">
                <a16:creationId xmlns:a16="http://schemas.microsoft.com/office/drawing/2014/main" id="{E127E574-34D3-6B7C-9044-6AFC31EF0BD7}"/>
              </a:ext>
            </a:extLst>
          </p:cNvPr>
          <p:cNvGraphicFramePr>
            <a:graphicFrameLocks noGrp="1"/>
          </p:cNvGraphicFramePr>
          <p:nvPr>
            <p:extLst>
              <p:ext uri="{D42A27DB-BD31-4B8C-83A1-F6EECF244321}">
                <p14:modId xmlns:p14="http://schemas.microsoft.com/office/powerpoint/2010/main" val="3731821088"/>
              </p:ext>
            </p:extLst>
          </p:nvPr>
        </p:nvGraphicFramePr>
        <p:xfrm>
          <a:off x="943989" y="2073588"/>
          <a:ext cx="7517280" cy="1752454"/>
        </p:xfrm>
        <a:graphic>
          <a:graphicData uri="http://schemas.openxmlformats.org/drawingml/2006/table">
            <a:tbl>
              <a:tblPr firstRow="1" firstCol="1" bandRow="1">
                <a:tableStyleId>{7DF18680-E054-41AD-8BC1-D1AEF772440D}</a:tableStyleId>
              </a:tblPr>
              <a:tblGrid>
                <a:gridCol w="2346393">
                  <a:extLst>
                    <a:ext uri="{9D8B030D-6E8A-4147-A177-3AD203B41FA5}">
                      <a16:colId xmlns:a16="http://schemas.microsoft.com/office/drawing/2014/main" val="20000"/>
                    </a:ext>
                  </a:extLst>
                </a:gridCol>
                <a:gridCol w="5170887">
                  <a:extLst>
                    <a:ext uri="{9D8B030D-6E8A-4147-A177-3AD203B41FA5}">
                      <a16:colId xmlns:a16="http://schemas.microsoft.com/office/drawing/2014/main" val="20001"/>
                    </a:ext>
                  </a:extLst>
                </a:gridCol>
              </a:tblGrid>
              <a:tr h="383739">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altLang="en-US" sz="2000" b="1" kern="100" dirty="0">
                          <a:effectLst/>
                          <a:latin typeface="楷体" panose="02010609060101010101" pitchFamily="49" charset="-122"/>
                          <a:ea typeface="楷体" panose="02010609060101010101" pitchFamily="49" charset="-122"/>
                          <a:cs typeface="Times New Roman" panose="02020603050405020304" pitchFamily="18" charset="0"/>
                        </a:rPr>
                        <a:t>考点</a:t>
                      </a:r>
                      <a:endParaRPr lang="zh-CN" sz="2000" b="1"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altLang="en-US" sz="2000" b="1" kern="100" dirty="0">
                          <a:effectLst/>
                        </a:rPr>
                        <a:t>具体内容</a:t>
                      </a:r>
                      <a:endParaRPr lang="zh-CN" sz="2000" b="1"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767478">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altLang="en-US" sz="2000" dirty="0"/>
                        <a:t>加征环节的纳税人</a:t>
                      </a:r>
                      <a:endParaRPr lang="zh-CN" sz="2000" b="1"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l">
                        <a:spcAft>
                          <a:spcPts val="0"/>
                        </a:spcAft>
                      </a:pPr>
                      <a:r>
                        <a:rPr lang="zh-CN" altLang="en-US" sz="2000" b="1" dirty="0"/>
                        <a:t>取得烟草专卖批发企业许可证并经营电子烟批发业务的企业</a:t>
                      </a:r>
                      <a:endParaRPr lang="zh-CN" altLang="en-US" sz="2000" b="1" kern="1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0001"/>
                  </a:ext>
                </a:extLst>
              </a:tr>
              <a:tr h="601237">
                <a:tc>
                  <a:txBody>
                    <a:bodyPr/>
                    <a:lstStyle>
                      <a:defPPr>
                        <a:defRPr lang="en-US" b="1">
                          <a:solidFill>
                            <a:schemeClr val="lt1"/>
                          </a:solidFill>
                        </a:defRPr>
                      </a:defPPr>
                      <a:lvl1pPr marL="0" algn="l" defTabSz="685800" rtl="0" eaLnBrk="1" latinLnBrk="0" hangingPunct="1">
                        <a:defRPr sz="1350" b="1" kern="1200">
                          <a:solidFill>
                            <a:schemeClr val="lt1"/>
                          </a:solidFill>
                          <a:latin typeface="+mn-lt"/>
                          <a:ea typeface="+mn-ea"/>
                          <a:cs typeface="+mn-cs"/>
                        </a:defRPr>
                      </a:lvl1pPr>
                      <a:lvl2pPr marL="342900" algn="l" defTabSz="685800" rtl="0" eaLnBrk="1" latinLnBrk="0" hangingPunct="1">
                        <a:defRPr sz="1350" b="1" kern="1200">
                          <a:solidFill>
                            <a:schemeClr val="lt1"/>
                          </a:solidFill>
                          <a:latin typeface="+mn-lt"/>
                          <a:ea typeface="+mn-ea"/>
                          <a:cs typeface="+mn-cs"/>
                        </a:defRPr>
                      </a:lvl2pPr>
                      <a:lvl3pPr marL="685800" algn="l" defTabSz="685800" rtl="0" eaLnBrk="1" latinLnBrk="0" hangingPunct="1">
                        <a:defRPr sz="1350" b="1" kern="1200">
                          <a:solidFill>
                            <a:schemeClr val="lt1"/>
                          </a:solidFill>
                          <a:latin typeface="+mn-lt"/>
                          <a:ea typeface="+mn-ea"/>
                          <a:cs typeface="+mn-cs"/>
                        </a:defRPr>
                      </a:lvl3pPr>
                      <a:lvl4pPr marL="1028700" algn="l" defTabSz="685800" rtl="0" eaLnBrk="1" latinLnBrk="0" hangingPunct="1">
                        <a:defRPr sz="1350" b="1" kern="1200">
                          <a:solidFill>
                            <a:schemeClr val="lt1"/>
                          </a:solidFill>
                          <a:latin typeface="+mn-lt"/>
                          <a:ea typeface="+mn-ea"/>
                          <a:cs typeface="+mn-cs"/>
                        </a:defRPr>
                      </a:lvl4pPr>
                      <a:lvl5pPr marL="1371600" algn="l" defTabSz="685800" rtl="0" eaLnBrk="1" latinLnBrk="0" hangingPunct="1">
                        <a:defRPr sz="1350" b="1" kern="1200">
                          <a:solidFill>
                            <a:schemeClr val="lt1"/>
                          </a:solidFill>
                          <a:latin typeface="+mn-lt"/>
                          <a:ea typeface="+mn-ea"/>
                          <a:cs typeface="+mn-cs"/>
                        </a:defRPr>
                      </a:lvl5pPr>
                      <a:lvl6pPr marL="1714500" algn="l" defTabSz="685800" rtl="0" eaLnBrk="1" latinLnBrk="0" hangingPunct="1">
                        <a:defRPr sz="1350" b="1" kern="1200">
                          <a:solidFill>
                            <a:schemeClr val="lt1"/>
                          </a:solidFill>
                          <a:latin typeface="+mn-lt"/>
                          <a:ea typeface="+mn-ea"/>
                          <a:cs typeface="+mn-cs"/>
                        </a:defRPr>
                      </a:lvl6pPr>
                      <a:lvl7pPr marL="2057400" algn="l" defTabSz="685800" rtl="0" eaLnBrk="1" latinLnBrk="0" hangingPunct="1">
                        <a:defRPr sz="1350" b="1" kern="1200">
                          <a:solidFill>
                            <a:schemeClr val="lt1"/>
                          </a:solidFill>
                          <a:latin typeface="+mn-lt"/>
                          <a:ea typeface="+mn-ea"/>
                          <a:cs typeface="+mn-cs"/>
                        </a:defRPr>
                      </a:lvl7pPr>
                      <a:lvl8pPr marL="2400300" algn="l" defTabSz="685800" rtl="0" eaLnBrk="1" latinLnBrk="0" hangingPunct="1">
                        <a:defRPr sz="1350" b="1" kern="1200">
                          <a:solidFill>
                            <a:schemeClr val="lt1"/>
                          </a:solidFill>
                          <a:latin typeface="+mn-lt"/>
                          <a:ea typeface="+mn-ea"/>
                          <a:cs typeface="+mn-cs"/>
                        </a:defRPr>
                      </a:lvl8pPr>
                      <a:lvl9pPr marL="2743200" algn="l" defTabSz="685800" rtl="0" eaLnBrk="1" latinLnBrk="0" hangingPunct="1">
                        <a:defRPr sz="1350" b="1" kern="1200">
                          <a:solidFill>
                            <a:schemeClr val="lt1"/>
                          </a:solidFill>
                          <a:latin typeface="+mn-lt"/>
                          <a:ea typeface="+mn-ea"/>
                          <a:cs typeface="+mn-cs"/>
                        </a:defRPr>
                      </a:lvl9pPr>
                    </a:lstStyle>
                    <a:p>
                      <a:pPr algn="ctr">
                        <a:spcAft>
                          <a:spcPts val="0"/>
                        </a:spcAft>
                      </a:pPr>
                      <a:r>
                        <a:rPr lang="zh-CN" altLang="en-US" sz="2000" b="1" kern="100" dirty="0">
                          <a:solidFill>
                            <a:srgbClr val="FFFF00"/>
                          </a:solidFill>
                          <a:effectLst/>
                        </a:rPr>
                        <a:t>适用税率</a:t>
                      </a:r>
                      <a:endParaRPr lang="zh-CN" sz="2000" b="1" kern="100" dirty="0">
                        <a:solidFill>
                          <a:srgbClr val="FFFF00"/>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just">
                        <a:spcAft>
                          <a:spcPts val="0"/>
                        </a:spcAft>
                        <a:tabLst>
                          <a:tab pos="2970530" algn="l"/>
                        </a:tabLst>
                      </a:pPr>
                      <a:r>
                        <a:rPr lang="en-US" altLang="zh-CN" sz="2000" b="1" kern="100" dirty="0">
                          <a:effectLst/>
                        </a:rPr>
                        <a:t>11%</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25064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7ECB2FF-E755-4EDA-8585-F4B469FA57F8}"/>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6</a:t>
            </a:fld>
            <a:endParaRPr lang="en-US">
              <a:solidFill>
                <a:prstClr val="black">
                  <a:tint val="75000"/>
                </a:prstClr>
              </a:solidFill>
            </a:endParaRPr>
          </a:p>
        </p:txBody>
      </p:sp>
      <p:sp>
        <p:nvSpPr>
          <p:cNvPr id="3" name="文本框 2">
            <a:extLst>
              <a:ext uri="{FF2B5EF4-FFF2-40B4-BE49-F238E27FC236}">
                <a16:creationId xmlns:a16="http://schemas.microsoft.com/office/drawing/2014/main" id="{29C63DC0-7A11-4569-A74E-4C0ED4C05887}"/>
              </a:ext>
            </a:extLst>
          </p:cNvPr>
          <p:cNvSpPr txBox="1"/>
          <p:nvPr/>
        </p:nvSpPr>
        <p:spPr>
          <a:xfrm>
            <a:off x="922020" y="299720"/>
            <a:ext cx="7309485" cy="500137"/>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rPr>
              <a:t>案例导入</a:t>
            </a:r>
            <a:endParaRPr lang="zh-CN" altLang="zh-CN" sz="2800" b="1" dirty="0">
              <a:solidFill>
                <a:srgbClr val="004DA1"/>
              </a:solidFill>
              <a:latin typeface="楷体" panose="02010609060101010101" pitchFamily="49" charset="-122"/>
              <a:ea typeface="楷体" panose="02010609060101010101" pitchFamily="49" charset="-122"/>
            </a:endParaRPr>
          </a:p>
        </p:txBody>
      </p:sp>
      <p:pic>
        <p:nvPicPr>
          <p:cNvPr id="8" name="图片 7">
            <a:extLst>
              <a:ext uri="{FF2B5EF4-FFF2-40B4-BE49-F238E27FC236}">
                <a16:creationId xmlns:a16="http://schemas.microsoft.com/office/drawing/2014/main" id="{C60A0CA7-83D1-4CEC-9163-85F89CC4EC9E}"/>
              </a:ext>
            </a:extLst>
          </p:cNvPr>
          <p:cNvPicPr>
            <a:picLocks noChangeAspect="1"/>
          </p:cNvPicPr>
          <p:nvPr/>
        </p:nvPicPr>
        <p:blipFill>
          <a:blip r:embed="rId3"/>
          <a:stretch>
            <a:fillRect/>
          </a:stretch>
        </p:blipFill>
        <p:spPr>
          <a:xfrm>
            <a:off x="134017" y="15828"/>
            <a:ext cx="8875966" cy="5055186"/>
          </a:xfrm>
          <a:prstGeom prst="rect">
            <a:avLst/>
          </a:prstGeom>
        </p:spPr>
      </p:pic>
      <p:pic>
        <p:nvPicPr>
          <p:cNvPr id="12" name="图片 11">
            <a:extLst>
              <a:ext uri="{FF2B5EF4-FFF2-40B4-BE49-F238E27FC236}">
                <a16:creationId xmlns:a16="http://schemas.microsoft.com/office/drawing/2014/main" id="{B6BEB233-5A30-4F1E-A9AA-CC1036FC1E86}"/>
              </a:ext>
            </a:extLst>
          </p:cNvPr>
          <p:cNvPicPr>
            <a:picLocks noChangeAspect="1"/>
          </p:cNvPicPr>
          <p:nvPr/>
        </p:nvPicPr>
        <p:blipFill>
          <a:blip r:embed="rId4"/>
          <a:stretch>
            <a:fillRect/>
          </a:stretch>
        </p:blipFill>
        <p:spPr>
          <a:xfrm>
            <a:off x="2817224" y="4595165"/>
            <a:ext cx="1520859" cy="404010"/>
          </a:xfrm>
          <a:prstGeom prst="rect">
            <a:avLst/>
          </a:prstGeom>
        </p:spPr>
      </p:pic>
      <p:sp>
        <p:nvSpPr>
          <p:cNvPr id="10" name="文本框 9">
            <a:extLst>
              <a:ext uri="{FF2B5EF4-FFF2-40B4-BE49-F238E27FC236}">
                <a16:creationId xmlns:a16="http://schemas.microsoft.com/office/drawing/2014/main" id="{50C0A6A6-B7D4-4E3B-89B2-857A6A6F769B}"/>
              </a:ext>
            </a:extLst>
          </p:cNvPr>
          <p:cNvSpPr txBox="1"/>
          <p:nvPr/>
        </p:nvSpPr>
        <p:spPr>
          <a:xfrm>
            <a:off x="3294469" y="2997200"/>
            <a:ext cx="5486400" cy="163121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457200" algn="l" defTabSz="685800" rtl="0" eaLnBrk="1" fontAlgn="auto" latinLnBrk="0" hangingPunct="1">
              <a:spcBef>
                <a:spcPts val="0"/>
              </a:spcBef>
              <a:spcAft>
                <a:spcPts val="0"/>
              </a:spcAft>
              <a:buClrTx/>
              <a:buSzTx/>
              <a:buFontTx/>
              <a:buNone/>
              <a:tabLst/>
              <a:defRPr/>
            </a:pPr>
            <a:r>
              <a:rPr kumimoji="0" lang="zh-CN" altLang="en-US" sz="2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按照现行消费税规定，消费者买</a:t>
            </a:r>
            <a:r>
              <a:rPr kumimoji="0" lang="en-US" altLang="zh-CN" sz="2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1</a:t>
            </a:r>
            <a:r>
              <a:rPr kumimoji="0" lang="zh-CN" altLang="en-US" sz="2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包</a:t>
            </a:r>
            <a:r>
              <a:rPr kumimoji="0" lang="en-US" altLang="zh-CN" sz="2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10</a:t>
            </a:r>
            <a:r>
              <a:rPr kumimoji="0" lang="zh-CN" altLang="en-US" sz="2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元钱的烟，有</a:t>
            </a:r>
            <a:r>
              <a:rPr lang="en-US" altLang="zh-CN" sz="2000" b="1" dirty="0">
                <a:solidFill>
                  <a:schemeClr val="tx1"/>
                </a:solidFill>
                <a:latin typeface="楷体" panose="02010609060101010101" pitchFamily="49" charset="-122"/>
                <a:ea typeface="楷体" panose="02010609060101010101" pitchFamily="49" charset="-122"/>
              </a:rPr>
              <a:t>5.66</a:t>
            </a:r>
            <a:r>
              <a:rPr kumimoji="0" lang="zh-CN" altLang="en-US" sz="2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元钱是消费税。烟龄</a:t>
            </a:r>
            <a:r>
              <a:rPr kumimoji="0" lang="en-US" altLang="zh-CN" sz="2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20</a:t>
            </a:r>
            <a:r>
              <a:rPr kumimoji="0" lang="zh-CN" altLang="en-US" sz="2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年每天吸一包烟，一生消费税在</a:t>
            </a:r>
            <a:r>
              <a:rPr lang="en-US" altLang="zh-CN" sz="2000" b="1" dirty="0">
                <a:solidFill>
                  <a:schemeClr val="tx1"/>
                </a:solidFill>
                <a:latin typeface="楷体" panose="02010609060101010101" pitchFamily="49" charset="-122"/>
                <a:ea typeface="楷体" panose="02010609060101010101" pitchFamily="49" charset="-122"/>
              </a:rPr>
              <a:t>413618</a:t>
            </a:r>
            <a:r>
              <a:rPr kumimoji="0" lang="zh-CN" altLang="en-US" sz="2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元左右。喝一斤</a:t>
            </a:r>
            <a:r>
              <a:rPr kumimoji="0" lang="en-US" altLang="zh-CN" sz="2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30</a:t>
            </a:r>
            <a:r>
              <a:rPr kumimoji="0" lang="zh-CN" altLang="en-US" sz="2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元钱的酒</a:t>
            </a:r>
            <a:r>
              <a:rPr kumimoji="0" lang="en-US" altLang="zh-CN" sz="2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a:t>
            </a:r>
            <a:r>
              <a:rPr kumimoji="0" lang="zh-CN" altLang="en-US" sz="2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有六七元是税</a:t>
            </a:r>
            <a:r>
              <a:rPr kumimoji="0" lang="en-US" altLang="zh-CN" sz="2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a:t>
            </a:r>
            <a:r>
              <a:rPr kumimoji="0" lang="zh-CN" altLang="en-US" sz="2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购买高档手表，</a:t>
            </a:r>
            <a:r>
              <a:rPr lang="en-US" altLang="zh-CN" sz="2000" b="1" dirty="0">
                <a:solidFill>
                  <a:schemeClr val="tx1"/>
                </a:solidFill>
                <a:latin typeface="楷体" panose="02010609060101010101" pitchFamily="49" charset="-122"/>
                <a:ea typeface="楷体" panose="02010609060101010101" pitchFamily="49" charset="-122"/>
              </a:rPr>
              <a:t>1</a:t>
            </a:r>
            <a:r>
              <a:rPr kumimoji="0" lang="en-US" altLang="zh-CN" sz="2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0%</a:t>
            </a:r>
            <a:r>
              <a:rPr kumimoji="0" lang="zh-CN" altLang="en-US" sz="2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价格也是税</a:t>
            </a:r>
            <a:r>
              <a:rPr kumimoji="0" lang="en-US" altLang="zh-CN" sz="2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a:t>
            </a:r>
            <a:endParaRPr kumimoji="0" lang="zh-CN" altLang="en-US" sz="2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spTree>
    <p:extLst>
      <p:ext uri="{BB962C8B-B14F-4D97-AF65-F5344CB8AC3E}">
        <p14:creationId xmlns:p14="http://schemas.microsoft.com/office/powerpoint/2010/main" val="20589789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60</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根据消费税法律制度的规定，下列各项中，应征收消费税的是（  ）。</a:t>
            </a:r>
          </a:p>
          <a:p>
            <a:r>
              <a:rPr lang="en-US" altLang="zh-CN" dirty="0">
                <a:latin typeface="+mn-lt"/>
                <a:ea typeface="+mn-ea"/>
                <a:cs typeface="+mn-ea"/>
                <a:sym typeface="+mn-lt"/>
              </a:rPr>
              <a:t>A.</a:t>
            </a:r>
            <a:r>
              <a:rPr lang="zh-CN" altLang="en-US" dirty="0">
                <a:latin typeface="+mn-lt"/>
                <a:ea typeface="+mn-ea"/>
                <a:cs typeface="+mn-ea"/>
                <a:sym typeface="+mn-lt"/>
              </a:rPr>
              <a:t>超市零售白酒</a:t>
            </a:r>
          </a:p>
          <a:p>
            <a:r>
              <a:rPr lang="en-US" altLang="zh-CN" dirty="0">
                <a:latin typeface="+mn-lt"/>
                <a:ea typeface="+mn-ea"/>
                <a:cs typeface="+mn-ea"/>
                <a:sym typeface="+mn-lt"/>
              </a:rPr>
              <a:t>B.</a:t>
            </a:r>
            <a:r>
              <a:rPr lang="zh-CN" altLang="en-US" dirty="0">
                <a:latin typeface="+mn-lt"/>
                <a:ea typeface="+mn-ea"/>
                <a:cs typeface="+mn-ea"/>
                <a:sym typeface="+mn-lt"/>
              </a:rPr>
              <a:t>汽车厂销售自产电动汽车</a:t>
            </a:r>
          </a:p>
          <a:p>
            <a:r>
              <a:rPr lang="en-US" altLang="zh-CN" dirty="0">
                <a:latin typeface="+mn-lt"/>
                <a:ea typeface="+mn-ea"/>
                <a:cs typeface="+mn-ea"/>
                <a:sym typeface="+mn-lt"/>
              </a:rPr>
              <a:t>C.</a:t>
            </a:r>
            <a:r>
              <a:rPr lang="zh-CN" altLang="en-US" dirty="0">
                <a:latin typeface="+mn-lt"/>
                <a:ea typeface="+mn-ea"/>
                <a:cs typeface="+mn-ea"/>
                <a:sym typeface="+mn-lt"/>
              </a:rPr>
              <a:t>地板厂销售自产实木地板</a:t>
            </a:r>
          </a:p>
          <a:p>
            <a:r>
              <a:rPr lang="en-US" altLang="zh-CN" dirty="0">
                <a:latin typeface="+mn-lt"/>
                <a:ea typeface="+mn-ea"/>
                <a:cs typeface="+mn-ea"/>
                <a:sym typeface="+mn-lt"/>
              </a:rPr>
              <a:t>D.</a:t>
            </a:r>
            <a:r>
              <a:rPr lang="zh-CN" altLang="en-US" dirty="0">
                <a:latin typeface="+mn-lt"/>
                <a:ea typeface="+mn-ea"/>
                <a:cs typeface="+mn-ea"/>
                <a:sym typeface="+mn-lt"/>
              </a:rPr>
              <a:t>百货公司零售高档化妆品</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6" y="3944965"/>
            <a:ext cx="677108" cy="1428693"/>
            <a:chOff x="9306657"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7" y="2632062"/>
              <a:ext cx="902810" cy="447985"/>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C</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375021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61</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2022</a:t>
            </a:r>
            <a:r>
              <a:rPr lang="zh-CN" altLang="en-US" dirty="0">
                <a:latin typeface="+mn-lt"/>
                <a:ea typeface="+mn-ea"/>
                <a:cs typeface="+mn-ea"/>
                <a:sym typeface="+mn-lt"/>
              </a:rPr>
              <a:t>年）根据消费税法律制度的规定，企业发生的下列业务中，应缴纳消费税的是（　）。</a:t>
            </a:r>
          </a:p>
          <a:p>
            <a:r>
              <a:rPr lang="zh-CN" altLang="en-US" dirty="0">
                <a:latin typeface="+mn-lt"/>
                <a:ea typeface="+mn-ea"/>
                <a:cs typeface="+mn-ea"/>
                <a:sym typeface="+mn-lt"/>
              </a:rPr>
              <a:t>　　</a:t>
            </a:r>
            <a:r>
              <a:rPr lang="en-US" altLang="zh-CN" dirty="0">
                <a:latin typeface="+mn-lt"/>
                <a:ea typeface="+mn-ea"/>
                <a:cs typeface="+mn-ea"/>
                <a:sym typeface="+mn-lt"/>
              </a:rPr>
              <a:t>A.</a:t>
            </a:r>
            <a:r>
              <a:rPr lang="zh-CN" altLang="en-US" dirty="0">
                <a:latin typeface="+mn-lt"/>
                <a:ea typeface="+mn-ea"/>
                <a:cs typeface="+mn-ea"/>
                <a:sym typeface="+mn-lt"/>
              </a:rPr>
              <a:t>百货商场销售高档化妆品</a:t>
            </a:r>
          </a:p>
          <a:p>
            <a:r>
              <a:rPr lang="zh-CN" altLang="en-US" dirty="0">
                <a:latin typeface="+mn-lt"/>
                <a:ea typeface="+mn-ea"/>
                <a:cs typeface="+mn-ea"/>
                <a:sym typeface="+mn-lt"/>
              </a:rPr>
              <a:t>　　</a:t>
            </a:r>
            <a:r>
              <a:rPr lang="en-US" altLang="zh-CN" dirty="0">
                <a:latin typeface="+mn-lt"/>
                <a:ea typeface="+mn-ea"/>
                <a:cs typeface="+mn-ea"/>
                <a:sym typeface="+mn-lt"/>
              </a:rPr>
              <a:t>B.</a:t>
            </a:r>
            <a:r>
              <a:rPr lang="zh-CN" altLang="en-US" dirty="0">
                <a:latin typeface="+mn-lt"/>
                <a:ea typeface="+mn-ea"/>
                <a:cs typeface="+mn-ea"/>
                <a:sym typeface="+mn-lt"/>
              </a:rPr>
              <a:t>餐饮服务企业销售餐饮服务并赠送白酒</a:t>
            </a:r>
          </a:p>
          <a:p>
            <a:r>
              <a:rPr lang="zh-CN" altLang="en-US" dirty="0">
                <a:latin typeface="+mn-lt"/>
                <a:ea typeface="+mn-ea"/>
                <a:cs typeface="+mn-ea"/>
                <a:sym typeface="+mn-lt"/>
              </a:rPr>
              <a:t>　　</a:t>
            </a:r>
            <a:r>
              <a:rPr lang="en-US" altLang="zh-CN" dirty="0">
                <a:latin typeface="+mn-lt"/>
                <a:ea typeface="+mn-ea"/>
                <a:cs typeface="+mn-ea"/>
                <a:sym typeface="+mn-lt"/>
              </a:rPr>
              <a:t>C.</a:t>
            </a:r>
            <a:r>
              <a:rPr lang="zh-CN" altLang="en-US" dirty="0">
                <a:latin typeface="+mn-lt"/>
                <a:ea typeface="+mn-ea"/>
                <a:cs typeface="+mn-ea"/>
                <a:sym typeface="+mn-lt"/>
              </a:rPr>
              <a:t>小汽车销售公司向消费者个人销售超豪华小汽车</a:t>
            </a:r>
          </a:p>
          <a:p>
            <a:r>
              <a:rPr lang="zh-CN" altLang="en-US" dirty="0">
                <a:latin typeface="+mn-lt"/>
                <a:ea typeface="+mn-ea"/>
                <a:cs typeface="+mn-ea"/>
                <a:sym typeface="+mn-lt"/>
              </a:rPr>
              <a:t>　　</a:t>
            </a:r>
            <a:r>
              <a:rPr lang="en-US" altLang="zh-CN" dirty="0">
                <a:latin typeface="+mn-lt"/>
                <a:ea typeface="+mn-ea"/>
                <a:cs typeface="+mn-ea"/>
                <a:sym typeface="+mn-lt"/>
              </a:rPr>
              <a:t>D.</a:t>
            </a:r>
            <a:r>
              <a:rPr lang="zh-CN" altLang="en-US" dirty="0">
                <a:latin typeface="+mn-lt"/>
                <a:ea typeface="+mn-ea"/>
                <a:cs typeface="+mn-ea"/>
                <a:sym typeface="+mn-lt"/>
              </a:rPr>
              <a:t>饰品加工企业生产销售金银首饰</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6" y="3944965"/>
            <a:ext cx="677108" cy="1428693"/>
            <a:chOff x="9306657"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7" y="2632062"/>
              <a:ext cx="902810" cy="447985"/>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C</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96733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62</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多选题</a:t>
            </a:r>
            <a:r>
              <a:rPr lang="en-US" altLang="zh-CN" dirty="0">
                <a:latin typeface="+mn-lt"/>
                <a:ea typeface="+mn-ea"/>
                <a:cs typeface="+mn-ea"/>
                <a:sym typeface="+mn-lt"/>
              </a:rPr>
              <a:t>】</a:t>
            </a:r>
            <a:r>
              <a:rPr lang="zh-CN" altLang="en-US" dirty="0">
                <a:latin typeface="+mn-lt"/>
                <a:ea typeface="+mn-ea"/>
                <a:cs typeface="+mn-ea"/>
                <a:sym typeface="+mn-lt"/>
              </a:rPr>
              <a:t>根据消费税法律制度的规定，下列情形中，应缴纳消费税的有（  ）。</a:t>
            </a:r>
          </a:p>
          <a:p>
            <a:r>
              <a:rPr lang="en-US" altLang="zh-CN" dirty="0">
                <a:latin typeface="+mn-lt"/>
                <a:ea typeface="+mn-ea"/>
                <a:cs typeface="+mn-ea"/>
                <a:sym typeface="+mn-lt"/>
              </a:rPr>
              <a:t>A.</a:t>
            </a:r>
            <a:r>
              <a:rPr lang="zh-CN" altLang="en-US" dirty="0">
                <a:latin typeface="+mn-lt"/>
                <a:ea typeface="+mn-ea"/>
                <a:cs typeface="+mn-ea"/>
                <a:sym typeface="+mn-lt"/>
              </a:rPr>
              <a:t>卷烟厂将自产的卷烟用于个人消费</a:t>
            </a:r>
          </a:p>
          <a:p>
            <a:r>
              <a:rPr lang="en-US" altLang="zh-CN" dirty="0">
                <a:latin typeface="+mn-lt"/>
                <a:ea typeface="+mn-ea"/>
                <a:cs typeface="+mn-ea"/>
                <a:sym typeface="+mn-lt"/>
              </a:rPr>
              <a:t>B.</a:t>
            </a:r>
            <a:r>
              <a:rPr lang="zh-CN" altLang="en-US" dirty="0">
                <a:latin typeface="+mn-lt"/>
                <a:ea typeface="+mn-ea"/>
                <a:cs typeface="+mn-ea"/>
                <a:sym typeface="+mn-lt"/>
              </a:rPr>
              <a:t>化妆品厂将自产的高档化妆品赠送给客户</a:t>
            </a:r>
          </a:p>
          <a:p>
            <a:r>
              <a:rPr lang="en-US" altLang="zh-CN" dirty="0">
                <a:latin typeface="+mn-lt"/>
                <a:ea typeface="+mn-ea"/>
                <a:cs typeface="+mn-ea"/>
                <a:sym typeface="+mn-lt"/>
              </a:rPr>
              <a:t>C.</a:t>
            </a:r>
            <a:r>
              <a:rPr lang="zh-CN" altLang="en-US" dirty="0">
                <a:latin typeface="+mn-lt"/>
                <a:ea typeface="+mn-ea"/>
                <a:cs typeface="+mn-ea"/>
                <a:sym typeface="+mn-lt"/>
              </a:rPr>
              <a:t>酒厂将自产的啤酒赞助啤酒节</a:t>
            </a:r>
          </a:p>
          <a:p>
            <a:r>
              <a:rPr lang="en-US" altLang="zh-CN" dirty="0">
                <a:latin typeface="+mn-lt"/>
                <a:ea typeface="+mn-ea"/>
                <a:cs typeface="+mn-ea"/>
                <a:sym typeface="+mn-lt"/>
              </a:rPr>
              <a:t>D.</a:t>
            </a:r>
            <a:r>
              <a:rPr lang="zh-CN" altLang="en-US" dirty="0">
                <a:latin typeface="+mn-lt"/>
                <a:ea typeface="+mn-ea"/>
                <a:cs typeface="+mn-ea"/>
                <a:sym typeface="+mn-lt"/>
              </a:rPr>
              <a:t>地板厂将自产的实木地板用于办公室装修</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6" y="3944965"/>
            <a:ext cx="677108" cy="1428693"/>
            <a:chOff x="9306656"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6" y="2038949"/>
              <a:ext cx="902810" cy="163420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noProof="0" dirty="0">
                  <a:solidFill>
                    <a:prstClr val="white"/>
                  </a:solidFill>
                  <a:latin typeface="+mn-lt"/>
                  <a:ea typeface="+mn-ea"/>
                  <a:cs typeface="+mn-ea"/>
                  <a:sym typeface="+mn-lt"/>
                </a:rPr>
                <a:t>ABCD</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16950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63</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多选题</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2022</a:t>
            </a:r>
            <a:r>
              <a:rPr lang="zh-CN" altLang="en-US" dirty="0">
                <a:latin typeface="+mn-lt"/>
                <a:ea typeface="+mn-ea"/>
                <a:cs typeface="+mn-ea"/>
                <a:sym typeface="+mn-lt"/>
              </a:rPr>
              <a:t>年）根据消费税法律制度的规定，下列行为中，应当缴纳消费税的有（　）。</a:t>
            </a:r>
          </a:p>
          <a:p>
            <a:r>
              <a:rPr lang="zh-CN" altLang="en-US" dirty="0">
                <a:latin typeface="+mn-lt"/>
                <a:ea typeface="+mn-ea"/>
                <a:cs typeface="+mn-ea"/>
                <a:sym typeface="+mn-lt"/>
              </a:rPr>
              <a:t>　　</a:t>
            </a:r>
            <a:r>
              <a:rPr lang="en-US" altLang="zh-CN" dirty="0">
                <a:latin typeface="+mn-lt"/>
                <a:ea typeface="+mn-ea"/>
                <a:cs typeface="+mn-ea"/>
                <a:sym typeface="+mn-lt"/>
              </a:rPr>
              <a:t>A.</a:t>
            </a:r>
            <a:r>
              <a:rPr lang="zh-CN" altLang="en-US" dirty="0">
                <a:latin typeface="+mn-lt"/>
                <a:ea typeface="+mn-ea"/>
                <a:cs typeface="+mn-ea"/>
                <a:sym typeface="+mn-lt"/>
              </a:rPr>
              <a:t>汽车厂将自产的小汽车赞助给某综艺节目</a:t>
            </a:r>
          </a:p>
          <a:p>
            <a:r>
              <a:rPr lang="zh-CN" altLang="en-US" dirty="0">
                <a:latin typeface="+mn-lt"/>
                <a:ea typeface="+mn-ea"/>
                <a:cs typeface="+mn-ea"/>
                <a:sym typeface="+mn-lt"/>
              </a:rPr>
              <a:t>　　</a:t>
            </a:r>
            <a:r>
              <a:rPr lang="en-US" altLang="zh-CN" dirty="0">
                <a:latin typeface="+mn-lt"/>
                <a:ea typeface="+mn-ea"/>
                <a:cs typeface="+mn-ea"/>
                <a:sym typeface="+mn-lt"/>
              </a:rPr>
              <a:t>B.</a:t>
            </a:r>
            <a:r>
              <a:rPr lang="zh-CN" altLang="en-US" dirty="0">
                <a:latin typeface="+mn-lt"/>
                <a:ea typeface="+mn-ea"/>
                <a:cs typeface="+mn-ea"/>
                <a:sym typeface="+mn-lt"/>
              </a:rPr>
              <a:t>酒厂将自产的白酒赠送给合作单位</a:t>
            </a:r>
          </a:p>
          <a:p>
            <a:r>
              <a:rPr lang="zh-CN" altLang="en-US" dirty="0">
                <a:latin typeface="+mn-lt"/>
                <a:ea typeface="+mn-ea"/>
                <a:cs typeface="+mn-ea"/>
                <a:sym typeface="+mn-lt"/>
              </a:rPr>
              <a:t>　　</a:t>
            </a:r>
            <a:r>
              <a:rPr lang="en-US" altLang="zh-CN" dirty="0">
                <a:latin typeface="+mn-lt"/>
                <a:ea typeface="+mn-ea"/>
                <a:cs typeface="+mn-ea"/>
                <a:sym typeface="+mn-lt"/>
              </a:rPr>
              <a:t>C.</a:t>
            </a:r>
            <a:r>
              <a:rPr lang="zh-CN" altLang="en-US" dirty="0">
                <a:latin typeface="+mn-lt"/>
                <a:ea typeface="+mn-ea"/>
                <a:cs typeface="+mn-ea"/>
                <a:sym typeface="+mn-lt"/>
              </a:rPr>
              <a:t>卷烟厂将自产的烟丝用于连续生产卷烟</a:t>
            </a:r>
          </a:p>
          <a:p>
            <a:r>
              <a:rPr lang="zh-CN" altLang="en-US" dirty="0">
                <a:latin typeface="+mn-lt"/>
                <a:ea typeface="+mn-ea"/>
                <a:cs typeface="+mn-ea"/>
                <a:sym typeface="+mn-lt"/>
              </a:rPr>
              <a:t>　　</a:t>
            </a:r>
            <a:r>
              <a:rPr lang="en-US" altLang="zh-CN" dirty="0">
                <a:latin typeface="+mn-lt"/>
                <a:ea typeface="+mn-ea"/>
                <a:cs typeface="+mn-ea"/>
                <a:sym typeface="+mn-lt"/>
              </a:rPr>
              <a:t>D.</a:t>
            </a:r>
            <a:r>
              <a:rPr lang="zh-CN" altLang="en-US" dirty="0">
                <a:latin typeface="+mn-lt"/>
                <a:ea typeface="+mn-ea"/>
                <a:cs typeface="+mn-ea"/>
                <a:sym typeface="+mn-lt"/>
              </a:rPr>
              <a:t>地板厂将自产的实木地板用于办公楼装修</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6" y="3944963"/>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221690"/>
              <a:ext cx="902810" cy="1268725"/>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noProof="0" dirty="0">
                  <a:solidFill>
                    <a:prstClr val="white"/>
                  </a:solidFill>
                  <a:latin typeface="+mn-lt"/>
                  <a:ea typeface="+mn-ea"/>
                  <a:cs typeface="+mn-ea"/>
                  <a:sym typeface="+mn-lt"/>
                </a:rPr>
                <a:t>ABD</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176739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64</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根据消费税法律制度的规定，下列各项中，在零售环节加征消费税的是（　）。</a:t>
            </a:r>
          </a:p>
          <a:p>
            <a:r>
              <a:rPr lang="en-US" altLang="zh-CN" dirty="0">
                <a:latin typeface="+mn-lt"/>
                <a:ea typeface="+mn-ea"/>
                <a:cs typeface="+mn-ea"/>
                <a:sym typeface="+mn-lt"/>
              </a:rPr>
              <a:t>A.</a:t>
            </a:r>
            <a:r>
              <a:rPr lang="zh-CN" altLang="en-US" dirty="0">
                <a:latin typeface="+mn-lt"/>
                <a:ea typeface="+mn-ea"/>
                <a:cs typeface="+mn-ea"/>
                <a:sym typeface="+mn-lt"/>
              </a:rPr>
              <a:t>电池</a:t>
            </a:r>
          </a:p>
          <a:p>
            <a:r>
              <a:rPr lang="en-US" altLang="zh-CN" dirty="0">
                <a:latin typeface="+mn-lt"/>
                <a:ea typeface="+mn-ea"/>
                <a:cs typeface="+mn-ea"/>
                <a:sym typeface="+mn-lt"/>
              </a:rPr>
              <a:t>B.</a:t>
            </a:r>
            <a:r>
              <a:rPr lang="zh-CN" altLang="en-US" dirty="0">
                <a:latin typeface="+mn-lt"/>
                <a:ea typeface="+mn-ea"/>
                <a:cs typeface="+mn-ea"/>
                <a:sym typeface="+mn-lt"/>
              </a:rPr>
              <a:t>高档手表</a:t>
            </a:r>
          </a:p>
          <a:p>
            <a:r>
              <a:rPr lang="en-US" altLang="zh-CN" dirty="0">
                <a:latin typeface="+mn-lt"/>
                <a:ea typeface="+mn-ea"/>
                <a:cs typeface="+mn-ea"/>
                <a:sym typeface="+mn-lt"/>
              </a:rPr>
              <a:t>C.</a:t>
            </a:r>
            <a:r>
              <a:rPr lang="zh-CN" altLang="en-US" dirty="0">
                <a:latin typeface="+mn-lt"/>
                <a:ea typeface="+mn-ea"/>
                <a:cs typeface="+mn-ea"/>
                <a:sym typeface="+mn-lt"/>
              </a:rPr>
              <a:t>游艇</a:t>
            </a:r>
          </a:p>
          <a:p>
            <a:r>
              <a:rPr lang="en-US" altLang="zh-CN" dirty="0">
                <a:latin typeface="+mn-lt"/>
                <a:ea typeface="+mn-ea"/>
                <a:cs typeface="+mn-ea"/>
                <a:sym typeface="+mn-lt"/>
              </a:rPr>
              <a:t>D.</a:t>
            </a:r>
            <a:r>
              <a:rPr lang="zh-CN" altLang="en-US" dirty="0">
                <a:latin typeface="+mn-lt"/>
                <a:ea typeface="+mn-ea"/>
                <a:cs typeface="+mn-ea"/>
                <a:sym typeface="+mn-lt"/>
              </a:rPr>
              <a:t>超豪华小汽车</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6" y="3944963"/>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586108"/>
              <a:ext cx="902810" cy="539891"/>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noProof="0" dirty="0">
                  <a:solidFill>
                    <a:prstClr val="white"/>
                  </a:solidFill>
                  <a:latin typeface="+mn-lt"/>
                  <a:ea typeface="+mn-ea"/>
                  <a:cs typeface="+mn-ea"/>
                  <a:sym typeface="+mn-lt"/>
                </a:rPr>
                <a:t>D</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413234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65</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fontScale="85000" lnSpcReduction="200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】2019</a:t>
            </a:r>
            <a:r>
              <a:rPr lang="zh-CN" altLang="en-US" dirty="0">
                <a:latin typeface="+mn-lt"/>
                <a:ea typeface="+mn-ea"/>
                <a:cs typeface="+mn-ea"/>
                <a:sym typeface="+mn-lt"/>
              </a:rPr>
              <a:t>年</a:t>
            </a:r>
            <a:r>
              <a:rPr lang="en-US" altLang="zh-CN" dirty="0">
                <a:latin typeface="+mn-lt"/>
                <a:ea typeface="+mn-ea"/>
                <a:cs typeface="+mn-ea"/>
                <a:sym typeface="+mn-lt"/>
              </a:rPr>
              <a:t>10</a:t>
            </a:r>
            <a:r>
              <a:rPr lang="zh-CN" altLang="en-US" dirty="0">
                <a:latin typeface="+mn-lt"/>
                <a:ea typeface="+mn-ea"/>
                <a:cs typeface="+mn-ea"/>
                <a:sym typeface="+mn-lt"/>
              </a:rPr>
              <a:t>月，甲烟草批发企业向乙卷烟零售店销售卷烟</a:t>
            </a:r>
            <a:r>
              <a:rPr lang="en-US" altLang="zh-CN" dirty="0">
                <a:latin typeface="+mn-lt"/>
                <a:ea typeface="+mn-ea"/>
                <a:cs typeface="+mn-ea"/>
                <a:sym typeface="+mn-lt"/>
              </a:rPr>
              <a:t>200</a:t>
            </a:r>
            <a:r>
              <a:rPr lang="zh-CN" altLang="en-US" dirty="0">
                <a:latin typeface="+mn-lt"/>
                <a:ea typeface="+mn-ea"/>
                <a:cs typeface="+mn-ea"/>
                <a:sym typeface="+mn-lt"/>
              </a:rPr>
              <a:t>标准条，取得不含增值税销售额</a:t>
            </a:r>
            <a:r>
              <a:rPr lang="en-US" altLang="zh-CN" dirty="0">
                <a:latin typeface="+mn-lt"/>
                <a:ea typeface="+mn-ea"/>
                <a:cs typeface="+mn-ea"/>
                <a:sym typeface="+mn-lt"/>
              </a:rPr>
              <a:t>20000</a:t>
            </a:r>
            <a:r>
              <a:rPr lang="zh-CN" altLang="en-US" dirty="0">
                <a:latin typeface="+mn-lt"/>
                <a:ea typeface="+mn-ea"/>
                <a:cs typeface="+mn-ea"/>
                <a:sym typeface="+mn-lt"/>
              </a:rPr>
              <a:t>元；向丙烟草批发企业销售卷烟</a:t>
            </a:r>
            <a:r>
              <a:rPr lang="en-US" altLang="zh-CN" dirty="0">
                <a:latin typeface="+mn-lt"/>
                <a:ea typeface="+mn-ea"/>
                <a:cs typeface="+mn-ea"/>
                <a:sym typeface="+mn-lt"/>
              </a:rPr>
              <a:t>300</a:t>
            </a:r>
            <a:r>
              <a:rPr lang="zh-CN" altLang="en-US" dirty="0">
                <a:latin typeface="+mn-lt"/>
                <a:ea typeface="+mn-ea"/>
                <a:cs typeface="+mn-ea"/>
                <a:sym typeface="+mn-lt"/>
              </a:rPr>
              <a:t>标准条，取得不含增值税销售额为</a:t>
            </a:r>
            <a:r>
              <a:rPr lang="en-US" altLang="zh-CN" dirty="0">
                <a:latin typeface="+mn-lt"/>
                <a:ea typeface="+mn-ea"/>
                <a:cs typeface="+mn-ea"/>
                <a:sym typeface="+mn-lt"/>
              </a:rPr>
              <a:t>30000</a:t>
            </a:r>
            <a:r>
              <a:rPr lang="zh-CN" altLang="en-US" dirty="0">
                <a:latin typeface="+mn-lt"/>
                <a:ea typeface="+mn-ea"/>
                <a:cs typeface="+mn-ea"/>
                <a:sym typeface="+mn-lt"/>
              </a:rPr>
              <a:t>元。已知卷烟批发环节消费税比例税率为</a:t>
            </a:r>
            <a:r>
              <a:rPr lang="en-US" altLang="zh-CN" dirty="0">
                <a:latin typeface="+mn-lt"/>
                <a:ea typeface="+mn-ea"/>
                <a:cs typeface="+mn-ea"/>
                <a:sym typeface="+mn-lt"/>
              </a:rPr>
              <a:t>11</a:t>
            </a:r>
            <a:r>
              <a:rPr lang="zh-CN" altLang="en-US" dirty="0">
                <a:latin typeface="+mn-lt"/>
                <a:ea typeface="+mn-ea"/>
                <a:cs typeface="+mn-ea"/>
                <a:sym typeface="+mn-lt"/>
              </a:rPr>
              <a:t>％，定额税率为</a:t>
            </a:r>
            <a:r>
              <a:rPr lang="en-US" altLang="zh-CN" dirty="0">
                <a:latin typeface="+mn-lt"/>
                <a:ea typeface="+mn-ea"/>
                <a:cs typeface="+mn-ea"/>
                <a:sym typeface="+mn-lt"/>
              </a:rPr>
              <a:t>0.005</a:t>
            </a:r>
            <a:r>
              <a:rPr lang="zh-CN" altLang="en-US" dirty="0">
                <a:latin typeface="+mn-lt"/>
                <a:ea typeface="+mn-ea"/>
                <a:cs typeface="+mn-ea"/>
                <a:sym typeface="+mn-lt"/>
              </a:rPr>
              <a:t>元</a:t>
            </a:r>
            <a:r>
              <a:rPr lang="en-US" altLang="zh-CN" dirty="0">
                <a:latin typeface="+mn-lt"/>
                <a:ea typeface="+mn-ea"/>
                <a:cs typeface="+mn-ea"/>
                <a:sym typeface="+mn-lt"/>
              </a:rPr>
              <a:t>/</a:t>
            </a:r>
            <a:r>
              <a:rPr lang="zh-CN" altLang="en-US" dirty="0">
                <a:latin typeface="+mn-lt"/>
                <a:ea typeface="+mn-ea"/>
                <a:cs typeface="+mn-ea"/>
                <a:sym typeface="+mn-lt"/>
              </a:rPr>
              <a:t>支；每标准条</a:t>
            </a:r>
            <a:r>
              <a:rPr lang="en-US" altLang="zh-CN" dirty="0">
                <a:latin typeface="+mn-lt"/>
                <a:ea typeface="+mn-ea"/>
                <a:cs typeface="+mn-ea"/>
                <a:sym typeface="+mn-lt"/>
              </a:rPr>
              <a:t>200</a:t>
            </a:r>
            <a:r>
              <a:rPr lang="zh-CN" altLang="en-US" dirty="0">
                <a:latin typeface="+mn-lt"/>
                <a:ea typeface="+mn-ea"/>
                <a:cs typeface="+mn-ea"/>
                <a:sym typeface="+mn-lt"/>
              </a:rPr>
              <a:t>支卷烟。甲烟草批发企业上述业务应缴纳消费税税额的下列计算列式中，正确的是（　）。</a:t>
            </a:r>
            <a:endParaRPr lang="en-US" altLang="zh-CN" dirty="0">
              <a:latin typeface="+mn-lt"/>
              <a:ea typeface="+mn-ea"/>
              <a:cs typeface="+mn-ea"/>
              <a:sym typeface="+mn-lt"/>
            </a:endParaRPr>
          </a:p>
          <a:p>
            <a:r>
              <a:rPr lang="en-US" altLang="zh-CN" dirty="0">
                <a:latin typeface="+mn-lt"/>
                <a:ea typeface="+mn-ea"/>
                <a:cs typeface="+mn-ea"/>
                <a:sym typeface="+mn-lt"/>
              </a:rPr>
              <a:t>A.20000×11</a:t>
            </a:r>
            <a:r>
              <a:rPr lang="zh-CN" altLang="en-US" dirty="0">
                <a:latin typeface="+mn-lt"/>
                <a:ea typeface="+mn-ea"/>
                <a:cs typeface="+mn-ea"/>
                <a:sym typeface="+mn-lt"/>
              </a:rPr>
              <a:t>％＋</a:t>
            </a:r>
            <a:r>
              <a:rPr lang="en-US" altLang="zh-CN" dirty="0">
                <a:latin typeface="+mn-lt"/>
                <a:ea typeface="+mn-ea"/>
                <a:cs typeface="+mn-ea"/>
                <a:sym typeface="+mn-lt"/>
              </a:rPr>
              <a:t>200×200×0.005</a:t>
            </a:r>
            <a:r>
              <a:rPr lang="zh-CN" altLang="en-US" dirty="0">
                <a:latin typeface="+mn-lt"/>
                <a:ea typeface="+mn-ea"/>
                <a:cs typeface="+mn-ea"/>
                <a:sym typeface="+mn-lt"/>
              </a:rPr>
              <a:t>＝</a:t>
            </a:r>
            <a:r>
              <a:rPr lang="en-US" altLang="zh-CN" dirty="0">
                <a:latin typeface="+mn-lt"/>
                <a:ea typeface="+mn-ea"/>
                <a:cs typeface="+mn-ea"/>
                <a:sym typeface="+mn-lt"/>
              </a:rPr>
              <a:t>2400</a:t>
            </a:r>
            <a:r>
              <a:rPr lang="zh-CN" altLang="en-US" dirty="0">
                <a:latin typeface="+mn-lt"/>
                <a:ea typeface="+mn-ea"/>
                <a:cs typeface="+mn-ea"/>
                <a:sym typeface="+mn-lt"/>
              </a:rPr>
              <a:t>（元）</a:t>
            </a:r>
          </a:p>
          <a:p>
            <a:r>
              <a:rPr lang="en-US" altLang="zh-CN" dirty="0">
                <a:latin typeface="+mn-lt"/>
                <a:ea typeface="+mn-ea"/>
                <a:cs typeface="+mn-ea"/>
                <a:sym typeface="+mn-lt"/>
              </a:rPr>
              <a:t>B.20000×11</a:t>
            </a:r>
            <a:r>
              <a:rPr lang="zh-CN" altLang="en-US" dirty="0">
                <a:latin typeface="+mn-lt"/>
                <a:ea typeface="+mn-ea"/>
                <a:cs typeface="+mn-ea"/>
                <a:sym typeface="+mn-lt"/>
              </a:rPr>
              <a:t>％＋</a:t>
            </a:r>
            <a:r>
              <a:rPr lang="en-US" altLang="zh-CN" dirty="0">
                <a:latin typeface="+mn-lt"/>
                <a:ea typeface="+mn-ea"/>
                <a:cs typeface="+mn-ea"/>
                <a:sym typeface="+mn-lt"/>
              </a:rPr>
              <a:t>200×200×0.005</a:t>
            </a:r>
            <a:r>
              <a:rPr lang="zh-CN" altLang="en-US" dirty="0">
                <a:latin typeface="+mn-lt"/>
                <a:ea typeface="+mn-ea"/>
                <a:cs typeface="+mn-ea"/>
                <a:sym typeface="+mn-lt"/>
              </a:rPr>
              <a:t>＋</a:t>
            </a:r>
            <a:r>
              <a:rPr lang="en-US" altLang="zh-CN" dirty="0">
                <a:latin typeface="+mn-lt"/>
                <a:ea typeface="+mn-ea"/>
                <a:cs typeface="+mn-ea"/>
                <a:sym typeface="+mn-lt"/>
              </a:rPr>
              <a:t>30000×11</a:t>
            </a:r>
            <a:r>
              <a:rPr lang="zh-CN" altLang="en-US" dirty="0">
                <a:latin typeface="+mn-lt"/>
                <a:ea typeface="+mn-ea"/>
                <a:cs typeface="+mn-ea"/>
                <a:sym typeface="+mn-lt"/>
              </a:rPr>
              <a:t>％＋</a:t>
            </a:r>
            <a:r>
              <a:rPr lang="en-US" altLang="zh-CN" dirty="0">
                <a:latin typeface="+mn-lt"/>
                <a:ea typeface="+mn-ea"/>
                <a:cs typeface="+mn-ea"/>
                <a:sym typeface="+mn-lt"/>
              </a:rPr>
              <a:t>300×200×0.005</a:t>
            </a:r>
            <a:r>
              <a:rPr lang="zh-CN" altLang="en-US" dirty="0">
                <a:latin typeface="+mn-lt"/>
                <a:ea typeface="+mn-ea"/>
                <a:cs typeface="+mn-ea"/>
                <a:sym typeface="+mn-lt"/>
              </a:rPr>
              <a:t>＝</a:t>
            </a:r>
            <a:r>
              <a:rPr lang="en-US" altLang="zh-CN" dirty="0">
                <a:latin typeface="+mn-lt"/>
                <a:ea typeface="+mn-ea"/>
                <a:cs typeface="+mn-ea"/>
                <a:sym typeface="+mn-lt"/>
              </a:rPr>
              <a:t>6000</a:t>
            </a:r>
            <a:r>
              <a:rPr lang="zh-CN" altLang="en-US" dirty="0">
                <a:latin typeface="+mn-lt"/>
                <a:ea typeface="+mn-ea"/>
                <a:cs typeface="+mn-ea"/>
                <a:sym typeface="+mn-lt"/>
              </a:rPr>
              <a:t>（元）</a:t>
            </a:r>
          </a:p>
          <a:p>
            <a:r>
              <a:rPr lang="en-US" altLang="zh-CN" dirty="0">
                <a:latin typeface="+mn-lt"/>
                <a:ea typeface="+mn-ea"/>
                <a:cs typeface="+mn-ea"/>
                <a:sym typeface="+mn-lt"/>
              </a:rPr>
              <a:t>C.20000×11</a:t>
            </a:r>
            <a:r>
              <a:rPr lang="zh-CN" altLang="en-US" dirty="0">
                <a:latin typeface="+mn-lt"/>
                <a:ea typeface="+mn-ea"/>
                <a:cs typeface="+mn-ea"/>
                <a:sym typeface="+mn-lt"/>
              </a:rPr>
              <a:t>％＋</a:t>
            </a:r>
            <a:r>
              <a:rPr lang="en-US" altLang="zh-CN" dirty="0">
                <a:latin typeface="+mn-lt"/>
                <a:ea typeface="+mn-ea"/>
                <a:cs typeface="+mn-ea"/>
                <a:sym typeface="+mn-lt"/>
              </a:rPr>
              <a:t>30000×11</a:t>
            </a:r>
            <a:r>
              <a:rPr lang="zh-CN" altLang="en-US" dirty="0">
                <a:latin typeface="+mn-lt"/>
                <a:ea typeface="+mn-ea"/>
                <a:cs typeface="+mn-ea"/>
                <a:sym typeface="+mn-lt"/>
              </a:rPr>
              <a:t>％＝</a:t>
            </a:r>
            <a:r>
              <a:rPr lang="en-US" altLang="zh-CN" dirty="0">
                <a:latin typeface="+mn-lt"/>
                <a:ea typeface="+mn-ea"/>
                <a:cs typeface="+mn-ea"/>
                <a:sym typeface="+mn-lt"/>
              </a:rPr>
              <a:t>5500</a:t>
            </a:r>
            <a:r>
              <a:rPr lang="zh-CN" altLang="en-US" dirty="0">
                <a:latin typeface="+mn-lt"/>
                <a:ea typeface="+mn-ea"/>
                <a:cs typeface="+mn-ea"/>
                <a:sym typeface="+mn-lt"/>
              </a:rPr>
              <a:t>（元）</a:t>
            </a:r>
          </a:p>
          <a:p>
            <a:r>
              <a:rPr lang="en-US" altLang="zh-CN" dirty="0">
                <a:latin typeface="+mn-lt"/>
                <a:ea typeface="+mn-ea"/>
                <a:cs typeface="+mn-ea"/>
                <a:sym typeface="+mn-lt"/>
              </a:rPr>
              <a:t>D.30000×11</a:t>
            </a:r>
            <a:r>
              <a:rPr lang="zh-CN" altLang="en-US" dirty="0">
                <a:latin typeface="+mn-lt"/>
                <a:ea typeface="+mn-ea"/>
                <a:cs typeface="+mn-ea"/>
                <a:sym typeface="+mn-lt"/>
              </a:rPr>
              <a:t>％＋</a:t>
            </a:r>
            <a:r>
              <a:rPr lang="en-US" altLang="zh-CN" dirty="0">
                <a:latin typeface="+mn-lt"/>
                <a:ea typeface="+mn-ea"/>
                <a:cs typeface="+mn-ea"/>
                <a:sym typeface="+mn-lt"/>
              </a:rPr>
              <a:t>300×200×0.005</a:t>
            </a:r>
            <a:r>
              <a:rPr lang="zh-CN" altLang="en-US" dirty="0">
                <a:latin typeface="+mn-lt"/>
                <a:ea typeface="+mn-ea"/>
                <a:cs typeface="+mn-ea"/>
                <a:sym typeface="+mn-lt"/>
              </a:rPr>
              <a:t>＝</a:t>
            </a:r>
            <a:r>
              <a:rPr lang="en-US" altLang="zh-CN" dirty="0">
                <a:latin typeface="+mn-lt"/>
                <a:ea typeface="+mn-ea"/>
                <a:cs typeface="+mn-ea"/>
                <a:sym typeface="+mn-lt"/>
              </a:rPr>
              <a:t>3600</a:t>
            </a:r>
            <a:r>
              <a:rPr lang="zh-CN" altLang="en-US" dirty="0">
                <a:latin typeface="+mn-lt"/>
                <a:ea typeface="+mn-ea"/>
                <a:cs typeface="+mn-ea"/>
                <a:sym typeface="+mn-lt"/>
              </a:rPr>
              <a:t>（元）</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3"/>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601067"/>
              <a:ext cx="902810" cy="50996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A</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379550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66</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判断题</a:t>
            </a:r>
            <a:r>
              <a:rPr lang="en-US" altLang="zh-CN" dirty="0">
                <a:latin typeface="+mn-lt"/>
                <a:ea typeface="+mn-ea"/>
                <a:cs typeface="+mn-ea"/>
                <a:sym typeface="+mn-lt"/>
              </a:rPr>
              <a:t>】</a:t>
            </a:r>
            <a:r>
              <a:rPr lang="zh-CN" altLang="en-US" dirty="0">
                <a:latin typeface="+mn-lt"/>
                <a:ea typeface="+mn-ea"/>
                <a:cs typeface="+mn-ea"/>
                <a:sym typeface="+mn-lt"/>
              </a:rPr>
              <a:t>委托加工的应税消费品，除受托方为个人之外，应由受托方在向委托方交货时代收代缴消费税。（　）</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3"/>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643814"/>
              <a:ext cx="902810" cy="424476"/>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rPr>
                <a:t>√</a:t>
              </a:r>
            </a:p>
          </p:txBody>
        </p:sp>
      </p:grpSp>
    </p:spTree>
    <p:extLst>
      <p:ext uri="{BB962C8B-B14F-4D97-AF65-F5344CB8AC3E}">
        <p14:creationId xmlns:p14="http://schemas.microsoft.com/office/powerpoint/2010/main" val="54669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67</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2000" dirty="0">
                <a:latin typeface="+mn-lt"/>
                <a:ea typeface="+mn-ea"/>
                <a:cs typeface="+mn-ea"/>
                <a:sym typeface="+mn-lt"/>
              </a:rPr>
              <a:t> </a:t>
            </a:r>
            <a:r>
              <a:rPr lang="en-US" altLang="zh-CN" sz="2000" dirty="0">
                <a:latin typeface="+mn-lt"/>
                <a:ea typeface="+mn-ea"/>
                <a:cs typeface="+mn-ea"/>
                <a:sym typeface="+mn-lt"/>
              </a:rPr>
              <a:t>【</a:t>
            </a:r>
            <a:r>
              <a:rPr lang="zh-CN" altLang="en-US" sz="2000" dirty="0">
                <a:latin typeface="+mn-lt"/>
                <a:ea typeface="+mn-ea"/>
                <a:cs typeface="+mn-ea"/>
                <a:sym typeface="+mn-lt"/>
              </a:rPr>
              <a:t>例题</a:t>
            </a:r>
            <a:r>
              <a:rPr lang="en-US" altLang="zh-CN" sz="2000" dirty="0">
                <a:latin typeface="+mn-lt"/>
                <a:ea typeface="+mn-ea"/>
                <a:cs typeface="+mn-ea"/>
                <a:sym typeface="+mn-lt"/>
              </a:rPr>
              <a:t>-</a:t>
            </a:r>
            <a:r>
              <a:rPr lang="zh-CN" altLang="en-US" sz="2000" dirty="0">
                <a:latin typeface="+mn-lt"/>
                <a:ea typeface="+mn-ea"/>
                <a:cs typeface="+mn-ea"/>
                <a:sym typeface="+mn-lt"/>
              </a:rPr>
              <a:t>多选题</a:t>
            </a:r>
            <a:r>
              <a:rPr lang="en-US" altLang="zh-CN" sz="2000" dirty="0">
                <a:latin typeface="+mn-lt"/>
                <a:ea typeface="+mn-ea"/>
                <a:cs typeface="+mn-ea"/>
                <a:sym typeface="+mn-lt"/>
              </a:rPr>
              <a:t>】</a:t>
            </a:r>
            <a:r>
              <a:rPr lang="zh-CN" altLang="en-US" sz="2000" dirty="0">
                <a:latin typeface="+mn-lt"/>
                <a:ea typeface="+mn-ea"/>
                <a:cs typeface="+mn-ea"/>
                <a:sym typeface="+mn-lt"/>
              </a:rPr>
              <a:t>（</a:t>
            </a:r>
            <a:r>
              <a:rPr lang="en-US" altLang="zh-CN" sz="2000" dirty="0">
                <a:latin typeface="+mn-lt"/>
                <a:ea typeface="+mn-ea"/>
                <a:cs typeface="+mn-ea"/>
                <a:sym typeface="+mn-lt"/>
              </a:rPr>
              <a:t>2022</a:t>
            </a:r>
            <a:r>
              <a:rPr lang="zh-CN" altLang="en-US" sz="2000" dirty="0">
                <a:latin typeface="+mn-lt"/>
                <a:ea typeface="+mn-ea"/>
                <a:cs typeface="+mn-ea"/>
                <a:sym typeface="+mn-lt"/>
              </a:rPr>
              <a:t>年）根据消费税法律制度的规定，下列应税消费品中，在零售环节征收消费税的有（　）。</a:t>
            </a:r>
          </a:p>
          <a:p>
            <a:r>
              <a:rPr lang="zh-CN" altLang="en-US" sz="2000" dirty="0">
                <a:latin typeface="+mn-lt"/>
                <a:ea typeface="+mn-ea"/>
                <a:cs typeface="+mn-ea"/>
                <a:sym typeface="+mn-lt"/>
              </a:rPr>
              <a:t>　　</a:t>
            </a:r>
            <a:r>
              <a:rPr lang="en-US" altLang="zh-CN" sz="2000" dirty="0">
                <a:latin typeface="+mn-lt"/>
                <a:ea typeface="+mn-ea"/>
                <a:cs typeface="+mn-ea"/>
                <a:sym typeface="+mn-lt"/>
              </a:rPr>
              <a:t>A.</a:t>
            </a:r>
            <a:r>
              <a:rPr lang="zh-CN" altLang="en-US" sz="2000" dirty="0">
                <a:latin typeface="+mn-lt"/>
                <a:ea typeface="+mn-ea"/>
                <a:cs typeface="+mn-ea"/>
                <a:sym typeface="+mn-lt"/>
              </a:rPr>
              <a:t>涂料</a:t>
            </a:r>
          </a:p>
          <a:p>
            <a:r>
              <a:rPr lang="zh-CN" altLang="en-US" sz="2000" dirty="0">
                <a:latin typeface="+mn-lt"/>
                <a:ea typeface="+mn-ea"/>
                <a:cs typeface="+mn-ea"/>
                <a:sym typeface="+mn-lt"/>
              </a:rPr>
              <a:t>　　</a:t>
            </a:r>
            <a:r>
              <a:rPr lang="en-US" altLang="zh-CN" sz="2000" dirty="0">
                <a:latin typeface="+mn-lt"/>
                <a:ea typeface="+mn-ea"/>
                <a:cs typeface="+mn-ea"/>
                <a:sym typeface="+mn-lt"/>
              </a:rPr>
              <a:t>B.</a:t>
            </a:r>
            <a:r>
              <a:rPr lang="zh-CN" altLang="en-US" sz="2000" dirty="0">
                <a:latin typeface="+mn-lt"/>
                <a:ea typeface="+mn-ea"/>
                <a:cs typeface="+mn-ea"/>
                <a:sym typeface="+mn-lt"/>
              </a:rPr>
              <a:t>实木地板</a:t>
            </a:r>
          </a:p>
          <a:p>
            <a:r>
              <a:rPr lang="zh-CN" altLang="en-US" sz="2000" dirty="0">
                <a:latin typeface="+mn-lt"/>
                <a:ea typeface="+mn-ea"/>
                <a:cs typeface="+mn-ea"/>
                <a:sym typeface="+mn-lt"/>
              </a:rPr>
              <a:t>　　</a:t>
            </a:r>
            <a:r>
              <a:rPr lang="en-US" altLang="zh-CN" sz="2000" dirty="0">
                <a:latin typeface="+mn-lt"/>
                <a:ea typeface="+mn-ea"/>
                <a:cs typeface="+mn-ea"/>
                <a:sym typeface="+mn-lt"/>
              </a:rPr>
              <a:t>C.</a:t>
            </a:r>
            <a:r>
              <a:rPr lang="zh-CN" altLang="en-US" sz="2000" dirty="0">
                <a:latin typeface="+mn-lt"/>
                <a:ea typeface="+mn-ea"/>
                <a:cs typeface="+mn-ea"/>
                <a:sym typeface="+mn-lt"/>
              </a:rPr>
              <a:t>钻石饰品</a:t>
            </a:r>
          </a:p>
          <a:p>
            <a:r>
              <a:rPr lang="zh-CN" altLang="en-US" sz="2000" dirty="0">
                <a:latin typeface="+mn-lt"/>
                <a:ea typeface="+mn-ea"/>
                <a:cs typeface="+mn-ea"/>
                <a:sym typeface="+mn-lt"/>
              </a:rPr>
              <a:t>　　</a:t>
            </a:r>
            <a:r>
              <a:rPr lang="en-US" altLang="zh-CN" sz="2000" dirty="0">
                <a:latin typeface="+mn-lt"/>
                <a:ea typeface="+mn-ea"/>
                <a:cs typeface="+mn-ea"/>
                <a:sym typeface="+mn-lt"/>
              </a:rPr>
              <a:t>D.</a:t>
            </a:r>
            <a:r>
              <a:rPr lang="zh-CN" altLang="en-US" sz="2000" dirty="0">
                <a:latin typeface="+mn-lt"/>
                <a:ea typeface="+mn-ea"/>
                <a:cs typeface="+mn-ea"/>
                <a:sym typeface="+mn-lt"/>
              </a:rPr>
              <a:t>超豪华小汽车</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7"/>
            <a:ext cx="677108" cy="1428693"/>
            <a:chOff x="9306654"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4" y="2403364"/>
              <a:ext cx="902810" cy="905376"/>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CD</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391049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68</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fontScale="92500" lnSpcReduction="200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2000" dirty="0">
                <a:latin typeface="+mn-lt"/>
                <a:ea typeface="+mn-ea"/>
                <a:cs typeface="+mn-ea"/>
                <a:sym typeface="+mn-lt"/>
              </a:rPr>
              <a:t> </a:t>
            </a:r>
            <a:r>
              <a:rPr lang="en-US" altLang="zh-CN" sz="2000" dirty="0">
                <a:latin typeface="+mn-lt"/>
                <a:ea typeface="+mn-ea"/>
                <a:cs typeface="+mn-ea"/>
                <a:sym typeface="+mn-lt"/>
              </a:rPr>
              <a:t>【</a:t>
            </a:r>
            <a:r>
              <a:rPr lang="zh-CN" altLang="en-US" sz="2000" dirty="0">
                <a:latin typeface="+mn-lt"/>
                <a:ea typeface="+mn-ea"/>
                <a:cs typeface="+mn-ea"/>
                <a:sym typeface="+mn-lt"/>
              </a:rPr>
              <a:t>例题</a:t>
            </a:r>
            <a:r>
              <a:rPr lang="en-US" altLang="zh-CN" sz="2000" dirty="0">
                <a:latin typeface="+mn-lt"/>
                <a:ea typeface="+mn-ea"/>
                <a:cs typeface="+mn-ea"/>
                <a:sym typeface="+mn-lt"/>
              </a:rPr>
              <a:t>-</a:t>
            </a:r>
            <a:r>
              <a:rPr lang="zh-CN" altLang="en-US" sz="2000" dirty="0">
                <a:latin typeface="+mn-lt"/>
                <a:ea typeface="+mn-ea"/>
                <a:cs typeface="+mn-ea"/>
                <a:sym typeface="+mn-lt"/>
              </a:rPr>
              <a:t>单选题</a:t>
            </a:r>
            <a:r>
              <a:rPr lang="en-US" altLang="zh-CN" sz="2000" dirty="0">
                <a:latin typeface="+mn-lt"/>
                <a:ea typeface="+mn-ea"/>
                <a:cs typeface="+mn-ea"/>
                <a:sym typeface="+mn-lt"/>
              </a:rPr>
              <a:t>】</a:t>
            </a:r>
            <a:r>
              <a:rPr lang="zh-CN" altLang="en-US" sz="2000" dirty="0">
                <a:latin typeface="+mn-lt"/>
                <a:ea typeface="+mn-ea"/>
                <a:cs typeface="+mn-ea"/>
                <a:sym typeface="+mn-lt"/>
              </a:rPr>
              <a:t>（</a:t>
            </a:r>
            <a:r>
              <a:rPr lang="en-US" altLang="zh-CN" sz="2000" dirty="0">
                <a:latin typeface="+mn-lt"/>
                <a:ea typeface="+mn-ea"/>
                <a:cs typeface="+mn-ea"/>
                <a:sym typeface="+mn-lt"/>
              </a:rPr>
              <a:t>2021 </a:t>
            </a:r>
            <a:r>
              <a:rPr lang="zh-CN" altLang="en-US" sz="2000" dirty="0">
                <a:latin typeface="+mn-lt"/>
                <a:ea typeface="+mn-ea"/>
                <a:cs typeface="+mn-ea"/>
                <a:sym typeface="+mn-lt"/>
              </a:rPr>
              <a:t>年）</a:t>
            </a:r>
            <a:r>
              <a:rPr lang="en-US" altLang="zh-CN" sz="2000" dirty="0">
                <a:latin typeface="+mn-lt"/>
                <a:ea typeface="+mn-ea"/>
                <a:cs typeface="+mn-ea"/>
                <a:sym typeface="+mn-lt"/>
              </a:rPr>
              <a:t>2019 </a:t>
            </a:r>
            <a:r>
              <a:rPr lang="zh-CN" altLang="en-US" sz="2000" dirty="0">
                <a:latin typeface="+mn-lt"/>
                <a:ea typeface="+mn-ea"/>
                <a:cs typeface="+mn-ea"/>
                <a:sym typeface="+mn-lt"/>
              </a:rPr>
              <a:t>年 </a:t>
            </a:r>
            <a:r>
              <a:rPr lang="en-US" altLang="zh-CN" sz="2000" dirty="0">
                <a:latin typeface="+mn-lt"/>
                <a:ea typeface="+mn-ea"/>
                <a:cs typeface="+mn-ea"/>
                <a:sym typeface="+mn-lt"/>
              </a:rPr>
              <a:t>9 </a:t>
            </a:r>
            <a:r>
              <a:rPr lang="zh-CN" altLang="en-US" sz="2000" dirty="0">
                <a:latin typeface="+mn-lt"/>
                <a:ea typeface="+mn-ea"/>
                <a:cs typeface="+mn-ea"/>
                <a:sym typeface="+mn-lt"/>
              </a:rPr>
              <a:t>月甲珠宝厂进口钻石一批，海关核定的关税完税价格为 </a:t>
            </a:r>
            <a:r>
              <a:rPr lang="en-US" altLang="zh-CN" sz="2000" dirty="0">
                <a:latin typeface="+mn-lt"/>
                <a:ea typeface="+mn-ea"/>
                <a:cs typeface="+mn-ea"/>
                <a:sym typeface="+mn-lt"/>
              </a:rPr>
              <a:t>85.5</a:t>
            </a:r>
            <a:r>
              <a:rPr lang="zh-CN" altLang="en-US" sz="2000" dirty="0">
                <a:latin typeface="+mn-lt"/>
                <a:ea typeface="+mn-ea"/>
                <a:cs typeface="+mn-ea"/>
                <a:sym typeface="+mn-lt"/>
              </a:rPr>
              <a:t>万元，缴纳关税 </a:t>
            </a:r>
            <a:r>
              <a:rPr lang="en-US" altLang="zh-CN" sz="2000" dirty="0">
                <a:latin typeface="+mn-lt"/>
                <a:ea typeface="+mn-ea"/>
                <a:cs typeface="+mn-ea"/>
                <a:sym typeface="+mn-lt"/>
              </a:rPr>
              <a:t>2.565 </a:t>
            </a:r>
            <a:r>
              <a:rPr lang="zh-CN" altLang="en-US" sz="2000" dirty="0">
                <a:latin typeface="+mn-lt"/>
                <a:ea typeface="+mn-ea"/>
                <a:cs typeface="+mn-ea"/>
                <a:sym typeface="+mn-lt"/>
              </a:rPr>
              <a:t>万元；进口红宝石一批，海关核定的关税完税价格为 </a:t>
            </a:r>
            <a:r>
              <a:rPr lang="en-US" altLang="zh-CN" sz="2000" dirty="0">
                <a:latin typeface="+mn-lt"/>
                <a:ea typeface="+mn-ea"/>
                <a:cs typeface="+mn-ea"/>
                <a:sym typeface="+mn-lt"/>
              </a:rPr>
              <a:t>179.55 </a:t>
            </a:r>
            <a:r>
              <a:rPr lang="zh-CN" altLang="en-US" sz="2000" dirty="0">
                <a:latin typeface="+mn-lt"/>
                <a:ea typeface="+mn-ea"/>
                <a:cs typeface="+mn-ea"/>
                <a:sym typeface="+mn-lt"/>
              </a:rPr>
              <a:t>万元，缴纳关税 </a:t>
            </a:r>
            <a:r>
              <a:rPr lang="en-US" altLang="zh-CN" sz="2000" dirty="0">
                <a:latin typeface="+mn-lt"/>
                <a:ea typeface="+mn-ea"/>
                <a:cs typeface="+mn-ea"/>
                <a:sym typeface="+mn-lt"/>
              </a:rPr>
              <a:t>7.182</a:t>
            </a:r>
            <a:r>
              <a:rPr lang="zh-CN" altLang="en-US" sz="2000" dirty="0">
                <a:latin typeface="+mn-lt"/>
                <a:ea typeface="+mn-ea"/>
                <a:cs typeface="+mn-ea"/>
                <a:sym typeface="+mn-lt"/>
              </a:rPr>
              <a:t>万元。已知消费税税率为</a:t>
            </a:r>
            <a:r>
              <a:rPr lang="en-US" altLang="zh-CN" sz="2000" dirty="0">
                <a:latin typeface="+mn-lt"/>
                <a:ea typeface="+mn-ea"/>
                <a:cs typeface="+mn-ea"/>
                <a:sym typeface="+mn-lt"/>
              </a:rPr>
              <a:t>10</a:t>
            </a:r>
            <a:r>
              <a:rPr lang="zh-CN" altLang="en-US" sz="2000" dirty="0">
                <a:latin typeface="+mn-lt"/>
                <a:ea typeface="+mn-ea"/>
                <a:cs typeface="+mn-ea"/>
                <a:sym typeface="+mn-lt"/>
              </a:rPr>
              <a:t>％。计算甲珠宝厂当期上述业务应缴纳消费税税额的下列算式中，正确的是（ ）。</a:t>
            </a:r>
          </a:p>
          <a:p>
            <a:r>
              <a:rPr lang="zh-CN" altLang="en-US" sz="2000" dirty="0">
                <a:latin typeface="+mn-lt"/>
                <a:ea typeface="+mn-ea"/>
                <a:cs typeface="+mn-ea"/>
                <a:sym typeface="+mn-lt"/>
              </a:rPr>
              <a:t> </a:t>
            </a:r>
            <a:r>
              <a:rPr lang="en-US" altLang="zh-CN" sz="2000" dirty="0">
                <a:latin typeface="+mn-lt"/>
                <a:ea typeface="+mn-ea"/>
                <a:cs typeface="+mn-ea"/>
                <a:sym typeface="+mn-lt"/>
              </a:rPr>
              <a:t>A.</a:t>
            </a:r>
            <a:r>
              <a:rPr lang="zh-CN" altLang="en-US" sz="2000" dirty="0">
                <a:latin typeface="+mn-lt"/>
                <a:ea typeface="+mn-ea"/>
                <a:cs typeface="+mn-ea"/>
                <a:sym typeface="+mn-lt"/>
              </a:rPr>
              <a:t>（</a:t>
            </a:r>
            <a:r>
              <a:rPr lang="en-US" altLang="zh-CN" sz="2000" dirty="0">
                <a:latin typeface="+mn-lt"/>
                <a:ea typeface="+mn-ea"/>
                <a:cs typeface="+mn-ea"/>
                <a:sym typeface="+mn-lt"/>
              </a:rPr>
              <a:t>85.5</a:t>
            </a:r>
            <a:r>
              <a:rPr lang="zh-CN" altLang="en-US" sz="2000" dirty="0">
                <a:latin typeface="+mn-lt"/>
                <a:ea typeface="+mn-ea"/>
                <a:cs typeface="+mn-ea"/>
                <a:sym typeface="+mn-lt"/>
              </a:rPr>
              <a:t>＋</a:t>
            </a:r>
            <a:r>
              <a:rPr lang="en-US" altLang="zh-CN" sz="2000" dirty="0">
                <a:latin typeface="+mn-lt"/>
                <a:ea typeface="+mn-ea"/>
                <a:cs typeface="+mn-ea"/>
                <a:sym typeface="+mn-lt"/>
              </a:rPr>
              <a:t>2.565</a:t>
            </a:r>
            <a:r>
              <a:rPr lang="zh-CN" altLang="en-US" sz="2000" dirty="0">
                <a:latin typeface="+mn-lt"/>
                <a:ea typeface="+mn-ea"/>
                <a:cs typeface="+mn-ea"/>
                <a:sym typeface="+mn-lt"/>
              </a:rPr>
              <a:t>＋</a:t>
            </a:r>
            <a:r>
              <a:rPr lang="en-US" altLang="zh-CN" sz="2000" dirty="0">
                <a:latin typeface="+mn-lt"/>
                <a:ea typeface="+mn-ea"/>
                <a:cs typeface="+mn-ea"/>
                <a:sym typeface="+mn-lt"/>
              </a:rPr>
              <a:t>179.55</a:t>
            </a:r>
            <a:r>
              <a:rPr lang="zh-CN" altLang="en-US" sz="2000" dirty="0">
                <a:latin typeface="+mn-lt"/>
                <a:ea typeface="+mn-ea"/>
                <a:cs typeface="+mn-ea"/>
                <a:sym typeface="+mn-lt"/>
              </a:rPr>
              <a:t>＋</a:t>
            </a:r>
            <a:r>
              <a:rPr lang="en-US" altLang="zh-CN" sz="2000" dirty="0">
                <a:latin typeface="+mn-lt"/>
                <a:ea typeface="+mn-ea"/>
                <a:cs typeface="+mn-ea"/>
                <a:sym typeface="+mn-lt"/>
              </a:rPr>
              <a:t>7.182</a:t>
            </a:r>
            <a:r>
              <a:rPr lang="zh-CN" altLang="en-US" sz="2000" dirty="0">
                <a:latin typeface="+mn-lt"/>
                <a:ea typeface="+mn-ea"/>
                <a:cs typeface="+mn-ea"/>
                <a:sym typeface="+mn-lt"/>
              </a:rPr>
              <a:t>）</a:t>
            </a:r>
            <a:r>
              <a:rPr lang="en-US" altLang="zh-CN" sz="2000" dirty="0">
                <a:latin typeface="+mn-lt"/>
                <a:ea typeface="+mn-ea"/>
                <a:cs typeface="+mn-ea"/>
                <a:sym typeface="+mn-lt"/>
              </a:rPr>
              <a:t>÷</a:t>
            </a:r>
            <a:r>
              <a:rPr lang="zh-CN" altLang="en-US" sz="2000" dirty="0">
                <a:latin typeface="+mn-lt"/>
                <a:ea typeface="+mn-ea"/>
                <a:cs typeface="+mn-ea"/>
                <a:sym typeface="+mn-lt"/>
              </a:rPr>
              <a:t>（</a:t>
            </a:r>
            <a:r>
              <a:rPr lang="en-US" altLang="zh-CN" sz="2000" dirty="0">
                <a:latin typeface="+mn-lt"/>
                <a:ea typeface="+mn-ea"/>
                <a:cs typeface="+mn-ea"/>
                <a:sym typeface="+mn-lt"/>
              </a:rPr>
              <a:t>1</a:t>
            </a:r>
            <a:r>
              <a:rPr lang="zh-CN" altLang="en-US" sz="2000" dirty="0">
                <a:latin typeface="+mn-lt"/>
                <a:ea typeface="+mn-ea"/>
                <a:cs typeface="+mn-ea"/>
                <a:sym typeface="+mn-lt"/>
              </a:rPr>
              <a:t>－</a:t>
            </a:r>
            <a:r>
              <a:rPr lang="en-US" altLang="zh-CN" sz="2000" dirty="0">
                <a:latin typeface="+mn-lt"/>
                <a:ea typeface="+mn-ea"/>
                <a:cs typeface="+mn-ea"/>
                <a:sym typeface="+mn-lt"/>
              </a:rPr>
              <a:t>10</a:t>
            </a:r>
            <a:r>
              <a:rPr lang="zh-CN" altLang="en-US" sz="2000" dirty="0">
                <a:latin typeface="+mn-lt"/>
                <a:ea typeface="+mn-ea"/>
                <a:cs typeface="+mn-ea"/>
                <a:sym typeface="+mn-lt"/>
              </a:rPr>
              <a:t>％）</a:t>
            </a:r>
            <a:r>
              <a:rPr lang="en-US" altLang="zh-CN" sz="2000" dirty="0">
                <a:latin typeface="+mn-lt"/>
                <a:ea typeface="+mn-ea"/>
                <a:cs typeface="+mn-ea"/>
                <a:sym typeface="+mn-lt"/>
              </a:rPr>
              <a:t>×10</a:t>
            </a:r>
            <a:r>
              <a:rPr lang="zh-CN" altLang="en-US" sz="2000" dirty="0">
                <a:latin typeface="+mn-lt"/>
                <a:ea typeface="+mn-ea"/>
                <a:cs typeface="+mn-ea"/>
                <a:sym typeface="+mn-lt"/>
              </a:rPr>
              <a:t>％＝</a:t>
            </a:r>
            <a:r>
              <a:rPr lang="en-US" altLang="zh-CN" sz="2000" dirty="0">
                <a:latin typeface="+mn-lt"/>
                <a:ea typeface="+mn-ea"/>
                <a:cs typeface="+mn-ea"/>
                <a:sym typeface="+mn-lt"/>
              </a:rPr>
              <a:t>30.53 </a:t>
            </a:r>
            <a:r>
              <a:rPr lang="zh-CN" altLang="en-US" sz="2000" dirty="0">
                <a:latin typeface="+mn-lt"/>
                <a:ea typeface="+mn-ea"/>
                <a:cs typeface="+mn-ea"/>
                <a:sym typeface="+mn-lt"/>
              </a:rPr>
              <a:t>万元</a:t>
            </a:r>
          </a:p>
          <a:p>
            <a:r>
              <a:rPr lang="zh-CN" altLang="en-US" sz="2000" dirty="0">
                <a:latin typeface="+mn-lt"/>
                <a:ea typeface="+mn-ea"/>
                <a:cs typeface="+mn-ea"/>
                <a:sym typeface="+mn-lt"/>
              </a:rPr>
              <a:t> </a:t>
            </a:r>
            <a:r>
              <a:rPr lang="en-US" altLang="zh-CN" sz="2000" dirty="0">
                <a:latin typeface="+mn-lt"/>
                <a:ea typeface="+mn-ea"/>
                <a:cs typeface="+mn-ea"/>
                <a:sym typeface="+mn-lt"/>
              </a:rPr>
              <a:t>B.</a:t>
            </a:r>
            <a:r>
              <a:rPr lang="zh-CN" altLang="en-US" sz="2000" dirty="0">
                <a:latin typeface="+mn-lt"/>
                <a:ea typeface="+mn-ea"/>
                <a:cs typeface="+mn-ea"/>
                <a:sym typeface="+mn-lt"/>
              </a:rPr>
              <a:t>（</a:t>
            </a:r>
            <a:r>
              <a:rPr lang="en-US" altLang="zh-CN" sz="2000" dirty="0">
                <a:latin typeface="+mn-lt"/>
                <a:ea typeface="+mn-ea"/>
                <a:cs typeface="+mn-ea"/>
                <a:sym typeface="+mn-lt"/>
              </a:rPr>
              <a:t>179.55</a:t>
            </a:r>
            <a:r>
              <a:rPr lang="zh-CN" altLang="en-US" sz="2000" dirty="0">
                <a:latin typeface="+mn-lt"/>
                <a:ea typeface="+mn-ea"/>
                <a:cs typeface="+mn-ea"/>
                <a:sym typeface="+mn-lt"/>
              </a:rPr>
              <a:t>＋</a:t>
            </a:r>
            <a:r>
              <a:rPr lang="en-US" altLang="zh-CN" sz="2000" dirty="0">
                <a:latin typeface="+mn-lt"/>
                <a:ea typeface="+mn-ea"/>
                <a:cs typeface="+mn-ea"/>
                <a:sym typeface="+mn-lt"/>
              </a:rPr>
              <a:t>7.182</a:t>
            </a:r>
            <a:r>
              <a:rPr lang="zh-CN" altLang="en-US" sz="2000" dirty="0">
                <a:latin typeface="+mn-lt"/>
                <a:ea typeface="+mn-ea"/>
                <a:cs typeface="+mn-ea"/>
                <a:sym typeface="+mn-lt"/>
              </a:rPr>
              <a:t>）</a:t>
            </a:r>
            <a:r>
              <a:rPr lang="en-US" altLang="zh-CN" sz="2000" dirty="0">
                <a:latin typeface="+mn-lt"/>
                <a:ea typeface="+mn-ea"/>
                <a:cs typeface="+mn-ea"/>
                <a:sym typeface="+mn-lt"/>
              </a:rPr>
              <a:t>×10</a:t>
            </a:r>
            <a:r>
              <a:rPr lang="zh-CN" altLang="en-US" sz="2000" dirty="0">
                <a:latin typeface="+mn-lt"/>
                <a:ea typeface="+mn-ea"/>
                <a:cs typeface="+mn-ea"/>
                <a:sym typeface="+mn-lt"/>
              </a:rPr>
              <a:t>％＝</a:t>
            </a:r>
            <a:r>
              <a:rPr lang="en-US" altLang="zh-CN" sz="2000" dirty="0">
                <a:latin typeface="+mn-lt"/>
                <a:ea typeface="+mn-ea"/>
                <a:cs typeface="+mn-ea"/>
                <a:sym typeface="+mn-lt"/>
              </a:rPr>
              <a:t>18.67 </a:t>
            </a:r>
            <a:r>
              <a:rPr lang="zh-CN" altLang="en-US" sz="2000" dirty="0">
                <a:latin typeface="+mn-lt"/>
                <a:ea typeface="+mn-ea"/>
                <a:cs typeface="+mn-ea"/>
                <a:sym typeface="+mn-lt"/>
              </a:rPr>
              <a:t>万元</a:t>
            </a:r>
          </a:p>
          <a:p>
            <a:r>
              <a:rPr lang="zh-CN" altLang="en-US" sz="2000" dirty="0">
                <a:latin typeface="+mn-lt"/>
                <a:ea typeface="+mn-ea"/>
                <a:cs typeface="+mn-ea"/>
                <a:sym typeface="+mn-lt"/>
              </a:rPr>
              <a:t> </a:t>
            </a:r>
            <a:r>
              <a:rPr lang="en-US" altLang="zh-CN" sz="2000" dirty="0">
                <a:latin typeface="+mn-lt"/>
                <a:ea typeface="+mn-ea"/>
                <a:cs typeface="+mn-ea"/>
                <a:sym typeface="+mn-lt"/>
              </a:rPr>
              <a:t>C.</a:t>
            </a:r>
            <a:r>
              <a:rPr lang="zh-CN" altLang="en-US" sz="2000" dirty="0">
                <a:latin typeface="+mn-lt"/>
                <a:ea typeface="+mn-ea"/>
                <a:cs typeface="+mn-ea"/>
                <a:sym typeface="+mn-lt"/>
              </a:rPr>
              <a:t>（</a:t>
            </a:r>
            <a:r>
              <a:rPr lang="en-US" altLang="zh-CN" sz="2000" dirty="0">
                <a:latin typeface="+mn-lt"/>
                <a:ea typeface="+mn-ea"/>
                <a:cs typeface="+mn-ea"/>
                <a:sym typeface="+mn-lt"/>
              </a:rPr>
              <a:t>85.5</a:t>
            </a:r>
            <a:r>
              <a:rPr lang="zh-CN" altLang="en-US" sz="2000" dirty="0">
                <a:latin typeface="+mn-lt"/>
                <a:ea typeface="+mn-ea"/>
                <a:cs typeface="+mn-ea"/>
                <a:sym typeface="+mn-lt"/>
              </a:rPr>
              <a:t>＋</a:t>
            </a:r>
            <a:r>
              <a:rPr lang="en-US" altLang="zh-CN" sz="2000" dirty="0">
                <a:latin typeface="+mn-lt"/>
                <a:ea typeface="+mn-ea"/>
                <a:cs typeface="+mn-ea"/>
                <a:sym typeface="+mn-lt"/>
              </a:rPr>
              <a:t>179.55</a:t>
            </a:r>
            <a:r>
              <a:rPr lang="zh-CN" altLang="en-US" sz="2000" dirty="0">
                <a:latin typeface="+mn-lt"/>
                <a:ea typeface="+mn-ea"/>
                <a:cs typeface="+mn-ea"/>
                <a:sym typeface="+mn-lt"/>
              </a:rPr>
              <a:t>）</a:t>
            </a:r>
            <a:r>
              <a:rPr lang="en-US" altLang="zh-CN" sz="2000" dirty="0">
                <a:latin typeface="+mn-lt"/>
                <a:ea typeface="+mn-ea"/>
                <a:cs typeface="+mn-ea"/>
                <a:sym typeface="+mn-lt"/>
              </a:rPr>
              <a:t>÷</a:t>
            </a:r>
            <a:r>
              <a:rPr lang="zh-CN" altLang="en-US" sz="2000" dirty="0">
                <a:latin typeface="+mn-lt"/>
                <a:ea typeface="+mn-ea"/>
                <a:cs typeface="+mn-ea"/>
                <a:sym typeface="+mn-lt"/>
              </a:rPr>
              <a:t>（</a:t>
            </a:r>
            <a:r>
              <a:rPr lang="en-US" altLang="zh-CN" sz="2000" dirty="0">
                <a:latin typeface="+mn-lt"/>
                <a:ea typeface="+mn-ea"/>
                <a:cs typeface="+mn-ea"/>
                <a:sym typeface="+mn-lt"/>
              </a:rPr>
              <a:t>1</a:t>
            </a:r>
            <a:r>
              <a:rPr lang="zh-CN" altLang="en-US" sz="2000" dirty="0">
                <a:latin typeface="+mn-lt"/>
                <a:ea typeface="+mn-ea"/>
                <a:cs typeface="+mn-ea"/>
                <a:sym typeface="+mn-lt"/>
              </a:rPr>
              <a:t>－</a:t>
            </a:r>
            <a:r>
              <a:rPr lang="en-US" altLang="zh-CN" sz="2000" dirty="0">
                <a:latin typeface="+mn-lt"/>
                <a:ea typeface="+mn-ea"/>
                <a:cs typeface="+mn-ea"/>
                <a:sym typeface="+mn-lt"/>
              </a:rPr>
              <a:t>10</a:t>
            </a:r>
            <a:r>
              <a:rPr lang="zh-CN" altLang="en-US" sz="2000" dirty="0">
                <a:latin typeface="+mn-lt"/>
                <a:ea typeface="+mn-ea"/>
                <a:cs typeface="+mn-ea"/>
                <a:sym typeface="+mn-lt"/>
              </a:rPr>
              <a:t>％）</a:t>
            </a:r>
            <a:r>
              <a:rPr lang="en-US" altLang="zh-CN" sz="2000" dirty="0">
                <a:latin typeface="+mn-lt"/>
                <a:ea typeface="+mn-ea"/>
                <a:cs typeface="+mn-ea"/>
                <a:sym typeface="+mn-lt"/>
              </a:rPr>
              <a:t>×10</a:t>
            </a:r>
            <a:r>
              <a:rPr lang="zh-CN" altLang="en-US" sz="2000" dirty="0">
                <a:latin typeface="+mn-lt"/>
                <a:ea typeface="+mn-ea"/>
                <a:cs typeface="+mn-ea"/>
                <a:sym typeface="+mn-lt"/>
              </a:rPr>
              <a:t>％＝</a:t>
            </a:r>
            <a:r>
              <a:rPr lang="en-US" altLang="zh-CN" sz="2000" dirty="0">
                <a:latin typeface="+mn-lt"/>
                <a:ea typeface="+mn-ea"/>
                <a:cs typeface="+mn-ea"/>
                <a:sym typeface="+mn-lt"/>
              </a:rPr>
              <a:t>29.45 </a:t>
            </a:r>
            <a:r>
              <a:rPr lang="zh-CN" altLang="en-US" sz="2000" dirty="0">
                <a:latin typeface="+mn-lt"/>
                <a:ea typeface="+mn-ea"/>
                <a:cs typeface="+mn-ea"/>
                <a:sym typeface="+mn-lt"/>
              </a:rPr>
              <a:t>万元</a:t>
            </a:r>
          </a:p>
          <a:p>
            <a:r>
              <a:rPr lang="zh-CN" altLang="en-US" sz="2000" dirty="0">
                <a:latin typeface="+mn-lt"/>
                <a:ea typeface="+mn-ea"/>
                <a:cs typeface="+mn-ea"/>
                <a:sym typeface="+mn-lt"/>
              </a:rPr>
              <a:t> </a:t>
            </a:r>
            <a:r>
              <a:rPr lang="en-US" altLang="zh-CN" sz="2000" dirty="0">
                <a:latin typeface="+mn-lt"/>
                <a:ea typeface="+mn-ea"/>
                <a:cs typeface="+mn-ea"/>
                <a:sym typeface="+mn-lt"/>
              </a:rPr>
              <a:t>D.</a:t>
            </a:r>
            <a:r>
              <a:rPr lang="zh-CN" altLang="en-US" sz="2000" dirty="0">
                <a:latin typeface="+mn-lt"/>
                <a:ea typeface="+mn-ea"/>
                <a:cs typeface="+mn-ea"/>
                <a:sym typeface="+mn-lt"/>
              </a:rPr>
              <a:t>（</a:t>
            </a:r>
            <a:r>
              <a:rPr lang="en-US" altLang="zh-CN" sz="2000" dirty="0">
                <a:latin typeface="+mn-lt"/>
                <a:ea typeface="+mn-ea"/>
                <a:cs typeface="+mn-ea"/>
                <a:sym typeface="+mn-lt"/>
              </a:rPr>
              <a:t>179.55</a:t>
            </a:r>
            <a:r>
              <a:rPr lang="zh-CN" altLang="en-US" sz="2000" dirty="0">
                <a:latin typeface="+mn-lt"/>
                <a:ea typeface="+mn-ea"/>
                <a:cs typeface="+mn-ea"/>
                <a:sym typeface="+mn-lt"/>
              </a:rPr>
              <a:t>＋</a:t>
            </a:r>
            <a:r>
              <a:rPr lang="en-US" altLang="zh-CN" sz="2000" dirty="0">
                <a:latin typeface="+mn-lt"/>
                <a:ea typeface="+mn-ea"/>
                <a:cs typeface="+mn-ea"/>
                <a:sym typeface="+mn-lt"/>
              </a:rPr>
              <a:t>7.182</a:t>
            </a:r>
            <a:r>
              <a:rPr lang="zh-CN" altLang="en-US" sz="2000" dirty="0">
                <a:latin typeface="+mn-lt"/>
                <a:ea typeface="+mn-ea"/>
                <a:cs typeface="+mn-ea"/>
                <a:sym typeface="+mn-lt"/>
              </a:rPr>
              <a:t>）</a:t>
            </a:r>
            <a:r>
              <a:rPr lang="en-US" altLang="zh-CN" sz="2000" dirty="0">
                <a:latin typeface="+mn-lt"/>
                <a:ea typeface="+mn-ea"/>
                <a:cs typeface="+mn-ea"/>
                <a:sym typeface="+mn-lt"/>
              </a:rPr>
              <a:t>÷</a:t>
            </a:r>
            <a:r>
              <a:rPr lang="zh-CN" altLang="en-US" sz="2000" dirty="0">
                <a:latin typeface="+mn-lt"/>
                <a:ea typeface="+mn-ea"/>
                <a:cs typeface="+mn-ea"/>
                <a:sym typeface="+mn-lt"/>
              </a:rPr>
              <a:t>（</a:t>
            </a:r>
            <a:r>
              <a:rPr lang="en-US" altLang="zh-CN" sz="2000" dirty="0">
                <a:latin typeface="+mn-lt"/>
                <a:ea typeface="+mn-ea"/>
                <a:cs typeface="+mn-ea"/>
                <a:sym typeface="+mn-lt"/>
              </a:rPr>
              <a:t>1</a:t>
            </a:r>
            <a:r>
              <a:rPr lang="zh-CN" altLang="en-US" sz="2000" dirty="0">
                <a:latin typeface="+mn-lt"/>
                <a:ea typeface="+mn-ea"/>
                <a:cs typeface="+mn-ea"/>
                <a:sym typeface="+mn-lt"/>
              </a:rPr>
              <a:t>－</a:t>
            </a:r>
            <a:r>
              <a:rPr lang="en-US" altLang="zh-CN" sz="2000" dirty="0">
                <a:latin typeface="+mn-lt"/>
                <a:ea typeface="+mn-ea"/>
                <a:cs typeface="+mn-ea"/>
                <a:sym typeface="+mn-lt"/>
              </a:rPr>
              <a:t>10</a:t>
            </a:r>
            <a:r>
              <a:rPr lang="zh-CN" altLang="en-US" sz="2000" dirty="0">
                <a:latin typeface="+mn-lt"/>
                <a:ea typeface="+mn-ea"/>
                <a:cs typeface="+mn-ea"/>
                <a:sym typeface="+mn-lt"/>
              </a:rPr>
              <a:t>％）</a:t>
            </a:r>
            <a:r>
              <a:rPr lang="en-US" altLang="zh-CN" sz="2000" dirty="0">
                <a:latin typeface="+mn-lt"/>
                <a:ea typeface="+mn-ea"/>
                <a:cs typeface="+mn-ea"/>
                <a:sym typeface="+mn-lt"/>
              </a:rPr>
              <a:t>×10</a:t>
            </a:r>
            <a:r>
              <a:rPr lang="zh-CN" altLang="en-US" sz="2000" dirty="0">
                <a:latin typeface="+mn-lt"/>
                <a:ea typeface="+mn-ea"/>
                <a:cs typeface="+mn-ea"/>
                <a:sym typeface="+mn-lt"/>
              </a:rPr>
              <a:t>％＝</a:t>
            </a:r>
            <a:r>
              <a:rPr lang="en-US" altLang="zh-CN" sz="2000" dirty="0">
                <a:latin typeface="+mn-lt"/>
                <a:ea typeface="+mn-ea"/>
                <a:cs typeface="+mn-ea"/>
                <a:sym typeface="+mn-lt"/>
              </a:rPr>
              <a:t>20.75 </a:t>
            </a:r>
            <a:r>
              <a:rPr lang="zh-CN" altLang="en-US" sz="2000" dirty="0">
                <a:latin typeface="+mn-lt"/>
                <a:ea typeface="+mn-ea"/>
                <a:cs typeface="+mn-ea"/>
                <a:sym typeface="+mn-lt"/>
              </a:rPr>
              <a:t>万元</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6"/>
            <a:ext cx="677108" cy="1428693"/>
            <a:chOff x="9306655"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5"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D</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42540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69</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lnSpcReduction="100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2000" dirty="0">
                <a:latin typeface="+mn-lt"/>
                <a:ea typeface="+mn-ea"/>
                <a:cs typeface="+mn-ea"/>
                <a:sym typeface="+mn-lt"/>
              </a:rPr>
              <a:t> </a:t>
            </a:r>
            <a:r>
              <a:rPr lang="en-US" altLang="zh-CN" sz="2000" dirty="0">
                <a:latin typeface="+mn-lt"/>
                <a:ea typeface="+mn-ea"/>
                <a:cs typeface="+mn-ea"/>
                <a:sym typeface="+mn-lt"/>
              </a:rPr>
              <a:t>【</a:t>
            </a:r>
            <a:r>
              <a:rPr lang="zh-CN" altLang="en-US" sz="2000" dirty="0">
                <a:latin typeface="+mn-lt"/>
                <a:ea typeface="+mn-ea"/>
                <a:cs typeface="+mn-ea"/>
                <a:sym typeface="+mn-lt"/>
              </a:rPr>
              <a:t>例题</a:t>
            </a:r>
            <a:r>
              <a:rPr lang="en-US" altLang="zh-CN" sz="2000" dirty="0">
                <a:latin typeface="+mn-lt"/>
                <a:ea typeface="+mn-ea"/>
                <a:cs typeface="+mn-ea"/>
                <a:sym typeface="+mn-lt"/>
              </a:rPr>
              <a:t>-</a:t>
            </a:r>
            <a:r>
              <a:rPr lang="zh-CN" altLang="en-US" sz="2000" dirty="0">
                <a:latin typeface="+mn-lt"/>
                <a:ea typeface="+mn-ea"/>
                <a:cs typeface="+mn-ea"/>
                <a:sym typeface="+mn-lt"/>
              </a:rPr>
              <a:t>单选题</a:t>
            </a:r>
            <a:r>
              <a:rPr lang="en-US" altLang="zh-CN" sz="2000" dirty="0">
                <a:latin typeface="+mn-lt"/>
                <a:ea typeface="+mn-ea"/>
                <a:cs typeface="+mn-ea"/>
                <a:sym typeface="+mn-lt"/>
              </a:rPr>
              <a:t>】</a:t>
            </a:r>
            <a:r>
              <a:rPr lang="zh-CN" altLang="en-US" sz="2000" dirty="0">
                <a:latin typeface="+mn-lt"/>
                <a:ea typeface="+mn-ea"/>
                <a:cs typeface="+mn-ea"/>
                <a:sym typeface="+mn-lt"/>
              </a:rPr>
              <a:t>（</a:t>
            </a:r>
            <a:r>
              <a:rPr lang="en-US" altLang="zh-CN" sz="2000" dirty="0">
                <a:latin typeface="+mn-lt"/>
                <a:ea typeface="+mn-ea"/>
                <a:cs typeface="+mn-ea"/>
                <a:sym typeface="+mn-lt"/>
              </a:rPr>
              <a:t>2021 </a:t>
            </a:r>
            <a:r>
              <a:rPr lang="zh-CN" altLang="en-US" sz="2000" dirty="0">
                <a:latin typeface="+mn-lt"/>
                <a:ea typeface="+mn-ea"/>
                <a:cs typeface="+mn-ea"/>
                <a:sym typeface="+mn-lt"/>
              </a:rPr>
              <a:t>年）甲汽车经销商为增值税一般纳税人，</a:t>
            </a:r>
            <a:r>
              <a:rPr lang="en-US" altLang="zh-CN" sz="2000" dirty="0">
                <a:latin typeface="+mn-lt"/>
                <a:ea typeface="+mn-ea"/>
                <a:cs typeface="+mn-ea"/>
                <a:sym typeface="+mn-lt"/>
              </a:rPr>
              <a:t>2019 </a:t>
            </a:r>
            <a:r>
              <a:rPr lang="zh-CN" altLang="en-US" sz="2000" dirty="0">
                <a:latin typeface="+mn-lt"/>
                <a:ea typeface="+mn-ea"/>
                <a:cs typeface="+mn-ea"/>
                <a:sym typeface="+mn-lt"/>
              </a:rPr>
              <a:t>年 </a:t>
            </a:r>
            <a:r>
              <a:rPr lang="en-US" altLang="zh-CN" sz="2000" dirty="0">
                <a:latin typeface="+mn-lt"/>
                <a:ea typeface="+mn-ea"/>
                <a:cs typeface="+mn-ea"/>
                <a:sym typeface="+mn-lt"/>
              </a:rPr>
              <a:t>10 </a:t>
            </a:r>
            <a:r>
              <a:rPr lang="zh-CN" altLang="en-US" sz="2000" dirty="0">
                <a:latin typeface="+mn-lt"/>
                <a:ea typeface="+mn-ea"/>
                <a:cs typeface="+mn-ea"/>
                <a:sym typeface="+mn-lt"/>
              </a:rPr>
              <a:t>月零售超豪华小汽车 </a:t>
            </a:r>
            <a:r>
              <a:rPr lang="en-US" altLang="zh-CN" sz="2000" dirty="0">
                <a:latin typeface="+mn-lt"/>
                <a:ea typeface="+mn-ea"/>
                <a:cs typeface="+mn-ea"/>
                <a:sym typeface="+mn-lt"/>
              </a:rPr>
              <a:t>10</a:t>
            </a:r>
            <a:r>
              <a:rPr lang="zh-CN" altLang="en-US" sz="2000" dirty="0">
                <a:latin typeface="+mn-lt"/>
                <a:ea typeface="+mn-ea"/>
                <a:cs typeface="+mn-ea"/>
                <a:sym typeface="+mn-lt"/>
              </a:rPr>
              <a:t>辆，取得含增值税销售额 </a:t>
            </a:r>
            <a:r>
              <a:rPr lang="en-US" altLang="zh-CN" sz="2000" dirty="0">
                <a:latin typeface="+mn-lt"/>
                <a:ea typeface="+mn-ea"/>
                <a:cs typeface="+mn-ea"/>
                <a:sym typeface="+mn-lt"/>
              </a:rPr>
              <a:t>2 034 </a:t>
            </a:r>
            <a:r>
              <a:rPr lang="zh-CN" altLang="en-US" sz="2000" dirty="0">
                <a:latin typeface="+mn-lt"/>
                <a:ea typeface="+mn-ea"/>
                <a:cs typeface="+mn-ea"/>
                <a:sym typeface="+mn-lt"/>
              </a:rPr>
              <a:t>万元。已知增值税税率为 </a:t>
            </a:r>
            <a:r>
              <a:rPr lang="en-US" altLang="zh-CN" sz="2000" dirty="0">
                <a:latin typeface="+mn-lt"/>
                <a:ea typeface="+mn-ea"/>
                <a:cs typeface="+mn-ea"/>
                <a:sym typeface="+mn-lt"/>
              </a:rPr>
              <a:t>13</a:t>
            </a:r>
            <a:r>
              <a:rPr lang="zh-CN" altLang="en-US" sz="2000" dirty="0">
                <a:latin typeface="+mn-lt"/>
                <a:ea typeface="+mn-ea"/>
                <a:cs typeface="+mn-ea"/>
                <a:sym typeface="+mn-lt"/>
              </a:rPr>
              <a:t>％，消费税税率为 </a:t>
            </a:r>
            <a:r>
              <a:rPr lang="en-US" altLang="zh-CN" sz="2000" dirty="0">
                <a:latin typeface="+mn-lt"/>
                <a:ea typeface="+mn-ea"/>
                <a:cs typeface="+mn-ea"/>
                <a:sym typeface="+mn-lt"/>
              </a:rPr>
              <a:t>10</a:t>
            </a:r>
            <a:r>
              <a:rPr lang="zh-CN" altLang="en-US" sz="2000" dirty="0">
                <a:latin typeface="+mn-lt"/>
                <a:ea typeface="+mn-ea"/>
                <a:cs typeface="+mn-ea"/>
                <a:sym typeface="+mn-lt"/>
              </a:rPr>
              <a:t>％，计算甲汽车经销商当月零售超豪华小汽车应缴纳消费税税额的下列算式中，正确的是（ ）。</a:t>
            </a:r>
          </a:p>
          <a:p>
            <a:r>
              <a:rPr lang="zh-CN" altLang="en-US" sz="2000" dirty="0">
                <a:latin typeface="+mn-lt"/>
                <a:ea typeface="+mn-ea"/>
                <a:cs typeface="+mn-ea"/>
                <a:sym typeface="+mn-lt"/>
              </a:rPr>
              <a:t> </a:t>
            </a:r>
            <a:r>
              <a:rPr lang="en-US" altLang="zh-CN" sz="2000" dirty="0">
                <a:latin typeface="+mn-lt"/>
                <a:ea typeface="+mn-ea"/>
                <a:cs typeface="+mn-ea"/>
                <a:sym typeface="+mn-lt"/>
              </a:rPr>
              <a:t>A.2 034÷</a:t>
            </a:r>
            <a:r>
              <a:rPr lang="zh-CN" altLang="en-US" sz="2000" dirty="0">
                <a:latin typeface="+mn-lt"/>
                <a:ea typeface="+mn-ea"/>
                <a:cs typeface="+mn-ea"/>
                <a:sym typeface="+mn-lt"/>
              </a:rPr>
              <a:t>（</a:t>
            </a:r>
            <a:r>
              <a:rPr lang="en-US" altLang="zh-CN" sz="2000" dirty="0">
                <a:latin typeface="+mn-lt"/>
                <a:ea typeface="+mn-ea"/>
                <a:cs typeface="+mn-ea"/>
                <a:sym typeface="+mn-lt"/>
              </a:rPr>
              <a:t>1</a:t>
            </a:r>
            <a:r>
              <a:rPr lang="zh-CN" altLang="en-US" sz="2000" dirty="0">
                <a:latin typeface="+mn-lt"/>
                <a:ea typeface="+mn-ea"/>
                <a:cs typeface="+mn-ea"/>
                <a:sym typeface="+mn-lt"/>
              </a:rPr>
              <a:t>－</a:t>
            </a:r>
            <a:r>
              <a:rPr lang="en-US" altLang="zh-CN" sz="2000" dirty="0">
                <a:latin typeface="+mn-lt"/>
                <a:ea typeface="+mn-ea"/>
                <a:cs typeface="+mn-ea"/>
                <a:sym typeface="+mn-lt"/>
              </a:rPr>
              <a:t>10</a:t>
            </a:r>
            <a:r>
              <a:rPr lang="zh-CN" altLang="en-US" sz="2000" dirty="0">
                <a:latin typeface="+mn-lt"/>
                <a:ea typeface="+mn-ea"/>
                <a:cs typeface="+mn-ea"/>
                <a:sym typeface="+mn-lt"/>
              </a:rPr>
              <a:t>％）</a:t>
            </a:r>
            <a:r>
              <a:rPr lang="en-US" altLang="zh-CN" sz="2000" dirty="0">
                <a:latin typeface="+mn-lt"/>
                <a:ea typeface="+mn-ea"/>
                <a:cs typeface="+mn-ea"/>
                <a:sym typeface="+mn-lt"/>
              </a:rPr>
              <a:t>×10</a:t>
            </a:r>
            <a:r>
              <a:rPr lang="zh-CN" altLang="en-US" sz="2000" dirty="0">
                <a:latin typeface="+mn-lt"/>
                <a:ea typeface="+mn-ea"/>
                <a:cs typeface="+mn-ea"/>
                <a:sym typeface="+mn-lt"/>
              </a:rPr>
              <a:t>％＝</a:t>
            </a:r>
            <a:r>
              <a:rPr lang="en-US" altLang="zh-CN" sz="2000" dirty="0">
                <a:latin typeface="+mn-lt"/>
                <a:ea typeface="+mn-ea"/>
                <a:cs typeface="+mn-ea"/>
                <a:sym typeface="+mn-lt"/>
              </a:rPr>
              <a:t>226 </a:t>
            </a:r>
            <a:r>
              <a:rPr lang="zh-CN" altLang="en-US" sz="2000" dirty="0">
                <a:latin typeface="+mn-lt"/>
                <a:ea typeface="+mn-ea"/>
                <a:cs typeface="+mn-ea"/>
                <a:sym typeface="+mn-lt"/>
              </a:rPr>
              <a:t>万元</a:t>
            </a:r>
          </a:p>
          <a:p>
            <a:r>
              <a:rPr lang="zh-CN" altLang="en-US" sz="2000" dirty="0">
                <a:latin typeface="+mn-lt"/>
                <a:ea typeface="+mn-ea"/>
                <a:cs typeface="+mn-ea"/>
                <a:sym typeface="+mn-lt"/>
              </a:rPr>
              <a:t> </a:t>
            </a:r>
            <a:r>
              <a:rPr lang="en-US" altLang="zh-CN" sz="2000" dirty="0">
                <a:latin typeface="+mn-lt"/>
                <a:ea typeface="+mn-ea"/>
                <a:cs typeface="+mn-ea"/>
                <a:sym typeface="+mn-lt"/>
              </a:rPr>
              <a:t>B.2 034×10</a:t>
            </a:r>
            <a:r>
              <a:rPr lang="zh-CN" altLang="en-US" sz="2000" dirty="0">
                <a:latin typeface="+mn-lt"/>
                <a:ea typeface="+mn-ea"/>
                <a:cs typeface="+mn-ea"/>
                <a:sym typeface="+mn-lt"/>
              </a:rPr>
              <a:t>％＝</a:t>
            </a:r>
            <a:r>
              <a:rPr lang="en-US" altLang="zh-CN" sz="2000" dirty="0">
                <a:latin typeface="+mn-lt"/>
                <a:ea typeface="+mn-ea"/>
                <a:cs typeface="+mn-ea"/>
                <a:sym typeface="+mn-lt"/>
              </a:rPr>
              <a:t>203.4 </a:t>
            </a:r>
            <a:r>
              <a:rPr lang="zh-CN" altLang="en-US" sz="2000" dirty="0">
                <a:latin typeface="+mn-lt"/>
                <a:ea typeface="+mn-ea"/>
                <a:cs typeface="+mn-ea"/>
                <a:sym typeface="+mn-lt"/>
              </a:rPr>
              <a:t>万元</a:t>
            </a:r>
          </a:p>
          <a:p>
            <a:r>
              <a:rPr lang="zh-CN" altLang="en-US" sz="2000" dirty="0">
                <a:latin typeface="+mn-lt"/>
                <a:ea typeface="+mn-ea"/>
                <a:cs typeface="+mn-ea"/>
                <a:sym typeface="+mn-lt"/>
              </a:rPr>
              <a:t> </a:t>
            </a:r>
            <a:r>
              <a:rPr lang="en-US" altLang="zh-CN" sz="2000" dirty="0">
                <a:latin typeface="+mn-lt"/>
                <a:ea typeface="+mn-ea"/>
                <a:cs typeface="+mn-ea"/>
                <a:sym typeface="+mn-lt"/>
              </a:rPr>
              <a:t>C.2 034÷</a:t>
            </a:r>
            <a:r>
              <a:rPr lang="zh-CN" altLang="en-US" sz="2000" dirty="0">
                <a:latin typeface="+mn-lt"/>
                <a:ea typeface="+mn-ea"/>
                <a:cs typeface="+mn-ea"/>
                <a:sym typeface="+mn-lt"/>
              </a:rPr>
              <a:t>（</a:t>
            </a:r>
            <a:r>
              <a:rPr lang="en-US" altLang="zh-CN" sz="2000" dirty="0">
                <a:latin typeface="+mn-lt"/>
                <a:ea typeface="+mn-ea"/>
                <a:cs typeface="+mn-ea"/>
                <a:sym typeface="+mn-lt"/>
              </a:rPr>
              <a:t>1</a:t>
            </a:r>
            <a:r>
              <a:rPr lang="zh-CN" altLang="en-US" sz="2000" dirty="0">
                <a:latin typeface="+mn-lt"/>
                <a:ea typeface="+mn-ea"/>
                <a:cs typeface="+mn-ea"/>
                <a:sym typeface="+mn-lt"/>
              </a:rPr>
              <a:t>＋</a:t>
            </a:r>
            <a:r>
              <a:rPr lang="en-US" altLang="zh-CN" sz="2000" dirty="0">
                <a:latin typeface="+mn-lt"/>
                <a:ea typeface="+mn-ea"/>
                <a:cs typeface="+mn-ea"/>
                <a:sym typeface="+mn-lt"/>
              </a:rPr>
              <a:t>13</a:t>
            </a:r>
            <a:r>
              <a:rPr lang="zh-CN" altLang="en-US" sz="2000" dirty="0">
                <a:latin typeface="+mn-lt"/>
                <a:ea typeface="+mn-ea"/>
                <a:cs typeface="+mn-ea"/>
                <a:sym typeface="+mn-lt"/>
              </a:rPr>
              <a:t>％）</a:t>
            </a:r>
            <a:r>
              <a:rPr lang="en-US" altLang="zh-CN" sz="2000" dirty="0">
                <a:latin typeface="+mn-lt"/>
                <a:ea typeface="+mn-ea"/>
                <a:cs typeface="+mn-ea"/>
                <a:sym typeface="+mn-lt"/>
              </a:rPr>
              <a:t>÷</a:t>
            </a:r>
            <a:r>
              <a:rPr lang="zh-CN" altLang="en-US" sz="2000" dirty="0">
                <a:latin typeface="+mn-lt"/>
                <a:ea typeface="+mn-ea"/>
                <a:cs typeface="+mn-ea"/>
                <a:sym typeface="+mn-lt"/>
              </a:rPr>
              <a:t>（</a:t>
            </a:r>
            <a:r>
              <a:rPr lang="en-US" altLang="zh-CN" sz="2000" dirty="0">
                <a:latin typeface="+mn-lt"/>
                <a:ea typeface="+mn-ea"/>
                <a:cs typeface="+mn-ea"/>
                <a:sym typeface="+mn-lt"/>
              </a:rPr>
              <a:t>1</a:t>
            </a:r>
            <a:r>
              <a:rPr lang="zh-CN" altLang="en-US" sz="2000" dirty="0">
                <a:latin typeface="+mn-lt"/>
                <a:ea typeface="+mn-ea"/>
                <a:cs typeface="+mn-ea"/>
                <a:sym typeface="+mn-lt"/>
              </a:rPr>
              <a:t>－</a:t>
            </a:r>
            <a:r>
              <a:rPr lang="en-US" altLang="zh-CN" sz="2000" dirty="0">
                <a:latin typeface="+mn-lt"/>
                <a:ea typeface="+mn-ea"/>
                <a:cs typeface="+mn-ea"/>
                <a:sym typeface="+mn-lt"/>
              </a:rPr>
              <a:t>10</a:t>
            </a:r>
            <a:r>
              <a:rPr lang="zh-CN" altLang="en-US" sz="2000" dirty="0">
                <a:latin typeface="+mn-lt"/>
                <a:ea typeface="+mn-ea"/>
                <a:cs typeface="+mn-ea"/>
                <a:sym typeface="+mn-lt"/>
              </a:rPr>
              <a:t>％）</a:t>
            </a:r>
            <a:r>
              <a:rPr lang="en-US" altLang="zh-CN" sz="2000" dirty="0">
                <a:latin typeface="+mn-lt"/>
                <a:ea typeface="+mn-ea"/>
                <a:cs typeface="+mn-ea"/>
                <a:sym typeface="+mn-lt"/>
              </a:rPr>
              <a:t>×10</a:t>
            </a:r>
            <a:r>
              <a:rPr lang="zh-CN" altLang="en-US" sz="2000" dirty="0">
                <a:latin typeface="+mn-lt"/>
                <a:ea typeface="+mn-ea"/>
                <a:cs typeface="+mn-ea"/>
                <a:sym typeface="+mn-lt"/>
              </a:rPr>
              <a:t>％＝</a:t>
            </a:r>
            <a:r>
              <a:rPr lang="en-US" altLang="zh-CN" sz="2000" dirty="0">
                <a:latin typeface="+mn-lt"/>
                <a:ea typeface="+mn-ea"/>
                <a:cs typeface="+mn-ea"/>
                <a:sym typeface="+mn-lt"/>
              </a:rPr>
              <a:t>200 </a:t>
            </a:r>
            <a:r>
              <a:rPr lang="zh-CN" altLang="en-US" sz="2000" dirty="0">
                <a:latin typeface="+mn-lt"/>
                <a:ea typeface="+mn-ea"/>
                <a:cs typeface="+mn-ea"/>
                <a:sym typeface="+mn-lt"/>
              </a:rPr>
              <a:t>万元</a:t>
            </a:r>
          </a:p>
          <a:p>
            <a:r>
              <a:rPr lang="zh-CN" altLang="en-US" sz="2000" dirty="0">
                <a:latin typeface="+mn-lt"/>
                <a:ea typeface="+mn-ea"/>
                <a:cs typeface="+mn-ea"/>
                <a:sym typeface="+mn-lt"/>
              </a:rPr>
              <a:t> </a:t>
            </a:r>
            <a:r>
              <a:rPr lang="en-US" altLang="zh-CN" sz="2000" dirty="0">
                <a:latin typeface="+mn-lt"/>
                <a:ea typeface="+mn-ea"/>
                <a:cs typeface="+mn-ea"/>
                <a:sym typeface="+mn-lt"/>
              </a:rPr>
              <a:t>D.2 034÷</a:t>
            </a:r>
            <a:r>
              <a:rPr lang="zh-CN" altLang="en-US" sz="2000" dirty="0">
                <a:latin typeface="+mn-lt"/>
                <a:ea typeface="+mn-ea"/>
                <a:cs typeface="+mn-ea"/>
                <a:sym typeface="+mn-lt"/>
              </a:rPr>
              <a:t>（</a:t>
            </a:r>
            <a:r>
              <a:rPr lang="en-US" altLang="zh-CN" sz="2000" dirty="0">
                <a:latin typeface="+mn-lt"/>
                <a:ea typeface="+mn-ea"/>
                <a:cs typeface="+mn-ea"/>
                <a:sym typeface="+mn-lt"/>
              </a:rPr>
              <a:t>1</a:t>
            </a:r>
            <a:r>
              <a:rPr lang="zh-CN" altLang="en-US" sz="2000" dirty="0">
                <a:latin typeface="+mn-lt"/>
                <a:ea typeface="+mn-ea"/>
                <a:cs typeface="+mn-ea"/>
                <a:sym typeface="+mn-lt"/>
              </a:rPr>
              <a:t>＋</a:t>
            </a:r>
            <a:r>
              <a:rPr lang="en-US" altLang="zh-CN" sz="2000" dirty="0">
                <a:latin typeface="+mn-lt"/>
                <a:ea typeface="+mn-ea"/>
                <a:cs typeface="+mn-ea"/>
                <a:sym typeface="+mn-lt"/>
              </a:rPr>
              <a:t>13</a:t>
            </a:r>
            <a:r>
              <a:rPr lang="zh-CN" altLang="en-US" sz="2000" dirty="0">
                <a:latin typeface="+mn-lt"/>
                <a:ea typeface="+mn-ea"/>
                <a:cs typeface="+mn-ea"/>
                <a:sym typeface="+mn-lt"/>
              </a:rPr>
              <a:t>％）</a:t>
            </a:r>
            <a:r>
              <a:rPr lang="en-US" altLang="zh-CN" sz="2000" dirty="0">
                <a:latin typeface="+mn-lt"/>
                <a:ea typeface="+mn-ea"/>
                <a:cs typeface="+mn-ea"/>
                <a:sym typeface="+mn-lt"/>
              </a:rPr>
              <a:t>×10</a:t>
            </a:r>
            <a:r>
              <a:rPr lang="zh-CN" altLang="en-US" sz="2000" dirty="0">
                <a:latin typeface="+mn-lt"/>
                <a:ea typeface="+mn-ea"/>
                <a:cs typeface="+mn-ea"/>
                <a:sym typeface="+mn-lt"/>
              </a:rPr>
              <a:t>％＝</a:t>
            </a:r>
            <a:r>
              <a:rPr lang="en-US" altLang="zh-CN" sz="2000" dirty="0">
                <a:latin typeface="+mn-lt"/>
                <a:ea typeface="+mn-ea"/>
                <a:cs typeface="+mn-ea"/>
                <a:sym typeface="+mn-lt"/>
              </a:rPr>
              <a:t>180 </a:t>
            </a:r>
            <a:r>
              <a:rPr lang="zh-CN" altLang="en-US" sz="2000" dirty="0">
                <a:latin typeface="+mn-lt"/>
                <a:ea typeface="+mn-ea"/>
                <a:cs typeface="+mn-ea"/>
                <a:sym typeface="+mn-lt"/>
              </a:rPr>
              <a:t>万</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6"/>
            <a:ext cx="677108" cy="1428693"/>
            <a:chOff x="9306655"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5"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D</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30497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22020" y="299720"/>
            <a:ext cx="7309485" cy="499110"/>
          </a:xfrm>
          <a:prstGeom prst="rect">
            <a:avLst/>
          </a:prstGeom>
          <a:noFill/>
        </p:spPr>
        <p:txBody>
          <a:bodyPr wrap="square" lIns="68580" tIns="34290" rIns="68580" bIns="34290" rtlCol="0">
            <a:spAutoFit/>
          </a:bodyPr>
          <a:lstStyle/>
          <a:p>
            <a:pPr algn="ctr"/>
            <a:r>
              <a:rPr lang="zh-CN" altLang="zh-CN" sz="2800" b="1" dirty="0">
                <a:solidFill>
                  <a:srgbClr val="0070C0"/>
                </a:solidFill>
              </a:rPr>
              <a:t>一、消费税概念</a:t>
            </a:r>
          </a:p>
        </p:txBody>
      </p:sp>
      <p:sp>
        <p:nvSpPr>
          <p:cNvPr id="25" name="圆角矩形 24"/>
          <p:cNvSpPr/>
          <p:nvPr/>
        </p:nvSpPr>
        <p:spPr>
          <a:xfrm>
            <a:off x="2966116" y="1628461"/>
            <a:ext cx="1438976" cy="2696498"/>
          </a:xfrm>
          <a:prstGeom prst="roundRect">
            <a:avLst>
              <a:gd name="adj" fmla="val 50000"/>
            </a:avLst>
          </a:prstGeom>
          <a:solidFill>
            <a:schemeClr val="bg1">
              <a:lumMod val="95000"/>
            </a:schemeClr>
          </a:solidFill>
          <a:ln w="50800">
            <a:noFill/>
          </a:ln>
          <a:effectLst>
            <a:outerShdw blurRad="139700" dist="50800" dir="2700000" algn="tl" rotWithShape="0">
              <a:schemeClr val="tx1">
                <a:alpha val="29000"/>
              </a:schemeClr>
            </a:outerShdw>
          </a:effectLst>
          <a:scene3d>
            <a:camera prst="orthographicFront"/>
            <a:lightRig rig="threePt" dir="t"/>
          </a:scene3d>
          <a:sp3d prstMaterial="softEdge">
            <a:bevelT w="38100" h="6350"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000" b="1">
              <a:solidFill>
                <a:srgbClr val="FFFFFF"/>
              </a:solidFill>
              <a:latin typeface="Calibri" panose="020F0502020204030204"/>
              <a:ea typeface="宋体" panose="02010600030101010101" pitchFamily="2" charset="-122"/>
            </a:endParaRPr>
          </a:p>
        </p:txBody>
      </p:sp>
      <p:grpSp>
        <p:nvGrpSpPr>
          <p:cNvPr id="26" name="组合 25"/>
          <p:cNvGrpSpPr/>
          <p:nvPr/>
        </p:nvGrpSpPr>
        <p:grpSpPr>
          <a:xfrm>
            <a:off x="2981909" y="2863739"/>
            <a:ext cx="1407387" cy="1407388"/>
            <a:chOff x="4184106" y="2952206"/>
            <a:chExt cx="3823790" cy="3823790"/>
          </a:xfrm>
        </p:grpSpPr>
        <p:sp>
          <p:nvSpPr>
            <p:cNvPr id="27" name="椭圆 26"/>
            <p:cNvSpPr/>
            <p:nvPr/>
          </p:nvSpPr>
          <p:spPr>
            <a:xfrm>
              <a:off x="4184106" y="2952206"/>
              <a:ext cx="3823790" cy="3823790"/>
            </a:xfrm>
            <a:prstGeom prst="ellipse">
              <a:avLst/>
            </a:prstGeom>
            <a:gradFill>
              <a:gsLst>
                <a:gs pos="100000">
                  <a:schemeClr val="bg1">
                    <a:lumMod val="75000"/>
                  </a:schemeClr>
                </a:gs>
                <a:gs pos="0">
                  <a:schemeClr val="bg1"/>
                </a:gs>
              </a:gsLst>
              <a:lin ang="5400000" scaled="0"/>
            </a:gradFill>
            <a:ln w="9525">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000" b="1">
                <a:solidFill>
                  <a:srgbClr val="FFFFFF"/>
                </a:solidFill>
                <a:latin typeface="Calibri" panose="020F0502020204030204"/>
                <a:ea typeface="宋体" panose="02010600030101010101" pitchFamily="2" charset="-122"/>
              </a:endParaRPr>
            </a:p>
          </p:txBody>
        </p:sp>
        <p:grpSp>
          <p:nvGrpSpPr>
            <p:cNvPr id="28" name="组合 27"/>
            <p:cNvGrpSpPr/>
            <p:nvPr/>
          </p:nvGrpSpPr>
          <p:grpSpPr>
            <a:xfrm>
              <a:off x="4710169" y="3478269"/>
              <a:ext cx="2771663" cy="2771663"/>
              <a:chOff x="2193191" y="1899415"/>
              <a:chExt cx="2421376" cy="2421376"/>
            </a:xfrm>
            <a:effectLst/>
          </p:grpSpPr>
          <p:sp>
            <p:nvSpPr>
              <p:cNvPr id="29" name="椭圆 28"/>
              <p:cNvSpPr/>
              <p:nvPr/>
            </p:nvSpPr>
            <p:spPr>
              <a:xfrm>
                <a:off x="2193191" y="1899415"/>
                <a:ext cx="2421376" cy="2421376"/>
              </a:xfrm>
              <a:prstGeom prst="ellipse">
                <a:avLst/>
              </a:prstGeom>
              <a:solidFill>
                <a:schemeClr val="accent1"/>
              </a:solid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000" b="1">
                  <a:solidFill>
                    <a:srgbClr val="FFFFFF"/>
                  </a:solidFill>
                  <a:latin typeface="Calibri" panose="020F0502020204030204"/>
                  <a:ea typeface="宋体" panose="02010600030101010101" pitchFamily="2" charset="-122"/>
                </a:endParaRPr>
              </a:p>
            </p:txBody>
          </p:sp>
          <p:sp>
            <p:nvSpPr>
              <p:cNvPr id="30" name="六边形 29"/>
              <p:cNvSpPr/>
              <p:nvPr/>
            </p:nvSpPr>
            <p:spPr>
              <a:xfrm>
                <a:off x="2285093" y="2093027"/>
                <a:ext cx="2237576" cy="2034159"/>
              </a:xfrm>
              <a:prstGeom prst="hexagon">
                <a:avLst/>
              </a:prstGeom>
              <a:solidFill>
                <a:schemeClr val="bg1">
                  <a:lumMod val="95000"/>
                </a:schemeClr>
              </a:solidFill>
              <a:ln w="50800">
                <a:noFill/>
              </a:ln>
              <a:effectLst>
                <a:outerShdw blurRad="76200" dist="38100" dir="2700000" algn="tl" rotWithShape="0">
                  <a:schemeClr val="accent1">
                    <a:lumMod val="50000"/>
                    <a:alpha val="64000"/>
                  </a:schemeClr>
                </a:outerShdw>
              </a:effectLst>
              <a:scene3d>
                <a:camera prst="orthographicFront"/>
                <a:lightRig rig="threePt" dir="t"/>
              </a:scene3d>
              <a:sp3d prstMaterial="softEdge">
                <a:bevelT w="317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000" b="1">
                  <a:solidFill>
                    <a:srgbClr val="FFFFFF"/>
                  </a:solidFill>
                  <a:latin typeface="Calibri" panose="020F0502020204030204"/>
                  <a:ea typeface="宋体" panose="02010600030101010101" pitchFamily="2" charset="-122"/>
                </a:endParaRPr>
              </a:p>
            </p:txBody>
          </p:sp>
        </p:grpSp>
      </p:grpSp>
      <p:sp>
        <p:nvSpPr>
          <p:cNvPr id="32" name="文本框 10"/>
          <p:cNvSpPr txBox="1"/>
          <p:nvPr/>
        </p:nvSpPr>
        <p:spPr bwMode="auto">
          <a:xfrm>
            <a:off x="3025285" y="1960551"/>
            <a:ext cx="1320638" cy="1014730"/>
          </a:xfrm>
          <a:prstGeom prst="rect">
            <a:avLst/>
          </a:prstGeom>
          <a:noFill/>
        </p:spPr>
        <p:txBody>
          <a:bodyPr wrap="square">
            <a:spAutoFit/>
          </a:bodyPr>
          <a:lstStyle/>
          <a:p>
            <a:pPr algn="ctr"/>
            <a:r>
              <a:rPr lang="zh-CN" altLang="en-US" sz="2000" b="1" dirty="0">
                <a:solidFill>
                  <a:schemeClr val="tx1"/>
                </a:solidFill>
                <a:latin typeface="+mn-ea"/>
              </a:rPr>
              <a:t>消费税与增值税的关系</a:t>
            </a:r>
          </a:p>
        </p:txBody>
      </p:sp>
      <p:cxnSp>
        <p:nvCxnSpPr>
          <p:cNvPr id="34" name="直接连接符 33"/>
          <p:cNvCxnSpPr/>
          <p:nvPr/>
        </p:nvCxnSpPr>
        <p:spPr>
          <a:xfrm>
            <a:off x="3192457" y="2822827"/>
            <a:ext cx="986291"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圆角矩形 34"/>
          <p:cNvSpPr/>
          <p:nvPr/>
        </p:nvSpPr>
        <p:spPr>
          <a:xfrm>
            <a:off x="4738909" y="1628461"/>
            <a:ext cx="1438976" cy="2696498"/>
          </a:xfrm>
          <a:prstGeom prst="roundRect">
            <a:avLst>
              <a:gd name="adj" fmla="val 50000"/>
            </a:avLst>
          </a:prstGeom>
          <a:solidFill>
            <a:schemeClr val="bg1">
              <a:lumMod val="95000"/>
            </a:schemeClr>
          </a:solidFill>
          <a:ln w="50800">
            <a:noFill/>
          </a:ln>
          <a:effectLst>
            <a:outerShdw blurRad="139700" dist="50800" dir="2700000" algn="tl" rotWithShape="0">
              <a:schemeClr val="tx1">
                <a:alpha val="29000"/>
              </a:schemeClr>
            </a:outerShdw>
          </a:effectLst>
          <a:scene3d>
            <a:camera prst="orthographicFront"/>
            <a:lightRig rig="threePt" dir="t"/>
          </a:scene3d>
          <a:sp3d prstMaterial="softEdge">
            <a:bevelT w="38100" h="6350"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000" b="1">
              <a:solidFill>
                <a:srgbClr val="FFFFFF"/>
              </a:solidFill>
              <a:latin typeface="Calibri" panose="020F0502020204030204"/>
              <a:ea typeface="宋体" panose="02010600030101010101" pitchFamily="2" charset="-122"/>
            </a:endParaRPr>
          </a:p>
        </p:txBody>
      </p:sp>
      <p:grpSp>
        <p:nvGrpSpPr>
          <p:cNvPr id="36" name="组合 35"/>
          <p:cNvGrpSpPr/>
          <p:nvPr/>
        </p:nvGrpSpPr>
        <p:grpSpPr>
          <a:xfrm>
            <a:off x="4754701" y="1685020"/>
            <a:ext cx="1407387" cy="1407388"/>
            <a:chOff x="4184106" y="2952206"/>
            <a:chExt cx="3823790" cy="3823790"/>
          </a:xfrm>
        </p:grpSpPr>
        <p:sp>
          <p:nvSpPr>
            <p:cNvPr id="37" name="椭圆 36"/>
            <p:cNvSpPr/>
            <p:nvPr/>
          </p:nvSpPr>
          <p:spPr>
            <a:xfrm>
              <a:off x="4184106" y="2952206"/>
              <a:ext cx="3823790" cy="3823790"/>
            </a:xfrm>
            <a:prstGeom prst="ellipse">
              <a:avLst/>
            </a:prstGeom>
            <a:gradFill>
              <a:gsLst>
                <a:gs pos="100000">
                  <a:schemeClr val="bg1">
                    <a:lumMod val="75000"/>
                  </a:schemeClr>
                </a:gs>
                <a:gs pos="0">
                  <a:schemeClr val="bg1"/>
                </a:gs>
              </a:gsLst>
              <a:lin ang="5400000" scaled="0"/>
            </a:gradFill>
            <a:ln w="9525">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000" b="1">
                <a:solidFill>
                  <a:srgbClr val="FFFFFF"/>
                </a:solidFill>
                <a:latin typeface="Calibri" panose="020F0502020204030204"/>
                <a:ea typeface="宋体" panose="02010600030101010101" pitchFamily="2" charset="-122"/>
              </a:endParaRPr>
            </a:p>
          </p:txBody>
        </p:sp>
        <p:grpSp>
          <p:nvGrpSpPr>
            <p:cNvPr id="38" name="组合 37"/>
            <p:cNvGrpSpPr/>
            <p:nvPr/>
          </p:nvGrpSpPr>
          <p:grpSpPr>
            <a:xfrm>
              <a:off x="4710169" y="3478269"/>
              <a:ext cx="2771663" cy="2771663"/>
              <a:chOff x="2193191" y="1899415"/>
              <a:chExt cx="2421376" cy="2421376"/>
            </a:xfrm>
            <a:effectLst/>
          </p:grpSpPr>
          <p:sp>
            <p:nvSpPr>
              <p:cNvPr id="39" name="椭圆 38"/>
              <p:cNvSpPr/>
              <p:nvPr/>
            </p:nvSpPr>
            <p:spPr>
              <a:xfrm>
                <a:off x="2193191" y="1899415"/>
                <a:ext cx="2421376" cy="2421376"/>
              </a:xfrm>
              <a:prstGeom prst="ellipse">
                <a:avLst/>
              </a:prstGeom>
              <a:solidFill>
                <a:srgbClr val="0070C0"/>
              </a:solid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3">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000" b="1">
                  <a:solidFill>
                    <a:srgbClr val="FFFFFF"/>
                  </a:solidFill>
                  <a:latin typeface="Calibri" panose="020F0502020204030204"/>
                  <a:ea typeface="宋体" panose="02010600030101010101" pitchFamily="2" charset="-122"/>
                </a:endParaRPr>
              </a:p>
            </p:txBody>
          </p:sp>
          <p:sp>
            <p:nvSpPr>
              <p:cNvPr id="40" name="六边形 39"/>
              <p:cNvSpPr/>
              <p:nvPr/>
            </p:nvSpPr>
            <p:spPr>
              <a:xfrm>
                <a:off x="2285093" y="2093027"/>
                <a:ext cx="2237576" cy="2034159"/>
              </a:xfrm>
              <a:prstGeom prst="hexagon">
                <a:avLst/>
              </a:prstGeom>
              <a:solidFill>
                <a:schemeClr val="bg1">
                  <a:lumMod val="95000"/>
                </a:schemeClr>
              </a:solidFill>
              <a:ln w="50800">
                <a:noFill/>
              </a:ln>
              <a:effectLst>
                <a:outerShdw blurRad="76200" dist="38100" dir="2700000" algn="tl" rotWithShape="0">
                  <a:schemeClr val="accent3">
                    <a:lumMod val="50000"/>
                    <a:alpha val="64000"/>
                  </a:schemeClr>
                </a:outerShdw>
              </a:effectLst>
              <a:scene3d>
                <a:camera prst="orthographicFront"/>
                <a:lightRig rig="threePt" dir="t"/>
              </a:scene3d>
              <a:sp3d prstMaterial="softEdge">
                <a:bevelT w="317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000" b="1">
                  <a:solidFill>
                    <a:srgbClr val="FFFFFF"/>
                  </a:solidFill>
                  <a:latin typeface="Calibri" panose="020F0502020204030204"/>
                  <a:ea typeface="宋体" panose="02010600030101010101" pitchFamily="2" charset="-122"/>
                </a:endParaRPr>
              </a:p>
            </p:txBody>
          </p:sp>
        </p:grpSp>
      </p:grpSp>
      <p:sp>
        <p:nvSpPr>
          <p:cNvPr id="43" name="文本框 30"/>
          <p:cNvSpPr txBox="1"/>
          <p:nvPr/>
        </p:nvSpPr>
        <p:spPr bwMode="auto">
          <a:xfrm>
            <a:off x="4839544" y="3282714"/>
            <a:ext cx="1419582" cy="706755"/>
          </a:xfrm>
          <a:prstGeom prst="rect">
            <a:avLst/>
          </a:prstGeom>
          <a:noFill/>
        </p:spPr>
        <p:txBody>
          <a:bodyPr wrap="square">
            <a:spAutoFit/>
          </a:bodyPr>
          <a:lstStyle/>
          <a:p>
            <a:pPr algn="ctr">
              <a:defRPr/>
            </a:pPr>
            <a:r>
              <a:rPr lang="zh-CN" altLang="en-US" sz="2000" b="1" spc="75" dirty="0">
                <a:solidFill>
                  <a:srgbClr val="0070C0"/>
                </a:solidFill>
                <a:latin typeface="+mn-ea"/>
              </a:rPr>
              <a:t>消费税是什么？</a:t>
            </a:r>
          </a:p>
        </p:txBody>
      </p:sp>
      <p:cxnSp>
        <p:nvCxnSpPr>
          <p:cNvPr id="44" name="直接连接符 43"/>
          <p:cNvCxnSpPr/>
          <p:nvPr/>
        </p:nvCxnSpPr>
        <p:spPr>
          <a:xfrm>
            <a:off x="4965249" y="3194302"/>
            <a:ext cx="986291"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6" name="文本框 37"/>
          <p:cNvSpPr txBox="1"/>
          <p:nvPr/>
        </p:nvSpPr>
        <p:spPr>
          <a:xfrm>
            <a:off x="3207130" y="3251466"/>
            <a:ext cx="947164" cy="398780"/>
          </a:xfrm>
          <a:prstGeom prst="rect">
            <a:avLst/>
          </a:prstGeom>
          <a:noFill/>
        </p:spPr>
        <p:txBody>
          <a:bodyPr wrap="square" rtlCol="0">
            <a:spAutoFit/>
          </a:bodyPr>
          <a:lstStyle/>
          <a:p>
            <a:pPr algn="ctr"/>
            <a:r>
              <a:rPr lang="en-US" altLang="zh-CN" sz="2000" b="1" dirty="0">
                <a:solidFill>
                  <a:schemeClr val="tx1">
                    <a:lumMod val="65000"/>
                    <a:lumOff val="35000"/>
                  </a:schemeClr>
                </a:solidFill>
                <a:latin typeface="Impact" panose="020B0806030902050204" pitchFamily="34" charset="0"/>
              </a:rPr>
              <a:t>01</a:t>
            </a:r>
          </a:p>
        </p:txBody>
      </p:sp>
      <p:sp>
        <p:nvSpPr>
          <p:cNvPr id="49" name="文本框 41"/>
          <p:cNvSpPr txBox="1"/>
          <p:nvPr/>
        </p:nvSpPr>
        <p:spPr>
          <a:xfrm>
            <a:off x="4977637" y="2072747"/>
            <a:ext cx="947164" cy="398780"/>
          </a:xfrm>
          <a:prstGeom prst="rect">
            <a:avLst/>
          </a:prstGeom>
          <a:noFill/>
        </p:spPr>
        <p:txBody>
          <a:bodyPr wrap="square" rtlCol="0">
            <a:spAutoFit/>
          </a:bodyPr>
          <a:lstStyle/>
          <a:p>
            <a:pPr algn="ctr"/>
            <a:r>
              <a:rPr lang="en-US" altLang="zh-CN" sz="2000" b="1" dirty="0">
                <a:solidFill>
                  <a:schemeClr val="tx1">
                    <a:lumMod val="65000"/>
                    <a:lumOff val="35000"/>
                  </a:schemeClr>
                </a:solidFill>
                <a:latin typeface="Impact" panose="020B0806030902050204" pitchFamily="34" charset="0"/>
              </a:rPr>
              <a:t>02</a:t>
            </a:r>
          </a:p>
        </p:txBody>
      </p:sp>
      <p:sp>
        <p:nvSpPr>
          <p:cNvPr id="51" name="文本框 43"/>
          <p:cNvSpPr txBox="1"/>
          <p:nvPr/>
        </p:nvSpPr>
        <p:spPr bwMode="auto">
          <a:xfrm>
            <a:off x="6407785" y="1160780"/>
            <a:ext cx="2465705" cy="3300095"/>
          </a:xfrm>
          <a:prstGeom prst="rect">
            <a:avLst/>
          </a:prstGeom>
          <a:noFill/>
        </p:spPr>
        <p:txBody>
          <a:bodyPr wrap="square" lIns="68580" tIns="34290" rIns="68580" bIns="34290">
            <a:spAutoFit/>
          </a:bodyPr>
          <a:lstStyle/>
          <a:p>
            <a:pPr algn="just">
              <a:lnSpc>
                <a:spcPct val="150000"/>
              </a:lnSpc>
              <a:defRPr/>
            </a:pPr>
            <a:r>
              <a:rPr lang="zh-CN" altLang="zh-CN" sz="2000" b="1" dirty="0"/>
              <a:t>消费税是对在我国境内从事</a:t>
            </a:r>
            <a:r>
              <a:rPr lang="zh-CN" altLang="zh-CN" sz="2000" b="1" dirty="0">
                <a:solidFill>
                  <a:srgbClr val="C00000"/>
                </a:solidFill>
              </a:rPr>
              <a:t>生产、委托加工和进口</a:t>
            </a:r>
            <a:r>
              <a:rPr lang="zh-CN" altLang="zh-CN" sz="2000" b="1" dirty="0"/>
              <a:t>应税消费品的</a:t>
            </a:r>
            <a:r>
              <a:rPr lang="zh-CN" altLang="zh-CN" sz="2000" b="1" dirty="0">
                <a:solidFill>
                  <a:srgbClr val="C00000"/>
                </a:solidFill>
              </a:rPr>
              <a:t>单位和个人</a:t>
            </a:r>
            <a:r>
              <a:rPr lang="zh-CN" altLang="zh-CN" sz="2000" b="1" dirty="0"/>
              <a:t>，就其应税消费品的销售额或销售数量</a:t>
            </a:r>
            <a:r>
              <a:rPr lang="zh-CN" altLang="en-US" sz="2000" b="1" dirty="0"/>
              <a:t>，在特定环节</a:t>
            </a:r>
            <a:r>
              <a:rPr lang="zh-CN" altLang="zh-CN" sz="2000" b="1" dirty="0"/>
              <a:t>征收的一种税</a:t>
            </a:r>
            <a:endParaRPr lang="zh-CN" altLang="en-US" sz="2000" b="1" spc="75" dirty="0">
              <a:latin typeface="+mn-ea"/>
            </a:endParaRPr>
          </a:p>
        </p:txBody>
      </p:sp>
      <p:sp>
        <p:nvSpPr>
          <p:cNvPr id="52" name="文本框 44"/>
          <p:cNvSpPr txBox="1"/>
          <p:nvPr/>
        </p:nvSpPr>
        <p:spPr bwMode="auto">
          <a:xfrm>
            <a:off x="424180" y="1160780"/>
            <a:ext cx="2541905" cy="3761740"/>
          </a:xfrm>
          <a:prstGeom prst="rect">
            <a:avLst/>
          </a:prstGeom>
          <a:noFill/>
        </p:spPr>
        <p:txBody>
          <a:bodyPr wrap="square" lIns="68580" tIns="34290" rIns="68580" bIns="34290">
            <a:spAutoFit/>
          </a:bodyPr>
          <a:lstStyle/>
          <a:p>
            <a:pPr marL="285750" indent="-285750">
              <a:lnSpc>
                <a:spcPct val="150000"/>
              </a:lnSpc>
              <a:buFont typeface="Wingdings" panose="05000000000000000000" pitchFamily="2" charset="2"/>
              <a:buChar char="u"/>
              <a:defRPr/>
            </a:pPr>
            <a:r>
              <a:rPr lang="zh-CN" altLang="zh-CN" sz="2000" b="1" dirty="0"/>
              <a:t>消费税是与增值税配套的一个税种。</a:t>
            </a:r>
            <a:endParaRPr lang="en-US" altLang="zh-CN" sz="2000" b="1" dirty="0"/>
          </a:p>
          <a:p>
            <a:pPr marL="285750" indent="-285750">
              <a:lnSpc>
                <a:spcPct val="150000"/>
              </a:lnSpc>
              <a:buFont typeface="Wingdings" panose="05000000000000000000" pitchFamily="2" charset="2"/>
              <a:buChar char="u"/>
              <a:defRPr/>
            </a:pPr>
            <a:r>
              <a:rPr lang="zh-CN" altLang="zh-CN" sz="2000" b="1" dirty="0"/>
              <a:t>它是在</a:t>
            </a:r>
            <a:r>
              <a:rPr lang="zh-CN" altLang="zh-CN" sz="2000" b="1" dirty="0">
                <a:solidFill>
                  <a:srgbClr val="C00000"/>
                </a:solidFill>
              </a:rPr>
              <a:t>普遍征收增值税的基础上</a:t>
            </a:r>
            <a:r>
              <a:rPr lang="zh-CN" altLang="zh-CN" sz="2000" b="1" dirty="0"/>
              <a:t>，根据国家产业政策的要求，选择部分消费品</a:t>
            </a:r>
            <a:r>
              <a:rPr lang="zh-CN" altLang="zh-CN" sz="2000" b="1" dirty="0">
                <a:solidFill>
                  <a:srgbClr val="C00000"/>
                </a:solidFill>
              </a:rPr>
              <a:t>再征收</a:t>
            </a:r>
            <a:r>
              <a:rPr lang="zh-CN" altLang="zh-CN" sz="2000" b="1" dirty="0"/>
              <a:t>一道特殊的</a:t>
            </a:r>
            <a:r>
              <a:rPr lang="zh-CN" altLang="zh-CN" sz="2000" b="1" dirty="0">
                <a:solidFill>
                  <a:srgbClr val="C00000"/>
                </a:solidFill>
              </a:rPr>
              <a:t>流转税</a:t>
            </a:r>
            <a:endParaRPr lang="zh-CN" altLang="en-US" sz="2000" b="1" spc="75" dirty="0">
              <a:solidFill>
                <a:srgbClr val="C00000"/>
              </a:solidFill>
              <a:latin typeface="+mn-ea"/>
            </a:endParaRPr>
          </a:p>
        </p:txBody>
      </p:sp>
    </p:spTree>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2000" fill="hold" grpId="0" nodeType="withEffect" p14:presetBounceEnd="4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40000">
                                          <p:cBhvr additive="base">
                                            <p:cTn id="7" dur="50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accel="62000" fill="hold" grpId="0" nodeType="withEffect" p14:presetBounceEnd="40000">
                                      <p:stCondLst>
                                        <p:cond delay="200"/>
                                      </p:stCondLst>
                                      <p:childTnLst>
                                        <p:set>
                                          <p:cBhvr>
                                            <p:cTn id="10" dur="1" fill="hold">
                                              <p:stCondLst>
                                                <p:cond delay="0"/>
                                              </p:stCondLst>
                                            </p:cTn>
                                            <p:tgtEl>
                                              <p:spTgt spid="35"/>
                                            </p:tgtEl>
                                            <p:attrNameLst>
                                              <p:attrName>style.visibility</p:attrName>
                                            </p:attrNameLst>
                                          </p:cBhvr>
                                          <p:to>
                                            <p:strVal val="visible"/>
                                          </p:to>
                                        </p:set>
                                        <p:anim calcmode="lin" valueType="num" p14:bounceEnd="40000">
                                          <p:cBhvr additive="base">
                                            <p:cTn id="11" dur="50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1" presetClass="entr" presetSubtype="1"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heel(1)">
                                          <p:cBhvr>
                                            <p:cTn id="16" dur="500"/>
                                            <p:tgtEl>
                                              <p:spTgt spid="26"/>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outVertical)">
                                          <p:cBhvr>
                                            <p:cTn id="20" dur="500"/>
                                            <p:tgtEl>
                                              <p:spTgt spid="34"/>
                                            </p:tgtEl>
                                          </p:cBhvr>
                                        </p:animEffect>
                                      </p:childTnLst>
                                    </p:cTn>
                                  </p:par>
                                </p:childTnLst>
                              </p:cTn>
                            </p:par>
                            <p:par>
                              <p:cTn id="21" fill="hold">
                                <p:stCondLst>
                                  <p:cond delay="1500"/>
                                </p:stCondLst>
                                <p:childTnLst>
                                  <p:par>
                                    <p:cTn id="22" presetID="21" presetClass="entr" presetSubtype="1"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heel(1)">
                                          <p:cBhvr>
                                            <p:cTn id="24" dur="500"/>
                                            <p:tgtEl>
                                              <p:spTgt spid="36"/>
                                            </p:tgtEl>
                                          </p:cBhvr>
                                        </p:animEffect>
                                      </p:childTnLst>
                                    </p:cTn>
                                  </p:par>
                                </p:childTnLst>
                              </p:cTn>
                            </p:par>
                            <p:par>
                              <p:cTn id="25" fill="hold">
                                <p:stCondLst>
                                  <p:cond delay="2000"/>
                                </p:stCondLst>
                                <p:childTnLst>
                                  <p:par>
                                    <p:cTn id="26" presetID="16" presetClass="entr" presetSubtype="37"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outVertical)">
                                          <p:cBhvr>
                                            <p:cTn id="28" dur="500"/>
                                            <p:tgtEl>
                                              <p:spTgt spid="44"/>
                                            </p:tgtEl>
                                          </p:cBhvr>
                                        </p:animEffect>
                                      </p:childTnLst>
                                    </p:cTn>
                                  </p:par>
                                </p:childTnLst>
                              </p:cTn>
                            </p:par>
                            <p:par>
                              <p:cTn id="29" fill="hold">
                                <p:stCondLst>
                                  <p:cond delay="2500"/>
                                </p:stCondLst>
                                <p:childTnLst>
                                  <p:par>
                                    <p:cTn id="30" presetID="16" presetClass="entr" presetSubtype="37"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barn(outVertical)">
                                          <p:cBhvr>
                                            <p:cTn id="32" dur="500"/>
                                            <p:tgtEl>
                                              <p:spTgt spid="51"/>
                                            </p:tgtEl>
                                          </p:cBhvr>
                                        </p:animEffect>
                                      </p:childTnLst>
                                    </p:cTn>
                                  </p:par>
                                  <p:par>
                                    <p:cTn id="33" presetID="16" presetClass="entr" presetSubtype="37"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barn(outVertical)">
                                          <p:cBhvr>
                                            <p:cTn id="3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35" grpId="0" bldLvl="0" animBg="1"/>
          <p:bldP spid="51" grpId="0"/>
          <p:bldP spid="5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2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accel="62000" fill="hold" grpId="0" nodeType="withEffect">
                                      <p:stCondLst>
                                        <p:cond delay="2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1" presetClass="entr" presetSubtype="1"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heel(1)">
                                          <p:cBhvr>
                                            <p:cTn id="16" dur="500"/>
                                            <p:tgtEl>
                                              <p:spTgt spid="26"/>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outVertical)">
                                          <p:cBhvr>
                                            <p:cTn id="20" dur="500"/>
                                            <p:tgtEl>
                                              <p:spTgt spid="34"/>
                                            </p:tgtEl>
                                          </p:cBhvr>
                                        </p:animEffect>
                                      </p:childTnLst>
                                    </p:cTn>
                                  </p:par>
                                </p:childTnLst>
                              </p:cTn>
                            </p:par>
                            <p:par>
                              <p:cTn id="21" fill="hold">
                                <p:stCondLst>
                                  <p:cond delay="1500"/>
                                </p:stCondLst>
                                <p:childTnLst>
                                  <p:par>
                                    <p:cTn id="22" presetID="21" presetClass="entr" presetSubtype="1"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heel(1)">
                                          <p:cBhvr>
                                            <p:cTn id="24" dur="500"/>
                                            <p:tgtEl>
                                              <p:spTgt spid="36"/>
                                            </p:tgtEl>
                                          </p:cBhvr>
                                        </p:animEffect>
                                      </p:childTnLst>
                                    </p:cTn>
                                  </p:par>
                                </p:childTnLst>
                              </p:cTn>
                            </p:par>
                            <p:par>
                              <p:cTn id="25" fill="hold">
                                <p:stCondLst>
                                  <p:cond delay="2000"/>
                                </p:stCondLst>
                                <p:childTnLst>
                                  <p:par>
                                    <p:cTn id="26" presetID="16" presetClass="entr" presetSubtype="37"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outVertical)">
                                          <p:cBhvr>
                                            <p:cTn id="28" dur="500"/>
                                            <p:tgtEl>
                                              <p:spTgt spid="44"/>
                                            </p:tgtEl>
                                          </p:cBhvr>
                                        </p:animEffect>
                                      </p:childTnLst>
                                    </p:cTn>
                                  </p:par>
                                </p:childTnLst>
                              </p:cTn>
                            </p:par>
                            <p:par>
                              <p:cTn id="29" fill="hold">
                                <p:stCondLst>
                                  <p:cond delay="2500"/>
                                </p:stCondLst>
                                <p:childTnLst>
                                  <p:par>
                                    <p:cTn id="30" presetID="16" presetClass="entr" presetSubtype="37"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barn(outVertical)">
                                          <p:cBhvr>
                                            <p:cTn id="32" dur="500"/>
                                            <p:tgtEl>
                                              <p:spTgt spid="51"/>
                                            </p:tgtEl>
                                          </p:cBhvr>
                                        </p:animEffect>
                                      </p:childTnLst>
                                    </p:cTn>
                                  </p:par>
                                  <p:par>
                                    <p:cTn id="33" presetID="16" presetClass="entr" presetSubtype="37"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barn(outVertical)">
                                          <p:cBhvr>
                                            <p:cTn id="3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35" grpId="0" bldLvl="0" animBg="1"/>
          <p:bldP spid="51" grpId="0"/>
          <p:bldP spid="52" grpId="0"/>
        </p:bldLst>
      </p:timing>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70</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1550"/>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2000" dirty="0">
                <a:latin typeface="+mn-lt"/>
                <a:ea typeface="+mn-ea"/>
                <a:cs typeface="+mn-ea"/>
                <a:sym typeface="+mn-lt"/>
              </a:rPr>
              <a:t> </a:t>
            </a:r>
            <a:r>
              <a:rPr lang="en-US" altLang="zh-CN" sz="2000" dirty="0">
                <a:latin typeface="+mn-lt"/>
                <a:ea typeface="+mn-ea"/>
                <a:cs typeface="+mn-ea"/>
                <a:sym typeface="+mn-lt"/>
              </a:rPr>
              <a:t>【</a:t>
            </a:r>
            <a:r>
              <a:rPr lang="zh-CN" altLang="en-US" sz="2000" dirty="0">
                <a:latin typeface="+mn-lt"/>
                <a:ea typeface="+mn-ea"/>
                <a:cs typeface="+mn-ea"/>
                <a:sym typeface="+mn-lt"/>
              </a:rPr>
              <a:t>例题</a:t>
            </a:r>
            <a:r>
              <a:rPr lang="en-US" altLang="zh-CN" sz="2000" dirty="0">
                <a:latin typeface="+mn-lt"/>
                <a:ea typeface="+mn-ea"/>
                <a:cs typeface="+mn-ea"/>
                <a:sym typeface="+mn-lt"/>
              </a:rPr>
              <a:t>-</a:t>
            </a:r>
            <a:r>
              <a:rPr lang="zh-CN" altLang="en-US" sz="2000" dirty="0">
                <a:latin typeface="+mn-lt"/>
                <a:ea typeface="+mn-ea"/>
                <a:cs typeface="+mn-ea"/>
                <a:sym typeface="+mn-lt"/>
              </a:rPr>
              <a:t>单选题</a:t>
            </a:r>
            <a:r>
              <a:rPr lang="en-US" altLang="zh-CN" sz="2000" dirty="0">
                <a:latin typeface="+mn-lt"/>
                <a:ea typeface="+mn-ea"/>
                <a:cs typeface="+mn-ea"/>
                <a:sym typeface="+mn-lt"/>
              </a:rPr>
              <a:t>】</a:t>
            </a:r>
            <a:r>
              <a:rPr lang="zh-CN" altLang="en-US" sz="2000" dirty="0">
                <a:latin typeface="+mn-lt"/>
                <a:ea typeface="+mn-ea"/>
                <a:cs typeface="+mn-ea"/>
                <a:sym typeface="+mn-lt"/>
              </a:rPr>
              <a:t>（</a:t>
            </a:r>
            <a:r>
              <a:rPr lang="en-US" altLang="zh-CN" sz="2000" dirty="0">
                <a:latin typeface="+mn-lt"/>
                <a:ea typeface="+mn-ea"/>
                <a:cs typeface="+mn-ea"/>
                <a:sym typeface="+mn-lt"/>
              </a:rPr>
              <a:t>2021 </a:t>
            </a:r>
            <a:r>
              <a:rPr lang="zh-CN" altLang="en-US" sz="2000" dirty="0">
                <a:latin typeface="+mn-lt"/>
                <a:ea typeface="+mn-ea"/>
                <a:cs typeface="+mn-ea"/>
                <a:sym typeface="+mn-lt"/>
              </a:rPr>
              <a:t>年）下列各项中，在零售环节征税征消费税的是（ ）。</a:t>
            </a:r>
          </a:p>
          <a:p>
            <a:r>
              <a:rPr lang="zh-CN" altLang="en-US" sz="2000" dirty="0">
                <a:latin typeface="+mn-lt"/>
                <a:ea typeface="+mn-ea"/>
                <a:cs typeface="+mn-ea"/>
                <a:sym typeface="+mn-lt"/>
              </a:rPr>
              <a:t> </a:t>
            </a:r>
            <a:r>
              <a:rPr lang="en-US" altLang="zh-CN" sz="2000" dirty="0">
                <a:latin typeface="+mn-lt"/>
                <a:ea typeface="+mn-ea"/>
                <a:cs typeface="+mn-ea"/>
                <a:sym typeface="+mn-lt"/>
              </a:rPr>
              <a:t>A.</a:t>
            </a:r>
            <a:r>
              <a:rPr lang="zh-CN" altLang="en-US" sz="2000" dirty="0">
                <a:latin typeface="+mn-lt"/>
                <a:ea typeface="+mn-ea"/>
                <a:cs typeface="+mn-ea"/>
                <a:sym typeface="+mn-lt"/>
              </a:rPr>
              <a:t>黄金戒指</a:t>
            </a:r>
          </a:p>
          <a:p>
            <a:r>
              <a:rPr lang="zh-CN" altLang="en-US" sz="2000" dirty="0">
                <a:latin typeface="+mn-lt"/>
                <a:ea typeface="+mn-ea"/>
                <a:cs typeface="+mn-ea"/>
                <a:sym typeface="+mn-lt"/>
              </a:rPr>
              <a:t> </a:t>
            </a:r>
            <a:r>
              <a:rPr lang="en-US" altLang="zh-CN" sz="2000" dirty="0">
                <a:latin typeface="+mn-lt"/>
                <a:ea typeface="+mn-ea"/>
                <a:cs typeface="+mn-ea"/>
                <a:sym typeface="+mn-lt"/>
              </a:rPr>
              <a:t>B.</a:t>
            </a:r>
            <a:r>
              <a:rPr lang="zh-CN" altLang="en-US" sz="2000" dirty="0">
                <a:latin typeface="+mn-lt"/>
                <a:ea typeface="+mn-ea"/>
                <a:cs typeface="+mn-ea"/>
                <a:sym typeface="+mn-lt"/>
              </a:rPr>
              <a:t>玉石手镯</a:t>
            </a:r>
          </a:p>
          <a:p>
            <a:r>
              <a:rPr lang="zh-CN" altLang="en-US" sz="2000" dirty="0">
                <a:latin typeface="+mn-lt"/>
                <a:ea typeface="+mn-ea"/>
                <a:cs typeface="+mn-ea"/>
                <a:sym typeface="+mn-lt"/>
              </a:rPr>
              <a:t> </a:t>
            </a:r>
            <a:r>
              <a:rPr lang="en-US" altLang="zh-CN" sz="2000" dirty="0">
                <a:latin typeface="+mn-lt"/>
                <a:ea typeface="+mn-ea"/>
                <a:cs typeface="+mn-ea"/>
                <a:sym typeface="+mn-lt"/>
              </a:rPr>
              <a:t>C.</a:t>
            </a:r>
            <a:r>
              <a:rPr lang="zh-CN" altLang="en-US" sz="2000" dirty="0">
                <a:latin typeface="+mn-lt"/>
                <a:ea typeface="+mn-ea"/>
                <a:cs typeface="+mn-ea"/>
                <a:sym typeface="+mn-lt"/>
              </a:rPr>
              <a:t>人造水晶</a:t>
            </a:r>
          </a:p>
          <a:p>
            <a:r>
              <a:rPr lang="zh-CN" altLang="en-US" sz="2000" dirty="0">
                <a:latin typeface="+mn-lt"/>
                <a:ea typeface="+mn-ea"/>
                <a:cs typeface="+mn-ea"/>
                <a:sym typeface="+mn-lt"/>
              </a:rPr>
              <a:t> </a:t>
            </a:r>
            <a:r>
              <a:rPr lang="en-US" altLang="zh-CN" sz="2000" dirty="0">
                <a:latin typeface="+mn-lt"/>
                <a:ea typeface="+mn-ea"/>
                <a:cs typeface="+mn-ea"/>
                <a:sym typeface="+mn-lt"/>
              </a:rPr>
              <a:t>D.</a:t>
            </a:r>
            <a:r>
              <a:rPr lang="zh-CN" altLang="en-US" sz="2000" dirty="0">
                <a:latin typeface="+mn-lt"/>
                <a:ea typeface="+mn-ea"/>
                <a:cs typeface="+mn-ea"/>
                <a:sym typeface="+mn-lt"/>
              </a:rPr>
              <a:t>珍珠项链</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6"/>
            <a:ext cx="677108" cy="1428693"/>
            <a:chOff x="9306655"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5"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A</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71955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71</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2000" dirty="0">
                <a:latin typeface="+mn-lt"/>
                <a:ea typeface="+mn-ea"/>
                <a:cs typeface="+mn-ea"/>
                <a:sym typeface="+mn-lt"/>
              </a:rPr>
              <a:t>【</a:t>
            </a:r>
            <a:r>
              <a:rPr lang="zh-CN" altLang="en-US" sz="2000" dirty="0">
                <a:latin typeface="+mn-lt"/>
                <a:ea typeface="+mn-ea"/>
                <a:cs typeface="+mn-ea"/>
                <a:sym typeface="+mn-lt"/>
              </a:rPr>
              <a:t>例题</a:t>
            </a:r>
            <a:r>
              <a:rPr lang="en-US" altLang="zh-CN" sz="2000" dirty="0">
                <a:latin typeface="+mn-lt"/>
                <a:ea typeface="+mn-ea"/>
                <a:cs typeface="+mn-ea"/>
                <a:sym typeface="+mn-lt"/>
              </a:rPr>
              <a:t>-</a:t>
            </a:r>
            <a:r>
              <a:rPr lang="zh-CN" altLang="en-US" sz="2000" dirty="0">
                <a:latin typeface="+mn-lt"/>
                <a:ea typeface="+mn-ea"/>
                <a:cs typeface="+mn-ea"/>
                <a:sym typeface="+mn-lt"/>
              </a:rPr>
              <a:t>单选题</a:t>
            </a:r>
            <a:r>
              <a:rPr lang="en-US" altLang="zh-CN" sz="2000" dirty="0">
                <a:latin typeface="+mn-lt"/>
                <a:ea typeface="+mn-ea"/>
                <a:cs typeface="+mn-ea"/>
                <a:sym typeface="+mn-lt"/>
              </a:rPr>
              <a:t>】</a:t>
            </a:r>
            <a:r>
              <a:rPr lang="zh-CN" altLang="en-US" sz="2000" dirty="0">
                <a:latin typeface="+mn-lt"/>
                <a:ea typeface="+mn-ea"/>
                <a:cs typeface="+mn-ea"/>
                <a:sym typeface="+mn-lt"/>
              </a:rPr>
              <a:t>（</a:t>
            </a:r>
            <a:r>
              <a:rPr lang="en-US" altLang="zh-CN" sz="2000" dirty="0">
                <a:latin typeface="+mn-lt"/>
                <a:ea typeface="+mn-ea"/>
                <a:cs typeface="+mn-ea"/>
                <a:sym typeface="+mn-lt"/>
              </a:rPr>
              <a:t>2021 </a:t>
            </a:r>
            <a:r>
              <a:rPr lang="zh-CN" altLang="en-US" sz="2000" dirty="0">
                <a:latin typeface="+mn-lt"/>
                <a:ea typeface="+mn-ea"/>
                <a:cs typeface="+mn-ea"/>
                <a:sym typeface="+mn-lt"/>
              </a:rPr>
              <a:t>年）根据消费税法律制度的规定，下列应税消费品中，应在零售环节征收消费税的是（ ）。</a:t>
            </a:r>
          </a:p>
          <a:p>
            <a:r>
              <a:rPr lang="zh-CN" altLang="en-US" sz="2000" dirty="0">
                <a:latin typeface="+mn-lt"/>
                <a:ea typeface="+mn-ea"/>
                <a:cs typeface="+mn-ea"/>
                <a:sym typeface="+mn-lt"/>
              </a:rPr>
              <a:t> </a:t>
            </a:r>
            <a:r>
              <a:rPr lang="en-US" altLang="zh-CN" sz="2000" dirty="0">
                <a:latin typeface="+mn-lt"/>
                <a:ea typeface="+mn-ea"/>
                <a:cs typeface="+mn-ea"/>
                <a:sym typeface="+mn-lt"/>
              </a:rPr>
              <a:t>A.</a:t>
            </a:r>
            <a:r>
              <a:rPr lang="zh-CN" altLang="en-US" sz="2000" dirty="0">
                <a:latin typeface="+mn-lt"/>
                <a:ea typeface="+mn-ea"/>
                <a:cs typeface="+mn-ea"/>
                <a:sym typeface="+mn-lt"/>
              </a:rPr>
              <a:t>钻石饰品</a:t>
            </a:r>
          </a:p>
          <a:p>
            <a:r>
              <a:rPr lang="zh-CN" altLang="en-US" sz="2000" dirty="0">
                <a:latin typeface="+mn-lt"/>
                <a:ea typeface="+mn-ea"/>
                <a:cs typeface="+mn-ea"/>
                <a:sym typeface="+mn-lt"/>
              </a:rPr>
              <a:t> </a:t>
            </a:r>
            <a:r>
              <a:rPr lang="en-US" altLang="zh-CN" sz="2000" dirty="0">
                <a:latin typeface="+mn-lt"/>
                <a:ea typeface="+mn-ea"/>
                <a:cs typeface="+mn-ea"/>
                <a:sym typeface="+mn-lt"/>
              </a:rPr>
              <a:t>B.</a:t>
            </a:r>
            <a:r>
              <a:rPr lang="zh-CN" altLang="en-US" sz="2000" dirty="0">
                <a:latin typeface="+mn-lt"/>
                <a:ea typeface="+mn-ea"/>
                <a:cs typeface="+mn-ea"/>
                <a:sym typeface="+mn-lt"/>
              </a:rPr>
              <a:t>实木地板</a:t>
            </a:r>
          </a:p>
          <a:p>
            <a:r>
              <a:rPr lang="zh-CN" altLang="en-US" sz="2000" dirty="0">
                <a:latin typeface="+mn-lt"/>
                <a:ea typeface="+mn-ea"/>
                <a:cs typeface="+mn-ea"/>
                <a:sym typeface="+mn-lt"/>
              </a:rPr>
              <a:t> </a:t>
            </a:r>
            <a:r>
              <a:rPr lang="en-US" altLang="zh-CN" sz="2000" dirty="0">
                <a:latin typeface="+mn-lt"/>
                <a:ea typeface="+mn-ea"/>
                <a:cs typeface="+mn-ea"/>
                <a:sym typeface="+mn-lt"/>
              </a:rPr>
              <a:t>C.</a:t>
            </a:r>
            <a:r>
              <a:rPr lang="zh-CN" altLang="en-US" sz="2000" dirty="0">
                <a:latin typeface="+mn-lt"/>
                <a:ea typeface="+mn-ea"/>
                <a:cs typeface="+mn-ea"/>
                <a:sym typeface="+mn-lt"/>
              </a:rPr>
              <a:t>高档手表</a:t>
            </a:r>
          </a:p>
          <a:p>
            <a:r>
              <a:rPr lang="zh-CN" altLang="en-US" sz="2000" dirty="0">
                <a:latin typeface="+mn-lt"/>
                <a:ea typeface="+mn-ea"/>
                <a:cs typeface="+mn-ea"/>
                <a:sym typeface="+mn-lt"/>
              </a:rPr>
              <a:t> </a:t>
            </a:r>
            <a:r>
              <a:rPr lang="en-US" altLang="zh-CN" sz="2000" dirty="0">
                <a:latin typeface="+mn-lt"/>
                <a:ea typeface="+mn-ea"/>
                <a:cs typeface="+mn-ea"/>
                <a:sym typeface="+mn-lt"/>
              </a:rPr>
              <a:t>D.</a:t>
            </a:r>
            <a:r>
              <a:rPr lang="zh-CN" altLang="en-US" sz="2000" dirty="0">
                <a:latin typeface="+mn-lt"/>
                <a:ea typeface="+mn-ea"/>
                <a:cs typeface="+mn-ea"/>
                <a:sym typeface="+mn-lt"/>
              </a:rPr>
              <a:t>高档化妆品</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6"/>
            <a:ext cx="677108" cy="1428693"/>
            <a:chOff x="9306655"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5"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A</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357381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72</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2000" dirty="0">
                <a:latin typeface="+mn-lt"/>
                <a:ea typeface="+mn-ea"/>
                <a:cs typeface="+mn-ea"/>
                <a:sym typeface="+mn-lt"/>
              </a:rPr>
              <a:t> </a:t>
            </a:r>
            <a:r>
              <a:rPr lang="en-US" altLang="zh-CN" sz="2000" dirty="0">
                <a:latin typeface="+mn-lt"/>
                <a:ea typeface="+mn-ea"/>
                <a:cs typeface="+mn-ea"/>
                <a:sym typeface="+mn-lt"/>
              </a:rPr>
              <a:t>【</a:t>
            </a:r>
            <a:r>
              <a:rPr lang="zh-CN" altLang="en-US" sz="2000" dirty="0">
                <a:latin typeface="+mn-lt"/>
                <a:ea typeface="+mn-ea"/>
                <a:cs typeface="+mn-ea"/>
                <a:sym typeface="+mn-lt"/>
              </a:rPr>
              <a:t>例题</a:t>
            </a:r>
            <a:r>
              <a:rPr lang="en-US" altLang="zh-CN" sz="2000" dirty="0">
                <a:latin typeface="+mn-lt"/>
                <a:ea typeface="+mn-ea"/>
                <a:cs typeface="+mn-ea"/>
                <a:sym typeface="+mn-lt"/>
              </a:rPr>
              <a:t>-</a:t>
            </a:r>
            <a:r>
              <a:rPr lang="zh-CN" altLang="en-US" sz="2000" dirty="0">
                <a:latin typeface="+mn-lt"/>
                <a:ea typeface="+mn-ea"/>
                <a:cs typeface="+mn-ea"/>
                <a:sym typeface="+mn-lt"/>
              </a:rPr>
              <a:t>单选题</a:t>
            </a:r>
            <a:r>
              <a:rPr lang="en-US" altLang="zh-CN" sz="2000" dirty="0">
                <a:latin typeface="+mn-lt"/>
                <a:ea typeface="+mn-ea"/>
                <a:cs typeface="+mn-ea"/>
                <a:sym typeface="+mn-lt"/>
              </a:rPr>
              <a:t>】</a:t>
            </a:r>
            <a:r>
              <a:rPr lang="zh-CN" altLang="en-US" sz="2000" dirty="0">
                <a:latin typeface="+mn-lt"/>
                <a:ea typeface="+mn-ea"/>
                <a:cs typeface="+mn-ea"/>
                <a:sym typeface="+mn-lt"/>
              </a:rPr>
              <a:t>（</a:t>
            </a:r>
            <a:r>
              <a:rPr lang="en-US" altLang="zh-CN" sz="2000" dirty="0">
                <a:latin typeface="+mn-lt"/>
                <a:ea typeface="+mn-ea"/>
                <a:cs typeface="+mn-ea"/>
                <a:sym typeface="+mn-lt"/>
              </a:rPr>
              <a:t>2021 </a:t>
            </a:r>
            <a:r>
              <a:rPr lang="zh-CN" altLang="en-US" sz="2000" dirty="0">
                <a:latin typeface="+mn-lt"/>
                <a:ea typeface="+mn-ea"/>
                <a:cs typeface="+mn-ea"/>
                <a:sym typeface="+mn-lt"/>
              </a:rPr>
              <a:t>年）根据消费税法律制度规定，下列应税消费品零售环节缴纳消费税的是（ ）。</a:t>
            </a:r>
          </a:p>
          <a:p>
            <a:r>
              <a:rPr lang="zh-CN" altLang="en-US" sz="2000" dirty="0">
                <a:latin typeface="+mn-lt"/>
                <a:ea typeface="+mn-ea"/>
                <a:cs typeface="+mn-ea"/>
                <a:sym typeface="+mn-lt"/>
              </a:rPr>
              <a:t> </a:t>
            </a:r>
            <a:r>
              <a:rPr lang="en-US" altLang="zh-CN" sz="2000" dirty="0">
                <a:latin typeface="+mn-lt"/>
                <a:ea typeface="+mn-ea"/>
                <a:cs typeface="+mn-ea"/>
                <a:sym typeface="+mn-lt"/>
              </a:rPr>
              <a:t>A.</a:t>
            </a:r>
            <a:r>
              <a:rPr lang="zh-CN" altLang="en-US" sz="2000" dirty="0">
                <a:latin typeface="+mn-lt"/>
                <a:ea typeface="+mn-ea"/>
                <a:cs typeface="+mn-ea"/>
                <a:sym typeface="+mn-lt"/>
              </a:rPr>
              <a:t>实木地板</a:t>
            </a:r>
          </a:p>
          <a:p>
            <a:r>
              <a:rPr lang="zh-CN" altLang="en-US" sz="2000" dirty="0">
                <a:latin typeface="+mn-lt"/>
                <a:ea typeface="+mn-ea"/>
                <a:cs typeface="+mn-ea"/>
                <a:sym typeface="+mn-lt"/>
              </a:rPr>
              <a:t> </a:t>
            </a:r>
            <a:r>
              <a:rPr lang="en-US" altLang="zh-CN" sz="2000" dirty="0">
                <a:latin typeface="+mn-lt"/>
                <a:ea typeface="+mn-ea"/>
                <a:cs typeface="+mn-ea"/>
                <a:sym typeface="+mn-lt"/>
              </a:rPr>
              <a:t>B.</a:t>
            </a:r>
            <a:r>
              <a:rPr lang="zh-CN" altLang="en-US" sz="2000" dirty="0">
                <a:latin typeface="+mn-lt"/>
                <a:ea typeface="+mn-ea"/>
                <a:cs typeface="+mn-ea"/>
                <a:sym typeface="+mn-lt"/>
              </a:rPr>
              <a:t>高档手表</a:t>
            </a:r>
          </a:p>
          <a:p>
            <a:r>
              <a:rPr lang="zh-CN" altLang="en-US" sz="2000" dirty="0">
                <a:latin typeface="+mn-lt"/>
                <a:ea typeface="+mn-ea"/>
                <a:cs typeface="+mn-ea"/>
                <a:sym typeface="+mn-lt"/>
              </a:rPr>
              <a:t> </a:t>
            </a:r>
            <a:r>
              <a:rPr lang="en-US" altLang="zh-CN" sz="2000" dirty="0">
                <a:latin typeface="+mn-lt"/>
                <a:ea typeface="+mn-ea"/>
                <a:cs typeface="+mn-ea"/>
                <a:sym typeface="+mn-lt"/>
              </a:rPr>
              <a:t>C.</a:t>
            </a:r>
            <a:r>
              <a:rPr lang="zh-CN" altLang="en-US" sz="2000" dirty="0">
                <a:latin typeface="+mn-lt"/>
                <a:ea typeface="+mn-ea"/>
                <a:cs typeface="+mn-ea"/>
                <a:sym typeface="+mn-lt"/>
              </a:rPr>
              <a:t>木制一次性筷子</a:t>
            </a:r>
            <a:endParaRPr lang="en-US" altLang="zh-CN" sz="2000" dirty="0">
              <a:latin typeface="+mn-lt"/>
              <a:ea typeface="+mn-ea"/>
              <a:cs typeface="+mn-ea"/>
              <a:sym typeface="+mn-lt"/>
            </a:endParaRPr>
          </a:p>
          <a:p>
            <a:r>
              <a:rPr lang="en-US" altLang="zh-CN" sz="2000" dirty="0">
                <a:latin typeface="+mn-lt"/>
                <a:ea typeface="+mn-ea"/>
                <a:cs typeface="+mn-ea"/>
                <a:sym typeface="+mn-lt"/>
              </a:rPr>
              <a:t> D.</a:t>
            </a:r>
            <a:r>
              <a:rPr lang="zh-CN" altLang="en-US" sz="2000" dirty="0">
                <a:latin typeface="+mn-lt"/>
                <a:ea typeface="+mn-ea"/>
                <a:cs typeface="+mn-ea"/>
                <a:sym typeface="+mn-lt"/>
              </a:rPr>
              <a:t>金银首饰</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6"/>
            <a:ext cx="677108" cy="1428693"/>
            <a:chOff x="9306655"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5"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D</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327119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73</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2000" dirty="0">
                <a:latin typeface="+mn-lt"/>
                <a:ea typeface="+mn-ea"/>
                <a:cs typeface="+mn-ea"/>
                <a:sym typeface="+mn-lt"/>
              </a:rPr>
              <a:t> </a:t>
            </a:r>
            <a:r>
              <a:rPr lang="en-US" altLang="zh-CN" sz="2000" dirty="0">
                <a:latin typeface="+mn-lt"/>
                <a:ea typeface="+mn-ea"/>
                <a:cs typeface="+mn-ea"/>
                <a:sym typeface="+mn-lt"/>
              </a:rPr>
              <a:t>【</a:t>
            </a:r>
            <a:r>
              <a:rPr lang="zh-CN" altLang="en-US" sz="2000" dirty="0">
                <a:latin typeface="+mn-lt"/>
                <a:ea typeface="+mn-ea"/>
                <a:cs typeface="+mn-ea"/>
                <a:sym typeface="+mn-lt"/>
              </a:rPr>
              <a:t>例题</a:t>
            </a:r>
            <a:r>
              <a:rPr lang="en-US" altLang="zh-CN" sz="2000" dirty="0">
                <a:latin typeface="+mn-lt"/>
                <a:ea typeface="+mn-ea"/>
                <a:cs typeface="+mn-ea"/>
                <a:sym typeface="+mn-lt"/>
              </a:rPr>
              <a:t>-</a:t>
            </a:r>
            <a:r>
              <a:rPr lang="zh-CN" altLang="en-US" sz="2000" dirty="0">
                <a:latin typeface="+mn-lt"/>
                <a:ea typeface="+mn-ea"/>
                <a:cs typeface="+mn-ea"/>
                <a:sym typeface="+mn-lt"/>
              </a:rPr>
              <a:t>多选题</a:t>
            </a:r>
            <a:r>
              <a:rPr lang="en-US" altLang="zh-CN" sz="2000" dirty="0">
                <a:latin typeface="+mn-lt"/>
                <a:ea typeface="+mn-ea"/>
                <a:cs typeface="+mn-ea"/>
                <a:sym typeface="+mn-lt"/>
              </a:rPr>
              <a:t>】</a:t>
            </a:r>
            <a:r>
              <a:rPr lang="zh-CN" altLang="en-US" sz="2000" dirty="0">
                <a:latin typeface="+mn-lt"/>
                <a:ea typeface="+mn-ea"/>
                <a:cs typeface="+mn-ea"/>
                <a:sym typeface="+mn-lt"/>
              </a:rPr>
              <a:t>（</a:t>
            </a:r>
            <a:r>
              <a:rPr lang="en-US" altLang="zh-CN" sz="2000" dirty="0">
                <a:latin typeface="+mn-lt"/>
                <a:ea typeface="+mn-ea"/>
                <a:cs typeface="+mn-ea"/>
                <a:sym typeface="+mn-lt"/>
              </a:rPr>
              <a:t>2021 </a:t>
            </a:r>
            <a:r>
              <a:rPr lang="zh-CN" altLang="en-US" sz="2000" dirty="0">
                <a:latin typeface="+mn-lt"/>
                <a:ea typeface="+mn-ea"/>
                <a:cs typeface="+mn-ea"/>
                <a:sym typeface="+mn-lt"/>
              </a:rPr>
              <a:t>年）根据消费税法律制度的规定，下列情形中，应征收消费税的有（ ）。</a:t>
            </a:r>
          </a:p>
          <a:p>
            <a:r>
              <a:rPr lang="zh-CN" altLang="en-US" sz="2000" dirty="0">
                <a:latin typeface="+mn-lt"/>
                <a:ea typeface="+mn-ea"/>
                <a:cs typeface="+mn-ea"/>
                <a:sym typeface="+mn-lt"/>
              </a:rPr>
              <a:t> </a:t>
            </a:r>
            <a:r>
              <a:rPr lang="en-US" altLang="zh-CN" sz="2000" dirty="0">
                <a:latin typeface="+mn-lt"/>
                <a:ea typeface="+mn-ea"/>
                <a:cs typeface="+mn-ea"/>
                <a:sym typeface="+mn-lt"/>
              </a:rPr>
              <a:t>A.</a:t>
            </a:r>
            <a:r>
              <a:rPr lang="zh-CN" altLang="en-US" sz="2000" dirty="0">
                <a:latin typeface="+mn-lt"/>
                <a:ea typeface="+mn-ea"/>
                <a:cs typeface="+mn-ea"/>
                <a:sym typeface="+mn-lt"/>
              </a:rPr>
              <a:t>金店零售金银首饰</a:t>
            </a:r>
          </a:p>
          <a:p>
            <a:r>
              <a:rPr lang="zh-CN" altLang="en-US" sz="2000" dirty="0">
                <a:latin typeface="+mn-lt"/>
                <a:ea typeface="+mn-ea"/>
                <a:cs typeface="+mn-ea"/>
                <a:sym typeface="+mn-lt"/>
              </a:rPr>
              <a:t> </a:t>
            </a:r>
            <a:r>
              <a:rPr lang="en-US" altLang="zh-CN" sz="2000" dirty="0">
                <a:latin typeface="+mn-lt"/>
                <a:ea typeface="+mn-ea"/>
                <a:cs typeface="+mn-ea"/>
                <a:sym typeface="+mn-lt"/>
              </a:rPr>
              <a:t>B.</a:t>
            </a:r>
            <a:r>
              <a:rPr lang="zh-CN" altLang="en-US" sz="2000" dirty="0">
                <a:latin typeface="+mn-lt"/>
                <a:ea typeface="+mn-ea"/>
                <a:cs typeface="+mn-ea"/>
                <a:sym typeface="+mn-lt"/>
              </a:rPr>
              <a:t>连锁超市零售电池</a:t>
            </a:r>
          </a:p>
          <a:p>
            <a:r>
              <a:rPr lang="zh-CN" altLang="en-US" sz="2000" dirty="0">
                <a:latin typeface="+mn-lt"/>
                <a:ea typeface="+mn-ea"/>
                <a:cs typeface="+mn-ea"/>
                <a:sym typeface="+mn-lt"/>
              </a:rPr>
              <a:t> </a:t>
            </a:r>
            <a:r>
              <a:rPr lang="en-US" altLang="zh-CN" sz="2000" dirty="0">
                <a:latin typeface="+mn-lt"/>
                <a:ea typeface="+mn-ea"/>
                <a:cs typeface="+mn-ea"/>
                <a:sym typeface="+mn-lt"/>
              </a:rPr>
              <a:t>C.</a:t>
            </a:r>
            <a:r>
              <a:rPr lang="zh-CN" altLang="en-US" sz="2000" dirty="0">
                <a:latin typeface="+mn-lt"/>
                <a:ea typeface="+mn-ea"/>
                <a:cs typeface="+mn-ea"/>
                <a:sym typeface="+mn-lt"/>
              </a:rPr>
              <a:t>商场零售高档手表</a:t>
            </a:r>
          </a:p>
          <a:p>
            <a:r>
              <a:rPr lang="zh-CN" altLang="en-US" sz="2000" dirty="0">
                <a:latin typeface="+mn-lt"/>
                <a:ea typeface="+mn-ea"/>
                <a:cs typeface="+mn-ea"/>
                <a:sym typeface="+mn-lt"/>
              </a:rPr>
              <a:t> </a:t>
            </a:r>
            <a:r>
              <a:rPr lang="en-US" altLang="zh-CN" sz="2000" dirty="0">
                <a:latin typeface="+mn-lt"/>
                <a:ea typeface="+mn-ea"/>
                <a:cs typeface="+mn-ea"/>
                <a:sym typeface="+mn-lt"/>
              </a:rPr>
              <a:t>D.</a:t>
            </a:r>
            <a:r>
              <a:rPr lang="zh-CN" altLang="en-US" sz="2000" dirty="0">
                <a:latin typeface="+mn-lt"/>
                <a:ea typeface="+mn-ea"/>
                <a:cs typeface="+mn-ea"/>
                <a:sym typeface="+mn-lt"/>
              </a:rPr>
              <a:t>汽车经销商零售超豪华小汽车</a:t>
            </a:r>
          </a:p>
          <a:p>
            <a:endParaRPr lang="zh-CN" altLang="en-US" sz="2000"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6"/>
            <a:ext cx="677108" cy="1428693"/>
            <a:chOff x="9306655"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5" y="2520916"/>
              <a:ext cx="902810" cy="670271"/>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AD</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69864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74</a:t>
            </a:fld>
            <a:endParaRPr lang="en-US">
              <a:solidFill>
                <a:prstClr val="black">
                  <a:tint val="75000"/>
                </a:prstClr>
              </a:solidFill>
            </a:endParaRPr>
          </a:p>
        </p:txBody>
      </p:sp>
      <p:pic>
        <p:nvPicPr>
          <p:cNvPr id="4" name="Picture 22" descr="Co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2410" y="1710789"/>
            <a:ext cx="2104514" cy="4477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1" descr="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6290" y="1270366"/>
            <a:ext cx="1065067" cy="7844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0" descr="Co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4924" y="1286226"/>
            <a:ext cx="1200488" cy="17604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9" descr="Cov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1793" y="3535921"/>
            <a:ext cx="2009352" cy="728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Co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1793" y="3390740"/>
            <a:ext cx="2065473" cy="4648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7" descr="Cov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0072" y="2974717"/>
            <a:ext cx="1753151" cy="7124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Cov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42492" y="2430594"/>
            <a:ext cx="2225294" cy="12566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Cov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89585" y="2702655"/>
            <a:ext cx="1424969" cy="14408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ov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60915" y="2711196"/>
            <a:ext cx="1944692" cy="16165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Cove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5783" y="3383420"/>
            <a:ext cx="1704351" cy="96868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ove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6043" y="2126812"/>
            <a:ext cx="1872712" cy="14005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descr="Cove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48593" y="2695335"/>
            <a:ext cx="2248475" cy="9040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ove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41272" y="2054831"/>
            <a:ext cx="1337129" cy="6649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ove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44811" y="1733969"/>
            <a:ext cx="1520130" cy="5282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ove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85152" y="1405787"/>
            <a:ext cx="1320048" cy="8564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ove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64859" y="1590008"/>
            <a:ext cx="1232208" cy="14566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ove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544242" y="2116851"/>
            <a:ext cx="1656771" cy="1416430"/>
          </a:xfrm>
          <a:prstGeom prst="rect">
            <a:avLst/>
          </a:prstGeom>
          <a:noFill/>
          <a:extLst>
            <a:ext uri="{909E8E84-426E-40DD-AFC4-6F175D3DCCD1}">
              <a14:hiddenFill xmlns:a14="http://schemas.microsoft.com/office/drawing/2010/main">
                <a:solidFill>
                  <a:srgbClr val="FFFFFF"/>
                </a:solidFill>
              </a14:hiddenFill>
            </a:ext>
          </a:extLst>
        </p:spPr>
      </p:pic>
      <p:sp>
        <p:nvSpPr>
          <p:cNvPr id="21" name="文本框 20">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总结</a:t>
            </a:r>
            <a:endParaRPr lang="en-US" altLang="zh-CN" sz="2800" b="1" dirty="0">
              <a:solidFill>
                <a:srgbClr val="7030A0"/>
              </a:solidFill>
              <a:cs typeface="+mn-ea"/>
              <a:sym typeface="+mn-lt"/>
            </a:endParaRPr>
          </a:p>
        </p:txBody>
      </p:sp>
      <p:sp>
        <p:nvSpPr>
          <p:cNvPr id="3" name="椭圆 2">
            <a:extLst>
              <a:ext uri="{FF2B5EF4-FFF2-40B4-BE49-F238E27FC236}">
                <a16:creationId xmlns:a16="http://schemas.microsoft.com/office/drawing/2014/main" id="{FFBCCBCB-F553-46B7-B1FC-BC54F6238649}"/>
              </a:ext>
            </a:extLst>
          </p:cNvPr>
          <p:cNvSpPr/>
          <p:nvPr/>
        </p:nvSpPr>
        <p:spPr>
          <a:xfrm>
            <a:off x="3785801" y="2329563"/>
            <a:ext cx="1230989" cy="985544"/>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b="1" dirty="0">
                <a:solidFill>
                  <a:srgbClr val="0070C0"/>
                </a:solidFill>
              </a:rPr>
              <a:t>消费税</a:t>
            </a:r>
          </a:p>
        </p:txBody>
      </p:sp>
    </p:spTree>
    <p:extLst>
      <p:ext uri="{BB962C8B-B14F-4D97-AF65-F5344CB8AC3E}">
        <p14:creationId xmlns:p14="http://schemas.microsoft.com/office/powerpoint/2010/main" val="25266469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5002" y="1249593"/>
            <a:ext cx="1788430" cy="1788430"/>
            <a:chOff x="4240335" y="3008435"/>
            <a:chExt cx="3711332" cy="3711332"/>
          </a:xfrm>
        </p:grpSpPr>
        <p:sp>
          <p:nvSpPr>
            <p:cNvPr id="3" name="椭圆 2"/>
            <p:cNvSpPr/>
            <p:nvPr/>
          </p:nvSpPr>
          <p:spPr>
            <a:xfrm>
              <a:off x="4240335" y="3008435"/>
              <a:ext cx="3711332" cy="3711332"/>
            </a:xfrm>
            <a:prstGeom prst="ellipse">
              <a:avLst/>
            </a:prstGeom>
            <a:gradFill>
              <a:gsLst>
                <a:gs pos="100000">
                  <a:schemeClr val="bg1">
                    <a:lumMod val="75000"/>
                  </a:schemeClr>
                </a:gs>
                <a:gs pos="0">
                  <a:schemeClr val="bg1"/>
                </a:gs>
              </a:gsLst>
              <a:lin ang="5400000" scaled="0"/>
            </a:gradFill>
            <a:ln w="9525">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grpSp>
          <p:nvGrpSpPr>
            <p:cNvPr id="4" name="组合 3"/>
            <p:cNvGrpSpPr/>
            <p:nvPr/>
          </p:nvGrpSpPr>
          <p:grpSpPr>
            <a:xfrm>
              <a:off x="4710169" y="3478269"/>
              <a:ext cx="2771663" cy="2771663"/>
              <a:chOff x="2193191" y="1899415"/>
              <a:chExt cx="2421376" cy="2421376"/>
            </a:xfrm>
            <a:effectLst/>
          </p:grpSpPr>
          <p:sp>
            <p:nvSpPr>
              <p:cNvPr id="5" name="椭圆 4"/>
              <p:cNvSpPr/>
              <p:nvPr/>
            </p:nvSpPr>
            <p:spPr>
              <a:xfrm>
                <a:off x="2193191" y="1899415"/>
                <a:ext cx="2421376" cy="2421376"/>
              </a:xfrm>
              <a:prstGeom prst="ellipse">
                <a:avLst/>
              </a:prstGeom>
              <a:solidFill>
                <a:srgbClr val="0070C0"/>
              </a:solid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3">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sp>
            <p:nvSpPr>
              <p:cNvPr id="6" name="椭圆 5"/>
              <p:cNvSpPr/>
              <p:nvPr/>
            </p:nvSpPr>
            <p:spPr>
              <a:xfrm>
                <a:off x="2345502" y="2051726"/>
                <a:ext cx="2116756" cy="2116756"/>
              </a:xfrm>
              <a:prstGeom prst="ellipse">
                <a:avLst/>
              </a:prstGeom>
              <a:solidFill>
                <a:schemeClr val="bg1">
                  <a:lumMod val="95000"/>
                </a:schemeClr>
              </a:solidFill>
              <a:ln w="50800">
                <a:noFill/>
              </a:ln>
              <a:effectLst>
                <a:outerShdw blurRad="152400" dist="63500" dir="2700000" algn="tl" rotWithShape="0">
                  <a:schemeClr val="accent3">
                    <a:lumMod val="50000"/>
                    <a:alpha val="64000"/>
                  </a:schemeClr>
                </a:outerShdw>
              </a:effectLst>
              <a:scene3d>
                <a:camera prst="orthographicFront"/>
                <a:lightRig rig="threePt" dir="t"/>
              </a:scene3d>
              <a:sp3d prstMaterial="softEdge">
                <a:bevelT w="825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grpSp>
      </p:grpSp>
      <p:sp>
        <p:nvSpPr>
          <p:cNvPr id="24" name="任意多边形 23"/>
          <p:cNvSpPr/>
          <p:nvPr/>
        </p:nvSpPr>
        <p:spPr>
          <a:xfrm>
            <a:off x="-1" y="0"/>
            <a:ext cx="2039217" cy="5143500"/>
          </a:xfrm>
          <a:custGeom>
            <a:avLst/>
            <a:gdLst>
              <a:gd name="connsiteX0" fmla="*/ 0 w 2837789"/>
              <a:gd name="connsiteY0" fmla="*/ 0 h 8001905"/>
              <a:gd name="connsiteX1" fmla="*/ 2837788 w 2837789"/>
              <a:gd name="connsiteY1" fmla="*/ 0 h 8001905"/>
              <a:gd name="connsiteX2" fmla="*/ 2837788 w 2837789"/>
              <a:gd name="connsiteY2" fmla="*/ 1968500 h 8001905"/>
              <a:gd name="connsiteX3" fmla="*/ 2837789 w 2837789"/>
              <a:gd name="connsiteY3" fmla="*/ 1968500 h 8001905"/>
              <a:gd name="connsiteX4" fmla="*/ 2837789 w 2837789"/>
              <a:gd name="connsiteY4" fmla="*/ 2363879 h 8001905"/>
              <a:gd name="connsiteX5" fmla="*/ 2618085 w 2837789"/>
              <a:gd name="connsiteY5" fmla="*/ 2386026 h 8001905"/>
              <a:gd name="connsiteX6" fmla="*/ 1747634 w 2837789"/>
              <a:gd name="connsiteY6" fmla="*/ 3454034 h 8001905"/>
              <a:gd name="connsiteX7" fmla="*/ 2618085 w 2837789"/>
              <a:gd name="connsiteY7" fmla="*/ 4522042 h 8001905"/>
              <a:gd name="connsiteX8" fmla="*/ 2837789 w 2837789"/>
              <a:gd name="connsiteY8" fmla="*/ 4544190 h 8001905"/>
              <a:gd name="connsiteX9" fmla="*/ 2837789 w 2837789"/>
              <a:gd name="connsiteY9" fmla="*/ 6858000 h 8001905"/>
              <a:gd name="connsiteX10" fmla="*/ 2837788 w 2837789"/>
              <a:gd name="connsiteY10" fmla="*/ 6858000 h 8001905"/>
              <a:gd name="connsiteX11" fmla="*/ 2837788 w 2837789"/>
              <a:gd name="connsiteY11" fmla="*/ 8001905 h 8001905"/>
              <a:gd name="connsiteX12" fmla="*/ 0 w 2837789"/>
              <a:gd name="connsiteY12" fmla="*/ 8001905 h 8001905"/>
              <a:gd name="connsiteX13" fmla="*/ 0 w 2837789"/>
              <a:gd name="connsiteY13" fmla="*/ 6858000 h 8001905"/>
              <a:gd name="connsiteX14" fmla="*/ 0 w 2837789"/>
              <a:gd name="connsiteY14" fmla="*/ 6376305 h 8001905"/>
              <a:gd name="connsiteX15" fmla="*/ 0 w 2837789"/>
              <a:gd name="connsiteY15" fmla="*/ 2133600 h 8001905"/>
              <a:gd name="connsiteX16" fmla="*/ 0 w 2837789"/>
              <a:gd name="connsiteY16" fmla="*/ 1968500 h 800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7789" h="8001905">
                <a:moveTo>
                  <a:pt x="0" y="0"/>
                </a:moveTo>
                <a:lnTo>
                  <a:pt x="2837788" y="0"/>
                </a:lnTo>
                <a:lnTo>
                  <a:pt x="2837788" y="1968500"/>
                </a:lnTo>
                <a:lnTo>
                  <a:pt x="2837789" y="1968500"/>
                </a:lnTo>
                <a:lnTo>
                  <a:pt x="2837789" y="2363879"/>
                </a:lnTo>
                <a:lnTo>
                  <a:pt x="2618085" y="2386026"/>
                </a:lnTo>
                <a:cubicBezTo>
                  <a:pt x="2121320" y="2487680"/>
                  <a:pt x="1747634" y="2927218"/>
                  <a:pt x="1747634" y="3454034"/>
                </a:cubicBezTo>
                <a:cubicBezTo>
                  <a:pt x="1747634" y="3980852"/>
                  <a:pt x="2121320" y="4420389"/>
                  <a:pt x="2618085" y="4522042"/>
                </a:cubicBezTo>
                <a:lnTo>
                  <a:pt x="2837789" y="4544190"/>
                </a:lnTo>
                <a:lnTo>
                  <a:pt x="2837789" y="6858000"/>
                </a:lnTo>
                <a:lnTo>
                  <a:pt x="2837788" y="6858000"/>
                </a:lnTo>
                <a:lnTo>
                  <a:pt x="2837788" y="8001905"/>
                </a:lnTo>
                <a:lnTo>
                  <a:pt x="0" y="8001905"/>
                </a:lnTo>
                <a:lnTo>
                  <a:pt x="0" y="6858000"/>
                </a:lnTo>
                <a:lnTo>
                  <a:pt x="0" y="6376305"/>
                </a:lnTo>
                <a:lnTo>
                  <a:pt x="0" y="2133600"/>
                </a:lnTo>
                <a:lnTo>
                  <a:pt x="0" y="1968500"/>
                </a:lnTo>
                <a:close/>
              </a:path>
            </a:pathLst>
          </a:cu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7030A0"/>
              </a:solidFill>
              <a:cs typeface="+mn-ea"/>
              <a:sym typeface="+mn-lt"/>
            </a:endParaRPr>
          </a:p>
        </p:txBody>
      </p:sp>
      <p:sp>
        <p:nvSpPr>
          <p:cNvPr id="14" name="圆角矩形 13"/>
          <p:cNvSpPr/>
          <p:nvPr/>
        </p:nvSpPr>
        <p:spPr>
          <a:xfrm>
            <a:off x="3001095" y="3284307"/>
            <a:ext cx="5128673"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CN" altLang="en-US">
              <a:solidFill>
                <a:srgbClr val="FFFFFF"/>
              </a:solidFill>
              <a:cs typeface="+mn-ea"/>
              <a:sym typeface="+mn-lt"/>
            </a:endParaRPr>
          </a:p>
        </p:txBody>
      </p:sp>
      <p:sp>
        <p:nvSpPr>
          <p:cNvPr id="16" name="文本框 15"/>
          <p:cNvSpPr txBox="1"/>
          <p:nvPr/>
        </p:nvSpPr>
        <p:spPr>
          <a:xfrm>
            <a:off x="2791040" y="1713503"/>
            <a:ext cx="6329670" cy="684803"/>
          </a:xfrm>
          <a:prstGeom prst="rect">
            <a:avLst/>
          </a:prstGeom>
          <a:noFill/>
        </p:spPr>
        <p:txBody>
          <a:bodyPr wrap="square" lIns="68580" tIns="34290" rIns="68580" bIns="34290" rtlCol="0">
            <a:spAutoFit/>
          </a:bodyPr>
          <a:lstStyle/>
          <a:p>
            <a:r>
              <a:rPr lang="zh-CN" altLang="en-US" sz="4000" b="1" dirty="0">
                <a:solidFill>
                  <a:srgbClr val="0070C0"/>
                </a:solidFill>
                <a:cs typeface="+mn-ea"/>
                <a:sym typeface="+mn-lt"/>
              </a:rPr>
              <a:t>任务三   应纳税额的计算</a:t>
            </a:r>
          </a:p>
        </p:txBody>
      </p:sp>
      <p:grpSp>
        <p:nvGrpSpPr>
          <p:cNvPr id="25" name="组合 24"/>
          <p:cNvGrpSpPr/>
          <p:nvPr/>
        </p:nvGrpSpPr>
        <p:grpSpPr>
          <a:xfrm>
            <a:off x="1787045" y="1867537"/>
            <a:ext cx="527203" cy="530769"/>
            <a:chOff x="5042691" y="2273920"/>
            <a:chExt cx="702937" cy="707692"/>
          </a:xfrm>
          <a:solidFill>
            <a:srgbClr val="0070C0"/>
          </a:solidFill>
        </p:grpSpPr>
        <p:sp>
          <p:nvSpPr>
            <p:cNvPr id="26"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5" name="文本框 14"/>
          <p:cNvSpPr txBox="1"/>
          <p:nvPr/>
        </p:nvSpPr>
        <p:spPr>
          <a:xfrm>
            <a:off x="2933432" y="2833300"/>
            <a:ext cx="2486156" cy="461665"/>
          </a:xfrm>
          <a:prstGeom prst="rect">
            <a:avLst/>
          </a:prstGeom>
          <a:noFill/>
        </p:spPr>
        <p:txBody>
          <a:bodyPr wrap="square" rtlCol="0">
            <a:spAutoFit/>
          </a:bodyPr>
          <a:lstStyle/>
          <a:p>
            <a:r>
              <a:rPr lang="zh-CN" altLang="en-US" sz="2400" b="1" dirty="0">
                <a:cs typeface="+mn-ea"/>
                <a:sym typeface="+mn-lt"/>
              </a:rPr>
              <a:t>知识点 </a:t>
            </a:r>
            <a:endParaRPr lang="en-US" altLang="zh-CN" sz="2400" b="1" dirty="0">
              <a:cs typeface="+mn-ea"/>
              <a:sym typeface="+mn-lt"/>
            </a:endParaRPr>
          </a:p>
        </p:txBody>
      </p:sp>
      <p:sp>
        <p:nvSpPr>
          <p:cNvPr id="17" name="文本框 16"/>
          <p:cNvSpPr txBox="1"/>
          <p:nvPr/>
        </p:nvSpPr>
        <p:spPr bwMode="auto">
          <a:xfrm>
            <a:off x="2933432" y="3374758"/>
            <a:ext cx="5203480" cy="1143326"/>
          </a:xfrm>
          <a:prstGeom prst="rect">
            <a:avLst/>
          </a:prstGeom>
          <a:noFill/>
        </p:spPr>
        <p:txBody>
          <a:bodyPr wrap="square" lIns="68580" tIns="34290" rIns="68580" bIns="34290">
            <a:spAutoFit/>
          </a:bodyPr>
          <a:lstStyle/>
          <a:p>
            <a:pPr>
              <a:lnSpc>
                <a:spcPct val="120000"/>
              </a:lnSpc>
            </a:pPr>
            <a:r>
              <a:rPr lang="en-US" altLang="zh-CN" sz="2000" b="1" dirty="0">
                <a:cs typeface="+mn-ea"/>
                <a:sym typeface="+mn-lt"/>
              </a:rPr>
              <a:t>1.</a:t>
            </a:r>
            <a:r>
              <a:rPr lang="zh-CN" altLang="en-US" sz="2000" b="1" dirty="0">
                <a:cs typeface="+mn-ea"/>
                <a:sym typeface="+mn-lt"/>
              </a:rPr>
              <a:t>应纳税额的基本计算</a:t>
            </a:r>
            <a:endParaRPr lang="en-US" altLang="zh-CN" sz="2000" b="1" dirty="0">
              <a:cs typeface="+mn-ea"/>
              <a:sym typeface="+mn-lt"/>
            </a:endParaRPr>
          </a:p>
          <a:p>
            <a:pPr>
              <a:lnSpc>
                <a:spcPct val="120000"/>
              </a:lnSpc>
            </a:pPr>
            <a:r>
              <a:rPr lang="en-US" altLang="zh-CN" sz="2000" b="1" dirty="0">
                <a:cs typeface="+mn-ea"/>
                <a:sym typeface="+mn-lt"/>
              </a:rPr>
              <a:t>2.</a:t>
            </a:r>
            <a:r>
              <a:rPr lang="zh-CN" altLang="en-US" sz="2000" b="1" dirty="0">
                <a:cs typeface="+mn-ea"/>
                <a:sym typeface="+mn-lt"/>
              </a:rPr>
              <a:t>应纳税额的计算</a:t>
            </a:r>
            <a:endParaRPr lang="en-US" altLang="zh-CN" sz="2000" b="1" dirty="0">
              <a:cs typeface="+mn-ea"/>
              <a:sym typeface="+mn-lt"/>
            </a:endParaRPr>
          </a:p>
          <a:p>
            <a:pPr>
              <a:lnSpc>
                <a:spcPct val="120000"/>
              </a:lnSpc>
            </a:pPr>
            <a:endParaRPr lang="en-US" altLang="zh-CN" sz="2000" b="1" dirty="0">
              <a:cs typeface="+mn-ea"/>
              <a:sym typeface="+mn-lt"/>
            </a:endParaRPr>
          </a:p>
        </p:txBody>
      </p:sp>
    </p:spTree>
    <p:extLst>
      <p:ext uri="{BB962C8B-B14F-4D97-AF65-F5344CB8AC3E}">
        <p14:creationId xmlns:p14="http://schemas.microsoft.com/office/powerpoint/2010/main" val="3712852518"/>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95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45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1950"/>
                            </p:stCondLst>
                            <p:childTnLst>
                              <p:par>
                                <p:cTn id="19" presetID="22" presetClass="entr" presetSubtype="2" fill="hold" grpId="0" nodeType="afterEffect">
                                  <p:stCondLst>
                                    <p:cond delay="0"/>
                                  </p:stCondLst>
                                  <p:iterate type="lt">
                                    <p:tmPct val="4878"/>
                                  </p:iterate>
                                  <p:childTnLst>
                                    <p:set>
                                      <p:cBhvr>
                                        <p:cTn id="20" dur="1" fill="hold">
                                          <p:stCondLst>
                                            <p:cond delay="0"/>
                                          </p:stCondLst>
                                        </p:cTn>
                                        <p:tgtEl>
                                          <p:spTgt spid="17"/>
                                        </p:tgtEl>
                                        <p:attrNameLst>
                                          <p:attrName>style.visibility</p:attrName>
                                        </p:attrNameLst>
                                      </p:cBhvr>
                                      <p:to>
                                        <p:strVal val="visible"/>
                                      </p:to>
                                    </p:set>
                                    <p:animEffect transition="in" filter="wipe(righ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5" grpId="0"/>
      <p:bldP spid="1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3216869" y="1596106"/>
            <a:ext cx="1351175" cy="1197533"/>
            <a:chOff x="1572165" y="1993205"/>
            <a:chExt cx="1962102" cy="1738992"/>
          </a:xfrm>
        </p:grpSpPr>
        <p:sp>
          <p:nvSpPr>
            <p:cNvPr id="55" name="Freeform 5"/>
            <p:cNvSpPr>
              <a:spLocks/>
            </p:cNvSpPr>
            <p:nvPr/>
          </p:nvSpPr>
          <p:spPr bwMode="auto">
            <a:xfrm>
              <a:off x="1572165"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1"/>
            </a:solid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tx1"/>
                </a:solidFill>
                <a:latin typeface="+mn-ea"/>
                <a:sym typeface="Arial" panose="020B0604020202020204" pitchFamily="34" charset="0"/>
              </a:endParaRPr>
            </a:p>
          </p:txBody>
        </p:sp>
        <p:sp>
          <p:nvSpPr>
            <p:cNvPr id="57" name="Freeform 5"/>
            <p:cNvSpPr>
              <a:spLocks/>
            </p:cNvSpPr>
            <p:nvPr/>
          </p:nvSpPr>
          <p:spPr bwMode="auto">
            <a:xfrm>
              <a:off x="1789420" y="2118060"/>
              <a:ext cx="1527593" cy="1489281"/>
            </a:xfrm>
            <a:prstGeom prst="ellipse">
              <a:avLst/>
            </a:prstGeom>
            <a:solidFill>
              <a:schemeClr val="bg1">
                <a:lumMod val="95000"/>
              </a:schemeClr>
            </a:solidFill>
            <a:ln w="50800">
              <a:noFill/>
            </a:ln>
            <a:effectLst>
              <a:outerShdw blurRad="101600" dist="50800" dir="2700000" algn="tl" rotWithShape="0">
                <a:schemeClr val="accent1">
                  <a:lumMod val="50000"/>
                  <a:alpha val="64000"/>
                </a:schemeClr>
              </a:outerShdw>
            </a:effectLst>
            <a:scene3d>
              <a:camera prst="orthographicFront"/>
              <a:lightRig rig="threePt" dir="t"/>
            </a:scene3d>
            <a:sp3d prstMaterial="softEdge">
              <a:bevelT w="635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tx1"/>
                </a:solidFill>
                <a:latin typeface="+mn-ea"/>
                <a:sym typeface="Arial" panose="020B0604020202020204" pitchFamily="34" charset="0"/>
              </a:endParaRPr>
            </a:p>
          </p:txBody>
        </p:sp>
      </p:grpSp>
      <p:grpSp>
        <p:nvGrpSpPr>
          <p:cNvPr id="58" name="组合 57"/>
          <p:cNvGrpSpPr/>
          <p:nvPr/>
        </p:nvGrpSpPr>
        <p:grpSpPr>
          <a:xfrm>
            <a:off x="3216869" y="2863970"/>
            <a:ext cx="1351175" cy="1197533"/>
            <a:chOff x="1572165" y="1993205"/>
            <a:chExt cx="1962102" cy="1738992"/>
          </a:xfrm>
        </p:grpSpPr>
        <p:sp>
          <p:nvSpPr>
            <p:cNvPr id="83" name="Freeform 5"/>
            <p:cNvSpPr>
              <a:spLocks/>
            </p:cNvSpPr>
            <p:nvPr/>
          </p:nvSpPr>
          <p:spPr bwMode="auto">
            <a:xfrm>
              <a:off x="1572165"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070C0"/>
            </a:solid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3">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tx1"/>
                </a:solidFill>
                <a:latin typeface="+mn-ea"/>
                <a:sym typeface="Arial" panose="020B0604020202020204" pitchFamily="34" charset="0"/>
              </a:endParaRPr>
            </a:p>
          </p:txBody>
        </p:sp>
        <p:sp>
          <p:nvSpPr>
            <p:cNvPr id="84" name="Freeform 5"/>
            <p:cNvSpPr>
              <a:spLocks/>
            </p:cNvSpPr>
            <p:nvPr/>
          </p:nvSpPr>
          <p:spPr bwMode="auto">
            <a:xfrm>
              <a:off x="1789420" y="2118060"/>
              <a:ext cx="1527593" cy="1489281"/>
            </a:xfrm>
            <a:prstGeom prst="ellipse">
              <a:avLst/>
            </a:prstGeom>
            <a:solidFill>
              <a:schemeClr val="bg1">
                <a:lumMod val="95000"/>
              </a:schemeClr>
            </a:solidFill>
            <a:ln w="50800">
              <a:noFill/>
            </a:ln>
            <a:effectLst>
              <a:outerShdw blurRad="101600" dist="50800" dir="2700000" algn="tl" rotWithShape="0">
                <a:schemeClr val="accent3">
                  <a:lumMod val="50000"/>
                  <a:alpha val="64000"/>
                </a:schemeClr>
              </a:outerShdw>
            </a:effectLst>
            <a:scene3d>
              <a:camera prst="orthographicFront"/>
              <a:lightRig rig="threePt" dir="t"/>
            </a:scene3d>
            <a:sp3d prstMaterial="softEdge">
              <a:bevelT w="635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tx1"/>
                </a:solidFill>
                <a:latin typeface="+mn-ea"/>
                <a:sym typeface="Arial" panose="020B0604020202020204" pitchFamily="34" charset="0"/>
              </a:endParaRPr>
            </a:p>
          </p:txBody>
        </p:sp>
      </p:grpSp>
      <p:grpSp>
        <p:nvGrpSpPr>
          <p:cNvPr id="99" name="组合 98"/>
          <p:cNvGrpSpPr/>
          <p:nvPr/>
        </p:nvGrpSpPr>
        <p:grpSpPr>
          <a:xfrm>
            <a:off x="4323071" y="2230039"/>
            <a:ext cx="1351175" cy="1197533"/>
            <a:chOff x="1572165" y="1993205"/>
            <a:chExt cx="1962102" cy="1738992"/>
          </a:xfrm>
        </p:grpSpPr>
        <p:sp>
          <p:nvSpPr>
            <p:cNvPr id="100" name="Freeform 5"/>
            <p:cNvSpPr>
              <a:spLocks/>
            </p:cNvSpPr>
            <p:nvPr/>
          </p:nvSpPr>
          <p:spPr bwMode="auto">
            <a:xfrm>
              <a:off x="1572165"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595959"/>
            </a:solid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2">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tx1"/>
                </a:solidFill>
                <a:latin typeface="+mn-ea"/>
                <a:sym typeface="Arial" panose="020B0604020202020204" pitchFamily="34" charset="0"/>
              </a:endParaRPr>
            </a:p>
          </p:txBody>
        </p:sp>
        <p:sp>
          <p:nvSpPr>
            <p:cNvPr id="101" name="Freeform 5"/>
            <p:cNvSpPr>
              <a:spLocks/>
            </p:cNvSpPr>
            <p:nvPr/>
          </p:nvSpPr>
          <p:spPr bwMode="auto">
            <a:xfrm>
              <a:off x="1789420" y="2118060"/>
              <a:ext cx="1527593" cy="1489281"/>
            </a:xfrm>
            <a:prstGeom prst="ellipse">
              <a:avLst/>
            </a:prstGeom>
            <a:solidFill>
              <a:schemeClr val="bg1">
                <a:lumMod val="95000"/>
              </a:schemeClr>
            </a:solidFill>
            <a:ln w="50800">
              <a:noFill/>
            </a:ln>
            <a:effectLst>
              <a:outerShdw blurRad="101600" dist="50800" dir="2700000" algn="tl" rotWithShape="0">
                <a:schemeClr val="accent2">
                  <a:lumMod val="50000"/>
                  <a:alpha val="64000"/>
                </a:schemeClr>
              </a:outerShdw>
            </a:effectLst>
            <a:scene3d>
              <a:camera prst="orthographicFront"/>
              <a:lightRig rig="threePt" dir="t"/>
            </a:scene3d>
            <a:sp3d prstMaterial="softEdge">
              <a:bevelT w="635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tx1"/>
                </a:solidFill>
                <a:latin typeface="+mn-ea"/>
                <a:sym typeface="Arial" panose="020B0604020202020204" pitchFamily="34" charset="0"/>
              </a:endParaRPr>
            </a:p>
          </p:txBody>
        </p:sp>
      </p:grpSp>
      <p:sp>
        <p:nvSpPr>
          <p:cNvPr id="2" name="TextBox 1"/>
          <p:cNvSpPr txBox="1"/>
          <p:nvPr/>
        </p:nvSpPr>
        <p:spPr>
          <a:xfrm>
            <a:off x="3542039" y="3100645"/>
            <a:ext cx="700833" cy="707886"/>
          </a:xfrm>
          <a:prstGeom prst="rect">
            <a:avLst/>
          </a:prstGeom>
          <a:noFill/>
        </p:spPr>
        <p:txBody>
          <a:bodyPr wrap="none" rtlCol="0">
            <a:spAutoFit/>
          </a:bodyPr>
          <a:lstStyle/>
          <a:p>
            <a:pPr algn="ctr"/>
            <a:r>
              <a:rPr lang="zh-CN" altLang="en-US" sz="2000" b="1" dirty="0">
                <a:latin typeface="+mn-ea"/>
              </a:rPr>
              <a:t>复合</a:t>
            </a:r>
            <a:endParaRPr lang="en-US" altLang="zh-CN" sz="2000" b="1" dirty="0">
              <a:latin typeface="+mn-ea"/>
            </a:endParaRPr>
          </a:p>
          <a:p>
            <a:pPr algn="ctr"/>
            <a:r>
              <a:rPr lang="zh-CN" altLang="en-US" sz="2000" b="1" dirty="0">
                <a:latin typeface="+mn-ea"/>
              </a:rPr>
              <a:t>计税</a:t>
            </a:r>
          </a:p>
        </p:txBody>
      </p:sp>
      <p:sp>
        <p:nvSpPr>
          <p:cNvPr id="47" name="TextBox 46"/>
          <p:cNvSpPr txBox="1"/>
          <p:nvPr/>
        </p:nvSpPr>
        <p:spPr>
          <a:xfrm>
            <a:off x="3542039" y="1796444"/>
            <a:ext cx="700833" cy="707886"/>
          </a:xfrm>
          <a:prstGeom prst="rect">
            <a:avLst/>
          </a:prstGeom>
          <a:noFill/>
        </p:spPr>
        <p:txBody>
          <a:bodyPr wrap="none" rtlCol="0">
            <a:spAutoFit/>
          </a:bodyPr>
          <a:lstStyle/>
          <a:p>
            <a:pPr algn="ctr"/>
            <a:r>
              <a:rPr lang="zh-CN" altLang="en-US" sz="2000" b="1" dirty="0">
                <a:latin typeface="+mn-ea"/>
              </a:rPr>
              <a:t>从价</a:t>
            </a:r>
            <a:endParaRPr lang="en-US" altLang="zh-CN" sz="2000" b="1" dirty="0">
              <a:latin typeface="+mn-ea"/>
            </a:endParaRPr>
          </a:p>
          <a:p>
            <a:pPr algn="ctr"/>
            <a:r>
              <a:rPr lang="zh-CN" altLang="en-US" sz="2000" b="1" dirty="0">
                <a:latin typeface="+mn-ea"/>
              </a:rPr>
              <a:t>定率</a:t>
            </a:r>
          </a:p>
        </p:txBody>
      </p:sp>
      <p:sp>
        <p:nvSpPr>
          <p:cNvPr id="48" name="TextBox 47"/>
          <p:cNvSpPr txBox="1"/>
          <p:nvPr/>
        </p:nvSpPr>
        <p:spPr>
          <a:xfrm>
            <a:off x="4674194" y="2439696"/>
            <a:ext cx="700833" cy="707886"/>
          </a:xfrm>
          <a:prstGeom prst="rect">
            <a:avLst/>
          </a:prstGeom>
          <a:noFill/>
        </p:spPr>
        <p:txBody>
          <a:bodyPr wrap="none" rtlCol="0">
            <a:spAutoFit/>
          </a:bodyPr>
          <a:lstStyle/>
          <a:p>
            <a:pPr algn="ctr"/>
            <a:r>
              <a:rPr lang="zh-CN" altLang="en-US" sz="2000" b="1" dirty="0">
                <a:latin typeface="+mn-ea"/>
              </a:rPr>
              <a:t>从量</a:t>
            </a:r>
            <a:endParaRPr lang="en-US" altLang="zh-CN" sz="2000" b="1" dirty="0">
              <a:latin typeface="+mn-ea"/>
            </a:endParaRPr>
          </a:p>
          <a:p>
            <a:pPr algn="ctr"/>
            <a:r>
              <a:rPr lang="zh-CN" altLang="en-US" sz="2000" b="1" dirty="0">
                <a:latin typeface="+mn-ea"/>
              </a:rPr>
              <a:t>定额</a:t>
            </a:r>
          </a:p>
        </p:txBody>
      </p:sp>
      <p:sp>
        <p:nvSpPr>
          <p:cNvPr id="24" name="文本框 4">
            <a:extLst>
              <a:ext uri="{FF2B5EF4-FFF2-40B4-BE49-F238E27FC236}">
                <a16:creationId xmlns:a16="http://schemas.microsoft.com/office/drawing/2014/main" id="{0E1E647C-C42B-44A6-B07D-2FE81A29CE4D}"/>
              </a:ext>
            </a:extLst>
          </p:cNvPr>
          <p:cNvSpPr txBox="1"/>
          <p:nvPr/>
        </p:nvSpPr>
        <p:spPr>
          <a:xfrm>
            <a:off x="821177" y="232007"/>
            <a:ext cx="7278992" cy="931024"/>
          </a:xfrm>
          <a:prstGeom prst="rect">
            <a:avLst/>
          </a:prstGeom>
          <a:noFill/>
        </p:spPr>
        <p:txBody>
          <a:bodyPr wrap="square" lIns="68580" tIns="34290" rIns="68580" bIns="34290" rtlCol="0">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一、应纳税额的基本计算</a:t>
            </a:r>
          </a:p>
          <a:p>
            <a:pPr algn="ctr"/>
            <a:endParaRPr lang="zh-CN" altLang="zh-CN" sz="2800" b="1" dirty="0">
              <a:solidFill>
                <a:srgbClr val="004DA1"/>
              </a:solidFill>
              <a:latin typeface="楷体" panose="02010609060101010101" pitchFamily="49" charset="-122"/>
              <a:ea typeface="楷体" panose="02010609060101010101" pitchFamily="49" charset="-122"/>
              <a:sym typeface="+mn-lt"/>
            </a:endParaRPr>
          </a:p>
        </p:txBody>
      </p:sp>
      <p:sp>
        <p:nvSpPr>
          <p:cNvPr id="25" name="矩形 24">
            <a:extLst>
              <a:ext uri="{FF2B5EF4-FFF2-40B4-BE49-F238E27FC236}">
                <a16:creationId xmlns:a16="http://schemas.microsoft.com/office/drawing/2014/main" id="{2C69A155-5987-4EEE-80C2-E40FA83CF840}"/>
              </a:ext>
            </a:extLst>
          </p:cNvPr>
          <p:cNvSpPr/>
          <p:nvPr/>
        </p:nvSpPr>
        <p:spPr>
          <a:xfrm>
            <a:off x="3879" y="1196579"/>
            <a:ext cx="3411511" cy="40011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zh-CN" altLang="en-US" sz="2000" b="1" dirty="0">
                <a:solidFill>
                  <a:schemeClr val="bg1"/>
                </a:solidFill>
                <a:latin typeface="楷体" panose="02010609060101010101" pitchFamily="49" charset="-122"/>
                <a:ea typeface="楷体" panose="02010609060101010101" pitchFamily="49" charset="-122"/>
              </a:rPr>
              <a:t>应纳税额</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销售额</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比例税率</a:t>
            </a:r>
          </a:p>
        </p:txBody>
      </p:sp>
      <p:sp>
        <p:nvSpPr>
          <p:cNvPr id="26" name="矩形 25">
            <a:extLst>
              <a:ext uri="{FF2B5EF4-FFF2-40B4-BE49-F238E27FC236}">
                <a16:creationId xmlns:a16="http://schemas.microsoft.com/office/drawing/2014/main" id="{3DA06874-049C-45D4-A360-674524AE666A}"/>
              </a:ext>
            </a:extLst>
          </p:cNvPr>
          <p:cNvSpPr/>
          <p:nvPr/>
        </p:nvSpPr>
        <p:spPr>
          <a:xfrm>
            <a:off x="5146458" y="1713018"/>
            <a:ext cx="3669594" cy="40011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zh-CN" altLang="en-US" sz="2000" b="1" dirty="0">
                <a:solidFill>
                  <a:schemeClr val="bg1"/>
                </a:solidFill>
                <a:latin typeface="楷体" panose="02010609060101010101" pitchFamily="49" charset="-122"/>
                <a:ea typeface="楷体" panose="02010609060101010101" pitchFamily="49" charset="-122"/>
              </a:rPr>
              <a:t>应纳税额</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销售数量</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单位税额</a:t>
            </a:r>
          </a:p>
        </p:txBody>
      </p:sp>
      <p:sp>
        <p:nvSpPr>
          <p:cNvPr id="27" name="矩形 26">
            <a:extLst>
              <a:ext uri="{FF2B5EF4-FFF2-40B4-BE49-F238E27FC236}">
                <a16:creationId xmlns:a16="http://schemas.microsoft.com/office/drawing/2014/main" id="{68993ADB-56F5-432F-827F-92971609B6B1}"/>
              </a:ext>
            </a:extLst>
          </p:cNvPr>
          <p:cNvSpPr/>
          <p:nvPr/>
        </p:nvSpPr>
        <p:spPr>
          <a:xfrm>
            <a:off x="5743117" y="2414889"/>
            <a:ext cx="2969083" cy="46166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zh-CN" altLang="en-US" sz="2400" b="1" dirty="0">
                <a:solidFill>
                  <a:srgbClr val="0070C0"/>
                </a:solidFill>
                <a:cs typeface="+mn-ea"/>
                <a:sym typeface="+mn-lt"/>
              </a:rPr>
              <a:t>啤酒、黄酒、成品油</a:t>
            </a:r>
            <a:endParaRPr lang="zh-CN" altLang="en-US" sz="2400" b="1" dirty="0">
              <a:solidFill>
                <a:srgbClr val="C00000"/>
              </a:solidFill>
              <a:cs typeface="+mn-ea"/>
              <a:sym typeface="+mn-lt"/>
            </a:endParaRPr>
          </a:p>
        </p:txBody>
      </p:sp>
      <p:sp>
        <p:nvSpPr>
          <p:cNvPr id="28" name="矩形 27">
            <a:extLst>
              <a:ext uri="{FF2B5EF4-FFF2-40B4-BE49-F238E27FC236}">
                <a16:creationId xmlns:a16="http://schemas.microsoft.com/office/drawing/2014/main" id="{B22D7373-4A91-4E33-97A5-5DF5E97CC635}"/>
              </a:ext>
            </a:extLst>
          </p:cNvPr>
          <p:cNvSpPr/>
          <p:nvPr/>
        </p:nvSpPr>
        <p:spPr>
          <a:xfrm>
            <a:off x="1486382" y="4061503"/>
            <a:ext cx="5864106" cy="40011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zh-CN" altLang="en-US" sz="2000" b="1" dirty="0">
                <a:solidFill>
                  <a:schemeClr val="bg1"/>
                </a:solidFill>
                <a:latin typeface="楷体" panose="02010609060101010101" pitchFamily="49" charset="-122"/>
                <a:ea typeface="楷体" panose="02010609060101010101" pitchFamily="49" charset="-122"/>
              </a:rPr>
              <a:t>应纳税额</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销售额</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比例税率</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销售数量</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单位税额</a:t>
            </a:r>
          </a:p>
        </p:txBody>
      </p:sp>
      <p:sp>
        <p:nvSpPr>
          <p:cNvPr id="29" name="矩形 28">
            <a:extLst>
              <a:ext uri="{FF2B5EF4-FFF2-40B4-BE49-F238E27FC236}">
                <a16:creationId xmlns:a16="http://schemas.microsoft.com/office/drawing/2014/main" id="{98537736-3EE0-4FDB-9D49-041D266DAB81}"/>
              </a:ext>
            </a:extLst>
          </p:cNvPr>
          <p:cNvSpPr/>
          <p:nvPr/>
        </p:nvSpPr>
        <p:spPr>
          <a:xfrm>
            <a:off x="2758330" y="4582268"/>
            <a:ext cx="1731564" cy="46166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zh-CN" altLang="en-US" sz="2400" b="1" dirty="0">
                <a:solidFill>
                  <a:srgbClr val="0070C0"/>
                </a:solidFill>
                <a:cs typeface="+mn-ea"/>
                <a:sym typeface="+mn-lt"/>
              </a:rPr>
              <a:t>卷烟、白酒</a:t>
            </a:r>
            <a:endParaRPr lang="zh-CN" altLang="en-US" sz="2400" b="1" dirty="0">
              <a:solidFill>
                <a:srgbClr val="C00000"/>
              </a:solidFill>
              <a:cs typeface="+mn-ea"/>
              <a:sym typeface="+mn-lt"/>
            </a:endParaRPr>
          </a:p>
        </p:txBody>
      </p:sp>
    </p:spTree>
    <p:extLst>
      <p:ext uri="{BB962C8B-B14F-4D97-AF65-F5344CB8AC3E}">
        <p14:creationId xmlns:p14="http://schemas.microsoft.com/office/powerpoint/2010/main" val="1209628029"/>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77</a:t>
            </a:fld>
            <a:endParaRPr lang="en-US">
              <a:solidFill>
                <a:prstClr val="black">
                  <a:tint val="75000"/>
                </a:prstClr>
              </a:solidFill>
            </a:endParaRPr>
          </a:p>
        </p:txBody>
      </p:sp>
      <p:sp>
        <p:nvSpPr>
          <p:cNvPr id="3" name="矩形 2"/>
          <p:cNvSpPr/>
          <p:nvPr/>
        </p:nvSpPr>
        <p:spPr>
          <a:xfrm>
            <a:off x="857839" y="296854"/>
            <a:ext cx="7381187" cy="830997"/>
          </a:xfrm>
          <a:prstGeom prst="rect">
            <a:avLst/>
          </a:prstGeom>
        </p:spPr>
        <p:txBody>
          <a:bodyPr wrap="square">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一、应纳税额的基本计算</a:t>
            </a:r>
            <a:r>
              <a:rPr lang="en-US" altLang="zh-CN" sz="2800" b="1" dirty="0">
                <a:solidFill>
                  <a:srgbClr val="7030A0"/>
                </a:solidFill>
                <a:latin typeface="楷体" panose="02010609060101010101" pitchFamily="49" charset="-122"/>
                <a:ea typeface="楷体" panose="02010609060101010101" pitchFamily="49" charset="-122"/>
              </a:rPr>
              <a:t>——1.</a:t>
            </a:r>
            <a:r>
              <a:rPr lang="zh-CN" altLang="en-US" sz="2800" b="1" dirty="0">
                <a:solidFill>
                  <a:srgbClr val="7030A0"/>
                </a:solidFill>
                <a:latin typeface="楷体" panose="02010609060101010101" pitchFamily="49" charset="-122"/>
                <a:ea typeface="楷体" panose="02010609060101010101" pitchFamily="49" charset="-122"/>
              </a:rPr>
              <a:t>从价计征</a:t>
            </a:r>
            <a:endParaRPr lang="zh-CN" altLang="zh-CN" sz="2800" b="1" dirty="0">
              <a:solidFill>
                <a:srgbClr val="7030A0"/>
              </a:solidFill>
              <a:latin typeface="楷体" panose="02010609060101010101" pitchFamily="49" charset="-122"/>
              <a:ea typeface="楷体" panose="02010609060101010101" pitchFamily="49" charset="-122"/>
            </a:endParaRPr>
          </a:p>
          <a:p>
            <a:endParaRPr lang="zh-CN" altLang="zh-CN" sz="2000" b="1" dirty="0"/>
          </a:p>
        </p:txBody>
      </p:sp>
      <p:grpSp>
        <p:nvGrpSpPr>
          <p:cNvPr id="4" name="组合 3">
            <a:extLst>
              <a:ext uri="{FF2B5EF4-FFF2-40B4-BE49-F238E27FC236}">
                <a16:creationId xmlns:a16="http://schemas.microsoft.com/office/drawing/2014/main" id="{86983CC5-878A-4DC0-B464-EF4DFEF7E152}"/>
              </a:ext>
            </a:extLst>
          </p:cNvPr>
          <p:cNvGrpSpPr/>
          <p:nvPr/>
        </p:nvGrpSpPr>
        <p:grpSpPr>
          <a:xfrm>
            <a:off x="1506423" y="1324383"/>
            <a:ext cx="6651678" cy="3819117"/>
            <a:chOff x="1643910" y="848133"/>
            <a:chExt cx="6651678" cy="3819117"/>
          </a:xfrm>
        </p:grpSpPr>
        <p:graphicFrame>
          <p:nvGraphicFramePr>
            <p:cNvPr id="8" name="图示 7"/>
            <p:cNvGraphicFramePr/>
            <p:nvPr>
              <p:extLst>
                <p:ext uri="{D42A27DB-BD31-4B8C-83A1-F6EECF244321}">
                  <p14:modId xmlns:p14="http://schemas.microsoft.com/office/powerpoint/2010/main" val="2709143249"/>
                </p:ext>
              </p:extLst>
            </p:nvPr>
          </p:nvGraphicFramePr>
          <p:xfrm>
            <a:off x="1643910" y="848133"/>
            <a:ext cx="6651678" cy="38191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矩形 8"/>
            <p:cNvSpPr/>
            <p:nvPr/>
          </p:nvSpPr>
          <p:spPr>
            <a:xfrm>
              <a:off x="1885435" y="1581391"/>
              <a:ext cx="957153" cy="707886"/>
            </a:xfrm>
            <a:prstGeom prst="rect">
              <a:avLst/>
            </a:prstGeom>
          </p:spPr>
          <p:txBody>
            <a:bodyPr wrap="square">
              <a:spAutoFit/>
            </a:bodyPr>
            <a:lstStyle/>
            <a:p>
              <a:pPr algn="ctr"/>
              <a:r>
                <a:rPr lang="zh-CN" altLang="en-US" sz="2000" b="1" dirty="0"/>
                <a:t>一般</a:t>
              </a:r>
              <a:endParaRPr lang="en-US" altLang="zh-CN" sz="2000" b="1" dirty="0"/>
            </a:p>
            <a:p>
              <a:pPr algn="ctr"/>
              <a:r>
                <a:rPr lang="zh-CN" altLang="en-US" sz="2000" b="1" dirty="0"/>
                <a:t>规定</a:t>
              </a:r>
            </a:p>
          </p:txBody>
        </p:sp>
        <p:sp>
          <p:nvSpPr>
            <p:cNvPr id="10" name="矩形 9"/>
            <p:cNvSpPr/>
            <p:nvPr/>
          </p:nvSpPr>
          <p:spPr>
            <a:xfrm>
              <a:off x="1885436" y="3208166"/>
              <a:ext cx="957153" cy="707886"/>
            </a:xfrm>
            <a:prstGeom prst="rect">
              <a:avLst/>
            </a:prstGeom>
          </p:spPr>
          <p:txBody>
            <a:bodyPr wrap="square">
              <a:spAutoFit/>
            </a:bodyPr>
            <a:lstStyle/>
            <a:p>
              <a:pPr algn="ctr"/>
              <a:r>
                <a:rPr lang="zh-CN" altLang="en-US" sz="2000" b="1" dirty="0"/>
                <a:t>特殊</a:t>
              </a:r>
              <a:endParaRPr lang="en-US" altLang="zh-CN" sz="2000" b="1" dirty="0"/>
            </a:p>
            <a:p>
              <a:pPr algn="ctr"/>
              <a:r>
                <a:rPr lang="zh-CN" altLang="en-US" sz="2000" b="1" dirty="0"/>
                <a:t>规定</a:t>
              </a:r>
            </a:p>
          </p:txBody>
        </p:sp>
      </p:grpSp>
      <p:sp>
        <p:nvSpPr>
          <p:cNvPr id="11" name="矩形 10">
            <a:extLst>
              <a:ext uri="{FF2B5EF4-FFF2-40B4-BE49-F238E27FC236}">
                <a16:creationId xmlns:a16="http://schemas.microsoft.com/office/drawing/2014/main" id="{73EAED69-D2E5-4C1E-B6FD-455F7D768D79}"/>
              </a:ext>
            </a:extLst>
          </p:cNvPr>
          <p:cNvSpPr/>
          <p:nvPr/>
        </p:nvSpPr>
        <p:spPr>
          <a:xfrm>
            <a:off x="2979366" y="1124328"/>
            <a:ext cx="3411511" cy="40011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zh-CN" altLang="en-US" sz="2000" b="1" dirty="0">
                <a:solidFill>
                  <a:schemeClr val="bg1"/>
                </a:solidFill>
                <a:latin typeface="楷体" panose="02010609060101010101" pitchFamily="49" charset="-122"/>
                <a:ea typeface="楷体" panose="02010609060101010101" pitchFamily="49" charset="-122"/>
              </a:rPr>
              <a:t>应纳税额</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销售额</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比例税率</a:t>
            </a:r>
          </a:p>
        </p:txBody>
      </p:sp>
      <p:sp>
        <p:nvSpPr>
          <p:cNvPr id="12" name="矩形 11">
            <a:extLst>
              <a:ext uri="{FF2B5EF4-FFF2-40B4-BE49-F238E27FC236}">
                <a16:creationId xmlns:a16="http://schemas.microsoft.com/office/drawing/2014/main" id="{DC0A6B9D-4EA7-4DBA-8BCD-3874194DC154}"/>
              </a:ext>
            </a:extLst>
          </p:cNvPr>
          <p:cNvSpPr/>
          <p:nvPr/>
        </p:nvSpPr>
        <p:spPr>
          <a:xfrm>
            <a:off x="2613418" y="3021309"/>
            <a:ext cx="6372257" cy="46166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altLang="zh-CN" sz="2400" b="1" dirty="0">
                <a:solidFill>
                  <a:srgbClr val="0070C0"/>
                </a:solidFill>
                <a:cs typeface="+mn-ea"/>
                <a:sym typeface="+mn-lt"/>
              </a:rPr>
              <a:t>【</a:t>
            </a:r>
            <a:r>
              <a:rPr lang="zh-CN" altLang="en-US" sz="2400" b="1" dirty="0">
                <a:solidFill>
                  <a:srgbClr val="0070C0"/>
                </a:solidFill>
                <a:cs typeface="+mn-ea"/>
                <a:sym typeface="+mn-lt"/>
              </a:rPr>
              <a:t>注意</a:t>
            </a:r>
            <a:r>
              <a:rPr lang="en-US" altLang="zh-CN" sz="2400" b="1" dirty="0">
                <a:solidFill>
                  <a:srgbClr val="0070C0"/>
                </a:solidFill>
                <a:cs typeface="+mn-ea"/>
                <a:sym typeface="+mn-lt"/>
              </a:rPr>
              <a:t>】</a:t>
            </a:r>
            <a:r>
              <a:rPr lang="zh-CN" altLang="en-US" sz="2400" b="1" dirty="0">
                <a:solidFill>
                  <a:srgbClr val="0070C0"/>
                </a:solidFill>
                <a:cs typeface="+mn-ea"/>
                <a:sym typeface="+mn-lt"/>
              </a:rPr>
              <a:t>不包括向购买方收取的增值税税款。</a:t>
            </a:r>
          </a:p>
        </p:txBody>
      </p:sp>
    </p:spTree>
    <p:extLst>
      <p:ext uri="{BB962C8B-B14F-4D97-AF65-F5344CB8AC3E}">
        <p14:creationId xmlns:p14="http://schemas.microsoft.com/office/powerpoint/2010/main" val="357333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78</a:t>
            </a:fld>
            <a:endParaRPr lang="en-US">
              <a:solidFill>
                <a:prstClr val="black">
                  <a:tint val="75000"/>
                </a:prstClr>
              </a:solidFill>
            </a:endParaRPr>
          </a:p>
        </p:txBody>
      </p:sp>
      <p:sp>
        <p:nvSpPr>
          <p:cNvPr id="13" name="文本框 12">
            <a:extLst>
              <a:ext uri="{FF2B5EF4-FFF2-40B4-BE49-F238E27FC236}">
                <a16:creationId xmlns:a16="http://schemas.microsoft.com/office/drawing/2014/main" id="{97ED3C72-0BD8-4295-9CB9-C231F2A845F4}"/>
              </a:ext>
            </a:extLst>
          </p:cNvPr>
          <p:cNvSpPr txBox="1"/>
          <p:nvPr/>
        </p:nvSpPr>
        <p:spPr>
          <a:xfrm>
            <a:off x="801278" y="947811"/>
            <a:ext cx="7910922" cy="3713517"/>
          </a:xfrm>
          <a:prstGeom prst="rect">
            <a:avLst/>
          </a:prstGeom>
          <a:noFill/>
        </p:spPr>
        <p:txBody>
          <a:bodyPr wrap="square">
            <a:spAutoFit/>
          </a:bodyPr>
          <a:lstStyle/>
          <a:p>
            <a:pPr marL="0" marR="0" lvl="0" indent="457200" algn="l" defTabSz="914400" rtl="0" eaLnBrk="1" fontAlgn="base" latinLnBrk="0" hangingPunct="1">
              <a:lnSpc>
                <a:spcPct val="150000"/>
              </a:lnSpc>
              <a:spcBef>
                <a:spcPct val="0"/>
              </a:spcBef>
              <a:spcAft>
                <a:spcPct val="0"/>
              </a:spcAft>
              <a:buClrTx/>
              <a:buSzTx/>
              <a:buFontTx/>
              <a:buNone/>
              <a:tabLst/>
              <a:defRPr/>
            </a:pPr>
            <a:r>
              <a:rPr lang="en-US" altLang="zh-CN" sz="2000" b="1" dirty="0">
                <a:solidFill>
                  <a:srgbClr val="0070C0"/>
                </a:solidFill>
                <a:latin typeface="楷体" panose="02010609060101010101" pitchFamily="49" charset="-122"/>
                <a:ea typeface="楷体" panose="02010609060101010101" pitchFamily="49" charset="-122"/>
              </a:rPr>
              <a:t>1.1</a:t>
            </a:r>
            <a:r>
              <a:rPr lang="zh-CN" altLang="en-US" sz="2000" b="1" dirty="0">
                <a:solidFill>
                  <a:srgbClr val="0070C0"/>
                </a:solidFill>
                <a:latin typeface="楷体" panose="02010609060101010101" pitchFamily="49" charset="-122"/>
                <a:ea typeface="楷体" panose="02010609060101010101" pitchFamily="49" charset="-122"/>
              </a:rPr>
              <a:t>价外费用</a:t>
            </a:r>
            <a:endParaRPr lang="en-US" altLang="zh-CN" sz="2000" b="1" dirty="0">
              <a:solidFill>
                <a:srgbClr val="0070C0"/>
              </a:solidFill>
              <a:latin typeface="楷体" panose="02010609060101010101" pitchFamily="49" charset="-122"/>
              <a:ea typeface="楷体" panose="02010609060101010101" pitchFamily="49" charset="-122"/>
            </a:endParaRPr>
          </a:p>
          <a:p>
            <a:pPr marL="0" marR="0" lvl="0" indent="457200" algn="l" defTabSz="914400" rtl="0" eaLnBrk="1" fontAlgn="base" latinLnBrk="0" hangingPunct="1">
              <a:lnSpc>
                <a:spcPct val="150000"/>
              </a:lnSpc>
              <a:spcBef>
                <a:spcPct val="0"/>
              </a:spcBef>
              <a:spcAft>
                <a:spcPct val="0"/>
              </a:spcAft>
              <a:buClrTx/>
              <a:buSzTx/>
              <a:buFontTx/>
              <a:buNone/>
              <a:tabLst/>
              <a:defRPr/>
            </a:pPr>
            <a:r>
              <a:rPr lang="zh-CN" altLang="en-US" sz="2000" b="1" dirty="0">
                <a:solidFill>
                  <a:prstClr val="black"/>
                </a:solidFill>
                <a:latin typeface="楷体" panose="02010609060101010101" pitchFamily="49" charset="-122"/>
                <a:ea typeface="楷体" panose="02010609060101010101" pitchFamily="49" charset="-122"/>
              </a:rPr>
              <a:t>是指价外收取的各种性质的收费，包括价外向购买方收取的手续费、补贴、基金、集资费、返还利润、奖励费、违约金、滞纳金、延期付款利息、赔偿金、</a:t>
            </a:r>
            <a:r>
              <a:rPr lang="zh-CN" altLang="en-US" sz="2000" b="1" dirty="0">
                <a:solidFill>
                  <a:srgbClr val="C00000"/>
                </a:solidFill>
                <a:latin typeface="楷体" panose="02010609060101010101" pitchFamily="49" charset="-122"/>
                <a:ea typeface="楷体" panose="02010609060101010101" pitchFamily="49" charset="-122"/>
              </a:rPr>
              <a:t>代收款项、代垫款项、包装费、包装物租金、</a:t>
            </a:r>
            <a:r>
              <a:rPr lang="zh-CN" altLang="en-US" sz="2000" b="1" dirty="0">
                <a:solidFill>
                  <a:prstClr val="black"/>
                </a:solidFill>
                <a:latin typeface="楷体" panose="02010609060101010101" pitchFamily="49" charset="-122"/>
                <a:ea typeface="楷体" panose="02010609060101010101" pitchFamily="49" charset="-122"/>
              </a:rPr>
              <a:t>储备费、</a:t>
            </a:r>
            <a:r>
              <a:rPr lang="zh-CN" altLang="en-US" sz="2000" b="1" dirty="0">
                <a:solidFill>
                  <a:srgbClr val="C00000"/>
                </a:solidFill>
                <a:latin typeface="楷体" panose="02010609060101010101" pitchFamily="49" charset="-122"/>
                <a:ea typeface="楷体" panose="02010609060101010101" pitchFamily="49" charset="-122"/>
              </a:rPr>
              <a:t>优质费、运输装卸费</a:t>
            </a:r>
            <a:r>
              <a:rPr lang="zh-CN" altLang="en-US" sz="2000" b="1" dirty="0">
                <a:solidFill>
                  <a:prstClr val="black"/>
                </a:solidFill>
                <a:latin typeface="楷体" panose="02010609060101010101" pitchFamily="49" charset="-122"/>
                <a:ea typeface="楷体" panose="02010609060101010101" pitchFamily="49" charset="-122"/>
              </a:rPr>
              <a:t>以及其他各种性质的价外费用。</a:t>
            </a:r>
            <a:endParaRPr lang="en-US" altLang="zh-CN" sz="2000" b="1" dirty="0">
              <a:solidFill>
                <a:prstClr val="black"/>
              </a:solidFill>
              <a:latin typeface="楷体" panose="02010609060101010101" pitchFamily="49" charset="-122"/>
              <a:ea typeface="楷体" panose="02010609060101010101" pitchFamily="49" charset="-122"/>
            </a:endParaRPr>
          </a:p>
          <a:p>
            <a:pPr marL="0" marR="0" lvl="0" indent="457200" algn="l" defTabSz="914400" rtl="0" eaLnBrk="1" fontAlgn="base" latinLnBrk="0" hangingPunct="1">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会计上核算自产销售应税消费品应纳消费税税额，应借记“</a:t>
            </a:r>
            <a:r>
              <a:rPr kumimoji="0" lang="zh-CN" altLang="en-US" sz="20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rPr>
              <a:t>税金及附加</a:t>
            </a:r>
            <a:r>
              <a:rPr kumimoji="0" lang="zh-CN" altLang="en-US" sz="2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”科目，贷记“</a:t>
            </a:r>
            <a:r>
              <a:rPr kumimoji="0" lang="zh-CN" altLang="en-US" sz="20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rPr>
              <a:t>应交税费</a:t>
            </a:r>
            <a:r>
              <a:rPr kumimoji="0" lang="en-US" altLang="zh-CN" sz="20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rPr>
              <a:t>—</a:t>
            </a:r>
            <a:r>
              <a:rPr kumimoji="0" lang="zh-CN" altLang="en-US" sz="20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rPr>
              <a:t>应交消费税</a:t>
            </a:r>
            <a:r>
              <a:rPr kumimoji="0" lang="zh-CN" altLang="en-US" sz="2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endParaRPr kumimoji="0" lang="en-US" altLang="zh-CN" sz="2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endParaRPr>
          </a:p>
          <a:p>
            <a:pPr marL="0" marR="0" lvl="0" indent="457200" algn="l" defTabSz="914400" rtl="0" eaLnBrk="1" fontAlgn="base" latinLnBrk="0" hangingPunct="1">
              <a:lnSpc>
                <a:spcPct val="15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endParaRPr>
          </a:p>
        </p:txBody>
      </p:sp>
      <p:sp>
        <p:nvSpPr>
          <p:cNvPr id="14" name="矩形 13">
            <a:extLst>
              <a:ext uri="{FF2B5EF4-FFF2-40B4-BE49-F238E27FC236}">
                <a16:creationId xmlns:a16="http://schemas.microsoft.com/office/drawing/2014/main" id="{E11A4492-70DE-4EBA-9BF7-485F21B62A43}"/>
              </a:ext>
            </a:extLst>
          </p:cNvPr>
          <p:cNvSpPr/>
          <p:nvPr/>
        </p:nvSpPr>
        <p:spPr>
          <a:xfrm>
            <a:off x="857839" y="296854"/>
            <a:ext cx="7381187" cy="830997"/>
          </a:xfrm>
          <a:prstGeom prst="rect">
            <a:avLst/>
          </a:prstGeom>
        </p:spPr>
        <p:txBody>
          <a:bodyPr wrap="square">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一、应纳税额的基本计算</a:t>
            </a:r>
            <a:r>
              <a:rPr lang="en-US" altLang="zh-CN" sz="2800" b="1" dirty="0">
                <a:solidFill>
                  <a:srgbClr val="7030A0"/>
                </a:solidFill>
                <a:latin typeface="楷体" panose="02010609060101010101" pitchFamily="49" charset="-122"/>
                <a:ea typeface="楷体" panose="02010609060101010101" pitchFamily="49" charset="-122"/>
              </a:rPr>
              <a:t>——1.</a:t>
            </a:r>
            <a:r>
              <a:rPr lang="zh-CN" altLang="en-US" sz="2800" b="1" dirty="0">
                <a:solidFill>
                  <a:srgbClr val="7030A0"/>
                </a:solidFill>
                <a:latin typeface="楷体" panose="02010609060101010101" pitchFamily="49" charset="-122"/>
                <a:ea typeface="楷体" panose="02010609060101010101" pitchFamily="49" charset="-122"/>
              </a:rPr>
              <a:t>从价计征</a:t>
            </a:r>
            <a:endParaRPr lang="zh-CN" altLang="zh-CN" sz="2800" b="1" dirty="0">
              <a:solidFill>
                <a:srgbClr val="7030A0"/>
              </a:solidFill>
              <a:latin typeface="楷体" panose="02010609060101010101" pitchFamily="49" charset="-122"/>
              <a:ea typeface="楷体" panose="02010609060101010101" pitchFamily="49" charset="-122"/>
            </a:endParaRPr>
          </a:p>
          <a:p>
            <a:endParaRPr lang="zh-CN" altLang="zh-CN" sz="2000" b="1" dirty="0"/>
          </a:p>
        </p:txBody>
      </p:sp>
    </p:spTree>
    <p:extLst>
      <p:ext uri="{BB962C8B-B14F-4D97-AF65-F5344CB8AC3E}">
        <p14:creationId xmlns:p14="http://schemas.microsoft.com/office/powerpoint/2010/main" val="26301882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79</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计算题</a:t>
            </a:r>
            <a:r>
              <a:rPr lang="en-US" altLang="zh-CN" dirty="0">
                <a:latin typeface="+mn-lt"/>
                <a:ea typeface="+mn-ea"/>
                <a:cs typeface="+mn-ea"/>
                <a:sym typeface="+mn-lt"/>
              </a:rPr>
              <a:t>】</a:t>
            </a:r>
            <a:r>
              <a:rPr lang="zh-CN" altLang="en-US" dirty="0">
                <a:latin typeface="+mn-lt"/>
                <a:ea typeface="+mn-ea"/>
                <a:cs typeface="+mn-ea"/>
                <a:sym typeface="+mn-lt"/>
              </a:rPr>
              <a:t>爱丽斯日化厂为增值税一般纳税人，</a:t>
            </a:r>
            <a:r>
              <a:rPr lang="en-US" altLang="zh-CN" dirty="0">
                <a:latin typeface="+mn-lt"/>
                <a:ea typeface="+mn-ea"/>
                <a:cs typeface="+mn-ea"/>
                <a:sym typeface="+mn-lt"/>
              </a:rPr>
              <a:t>2018</a:t>
            </a:r>
            <a:r>
              <a:rPr lang="zh-CN" altLang="en-US" dirty="0">
                <a:latin typeface="+mn-lt"/>
                <a:ea typeface="+mn-ea"/>
                <a:cs typeface="+mn-ea"/>
                <a:sym typeface="+mn-lt"/>
              </a:rPr>
              <a:t>年</a:t>
            </a:r>
            <a:r>
              <a:rPr lang="en-US" altLang="zh-CN" dirty="0">
                <a:latin typeface="+mn-lt"/>
                <a:ea typeface="+mn-ea"/>
                <a:cs typeface="+mn-ea"/>
                <a:sym typeface="+mn-lt"/>
              </a:rPr>
              <a:t>6</a:t>
            </a:r>
            <a:r>
              <a:rPr lang="zh-CN" altLang="en-US" dirty="0">
                <a:latin typeface="+mn-lt"/>
                <a:ea typeface="+mn-ea"/>
                <a:cs typeface="+mn-ea"/>
                <a:sym typeface="+mn-lt"/>
              </a:rPr>
              <a:t>月销售高档化妆品，开具的增值税专用发票注明的销售额为</a:t>
            </a:r>
            <a:r>
              <a:rPr lang="en-US" altLang="zh-CN" dirty="0">
                <a:latin typeface="+mn-lt"/>
                <a:ea typeface="+mn-ea"/>
                <a:cs typeface="+mn-ea"/>
                <a:sym typeface="+mn-lt"/>
              </a:rPr>
              <a:t>300000</a:t>
            </a:r>
            <a:r>
              <a:rPr lang="zh-CN" altLang="en-US" dirty="0">
                <a:latin typeface="+mn-lt"/>
                <a:ea typeface="+mn-ea"/>
                <a:cs typeface="+mn-ea"/>
                <a:sym typeface="+mn-lt"/>
              </a:rPr>
              <a:t>元</a:t>
            </a:r>
            <a:r>
              <a:rPr lang="en-US" altLang="zh-CN" dirty="0">
                <a:latin typeface="+mn-lt"/>
                <a:ea typeface="+mn-ea"/>
                <a:cs typeface="+mn-ea"/>
                <a:sym typeface="+mn-lt"/>
              </a:rPr>
              <a:t>;</a:t>
            </a:r>
            <a:r>
              <a:rPr lang="zh-CN" altLang="en-US" dirty="0">
                <a:latin typeface="+mn-lt"/>
                <a:ea typeface="+mn-ea"/>
                <a:cs typeface="+mn-ea"/>
                <a:sym typeface="+mn-lt"/>
              </a:rPr>
              <a:t>开具普通发票收取价税合计款</a:t>
            </a:r>
            <a:r>
              <a:rPr lang="en-US" altLang="zh-CN" dirty="0">
                <a:latin typeface="+mn-lt"/>
                <a:ea typeface="+mn-ea"/>
                <a:cs typeface="+mn-ea"/>
                <a:sym typeface="+mn-lt"/>
              </a:rPr>
              <a:t>45200</a:t>
            </a:r>
            <a:r>
              <a:rPr lang="zh-CN" altLang="en-US" dirty="0">
                <a:latin typeface="+mn-lt"/>
                <a:ea typeface="+mn-ea"/>
                <a:cs typeface="+mn-ea"/>
                <a:sym typeface="+mn-lt"/>
              </a:rPr>
              <a:t>元。</a:t>
            </a:r>
          </a:p>
          <a:p>
            <a:r>
              <a:rPr lang="zh-CN" altLang="en-US" dirty="0">
                <a:latin typeface="+mn-lt"/>
                <a:ea typeface="+mn-ea"/>
                <a:cs typeface="+mn-ea"/>
                <a:sym typeface="+mn-lt"/>
              </a:rPr>
              <a:t>要求</a:t>
            </a:r>
            <a:r>
              <a:rPr lang="en-US" altLang="zh-CN" dirty="0">
                <a:latin typeface="+mn-lt"/>
                <a:ea typeface="+mn-ea"/>
                <a:cs typeface="+mn-ea"/>
                <a:sym typeface="+mn-lt"/>
              </a:rPr>
              <a:t>:</a:t>
            </a:r>
            <a:r>
              <a:rPr lang="zh-CN" altLang="en-US" dirty="0">
                <a:latin typeface="+mn-lt"/>
                <a:ea typeface="+mn-ea"/>
                <a:cs typeface="+mn-ea"/>
                <a:sym typeface="+mn-lt"/>
              </a:rPr>
              <a:t>计算爱丽斯日化厂上述业务应纳消费税税和增值税。</a:t>
            </a:r>
          </a:p>
          <a:p>
            <a:endParaRPr lang="en-US" altLang="zh-CN" dirty="0">
              <a:latin typeface="+mn-lt"/>
              <a:ea typeface="+mn-ea"/>
              <a:cs typeface="+mn-ea"/>
              <a:sym typeface="+mn-lt"/>
            </a:endParaRPr>
          </a:p>
        </p:txBody>
      </p:sp>
      <p:sp>
        <p:nvSpPr>
          <p:cNvPr id="12" name="文本2">
            <a:extLst>
              <a:ext uri="{FF2B5EF4-FFF2-40B4-BE49-F238E27FC236}">
                <a16:creationId xmlns:a16="http://schemas.microsoft.com/office/drawing/2014/main" id="{5E2E9C69-412B-410B-AA26-C10FF8192F71}"/>
              </a:ext>
            </a:extLst>
          </p:cNvPr>
          <p:cNvSpPr>
            <a:spLocks noChangeArrowheads="1"/>
          </p:cNvSpPr>
          <p:nvPr/>
        </p:nvSpPr>
        <p:spPr bwMode="gray">
          <a:xfrm>
            <a:off x="683256" y="2997200"/>
            <a:ext cx="8123789" cy="1593425"/>
          </a:xfrm>
          <a:prstGeom prst="roundRect">
            <a:avLst>
              <a:gd name="adj" fmla="val 11505"/>
            </a:avLst>
          </a:prstGeom>
          <a:noFill/>
          <a:ln w="15875" cap="flat" cmpd="sng" algn="ctr">
            <a:solidFill>
              <a:srgbClr val="7030A0"/>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zh-CN" altLang="en-US" sz="2000" b="1" dirty="0">
                <a:solidFill>
                  <a:srgbClr val="0070C0"/>
                </a:solidFill>
              </a:rPr>
              <a:t>消费税计税销售额</a:t>
            </a:r>
            <a:r>
              <a:rPr lang="en-US" altLang="zh-CN" sz="2000" b="1" dirty="0">
                <a:solidFill>
                  <a:srgbClr val="0070C0"/>
                </a:solidFill>
              </a:rPr>
              <a:t>=300 000+45200÷ (1+13%) =340 00 </a:t>
            </a:r>
            <a:r>
              <a:rPr lang="zh-CN" altLang="en-US" sz="2000" b="1" dirty="0">
                <a:solidFill>
                  <a:srgbClr val="0070C0"/>
                </a:solidFill>
              </a:rPr>
              <a:t>元</a:t>
            </a:r>
          </a:p>
          <a:p>
            <a:pPr marL="342900" indent="-342900">
              <a:buFont typeface="Wingdings" panose="05000000000000000000" pitchFamily="2" charset="2"/>
              <a:buChar char="ü"/>
            </a:pPr>
            <a:r>
              <a:rPr lang="zh-CN" altLang="en-US" sz="2000" b="1" dirty="0">
                <a:solidFill>
                  <a:srgbClr val="0070C0"/>
                </a:solidFill>
              </a:rPr>
              <a:t>应纳消费税税额</a:t>
            </a:r>
            <a:r>
              <a:rPr lang="en-US" altLang="zh-CN" sz="2000" b="1" dirty="0">
                <a:solidFill>
                  <a:srgbClr val="0070C0"/>
                </a:solidFill>
              </a:rPr>
              <a:t>=340 000×15%=51 000 (</a:t>
            </a:r>
            <a:r>
              <a:rPr lang="zh-CN" altLang="en-US" sz="2000" b="1" dirty="0">
                <a:solidFill>
                  <a:srgbClr val="0070C0"/>
                </a:solidFill>
              </a:rPr>
              <a:t>元</a:t>
            </a:r>
            <a:r>
              <a:rPr lang="en-US" altLang="zh-CN" sz="2000" b="1" dirty="0">
                <a:solidFill>
                  <a:srgbClr val="0070C0"/>
                </a:solidFill>
              </a:rPr>
              <a:t>)</a:t>
            </a:r>
          </a:p>
          <a:p>
            <a:pPr marL="342900" indent="-342900">
              <a:buFont typeface="Wingdings" panose="05000000000000000000" pitchFamily="2" charset="2"/>
              <a:buChar char="ü"/>
            </a:pPr>
            <a:r>
              <a:rPr lang="zh-CN" altLang="en-US" sz="2000" b="1" dirty="0">
                <a:solidFill>
                  <a:srgbClr val="0070C0"/>
                </a:solidFill>
              </a:rPr>
              <a:t>应纳增值税</a:t>
            </a:r>
            <a:r>
              <a:rPr lang="en-US" altLang="zh-CN" sz="2000" b="1" dirty="0">
                <a:solidFill>
                  <a:srgbClr val="0070C0"/>
                </a:solidFill>
              </a:rPr>
              <a:t>=340 000×13%=44 200</a:t>
            </a:r>
            <a:r>
              <a:rPr lang="zh-CN" altLang="en-US" sz="2000" b="1" dirty="0">
                <a:solidFill>
                  <a:srgbClr val="0070C0"/>
                </a:solidFill>
              </a:rPr>
              <a:t>元</a:t>
            </a:r>
          </a:p>
        </p:txBody>
      </p:sp>
    </p:spTree>
    <p:extLst>
      <p:ext uri="{BB962C8B-B14F-4D97-AF65-F5344CB8AC3E}">
        <p14:creationId xmlns:p14="http://schemas.microsoft.com/office/powerpoint/2010/main" val="410780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 calcmode="lin" valueType="num">
                                      <p:cBhvr additive="base">
                                        <p:cTn id="24"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8</a:t>
            </a:fld>
            <a:endParaRPr lang="en-US">
              <a:solidFill>
                <a:prstClr val="black">
                  <a:tint val="75000"/>
                </a:prstClr>
              </a:solidFill>
              <a:latin typeface="+mn-lt"/>
              <a:cs typeface="+mn-ea"/>
              <a:sym typeface="+mn-lt"/>
            </a:endParaRPr>
          </a:p>
        </p:txBody>
      </p:sp>
      <p:sp>
        <p:nvSpPr>
          <p:cNvPr id="3" name="文本框 4"/>
          <p:cNvSpPr txBox="1"/>
          <p:nvPr/>
        </p:nvSpPr>
        <p:spPr>
          <a:xfrm>
            <a:off x="836428" y="299722"/>
            <a:ext cx="7393172" cy="500137"/>
          </a:xfrm>
          <a:prstGeom prst="rect">
            <a:avLst/>
          </a:prstGeom>
          <a:noFill/>
        </p:spPr>
        <p:txBody>
          <a:bodyPr wrap="square" lIns="68580" tIns="34290" rIns="68580" bIns="34290" rtlCol="0">
            <a:spAutoFit/>
          </a:bodyPr>
          <a:lstStyle/>
          <a:p>
            <a:pPr algn="ctr"/>
            <a:r>
              <a:rPr lang="zh-CN" altLang="en-US" sz="2800" b="1" dirty="0">
                <a:solidFill>
                  <a:srgbClr val="0070C0"/>
                </a:solidFill>
                <a:sym typeface="+mn-lt"/>
              </a:rPr>
              <a:t>二</a:t>
            </a:r>
            <a:r>
              <a:rPr lang="zh-CN" altLang="zh-CN" sz="2800" b="1" dirty="0">
                <a:solidFill>
                  <a:srgbClr val="0070C0"/>
                </a:solidFill>
                <a:sym typeface="+mn-lt"/>
              </a:rPr>
              <a:t>、消费税</a:t>
            </a:r>
            <a:r>
              <a:rPr lang="zh-CN" altLang="en-US" sz="2800" b="1" dirty="0">
                <a:solidFill>
                  <a:srgbClr val="0070C0"/>
                </a:solidFill>
                <a:sym typeface="+mn-lt"/>
              </a:rPr>
              <a:t>特点</a:t>
            </a:r>
            <a:endParaRPr lang="zh-CN" altLang="zh-CN" sz="2800" b="1" dirty="0">
              <a:solidFill>
                <a:srgbClr val="0070C0"/>
              </a:solidFill>
              <a:sym typeface="+mn-lt"/>
            </a:endParaRPr>
          </a:p>
        </p:txBody>
      </p:sp>
      <p:graphicFrame>
        <p:nvGraphicFramePr>
          <p:cNvPr id="5" name="图示 4"/>
          <p:cNvGraphicFramePr/>
          <p:nvPr>
            <p:extLst>
              <p:ext uri="{D42A27DB-BD31-4B8C-83A1-F6EECF244321}">
                <p14:modId xmlns:p14="http://schemas.microsoft.com/office/powerpoint/2010/main" val="2941638635"/>
              </p:ext>
            </p:extLst>
          </p:nvPr>
        </p:nvGraphicFramePr>
        <p:xfrm>
          <a:off x="1524000" y="1066800"/>
          <a:ext cx="5951621" cy="3536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57528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80</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计算题</a:t>
            </a:r>
            <a:r>
              <a:rPr lang="en-US" altLang="zh-CN" dirty="0">
                <a:latin typeface="+mn-lt"/>
                <a:ea typeface="+mn-ea"/>
                <a:cs typeface="+mn-ea"/>
                <a:sym typeface="+mn-lt"/>
              </a:rPr>
              <a:t>】</a:t>
            </a:r>
            <a:r>
              <a:rPr lang="zh-CN" altLang="en-US" dirty="0">
                <a:latin typeface="+mn-lt"/>
                <a:ea typeface="+mn-ea"/>
                <a:cs typeface="+mn-ea"/>
                <a:sym typeface="+mn-lt"/>
              </a:rPr>
              <a:t>甲酒厂为增值税</a:t>
            </a:r>
            <a:r>
              <a:rPr lang="en-US" altLang="zh-CN" dirty="0">
                <a:latin typeface="+mn-lt"/>
                <a:ea typeface="+mn-ea"/>
                <a:cs typeface="+mn-ea"/>
                <a:sym typeface="+mn-lt"/>
              </a:rPr>
              <a:t>-</a:t>
            </a:r>
            <a:r>
              <a:rPr lang="zh-CN" altLang="en-US" dirty="0">
                <a:latin typeface="+mn-lt"/>
                <a:ea typeface="+mn-ea"/>
                <a:cs typeface="+mn-ea"/>
                <a:sym typeface="+mn-lt"/>
              </a:rPr>
              <a:t>般纳税人</a:t>
            </a:r>
            <a:r>
              <a:rPr lang="en-US" altLang="zh-CN" dirty="0">
                <a:latin typeface="+mn-lt"/>
                <a:ea typeface="+mn-ea"/>
                <a:cs typeface="+mn-ea"/>
                <a:sym typeface="+mn-lt"/>
              </a:rPr>
              <a:t>, 2019</a:t>
            </a:r>
            <a:r>
              <a:rPr lang="zh-CN" altLang="en-US" dirty="0">
                <a:latin typeface="+mn-lt"/>
                <a:ea typeface="+mn-ea"/>
                <a:cs typeface="+mn-ea"/>
                <a:sym typeface="+mn-lt"/>
              </a:rPr>
              <a:t>年</a:t>
            </a:r>
            <a:r>
              <a:rPr lang="en-US" altLang="zh-CN" dirty="0">
                <a:latin typeface="+mn-lt"/>
                <a:ea typeface="+mn-ea"/>
                <a:cs typeface="+mn-ea"/>
                <a:sym typeface="+mn-lt"/>
              </a:rPr>
              <a:t>5</a:t>
            </a:r>
            <a:r>
              <a:rPr lang="zh-CN" altLang="en-US" dirty="0">
                <a:latin typeface="+mn-lt"/>
                <a:ea typeface="+mn-ea"/>
                <a:cs typeface="+mn-ea"/>
                <a:sym typeface="+mn-lt"/>
              </a:rPr>
              <a:t>月销售果木酒</a:t>
            </a:r>
            <a:r>
              <a:rPr lang="en-US" altLang="zh-CN" dirty="0">
                <a:latin typeface="+mn-lt"/>
                <a:ea typeface="+mn-ea"/>
                <a:cs typeface="+mn-ea"/>
                <a:sym typeface="+mn-lt"/>
              </a:rPr>
              <a:t>,</a:t>
            </a:r>
            <a:r>
              <a:rPr lang="zh-CN" altLang="en-US" dirty="0">
                <a:latin typeface="+mn-lt"/>
                <a:ea typeface="+mn-ea"/>
                <a:cs typeface="+mn-ea"/>
                <a:sym typeface="+mn-lt"/>
              </a:rPr>
              <a:t>取得不含增值税销售额</a:t>
            </a:r>
            <a:r>
              <a:rPr lang="en-US" altLang="zh-CN" dirty="0">
                <a:latin typeface="+mn-lt"/>
                <a:ea typeface="+mn-ea"/>
                <a:cs typeface="+mn-ea"/>
                <a:sym typeface="+mn-lt"/>
              </a:rPr>
              <a:t>10</a:t>
            </a:r>
            <a:r>
              <a:rPr lang="zh-CN" altLang="en-US" dirty="0">
                <a:latin typeface="+mn-lt"/>
                <a:ea typeface="+mn-ea"/>
                <a:cs typeface="+mn-ea"/>
                <a:sym typeface="+mn-lt"/>
              </a:rPr>
              <a:t>万元</a:t>
            </a:r>
            <a:r>
              <a:rPr lang="en-US" altLang="zh-CN" dirty="0">
                <a:latin typeface="+mn-lt"/>
                <a:ea typeface="+mn-ea"/>
                <a:cs typeface="+mn-ea"/>
                <a:sym typeface="+mn-lt"/>
              </a:rPr>
              <a:t>,</a:t>
            </a:r>
            <a:r>
              <a:rPr lang="zh-CN" altLang="en-US" dirty="0">
                <a:latin typeface="+mn-lt"/>
                <a:ea typeface="+mn-ea"/>
                <a:cs typeface="+mn-ea"/>
                <a:sym typeface="+mn-lt"/>
              </a:rPr>
              <a:t>同时收取包装费</a:t>
            </a:r>
            <a:r>
              <a:rPr lang="en-US" altLang="zh-CN" dirty="0">
                <a:latin typeface="+mn-lt"/>
                <a:ea typeface="+mn-ea"/>
                <a:cs typeface="+mn-ea"/>
                <a:sym typeface="+mn-lt"/>
              </a:rPr>
              <a:t>0.565</a:t>
            </a:r>
            <a:r>
              <a:rPr lang="zh-CN" altLang="en-US" dirty="0">
                <a:latin typeface="+mn-lt"/>
                <a:ea typeface="+mn-ea"/>
                <a:cs typeface="+mn-ea"/>
                <a:sym typeface="+mn-lt"/>
              </a:rPr>
              <a:t>万元、优质费</a:t>
            </a:r>
            <a:r>
              <a:rPr lang="en-US" altLang="zh-CN" dirty="0">
                <a:latin typeface="+mn-lt"/>
                <a:ea typeface="+mn-ea"/>
                <a:cs typeface="+mn-ea"/>
                <a:sym typeface="+mn-lt"/>
              </a:rPr>
              <a:t>2.26</a:t>
            </a:r>
            <a:r>
              <a:rPr lang="zh-CN" altLang="en-US" dirty="0">
                <a:latin typeface="+mn-lt"/>
                <a:ea typeface="+mn-ea"/>
                <a:cs typeface="+mn-ea"/>
                <a:sym typeface="+mn-lt"/>
              </a:rPr>
              <a:t>万元。 已知果木酒消费税税率为</a:t>
            </a:r>
            <a:r>
              <a:rPr lang="en-US" altLang="zh-CN" dirty="0">
                <a:latin typeface="+mn-lt"/>
                <a:ea typeface="+mn-ea"/>
                <a:cs typeface="+mn-ea"/>
                <a:sym typeface="+mn-lt"/>
              </a:rPr>
              <a:t>10% ,</a:t>
            </a:r>
            <a:r>
              <a:rPr lang="zh-CN" altLang="en-US" dirty="0">
                <a:latin typeface="+mn-lt"/>
                <a:ea typeface="+mn-ea"/>
                <a:cs typeface="+mn-ea"/>
                <a:sym typeface="+mn-lt"/>
              </a:rPr>
              <a:t>增值税税率为</a:t>
            </a:r>
            <a:r>
              <a:rPr lang="en-US" altLang="zh-CN" dirty="0">
                <a:latin typeface="+mn-lt"/>
                <a:ea typeface="+mn-ea"/>
                <a:cs typeface="+mn-ea"/>
                <a:sym typeface="+mn-lt"/>
              </a:rPr>
              <a:t>13%</a:t>
            </a:r>
            <a:r>
              <a:rPr lang="zh-CN" altLang="en-US" dirty="0">
                <a:latin typeface="+mn-lt"/>
                <a:ea typeface="+mn-ea"/>
                <a:cs typeface="+mn-ea"/>
                <a:sym typeface="+mn-lt"/>
              </a:rPr>
              <a:t>，计算果木酒应纳消费税税和增值税。</a:t>
            </a:r>
          </a:p>
          <a:p>
            <a:endParaRPr lang="en-US" altLang="zh-CN" dirty="0">
              <a:latin typeface="+mn-lt"/>
              <a:ea typeface="+mn-ea"/>
              <a:cs typeface="+mn-ea"/>
              <a:sym typeface="+mn-lt"/>
            </a:endParaRPr>
          </a:p>
        </p:txBody>
      </p:sp>
      <p:sp>
        <p:nvSpPr>
          <p:cNvPr id="12" name="文本2">
            <a:extLst>
              <a:ext uri="{FF2B5EF4-FFF2-40B4-BE49-F238E27FC236}">
                <a16:creationId xmlns:a16="http://schemas.microsoft.com/office/drawing/2014/main" id="{5E2E9C69-412B-410B-AA26-C10FF8192F71}"/>
              </a:ext>
            </a:extLst>
          </p:cNvPr>
          <p:cNvSpPr>
            <a:spLocks noChangeArrowheads="1"/>
          </p:cNvSpPr>
          <p:nvPr/>
        </p:nvSpPr>
        <p:spPr bwMode="gray">
          <a:xfrm>
            <a:off x="683256" y="2997200"/>
            <a:ext cx="8123789" cy="1593425"/>
          </a:xfrm>
          <a:prstGeom prst="roundRect">
            <a:avLst>
              <a:gd name="adj" fmla="val 11505"/>
            </a:avLst>
          </a:prstGeom>
          <a:noFill/>
          <a:ln w="15875" cap="flat" cmpd="sng" algn="ctr">
            <a:solidFill>
              <a:srgbClr val="7030A0"/>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zh-CN" altLang="en-US" sz="2000" b="1" dirty="0">
                <a:solidFill>
                  <a:srgbClr val="0070C0"/>
                </a:solidFill>
              </a:rPr>
              <a:t>不含税销售额</a:t>
            </a:r>
            <a:r>
              <a:rPr lang="en-US" altLang="zh-CN" sz="2000" b="1" dirty="0">
                <a:solidFill>
                  <a:srgbClr val="0070C0"/>
                </a:solidFill>
              </a:rPr>
              <a:t>=20+</a:t>
            </a:r>
            <a:r>
              <a:rPr lang="zh-CN" altLang="en-US" sz="2000" b="1" dirty="0">
                <a:solidFill>
                  <a:srgbClr val="0070C0"/>
                </a:solidFill>
              </a:rPr>
              <a:t>（</a:t>
            </a:r>
            <a:r>
              <a:rPr lang="en-US" altLang="zh-CN" sz="2000" b="1" dirty="0">
                <a:solidFill>
                  <a:srgbClr val="0070C0"/>
                </a:solidFill>
              </a:rPr>
              <a:t>0.565+2.26</a:t>
            </a:r>
            <a:r>
              <a:rPr lang="zh-CN" altLang="en-US" sz="2000" b="1" dirty="0">
                <a:solidFill>
                  <a:srgbClr val="0070C0"/>
                </a:solidFill>
              </a:rPr>
              <a:t>）</a:t>
            </a:r>
            <a:r>
              <a:rPr lang="en-US" altLang="zh-CN" sz="2000" b="1" dirty="0">
                <a:solidFill>
                  <a:srgbClr val="0070C0"/>
                </a:solidFill>
              </a:rPr>
              <a:t>÷</a:t>
            </a:r>
            <a:r>
              <a:rPr lang="zh-CN" altLang="en-US" sz="2000" b="1" dirty="0">
                <a:solidFill>
                  <a:srgbClr val="0070C0"/>
                </a:solidFill>
              </a:rPr>
              <a:t>（</a:t>
            </a:r>
            <a:r>
              <a:rPr lang="en-US" altLang="zh-CN" sz="2000" b="1" dirty="0">
                <a:solidFill>
                  <a:srgbClr val="0070C0"/>
                </a:solidFill>
              </a:rPr>
              <a:t>1+13%</a:t>
            </a:r>
            <a:r>
              <a:rPr lang="zh-CN" altLang="en-US" sz="2000" b="1" dirty="0">
                <a:solidFill>
                  <a:srgbClr val="0070C0"/>
                </a:solidFill>
              </a:rPr>
              <a:t>）</a:t>
            </a:r>
            <a:r>
              <a:rPr lang="en-US" altLang="zh-CN" sz="2000" b="1" dirty="0">
                <a:solidFill>
                  <a:srgbClr val="0070C0"/>
                </a:solidFill>
              </a:rPr>
              <a:t>=22.5</a:t>
            </a:r>
            <a:r>
              <a:rPr lang="zh-CN" altLang="en-US" sz="2000" b="1" dirty="0">
                <a:solidFill>
                  <a:srgbClr val="0070C0"/>
                </a:solidFill>
              </a:rPr>
              <a:t>万元</a:t>
            </a:r>
          </a:p>
          <a:p>
            <a:pPr marL="342900" indent="-342900">
              <a:buFont typeface="Wingdings" panose="05000000000000000000" pitchFamily="2" charset="2"/>
              <a:buChar char="ü"/>
            </a:pPr>
            <a:r>
              <a:rPr lang="zh-CN" altLang="en-US" sz="2000" b="1" dirty="0">
                <a:solidFill>
                  <a:srgbClr val="0070C0"/>
                </a:solidFill>
              </a:rPr>
              <a:t>应纳消费税额</a:t>
            </a:r>
            <a:r>
              <a:rPr lang="en-US" altLang="zh-CN" sz="2000" b="1" dirty="0">
                <a:solidFill>
                  <a:srgbClr val="0070C0"/>
                </a:solidFill>
              </a:rPr>
              <a:t>=22.5×10%=2.25</a:t>
            </a:r>
            <a:r>
              <a:rPr lang="zh-CN" altLang="en-US" sz="2000" b="1" dirty="0">
                <a:solidFill>
                  <a:srgbClr val="0070C0"/>
                </a:solidFill>
              </a:rPr>
              <a:t>万元</a:t>
            </a:r>
          </a:p>
          <a:p>
            <a:pPr marL="342900" indent="-342900">
              <a:buFont typeface="Wingdings" panose="05000000000000000000" pitchFamily="2" charset="2"/>
              <a:buChar char="ü"/>
            </a:pPr>
            <a:r>
              <a:rPr lang="zh-CN" altLang="en-US" sz="2000" b="1" dirty="0">
                <a:solidFill>
                  <a:srgbClr val="0070C0"/>
                </a:solidFill>
              </a:rPr>
              <a:t>应纳增值税</a:t>
            </a:r>
            <a:r>
              <a:rPr lang="en-US" altLang="zh-CN" sz="2000" b="1" dirty="0">
                <a:solidFill>
                  <a:srgbClr val="0070C0"/>
                </a:solidFill>
              </a:rPr>
              <a:t>=22.5×13%=2.925</a:t>
            </a:r>
            <a:r>
              <a:rPr lang="zh-CN" altLang="en-US" sz="2000" b="1" dirty="0">
                <a:solidFill>
                  <a:srgbClr val="0070C0"/>
                </a:solidFill>
              </a:rPr>
              <a:t>万元</a:t>
            </a:r>
          </a:p>
        </p:txBody>
      </p:sp>
    </p:spTree>
    <p:extLst>
      <p:ext uri="{BB962C8B-B14F-4D97-AF65-F5344CB8AC3E}">
        <p14:creationId xmlns:p14="http://schemas.microsoft.com/office/powerpoint/2010/main" val="388067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 calcmode="lin" valueType="num">
                                      <p:cBhvr additive="base">
                                        <p:cTn id="24"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81</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fontScale="925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例题</a:t>
            </a:r>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2019</a:t>
            </a:r>
            <a:r>
              <a:rPr lang="zh-CN" altLang="en-US" dirty="0">
                <a:latin typeface="+mn-lt"/>
                <a:ea typeface="+mn-ea"/>
                <a:cs typeface="+mn-ea"/>
                <a:sym typeface="+mn-lt"/>
              </a:rPr>
              <a:t>年）甲公司为增值税小规模纳税人，</a:t>
            </a:r>
            <a:r>
              <a:rPr lang="en-US" altLang="zh-CN" dirty="0">
                <a:latin typeface="+mn-lt"/>
                <a:ea typeface="+mn-ea"/>
                <a:cs typeface="+mn-ea"/>
                <a:sym typeface="+mn-lt"/>
              </a:rPr>
              <a:t>2018</a:t>
            </a:r>
            <a:r>
              <a:rPr lang="zh-CN" altLang="en-US" dirty="0">
                <a:latin typeface="+mn-lt"/>
                <a:ea typeface="+mn-ea"/>
                <a:cs typeface="+mn-ea"/>
                <a:sym typeface="+mn-lt"/>
              </a:rPr>
              <a:t>年</a:t>
            </a:r>
            <a:r>
              <a:rPr lang="en-US" altLang="zh-CN" dirty="0">
                <a:latin typeface="+mn-lt"/>
                <a:ea typeface="+mn-ea"/>
                <a:cs typeface="+mn-ea"/>
                <a:sym typeface="+mn-lt"/>
              </a:rPr>
              <a:t>10</a:t>
            </a:r>
            <a:r>
              <a:rPr lang="zh-CN" altLang="en-US" dirty="0">
                <a:latin typeface="+mn-lt"/>
                <a:ea typeface="+mn-ea"/>
                <a:cs typeface="+mn-ea"/>
                <a:sym typeface="+mn-lt"/>
              </a:rPr>
              <a:t>月销售自产葡萄酒，取得含增值税销售额</a:t>
            </a:r>
            <a:r>
              <a:rPr lang="en-US" altLang="zh-CN" dirty="0">
                <a:latin typeface="+mn-lt"/>
                <a:ea typeface="+mn-ea"/>
                <a:cs typeface="+mn-ea"/>
                <a:sym typeface="+mn-lt"/>
              </a:rPr>
              <a:t>150 174</a:t>
            </a:r>
            <a:r>
              <a:rPr lang="zh-CN" altLang="en-US" dirty="0">
                <a:latin typeface="+mn-lt"/>
                <a:ea typeface="+mn-ea"/>
                <a:cs typeface="+mn-ea"/>
                <a:sym typeface="+mn-lt"/>
              </a:rPr>
              <a:t>元。已知增值税征收率为</a:t>
            </a:r>
            <a:r>
              <a:rPr lang="en-US" altLang="zh-CN" dirty="0">
                <a:latin typeface="+mn-lt"/>
                <a:ea typeface="+mn-ea"/>
                <a:cs typeface="+mn-ea"/>
                <a:sym typeface="+mn-lt"/>
              </a:rPr>
              <a:t>3%</a:t>
            </a:r>
            <a:r>
              <a:rPr lang="zh-CN" altLang="en-US" dirty="0">
                <a:latin typeface="+mn-lt"/>
                <a:ea typeface="+mn-ea"/>
                <a:cs typeface="+mn-ea"/>
                <a:sym typeface="+mn-lt"/>
              </a:rPr>
              <a:t>；葡萄酒消费税税率为</a:t>
            </a:r>
            <a:r>
              <a:rPr lang="en-US" altLang="zh-CN" dirty="0">
                <a:latin typeface="+mn-lt"/>
                <a:ea typeface="+mn-ea"/>
                <a:cs typeface="+mn-ea"/>
                <a:sym typeface="+mn-lt"/>
              </a:rPr>
              <a:t>10%</a:t>
            </a:r>
            <a:r>
              <a:rPr lang="zh-CN" altLang="en-US" dirty="0">
                <a:latin typeface="+mn-lt"/>
                <a:ea typeface="+mn-ea"/>
                <a:cs typeface="+mn-ea"/>
                <a:sym typeface="+mn-lt"/>
              </a:rPr>
              <a:t>。计算甲公司当月该笔业务应缴纳消费税税额的下列算式中，正确的是（　）。</a:t>
            </a:r>
          </a:p>
          <a:p>
            <a:r>
              <a:rPr lang="zh-CN" altLang="en-US" dirty="0">
                <a:latin typeface="+mn-lt"/>
                <a:ea typeface="+mn-ea"/>
                <a:cs typeface="+mn-ea"/>
                <a:sym typeface="+mn-lt"/>
              </a:rPr>
              <a:t>　　</a:t>
            </a:r>
            <a:r>
              <a:rPr lang="en-US" altLang="zh-CN" dirty="0">
                <a:latin typeface="+mn-lt"/>
                <a:ea typeface="+mn-ea"/>
                <a:cs typeface="+mn-ea"/>
                <a:sym typeface="+mn-lt"/>
              </a:rPr>
              <a:t>A.150 174×</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10%</a:t>
            </a:r>
            <a:r>
              <a:rPr lang="zh-CN" altLang="en-US" dirty="0">
                <a:latin typeface="+mn-lt"/>
                <a:ea typeface="+mn-ea"/>
                <a:cs typeface="+mn-ea"/>
                <a:sym typeface="+mn-lt"/>
              </a:rPr>
              <a:t>）</a:t>
            </a:r>
            <a:r>
              <a:rPr lang="en-US" altLang="zh-CN" dirty="0">
                <a:latin typeface="+mn-lt"/>
                <a:ea typeface="+mn-ea"/>
                <a:cs typeface="+mn-ea"/>
                <a:sym typeface="+mn-lt"/>
              </a:rPr>
              <a:t>×10%</a:t>
            </a:r>
            <a:r>
              <a:rPr lang="zh-CN" altLang="en-US" dirty="0">
                <a:latin typeface="+mn-lt"/>
                <a:ea typeface="+mn-ea"/>
                <a:cs typeface="+mn-ea"/>
                <a:sym typeface="+mn-lt"/>
              </a:rPr>
              <a:t>＝</a:t>
            </a:r>
            <a:r>
              <a:rPr lang="en-US" altLang="zh-CN" dirty="0">
                <a:latin typeface="+mn-lt"/>
                <a:ea typeface="+mn-ea"/>
                <a:cs typeface="+mn-ea"/>
                <a:sym typeface="+mn-lt"/>
              </a:rPr>
              <a:t>13 515.66</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B.150 174÷</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10%</a:t>
            </a:r>
            <a:r>
              <a:rPr lang="zh-CN" altLang="en-US" dirty="0">
                <a:latin typeface="+mn-lt"/>
                <a:ea typeface="+mn-ea"/>
                <a:cs typeface="+mn-ea"/>
                <a:sym typeface="+mn-lt"/>
              </a:rPr>
              <a:t>）</a:t>
            </a:r>
            <a:r>
              <a:rPr lang="en-US" altLang="zh-CN" dirty="0">
                <a:latin typeface="+mn-lt"/>
                <a:ea typeface="+mn-ea"/>
                <a:cs typeface="+mn-ea"/>
                <a:sym typeface="+mn-lt"/>
              </a:rPr>
              <a:t>×10%</a:t>
            </a:r>
            <a:r>
              <a:rPr lang="zh-CN" altLang="en-US" dirty="0">
                <a:latin typeface="+mn-lt"/>
                <a:ea typeface="+mn-ea"/>
                <a:cs typeface="+mn-ea"/>
                <a:sym typeface="+mn-lt"/>
              </a:rPr>
              <a:t>＝</a:t>
            </a:r>
            <a:r>
              <a:rPr lang="en-US" altLang="zh-CN" dirty="0">
                <a:latin typeface="+mn-lt"/>
                <a:ea typeface="+mn-ea"/>
                <a:cs typeface="+mn-ea"/>
                <a:sym typeface="+mn-lt"/>
              </a:rPr>
              <a:t>16 686</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C.150 174÷</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3%</a:t>
            </a:r>
            <a:r>
              <a:rPr lang="zh-CN" altLang="en-US" dirty="0">
                <a:latin typeface="+mn-lt"/>
                <a:ea typeface="+mn-ea"/>
                <a:cs typeface="+mn-ea"/>
                <a:sym typeface="+mn-lt"/>
              </a:rPr>
              <a:t>）</a:t>
            </a:r>
            <a:r>
              <a:rPr lang="en-US" altLang="zh-CN" dirty="0">
                <a:latin typeface="+mn-lt"/>
                <a:ea typeface="+mn-ea"/>
                <a:cs typeface="+mn-ea"/>
                <a:sym typeface="+mn-lt"/>
              </a:rPr>
              <a:t>×10%</a:t>
            </a:r>
            <a:r>
              <a:rPr lang="zh-CN" altLang="en-US" dirty="0">
                <a:latin typeface="+mn-lt"/>
                <a:ea typeface="+mn-ea"/>
                <a:cs typeface="+mn-ea"/>
                <a:sym typeface="+mn-lt"/>
              </a:rPr>
              <a:t>＝</a:t>
            </a:r>
            <a:r>
              <a:rPr lang="en-US" altLang="zh-CN" dirty="0">
                <a:latin typeface="+mn-lt"/>
                <a:ea typeface="+mn-ea"/>
                <a:cs typeface="+mn-ea"/>
                <a:sym typeface="+mn-lt"/>
              </a:rPr>
              <a:t>14 580</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D.150 174×10%</a:t>
            </a:r>
            <a:r>
              <a:rPr lang="zh-CN" altLang="en-US" dirty="0">
                <a:latin typeface="+mn-lt"/>
                <a:ea typeface="+mn-ea"/>
                <a:cs typeface="+mn-ea"/>
                <a:sym typeface="+mn-lt"/>
              </a:rPr>
              <a:t>＝</a:t>
            </a:r>
            <a:r>
              <a:rPr lang="en-US" altLang="zh-CN" dirty="0">
                <a:latin typeface="+mn-lt"/>
                <a:ea typeface="+mn-ea"/>
                <a:cs typeface="+mn-ea"/>
                <a:sym typeface="+mn-lt"/>
              </a:rPr>
              <a:t>15 017.4</a:t>
            </a:r>
            <a:r>
              <a:rPr lang="zh-CN" altLang="en-US" dirty="0">
                <a:latin typeface="+mn-lt"/>
                <a:ea typeface="+mn-ea"/>
                <a:cs typeface="+mn-ea"/>
                <a:sym typeface="+mn-lt"/>
              </a:rPr>
              <a:t>（元）</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3"/>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C</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325846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82</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】2019</a:t>
            </a:r>
            <a:r>
              <a:rPr lang="zh-CN" altLang="en-US" dirty="0">
                <a:latin typeface="+mn-lt"/>
                <a:ea typeface="+mn-ea"/>
                <a:cs typeface="+mn-ea"/>
                <a:sym typeface="+mn-lt"/>
              </a:rPr>
              <a:t>年</a:t>
            </a:r>
            <a:r>
              <a:rPr lang="en-US" altLang="zh-CN" dirty="0">
                <a:latin typeface="+mn-lt"/>
                <a:ea typeface="+mn-ea"/>
                <a:cs typeface="+mn-ea"/>
                <a:sym typeface="+mn-lt"/>
              </a:rPr>
              <a:t>5</a:t>
            </a:r>
            <a:r>
              <a:rPr lang="zh-CN" altLang="en-US" dirty="0">
                <a:latin typeface="+mn-lt"/>
                <a:ea typeface="+mn-ea"/>
                <a:cs typeface="+mn-ea"/>
                <a:sym typeface="+mn-lt"/>
              </a:rPr>
              <a:t>月甲药酒厂生产</a:t>
            </a:r>
            <a:r>
              <a:rPr lang="en-US" altLang="zh-CN" dirty="0">
                <a:latin typeface="+mn-lt"/>
                <a:ea typeface="+mn-ea"/>
                <a:cs typeface="+mn-ea"/>
                <a:sym typeface="+mn-lt"/>
              </a:rPr>
              <a:t>240</a:t>
            </a:r>
            <a:r>
              <a:rPr lang="zh-CN" altLang="en-US" dirty="0">
                <a:latin typeface="+mn-lt"/>
                <a:ea typeface="+mn-ea"/>
                <a:cs typeface="+mn-ea"/>
                <a:sym typeface="+mn-lt"/>
              </a:rPr>
              <a:t>吨药酒，对外销售</a:t>
            </a:r>
            <a:r>
              <a:rPr lang="en-US" altLang="zh-CN" dirty="0">
                <a:latin typeface="+mn-lt"/>
                <a:ea typeface="+mn-ea"/>
                <a:cs typeface="+mn-ea"/>
                <a:sym typeface="+mn-lt"/>
              </a:rPr>
              <a:t>140</a:t>
            </a:r>
            <a:r>
              <a:rPr lang="zh-CN" altLang="en-US" dirty="0">
                <a:latin typeface="+mn-lt"/>
                <a:ea typeface="+mn-ea"/>
                <a:cs typeface="+mn-ea"/>
                <a:sym typeface="+mn-lt"/>
              </a:rPr>
              <a:t>吨，取得不含增值税销售额</a:t>
            </a:r>
            <a:r>
              <a:rPr lang="en-US" altLang="zh-CN" dirty="0">
                <a:latin typeface="+mn-lt"/>
                <a:ea typeface="+mn-ea"/>
                <a:cs typeface="+mn-ea"/>
                <a:sym typeface="+mn-lt"/>
              </a:rPr>
              <a:t>1000</a:t>
            </a:r>
            <a:r>
              <a:rPr lang="zh-CN" altLang="en-US" dirty="0">
                <a:latin typeface="+mn-lt"/>
                <a:ea typeface="+mn-ea"/>
                <a:cs typeface="+mn-ea"/>
                <a:sym typeface="+mn-lt"/>
              </a:rPr>
              <a:t>万元，增值税税额</a:t>
            </a:r>
            <a:r>
              <a:rPr lang="en-US" altLang="zh-CN" dirty="0">
                <a:latin typeface="+mn-lt"/>
                <a:ea typeface="+mn-ea"/>
                <a:cs typeface="+mn-ea"/>
                <a:sym typeface="+mn-lt"/>
              </a:rPr>
              <a:t>130</a:t>
            </a:r>
            <a:r>
              <a:rPr lang="zh-CN" altLang="en-US" dirty="0">
                <a:latin typeface="+mn-lt"/>
                <a:ea typeface="+mn-ea"/>
                <a:cs typeface="+mn-ea"/>
                <a:sym typeface="+mn-lt"/>
              </a:rPr>
              <a:t>万元。甲药酒厂当月销售药酒计算消费税的计税依据为（　）。</a:t>
            </a:r>
          </a:p>
          <a:p>
            <a:r>
              <a:rPr lang="en-US" altLang="zh-CN" dirty="0">
                <a:latin typeface="+mn-lt"/>
                <a:ea typeface="+mn-ea"/>
                <a:cs typeface="+mn-ea"/>
                <a:sym typeface="+mn-lt"/>
              </a:rPr>
              <a:t>A.1000</a:t>
            </a:r>
            <a:r>
              <a:rPr lang="zh-CN" altLang="en-US" dirty="0">
                <a:latin typeface="+mn-lt"/>
                <a:ea typeface="+mn-ea"/>
                <a:cs typeface="+mn-ea"/>
                <a:sym typeface="+mn-lt"/>
              </a:rPr>
              <a:t>万元        </a:t>
            </a:r>
            <a:r>
              <a:rPr lang="en-US" altLang="zh-CN" dirty="0">
                <a:latin typeface="+mn-lt"/>
                <a:ea typeface="+mn-ea"/>
                <a:cs typeface="+mn-ea"/>
                <a:sym typeface="+mn-lt"/>
              </a:rPr>
              <a:t>B.1130</a:t>
            </a:r>
            <a:r>
              <a:rPr lang="zh-CN" altLang="en-US" dirty="0">
                <a:latin typeface="+mn-lt"/>
                <a:ea typeface="+mn-ea"/>
                <a:cs typeface="+mn-ea"/>
                <a:sym typeface="+mn-lt"/>
              </a:rPr>
              <a:t>万元</a:t>
            </a:r>
          </a:p>
          <a:p>
            <a:r>
              <a:rPr lang="en-US" altLang="zh-CN" dirty="0">
                <a:latin typeface="+mn-lt"/>
                <a:ea typeface="+mn-ea"/>
                <a:cs typeface="+mn-ea"/>
                <a:sym typeface="+mn-lt"/>
              </a:rPr>
              <a:t>C.240</a:t>
            </a:r>
            <a:r>
              <a:rPr lang="zh-CN" altLang="en-US" dirty="0">
                <a:latin typeface="+mn-lt"/>
                <a:ea typeface="+mn-ea"/>
                <a:cs typeface="+mn-ea"/>
                <a:sym typeface="+mn-lt"/>
              </a:rPr>
              <a:t>吨           </a:t>
            </a:r>
            <a:r>
              <a:rPr lang="en-US" altLang="zh-CN" dirty="0">
                <a:latin typeface="+mn-lt"/>
                <a:ea typeface="+mn-ea"/>
                <a:cs typeface="+mn-ea"/>
                <a:sym typeface="+mn-lt"/>
              </a:rPr>
              <a:t>D.140</a:t>
            </a:r>
            <a:r>
              <a:rPr lang="zh-CN" altLang="en-US" dirty="0">
                <a:latin typeface="+mn-lt"/>
                <a:ea typeface="+mn-ea"/>
                <a:cs typeface="+mn-ea"/>
                <a:sym typeface="+mn-lt"/>
              </a:rPr>
              <a:t>吨</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3"/>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A</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148374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83</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fontScale="92500" lnSpcReduction="100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2022</a:t>
            </a:r>
            <a:r>
              <a:rPr lang="zh-CN" altLang="en-US" dirty="0">
                <a:latin typeface="+mn-lt"/>
                <a:ea typeface="+mn-ea"/>
                <a:cs typeface="+mn-ea"/>
                <a:sym typeface="+mn-lt"/>
              </a:rPr>
              <a:t>年）甲金店为增值税一般纳税人，</a:t>
            </a:r>
            <a:r>
              <a:rPr lang="en-US" altLang="zh-CN" dirty="0">
                <a:latin typeface="+mn-lt"/>
                <a:ea typeface="+mn-ea"/>
                <a:cs typeface="+mn-ea"/>
                <a:sym typeface="+mn-lt"/>
              </a:rPr>
              <a:t>2022</a:t>
            </a:r>
            <a:r>
              <a:rPr lang="zh-CN" altLang="en-US" dirty="0">
                <a:latin typeface="+mn-lt"/>
                <a:ea typeface="+mn-ea"/>
                <a:cs typeface="+mn-ea"/>
                <a:sym typeface="+mn-lt"/>
              </a:rPr>
              <a:t>年</a:t>
            </a:r>
            <a:r>
              <a:rPr lang="en-US" altLang="zh-CN" dirty="0">
                <a:latin typeface="+mn-lt"/>
                <a:ea typeface="+mn-ea"/>
                <a:cs typeface="+mn-ea"/>
                <a:sym typeface="+mn-lt"/>
              </a:rPr>
              <a:t>11</a:t>
            </a:r>
            <a:r>
              <a:rPr lang="zh-CN" altLang="en-US" dirty="0">
                <a:latin typeface="+mn-lt"/>
                <a:ea typeface="+mn-ea"/>
                <a:cs typeface="+mn-ea"/>
                <a:sym typeface="+mn-lt"/>
              </a:rPr>
              <a:t>月将金银首饰连同包装物零售给消费者，取得含增值税销售额</a:t>
            </a:r>
            <a:r>
              <a:rPr lang="en-US" altLang="zh-CN" dirty="0">
                <a:latin typeface="+mn-lt"/>
                <a:ea typeface="+mn-ea"/>
                <a:cs typeface="+mn-ea"/>
                <a:sym typeface="+mn-lt"/>
              </a:rPr>
              <a:t>118 650</a:t>
            </a:r>
            <a:r>
              <a:rPr lang="zh-CN" altLang="en-US" dirty="0">
                <a:latin typeface="+mn-lt"/>
                <a:ea typeface="+mn-ea"/>
                <a:cs typeface="+mn-ea"/>
                <a:sym typeface="+mn-lt"/>
              </a:rPr>
              <a:t>元，其中金银首饰含增值税售价</a:t>
            </a:r>
            <a:r>
              <a:rPr lang="en-US" altLang="zh-CN" dirty="0">
                <a:latin typeface="+mn-lt"/>
                <a:ea typeface="+mn-ea"/>
                <a:cs typeface="+mn-ea"/>
                <a:sym typeface="+mn-lt"/>
              </a:rPr>
              <a:t>113 000</a:t>
            </a:r>
            <a:r>
              <a:rPr lang="zh-CN" altLang="en-US" dirty="0">
                <a:latin typeface="+mn-lt"/>
                <a:ea typeface="+mn-ea"/>
                <a:cs typeface="+mn-ea"/>
                <a:sym typeface="+mn-lt"/>
              </a:rPr>
              <a:t>元，包装物含增值税售价</a:t>
            </a:r>
            <a:r>
              <a:rPr lang="en-US" altLang="zh-CN" dirty="0">
                <a:latin typeface="+mn-lt"/>
                <a:ea typeface="+mn-ea"/>
                <a:cs typeface="+mn-ea"/>
                <a:sym typeface="+mn-lt"/>
              </a:rPr>
              <a:t>5 650</a:t>
            </a:r>
            <a:r>
              <a:rPr lang="zh-CN" altLang="en-US" dirty="0">
                <a:latin typeface="+mn-lt"/>
                <a:ea typeface="+mn-ea"/>
                <a:cs typeface="+mn-ea"/>
                <a:sym typeface="+mn-lt"/>
              </a:rPr>
              <a:t>元。已知增值税税率为</a:t>
            </a:r>
            <a:r>
              <a:rPr lang="en-US" altLang="zh-CN" dirty="0">
                <a:latin typeface="+mn-lt"/>
                <a:ea typeface="+mn-ea"/>
                <a:cs typeface="+mn-ea"/>
                <a:sym typeface="+mn-lt"/>
              </a:rPr>
              <a:t>13%</a:t>
            </a:r>
            <a:r>
              <a:rPr lang="zh-CN" altLang="en-US" dirty="0">
                <a:latin typeface="+mn-lt"/>
                <a:ea typeface="+mn-ea"/>
                <a:cs typeface="+mn-ea"/>
                <a:sym typeface="+mn-lt"/>
              </a:rPr>
              <a:t>，消费税税率为</a:t>
            </a:r>
            <a:r>
              <a:rPr lang="en-US" altLang="zh-CN" dirty="0">
                <a:latin typeface="+mn-lt"/>
                <a:ea typeface="+mn-ea"/>
                <a:cs typeface="+mn-ea"/>
                <a:sym typeface="+mn-lt"/>
              </a:rPr>
              <a:t>5%</a:t>
            </a:r>
            <a:r>
              <a:rPr lang="zh-CN" altLang="en-US" dirty="0">
                <a:latin typeface="+mn-lt"/>
                <a:ea typeface="+mn-ea"/>
                <a:cs typeface="+mn-ea"/>
                <a:sym typeface="+mn-lt"/>
              </a:rPr>
              <a:t>。计算甲金店当月上述业务应缴纳消费税税额的下列算式中，正确的是（　）。</a:t>
            </a:r>
          </a:p>
          <a:p>
            <a:r>
              <a:rPr lang="en-US" altLang="zh-CN" dirty="0">
                <a:latin typeface="+mn-lt"/>
                <a:ea typeface="+mn-ea"/>
                <a:cs typeface="+mn-ea"/>
                <a:sym typeface="+mn-lt"/>
              </a:rPr>
              <a:t>A.</a:t>
            </a:r>
            <a:r>
              <a:rPr lang="zh-CN" altLang="en-US" dirty="0">
                <a:latin typeface="+mn-lt"/>
                <a:ea typeface="+mn-ea"/>
                <a:cs typeface="+mn-ea"/>
                <a:sym typeface="+mn-lt"/>
              </a:rPr>
              <a:t>（</a:t>
            </a:r>
            <a:r>
              <a:rPr lang="en-US" altLang="zh-CN" dirty="0">
                <a:latin typeface="+mn-lt"/>
                <a:ea typeface="+mn-ea"/>
                <a:cs typeface="+mn-ea"/>
                <a:sym typeface="+mn-lt"/>
              </a:rPr>
              <a:t>113 000</a:t>
            </a:r>
            <a:r>
              <a:rPr lang="zh-CN" altLang="en-US" dirty="0">
                <a:latin typeface="+mn-lt"/>
                <a:ea typeface="+mn-ea"/>
                <a:cs typeface="+mn-ea"/>
                <a:sym typeface="+mn-lt"/>
              </a:rPr>
              <a:t>－</a:t>
            </a:r>
            <a:r>
              <a:rPr lang="en-US" altLang="zh-CN" dirty="0">
                <a:latin typeface="+mn-lt"/>
                <a:ea typeface="+mn-ea"/>
                <a:cs typeface="+mn-ea"/>
                <a:sym typeface="+mn-lt"/>
              </a:rPr>
              <a:t>5 650</a:t>
            </a:r>
            <a:r>
              <a:rPr lang="zh-CN" altLang="en-US" dirty="0">
                <a:latin typeface="+mn-lt"/>
                <a:ea typeface="+mn-ea"/>
                <a:cs typeface="+mn-ea"/>
                <a:sym typeface="+mn-lt"/>
              </a:rPr>
              <a:t>）</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13%</a:t>
            </a:r>
            <a:r>
              <a:rPr lang="zh-CN" altLang="en-US" dirty="0">
                <a:latin typeface="+mn-lt"/>
                <a:ea typeface="+mn-ea"/>
                <a:cs typeface="+mn-ea"/>
                <a:sym typeface="+mn-lt"/>
              </a:rPr>
              <a:t>）</a:t>
            </a:r>
            <a:r>
              <a:rPr lang="en-US" altLang="zh-CN" dirty="0">
                <a:latin typeface="+mn-lt"/>
                <a:ea typeface="+mn-ea"/>
                <a:cs typeface="+mn-ea"/>
                <a:sym typeface="+mn-lt"/>
              </a:rPr>
              <a:t>×5%</a:t>
            </a:r>
            <a:r>
              <a:rPr lang="zh-CN" altLang="en-US" dirty="0">
                <a:latin typeface="+mn-lt"/>
                <a:ea typeface="+mn-ea"/>
                <a:cs typeface="+mn-ea"/>
                <a:sym typeface="+mn-lt"/>
              </a:rPr>
              <a:t>＝</a:t>
            </a:r>
            <a:r>
              <a:rPr lang="en-US" altLang="zh-CN" dirty="0">
                <a:latin typeface="+mn-lt"/>
                <a:ea typeface="+mn-ea"/>
                <a:cs typeface="+mn-ea"/>
                <a:sym typeface="+mn-lt"/>
              </a:rPr>
              <a:t>4 750</a:t>
            </a:r>
            <a:r>
              <a:rPr lang="zh-CN" altLang="en-US" dirty="0">
                <a:latin typeface="+mn-lt"/>
                <a:ea typeface="+mn-ea"/>
                <a:cs typeface="+mn-ea"/>
                <a:sym typeface="+mn-lt"/>
              </a:rPr>
              <a:t>（元）</a:t>
            </a:r>
          </a:p>
          <a:p>
            <a:r>
              <a:rPr lang="en-US" altLang="zh-CN" dirty="0">
                <a:latin typeface="+mn-lt"/>
                <a:ea typeface="+mn-ea"/>
                <a:cs typeface="+mn-ea"/>
                <a:sym typeface="+mn-lt"/>
              </a:rPr>
              <a:t>B.118 650÷</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13%</a:t>
            </a:r>
            <a:r>
              <a:rPr lang="zh-CN" altLang="en-US" dirty="0">
                <a:latin typeface="+mn-lt"/>
                <a:ea typeface="+mn-ea"/>
                <a:cs typeface="+mn-ea"/>
                <a:sym typeface="+mn-lt"/>
              </a:rPr>
              <a:t>）</a:t>
            </a:r>
            <a:r>
              <a:rPr lang="en-US" altLang="zh-CN" dirty="0">
                <a:latin typeface="+mn-lt"/>
                <a:ea typeface="+mn-ea"/>
                <a:cs typeface="+mn-ea"/>
                <a:sym typeface="+mn-lt"/>
              </a:rPr>
              <a:t>×5%</a:t>
            </a:r>
            <a:r>
              <a:rPr lang="zh-CN" altLang="en-US" dirty="0">
                <a:latin typeface="+mn-lt"/>
                <a:ea typeface="+mn-ea"/>
                <a:cs typeface="+mn-ea"/>
                <a:sym typeface="+mn-lt"/>
              </a:rPr>
              <a:t>＝</a:t>
            </a:r>
            <a:r>
              <a:rPr lang="en-US" altLang="zh-CN" dirty="0">
                <a:latin typeface="+mn-lt"/>
                <a:ea typeface="+mn-ea"/>
                <a:cs typeface="+mn-ea"/>
                <a:sym typeface="+mn-lt"/>
              </a:rPr>
              <a:t>5 250</a:t>
            </a:r>
            <a:r>
              <a:rPr lang="zh-CN" altLang="en-US" dirty="0">
                <a:latin typeface="+mn-lt"/>
                <a:ea typeface="+mn-ea"/>
                <a:cs typeface="+mn-ea"/>
                <a:sym typeface="+mn-lt"/>
              </a:rPr>
              <a:t>（元）</a:t>
            </a:r>
          </a:p>
          <a:p>
            <a:r>
              <a:rPr lang="en-US" altLang="zh-CN" dirty="0">
                <a:latin typeface="+mn-lt"/>
                <a:ea typeface="+mn-ea"/>
                <a:cs typeface="+mn-ea"/>
                <a:sym typeface="+mn-lt"/>
              </a:rPr>
              <a:t>C.</a:t>
            </a:r>
            <a:r>
              <a:rPr lang="zh-CN" altLang="en-US" dirty="0">
                <a:latin typeface="+mn-lt"/>
                <a:ea typeface="+mn-ea"/>
                <a:cs typeface="+mn-ea"/>
                <a:sym typeface="+mn-lt"/>
              </a:rPr>
              <a:t>（</a:t>
            </a:r>
            <a:r>
              <a:rPr lang="en-US" altLang="zh-CN" dirty="0">
                <a:latin typeface="+mn-lt"/>
                <a:ea typeface="+mn-ea"/>
                <a:cs typeface="+mn-ea"/>
                <a:sym typeface="+mn-lt"/>
              </a:rPr>
              <a:t>118 650</a:t>
            </a:r>
            <a:r>
              <a:rPr lang="zh-CN" altLang="en-US" dirty="0">
                <a:latin typeface="+mn-lt"/>
                <a:ea typeface="+mn-ea"/>
                <a:cs typeface="+mn-ea"/>
                <a:sym typeface="+mn-lt"/>
              </a:rPr>
              <a:t>＋</a:t>
            </a:r>
            <a:r>
              <a:rPr lang="en-US" altLang="zh-CN" dirty="0">
                <a:latin typeface="+mn-lt"/>
                <a:ea typeface="+mn-ea"/>
                <a:cs typeface="+mn-ea"/>
                <a:sym typeface="+mn-lt"/>
              </a:rPr>
              <a:t>5 650</a:t>
            </a:r>
            <a:r>
              <a:rPr lang="zh-CN" altLang="en-US" dirty="0">
                <a:latin typeface="+mn-lt"/>
                <a:ea typeface="+mn-ea"/>
                <a:cs typeface="+mn-ea"/>
                <a:sym typeface="+mn-lt"/>
              </a:rPr>
              <a:t>）</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13%</a:t>
            </a:r>
            <a:r>
              <a:rPr lang="zh-CN" altLang="en-US" dirty="0">
                <a:latin typeface="+mn-lt"/>
                <a:ea typeface="+mn-ea"/>
                <a:cs typeface="+mn-ea"/>
                <a:sym typeface="+mn-lt"/>
              </a:rPr>
              <a:t>）</a:t>
            </a:r>
            <a:r>
              <a:rPr lang="en-US" altLang="zh-CN" dirty="0">
                <a:latin typeface="+mn-lt"/>
                <a:ea typeface="+mn-ea"/>
                <a:cs typeface="+mn-ea"/>
                <a:sym typeface="+mn-lt"/>
              </a:rPr>
              <a:t>×5%</a:t>
            </a:r>
            <a:r>
              <a:rPr lang="zh-CN" altLang="en-US" dirty="0">
                <a:latin typeface="+mn-lt"/>
                <a:ea typeface="+mn-ea"/>
                <a:cs typeface="+mn-ea"/>
                <a:sym typeface="+mn-lt"/>
              </a:rPr>
              <a:t>＝</a:t>
            </a:r>
            <a:r>
              <a:rPr lang="en-US" altLang="zh-CN" dirty="0">
                <a:latin typeface="+mn-lt"/>
                <a:ea typeface="+mn-ea"/>
                <a:cs typeface="+mn-ea"/>
                <a:sym typeface="+mn-lt"/>
              </a:rPr>
              <a:t>5 500</a:t>
            </a:r>
            <a:r>
              <a:rPr lang="zh-CN" altLang="en-US" dirty="0">
                <a:latin typeface="+mn-lt"/>
                <a:ea typeface="+mn-ea"/>
                <a:cs typeface="+mn-ea"/>
                <a:sym typeface="+mn-lt"/>
              </a:rPr>
              <a:t>（元）</a:t>
            </a:r>
            <a:endParaRPr lang="en-US" altLang="zh-CN" dirty="0">
              <a:latin typeface="+mn-lt"/>
              <a:ea typeface="+mn-ea"/>
              <a:cs typeface="+mn-ea"/>
              <a:sym typeface="+mn-lt"/>
            </a:endParaRPr>
          </a:p>
          <a:p>
            <a:r>
              <a:rPr lang="en-US" altLang="zh-CN" dirty="0">
                <a:latin typeface="+mn-lt"/>
                <a:ea typeface="+mn-ea"/>
                <a:cs typeface="+mn-ea"/>
                <a:sym typeface="+mn-lt"/>
              </a:rPr>
              <a:t>D.113 000÷</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13%</a:t>
            </a:r>
            <a:r>
              <a:rPr lang="zh-CN" altLang="en-US" dirty="0">
                <a:latin typeface="+mn-lt"/>
                <a:ea typeface="+mn-ea"/>
                <a:cs typeface="+mn-ea"/>
                <a:sym typeface="+mn-lt"/>
              </a:rPr>
              <a:t>）</a:t>
            </a:r>
            <a:r>
              <a:rPr lang="en-US" altLang="zh-CN" dirty="0">
                <a:latin typeface="+mn-lt"/>
                <a:ea typeface="+mn-ea"/>
                <a:cs typeface="+mn-ea"/>
                <a:sym typeface="+mn-lt"/>
              </a:rPr>
              <a:t>×5%</a:t>
            </a:r>
            <a:r>
              <a:rPr lang="zh-CN" altLang="en-US" dirty="0">
                <a:latin typeface="+mn-lt"/>
                <a:ea typeface="+mn-ea"/>
                <a:cs typeface="+mn-ea"/>
                <a:sym typeface="+mn-lt"/>
              </a:rPr>
              <a:t>＝</a:t>
            </a:r>
            <a:r>
              <a:rPr lang="en-US" altLang="zh-CN" dirty="0">
                <a:latin typeface="+mn-lt"/>
                <a:ea typeface="+mn-ea"/>
                <a:cs typeface="+mn-ea"/>
                <a:sym typeface="+mn-lt"/>
              </a:rPr>
              <a:t>5 000</a:t>
            </a:r>
            <a:r>
              <a:rPr lang="zh-CN" altLang="en-US" dirty="0">
                <a:latin typeface="+mn-lt"/>
                <a:ea typeface="+mn-ea"/>
                <a:cs typeface="+mn-ea"/>
                <a:sym typeface="+mn-lt"/>
              </a:rPr>
              <a:t>（元）</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3"/>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B</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330008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84</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fontScale="85000" lnSpcReduction="100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】2019</a:t>
            </a:r>
            <a:r>
              <a:rPr lang="zh-CN" altLang="en-US" dirty="0">
                <a:latin typeface="+mn-lt"/>
                <a:ea typeface="+mn-ea"/>
                <a:cs typeface="+mn-ea"/>
                <a:sym typeface="+mn-lt"/>
              </a:rPr>
              <a:t>年</a:t>
            </a:r>
            <a:r>
              <a:rPr lang="en-US" altLang="zh-CN" dirty="0">
                <a:latin typeface="+mn-lt"/>
                <a:ea typeface="+mn-ea"/>
                <a:cs typeface="+mn-ea"/>
                <a:sym typeface="+mn-lt"/>
              </a:rPr>
              <a:t>12</a:t>
            </a:r>
            <a:r>
              <a:rPr lang="zh-CN" altLang="en-US" dirty="0">
                <a:latin typeface="+mn-lt"/>
                <a:ea typeface="+mn-ea"/>
                <a:cs typeface="+mn-ea"/>
                <a:sym typeface="+mn-lt"/>
              </a:rPr>
              <a:t>月，甲公司销售自产的高尔夫球杆</a:t>
            </a:r>
            <a:r>
              <a:rPr lang="en-US" altLang="zh-CN" dirty="0">
                <a:latin typeface="+mn-lt"/>
                <a:ea typeface="+mn-ea"/>
                <a:cs typeface="+mn-ea"/>
                <a:sym typeface="+mn-lt"/>
              </a:rPr>
              <a:t>3 000</a:t>
            </a:r>
            <a:r>
              <a:rPr lang="zh-CN" altLang="en-US" dirty="0">
                <a:latin typeface="+mn-lt"/>
                <a:ea typeface="+mn-ea"/>
                <a:cs typeface="+mn-ea"/>
                <a:sym typeface="+mn-lt"/>
              </a:rPr>
              <a:t>支，不含增值税单价</a:t>
            </a:r>
            <a:r>
              <a:rPr lang="en-US" altLang="zh-CN" dirty="0">
                <a:latin typeface="+mn-lt"/>
                <a:ea typeface="+mn-ea"/>
                <a:cs typeface="+mn-ea"/>
                <a:sym typeface="+mn-lt"/>
              </a:rPr>
              <a:t>1 500</a:t>
            </a:r>
            <a:r>
              <a:rPr lang="zh-CN" altLang="en-US" dirty="0">
                <a:latin typeface="+mn-lt"/>
                <a:ea typeface="+mn-ea"/>
                <a:cs typeface="+mn-ea"/>
                <a:sym typeface="+mn-lt"/>
              </a:rPr>
              <a:t>元</a:t>
            </a:r>
            <a:r>
              <a:rPr lang="en-US" altLang="zh-CN" dirty="0">
                <a:latin typeface="+mn-lt"/>
                <a:ea typeface="+mn-ea"/>
                <a:cs typeface="+mn-ea"/>
                <a:sym typeface="+mn-lt"/>
              </a:rPr>
              <a:t>/</a:t>
            </a:r>
            <a:r>
              <a:rPr lang="zh-CN" altLang="en-US" dirty="0">
                <a:latin typeface="+mn-lt"/>
                <a:ea typeface="+mn-ea"/>
                <a:cs typeface="+mn-ea"/>
                <a:sym typeface="+mn-lt"/>
              </a:rPr>
              <a:t>支；销售自产的高尔夫球包</a:t>
            </a:r>
            <a:r>
              <a:rPr lang="en-US" altLang="zh-CN" dirty="0">
                <a:latin typeface="+mn-lt"/>
                <a:ea typeface="+mn-ea"/>
                <a:cs typeface="+mn-ea"/>
                <a:sym typeface="+mn-lt"/>
              </a:rPr>
              <a:t>500</a:t>
            </a:r>
            <a:r>
              <a:rPr lang="zh-CN" altLang="en-US" dirty="0">
                <a:latin typeface="+mn-lt"/>
                <a:ea typeface="+mn-ea"/>
                <a:cs typeface="+mn-ea"/>
                <a:sym typeface="+mn-lt"/>
              </a:rPr>
              <a:t>个，不含增值税单价</a:t>
            </a:r>
            <a:r>
              <a:rPr lang="en-US" altLang="zh-CN" dirty="0">
                <a:latin typeface="+mn-lt"/>
                <a:ea typeface="+mn-ea"/>
                <a:cs typeface="+mn-ea"/>
                <a:sym typeface="+mn-lt"/>
              </a:rPr>
              <a:t>1 000</a:t>
            </a:r>
            <a:r>
              <a:rPr lang="zh-CN" altLang="en-US" dirty="0">
                <a:latin typeface="+mn-lt"/>
                <a:ea typeface="+mn-ea"/>
                <a:cs typeface="+mn-ea"/>
                <a:sym typeface="+mn-lt"/>
              </a:rPr>
              <a:t>元</a:t>
            </a:r>
            <a:r>
              <a:rPr lang="en-US" altLang="zh-CN" dirty="0">
                <a:latin typeface="+mn-lt"/>
                <a:ea typeface="+mn-ea"/>
                <a:cs typeface="+mn-ea"/>
                <a:sym typeface="+mn-lt"/>
              </a:rPr>
              <a:t>/</a:t>
            </a:r>
            <a:r>
              <a:rPr lang="zh-CN" altLang="en-US" dirty="0">
                <a:latin typeface="+mn-lt"/>
                <a:ea typeface="+mn-ea"/>
                <a:cs typeface="+mn-ea"/>
                <a:sym typeface="+mn-lt"/>
              </a:rPr>
              <a:t>个；销售自产的高尔夫球帽</a:t>
            </a:r>
            <a:r>
              <a:rPr lang="en-US" altLang="zh-CN" dirty="0">
                <a:latin typeface="+mn-lt"/>
                <a:ea typeface="+mn-ea"/>
                <a:cs typeface="+mn-ea"/>
                <a:sym typeface="+mn-lt"/>
              </a:rPr>
              <a:t>100</a:t>
            </a:r>
            <a:r>
              <a:rPr lang="zh-CN" altLang="en-US" dirty="0">
                <a:latin typeface="+mn-lt"/>
                <a:ea typeface="+mn-ea"/>
                <a:cs typeface="+mn-ea"/>
                <a:sym typeface="+mn-lt"/>
              </a:rPr>
              <a:t>顶，不含增值税单价</a:t>
            </a:r>
            <a:r>
              <a:rPr lang="en-US" altLang="zh-CN" dirty="0">
                <a:latin typeface="+mn-lt"/>
                <a:ea typeface="+mn-ea"/>
                <a:cs typeface="+mn-ea"/>
                <a:sym typeface="+mn-lt"/>
              </a:rPr>
              <a:t>150</a:t>
            </a:r>
            <a:r>
              <a:rPr lang="zh-CN" altLang="en-US" dirty="0">
                <a:latin typeface="+mn-lt"/>
                <a:ea typeface="+mn-ea"/>
                <a:cs typeface="+mn-ea"/>
                <a:sym typeface="+mn-lt"/>
              </a:rPr>
              <a:t>元</a:t>
            </a:r>
            <a:r>
              <a:rPr lang="en-US" altLang="zh-CN" dirty="0">
                <a:latin typeface="+mn-lt"/>
                <a:ea typeface="+mn-ea"/>
                <a:cs typeface="+mn-ea"/>
                <a:sym typeface="+mn-lt"/>
              </a:rPr>
              <a:t>/</a:t>
            </a:r>
            <a:r>
              <a:rPr lang="zh-CN" altLang="en-US" dirty="0">
                <a:latin typeface="+mn-lt"/>
                <a:ea typeface="+mn-ea"/>
                <a:cs typeface="+mn-ea"/>
                <a:sym typeface="+mn-lt"/>
              </a:rPr>
              <a:t>顶。已知，高尔夫球及球具消费税税率为</a:t>
            </a:r>
            <a:r>
              <a:rPr lang="en-US" altLang="zh-CN" dirty="0">
                <a:latin typeface="+mn-lt"/>
                <a:ea typeface="+mn-ea"/>
                <a:cs typeface="+mn-ea"/>
                <a:sym typeface="+mn-lt"/>
              </a:rPr>
              <a:t>10</a:t>
            </a:r>
            <a:r>
              <a:rPr lang="zh-CN" altLang="en-US" dirty="0">
                <a:latin typeface="+mn-lt"/>
                <a:ea typeface="+mn-ea"/>
                <a:cs typeface="+mn-ea"/>
                <a:sym typeface="+mn-lt"/>
              </a:rPr>
              <a:t>％，计算甲公司当月上述业务应缴纳消费税税额的下列算式中，正确的是（  ）。</a:t>
            </a:r>
            <a:endParaRPr lang="en-US" altLang="zh-CN" dirty="0">
              <a:latin typeface="+mn-lt"/>
              <a:ea typeface="+mn-ea"/>
              <a:cs typeface="+mn-ea"/>
              <a:sym typeface="+mn-lt"/>
            </a:endParaRPr>
          </a:p>
          <a:p>
            <a:r>
              <a:rPr lang="en-US" altLang="zh-CN" dirty="0">
                <a:latin typeface="+mn-lt"/>
                <a:ea typeface="+mn-ea"/>
                <a:cs typeface="+mn-ea"/>
                <a:sym typeface="+mn-lt"/>
              </a:rPr>
              <a:t>A.</a:t>
            </a:r>
            <a:r>
              <a:rPr lang="zh-CN" altLang="en-US" dirty="0">
                <a:latin typeface="+mn-lt"/>
                <a:ea typeface="+mn-ea"/>
                <a:cs typeface="+mn-ea"/>
                <a:sym typeface="+mn-lt"/>
              </a:rPr>
              <a:t>（</a:t>
            </a:r>
            <a:r>
              <a:rPr lang="en-US" altLang="zh-CN" dirty="0">
                <a:latin typeface="+mn-lt"/>
                <a:ea typeface="+mn-ea"/>
                <a:cs typeface="+mn-ea"/>
                <a:sym typeface="+mn-lt"/>
              </a:rPr>
              <a:t>3 000×1 500</a:t>
            </a:r>
            <a:r>
              <a:rPr lang="zh-CN" altLang="en-US" dirty="0">
                <a:latin typeface="+mn-lt"/>
                <a:ea typeface="+mn-ea"/>
                <a:cs typeface="+mn-ea"/>
                <a:sym typeface="+mn-lt"/>
              </a:rPr>
              <a:t>＋</a:t>
            </a:r>
            <a:r>
              <a:rPr lang="en-US" altLang="zh-CN" dirty="0">
                <a:latin typeface="+mn-lt"/>
                <a:ea typeface="+mn-ea"/>
                <a:cs typeface="+mn-ea"/>
                <a:sym typeface="+mn-lt"/>
              </a:rPr>
              <a:t>100×150</a:t>
            </a:r>
            <a:r>
              <a:rPr lang="zh-CN" altLang="en-US" dirty="0">
                <a:latin typeface="+mn-lt"/>
                <a:ea typeface="+mn-ea"/>
                <a:cs typeface="+mn-ea"/>
                <a:sym typeface="+mn-lt"/>
              </a:rPr>
              <a:t>）</a:t>
            </a:r>
            <a:r>
              <a:rPr lang="en-US" altLang="zh-CN" dirty="0">
                <a:latin typeface="+mn-lt"/>
                <a:ea typeface="+mn-ea"/>
                <a:cs typeface="+mn-ea"/>
                <a:sym typeface="+mn-lt"/>
              </a:rPr>
              <a:t>×10</a:t>
            </a:r>
            <a:r>
              <a:rPr lang="zh-CN" altLang="en-US" dirty="0">
                <a:latin typeface="+mn-lt"/>
                <a:ea typeface="+mn-ea"/>
                <a:cs typeface="+mn-ea"/>
                <a:sym typeface="+mn-lt"/>
              </a:rPr>
              <a:t>％＝</a:t>
            </a:r>
            <a:r>
              <a:rPr lang="en-US" altLang="zh-CN" dirty="0">
                <a:latin typeface="+mn-lt"/>
                <a:ea typeface="+mn-ea"/>
                <a:cs typeface="+mn-ea"/>
                <a:sym typeface="+mn-lt"/>
              </a:rPr>
              <a:t>451 500</a:t>
            </a:r>
            <a:r>
              <a:rPr lang="zh-CN" altLang="en-US" dirty="0">
                <a:latin typeface="+mn-lt"/>
                <a:ea typeface="+mn-ea"/>
                <a:cs typeface="+mn-ea"/>
                <a:sym typeface="+mn-lt"/>
              </a:rPr>
              <a:t>（元）</a:t>
            </a:r>
          </a:p>
          <a:p>
            <a:r>
              <a:rPr lang="en-US" altLang="zh-CN" dirty="0">
                <a:latin typeface="+mn-lt"/>
                <a:ea typeface="+mn-ea"/>
                <a:cs typeface="+mn-ea"/>
                <a:sym typeface="+mn-lt"/>
              </a:rPr>
              <a:t>B.</a:t>
            </a:r>
            <a:r>
              <a:rPr lang="zh-CN" altLang="en-US" dirty="0">
                <a:latin typeface="+mn-lt"/>
                <a:ea typeface="+mn-ea"/>
                <a:cs typeface="+mn-ea"/>
                <a:sym typeface="+mn-lt"/>
              </a:rPr>
              <a:t>（</a:t>
            </a:r>
            <a:r>
              <a:rPr lang="en-US" altLang="zh-CN" dirty="0">
                <a:latin typeface="+mn-lt"/>
                <a:ea typeface="+mn-ea"/>
                <a:cs typeface="+mn-ea"/>
                <a:sym typeface="+mn-lt"/>
              </a:rPr>
              <a:t>3 000×1 500</a:t>
            </a:r>
            <a:r>
              <a:rPr lang="zh-CN" altLang="en-US" dirty="0">
                <a:latin typeface="+mn-lt"/>
                <a:ea typeface="+mn-ea"/>
                <a:cs typeface="+mn-ea"/>
                <a:sym typeface="+mn-lt"/>
              </a:rPr>
              <a:t>＋</a:t>
            </a:r>
            <a:r>
              <a:rPr lang="en-US" altLang="zh-CN" dirty="0">
                <a:latin typeface="+mn-lt"/>
                <a:ea typeface="+mn-ea"/>
                <a:cs typeface="+mn-ea"/>
                <a:sym typeface="+mn-lt"/>
              </a:rPr>
              <a:t>500×1 000</a:t>
            </a:r>
            <a:r>
              <a:rPr lang="zh-CN" altLang="en-US" dirty="0">
                <a:latin typeface="+mn-lt"/>
                <a:ea typeface="+mn-ea"/>
                <a:cs typeface="+mn-ea"/>
                <a:sym typeface="+mn-lt"/>
              </a:rPr>
              <a:t>）</a:t>
            </a:r>
            <a:r>
              <a:rPr lang="en-US" altLang="zh-CN" dirty="0">
                <a:latin typeface="+mn-lt"/>
                <a:ea typeface="+mn-ea"/>
                <a:cs typeface="+mn-ea"/>
                <a:sym typeface="+mn-lt"/>
              </a:rPr>
              <a:t>×10</a:t>
            </a:r>
            <a:r>
              <a:rPr lang="zh-CN" altLang="en-US" dirty="0">
                <a:latin typeface="+mn-lt"/>
                <a:ea typeface="+mn-ea"/>
                <a:cs typeface="+mn-ea"/>
                <a:sym typeface="+mn-lt"/>
              </a:rPr>
              <a:t>％＝</a:t>
            </a:r>
            <a:r>
              <a:rPr lang="en-US" altLang="zh-CN" dirty="0">
                <a:latin typeface="+mn-lt"/>
                <a:ea typeface="+mn-ea"/>
                <a:cs typeface="+mn-ea"/>
                <a:sym typeface="+mn-lt"/>
              </a:rPr>
              <a:t>500 000</a:t>
            </a:r>
            <a:r>
              <a:rPr lang="zh-CN" altLang="en-US" dirty="0">
                <a:latin typeface="+mn-lt"/>
                <a:ea typeface="+mn-ea"/>
                <a:cs typeface="+mn-ea"/>
                <a:sym typeface="+mn-lt"/>
              </a:rPr>
              <a:t>（元）</a:t>
            </a:r>
          </a:p>
          <a:p>
            <a:r>
              <a:rPr lang="en-US" altLang="zh-CN" dirty="0">
                <a:latin typeface="+mn-lt"/>
                <a:ea typeface="+mn-ea"/>
                <a:cs typeface="+mn-ea"/>
                <a:sym typeface="+mn-lt"/>
              </a:rPr>
              <a:t>C.</a:t>
            </a:r>
            <a:r>
              <a:rPr lang="zh-CN" altLang="en-US" dirty="0">
                <a:latin typeface="+mn-lt"/>
                <a:ea typeface="+mn-ea"/>
                <a:cs typeface="+mn-ea"/>
                <a:sym typeface="+mn-lt"/>
              </a:rPr>
              <a:t>（</a:t>
            </a:r>
            <a:r>
              <a:rPr lang="en-US" altLang="zh-CN" dirty="0">
                <a:latin typeface="+mn-lt"/>
                <a:ea typeface="+mn-ea"/>
                <a:cs typeface="+mn-ea"/>
                <a:sym typeface="+mn-lt"/>
              </a:rPr>
              <a:t>3 000×1 500</a:t>
            </a:r>
            <a:r>
              <a:rPr lang="zh-CN" altLang="en-US" dirty="0">
                <a:latin typeface="+mn-lt"/>
                <a:ea typeface="+mn-ea"/>
                <a:cs typeface="+mn-ea"/>
                <a:sym typeface="+mn-lt"/>
              </a:rPr>
              <a:t>＋</a:t>
            </a:r>
            <a:r>
              <a:rPr lang="en-US" altLang="zh-CN" dirty="0">
                <a:latin typeface="+mn-lt"/>
                <a:ea typeface="+mn-ea"/>
                <a:cs typeface="+mn-ea"/>
                <a:sym typeface="+mn-lt"/>
              </a:rPr>
              <a:t>500×1 000</a:t>
            </a:r>
            <a:r>
              <a:rPr lang="zh-CN" altLang="en-US" dirty="0">
                <a:latin typeface="+mn-lt"/>
                <a:ea typeface="+mn-ea"/>
                <a:cs typeface="+mn-ea"/>
                <a:sym typeface="+mn-lt"/>
              </a:rPr>
              <a:t>＋</a:t>
            </a:r>
            <a:r>
              <a:rPr lang="en-US" altLang="zh-CN" dirty="0">
                <a:latin typeface="+mn-lt"/>
                <a:ea typeface="+mn-ea"/>
                <a:cs typeface="+mn-ea"/>
                <a:sym typeface="+mn-lt"/>
              </a:rPr>
              <a:t>100×150</a:t>
            </a:r>
            <a:r>
              <a:rPr lang="zh-CN" altLang="en-US" dirty="0">
                <a:latin typeface="+mn-lt"/>
                <a:ea typeface="+mn-ea"/>
                <a:cs typeface="+mn-ea"/>
                <a:sym typeface="+mn-lt"/>
              </a:rPr>
              <a:t>）</a:t>
            </a:r>
            <a:r>
              <a:rPr lang="en-US" altLang="zh-CN" dirty="0">
                <a:latin typeface="+mn-lt"/>
                <a:ea typeface="+mn-ea"/>
                <a:cs typeface="+mn-ea"/>
                <a:sym typeface="+mn-lt"/>
              </a:rPr>
              <a:t>×10</a:t>
            </a:r>
            <a:r>
              <a:rPr lang="zh-CN" altLang="en-US" dirty="0">
                <a:latin typeface="+mn-lt"/>
                <a:ea typeface="+mn-ea"/>
                <a:cs typeface="+mn-ea"/>
                <a:sym typeface="+mn-lt"/>
              </a:rPr>
              <a:t>％＝</a:t>
            </a:r>
            <a:r>
              <a:rPr lang="en-US" altLang="zh-CN" dirty="0">
                <a:latin typeface="+mn-lt"/>
                <a:ea typeface="+mn-ea"/>
                <a:cs typeface="+mn-ea"/>
                <a:sym typeface="+mn-lt"/>
              </a:rPr>
              <a:t>501 500</a:t>
            </a:r>
            <a:r>
              <a:rPr lang="zh-CN" altLang="en-US" dirty="0">
                <a:latin typeface="+mn-lt"/>
                <a:ea typeface="+mn-ea"/>
                <a:cs typeface="+mn-ea"/>
                <a:sym typeface="+mn-lt"/>
              </a:rPr>
              <a:t>（元）</a:t>
            </a:r>
          </a:p>
          <a:p>
            <a:r>
              <a:rPr lang="en-US" altLang="zh-CN" dirty="0">
                <a:latin typeface="+mn-lt"/>
                <a:ea typeface="+mn-ea"/>
                <a:cs typeface="+mn-ea"/>
                <a:sym typeface="+mn-lt"/>
              </a:rPr>
              <a:t>D.3 000×1 500×10</a:t>
            </a:r>
            <a:r>
              <a:rPr lang="zh-CN" altLang="en-US" dirty="0">
                <a:latin typeface="+mn-lt"/>
                <a:ea typeface="+mn-ea"/>
                <a:cs typeface="+mn-ea"/>
                <a:sym typeface="+mn-lt"/>
              </a:rPr>
              <a:t>％＝</a:t>
            </a:r>
            <a:r>
              <a:rPr lang="en-US" altLang="zh-CN" dirty="0">
                <a:latin typeface="+mn-lt"/>
                <a:ea typeface="+mn-ea"/>
                <a:cs typeface="+mn-ea"/>
                <a:sym typeface="+mn-lt"/>
              </a:rPr>
              <a:t>450 000</a:t>
            </a:r>
            <a:r>
              <a:rPr lang="zh-CN" altLang="en-US" dirty="0">
                <a:latin typeface="+mn-lt"/>
                <a:ea typeface="+mn-ea"/>
                <a:cs typeface="+mn-ea"/>
                <a:sym typeface="+mn-lt"/>
              </a:rPr>
              <a:t>（元）</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3"/>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B</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216922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85</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fontScale="85000" lnSpcReduction="100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】2019</a:t>
            </a:r>
            <a:r>
              <a:rPr lang="zh-CN" altLang="en-US" dirty="0">
                <a:latin typeface="+mn-lt"/>
                <a:ea typeface="+mn-ea"/>
                <a:cs typeface="+mn-ea"/>
                <a:sym typeface="+mn-lt"/>
              </a:rPr>
              <a:t>年</a:t>
            </a:r>
            <a:r>
              <a:rPr lang="en-US" altLang="zh-CN" dirty="0">
                <a:latin typeface="+mn-lt"/>
                <a:ea typeface="+mn-ea"/>
                <a:cs typeface="+mn-ea"/>
                <a:sym typeface="+mn-lt"/>
              </a:rPr>
              <a:t>12</a:t>
            </a:r>
            <a:r>
              <a:rPr lang="zh-CN" altLang="en-US" dirty="0">
                <a:latin typeface="+mn-lt"/>
                <a:ea typeface="+mn-ea"/>
                <a:cs typeface="+mn-ea"/>
                <a:sym typeface="+mn-lt"/>
              </a:rPr>
              <a:t>月，甲公司销售自产的高尔夫球杆</a:t>
            </a:r>
            <a:r>
              <a:rPr lang="en-US" altLang="zh-CN" dirty="0">
                <a:latin typeface="+mn-lt"/>
                <a:ea typeface="+mn-ea"/>
                <a:cs typeface="+mn-ea"/>
                <a:sym typeface="+mn-lt"/>
              </a:rPr>
              <a:t>3 000</a:t>
            </a:r>
            <a:r>
              <a:rPr lang="zh-CN" altLang="en-US" dirty="0">
                <a:latin typeface="+mn-lt"/>
                <a:ea typeface="+mn-ea"/>
                <a:cs typeface="+mn-ea"/>
                <a:sym typeface="+mn-lt"/>
              </a:rPr>
              <a:t>支，不含增值税单价</a:t>
            </a:r>
            <a:r>
              <a:rPr lang="en-US" altLang="zh-CN" dirty="0">
                <a:latin typeface="+mn-lt"/>
                <a:ea typeface="+mn-ea"/>
                <a:cs typeface="+mn-ea"/>
                <a:sym typeface="+mn-lt"/>
              </a:rPr>
              <a:t>1 500</a:t>
            </a:r>
            <a:r>
              <a:rPr lang="zh-CN" altLang="en-US" dirty="0">
                <a:latin typeface="+mn-lt"/>
                <a:ea typeface="+mn-ea"/>
                <a:cs typeface="+mn-ea"/>
                <a:sym typeface="+mn-lt"/>
              </a:rPr>
              <a:t>元</a:t>
            </a:r>
            <a:r>
              <a:rPr lang="en-US" altLang="zh-CN" dirty="0">
                <a:latin typeface="+mn-lt"/>
                <a:ea typeface="+mn-ea"/>
                <a:cs typeface="+mn-ea"/>
                <a:sym typeface="+mn-lt"/>
              </a:rPr>
              <a:t>/</a:t>
            </a:r>
            <a:r>
              <a:rPr lang="zh-CN" altLang="en-US" dirty="0">
                <a:latin typeface="+mn-lt"/>
                <a:ea typeface="+mn-ea"/>
                <a:cs typeface="+mn-ea"/>
                <a:sym typeface="+mn-lt"/>
              </a:rPr>
              <a:t>支；销售自产的高尔夫球包</a:t>
            </a:r>
            <a:r>
              <a:rPr lang="en-US" altLang="zh-CN" dirty="0">
                <a:latin typeface="+mn-lt"/>
                <a:ea typeface="+mn-ea"/>
                <a:cs typeface="+mn-ea"/>
                <a:sym typeface="+mn-lt"/>
              </a:rPr>
              <a:t>500</a:t>
            </a:r>
            <a:r>
              <a:rPr lang="zh-CN" altLang="en-US" dirty="0">
                <a:latin typeface="+mn-lt"/>
                <a:ea typeface="+mn-ea"/>
                <a:cs typeface="+mn-ea"/>
                <a:sym typeface="+mn-lt"/>
              </a:rPr>
              <a:t>个，不含增值税单价</a:t>
            </a:r>
            <a:r>
              <a:rPr lang="en-US" altLang="zh-CN" dirty="0">
                <a:latin typeface="+mn-lt"/>
                <a:ea typeface="+mn-ea"/>
                <a:cs typeface="+mn-ea"/>
                <a:sym typeface="+mn-lt"/>
              </a:rPr>
              <a:t>1 000</a:t>
            </a:r>
            <a:r>
              <a:rPr lang="zh-CN" altLang="en-US" dirty="0">
                <a:latin typeface="+mn-lt"/>
                <a:ea typeface="+mn-ea"/>
                <a:cs typeface="+mn-ea"/>
                <a:sym typeface="+mn-lt"/>
              </a:rPr>
              <a:t>元</a:t>
            </a:r>
            <a:r>
              <a:rPr lang="en-US" altLang="zh-CN" dirty="0">
                <a:latin typeface="+mn-lt"/>
                <a:ea typeface="+mn-ea"/>
                <a:cs typeface="+mn-ea"/>
                <a:sym typeface="+mn-lt"/>
              </a:rPr>
              <a:t>/</a:t>
            </a:r>
            <a:r>
              <a:rPr lang="zh-CN" altLang="en-US" dirty="0">
                <a:latin typeface="+mn-lt"/>
                <a:ea typeface="+mn-ea"/>
                <a:cs typeface="+mn-ea"/>
                <a:sym typeface="+mn-lt"/>
              </a:rPr>
              <a:t>个；销售自产的高尔夫球帽</a:t>
            </a:r>
            <a:r>
              <a:rPr lang="en-US" altLang="zh-CN" dirty="0">
                <a:latin typeface="+mn-lt"/>
                <a:ea typeface="+mn-ea"/>
                <a:cs typeface="+mn-ea"/>
                <a:sym typeface="+mn-lt"/>
              </a:rPr>
              <a:t>100</a:t>
            </a:r>
            <a:r>
              <a:rPr lang="zh-CN" altLang="en-US" dirty="0">
                <a:latin typeface="+mn-lt"/>
                <a:ea typeface="+mn-ea"/>
                <a:cs typeface="+mn-ea"/>
                <a:sym typeface="+mn-lt"/>
              </a:rPr>
              <a:t>顶，不含增值税单价</a:t>
            </a:r>
            <a:r>
              <a:rPr lang="en-US" altLang="zh-CN" dirty="0">
                <a:latin typeface="+mn-lt"/>
                <a:ea typeface="+mn-ea"/>
                <a:cs typeface="+mn-ea"/>
                <a:sym typeface="+mn-lt"/>
              </a:rPr>
              <a:t>150</a:t>
            </a:r>
            <a:r>
              <a:rPr lang="zh-CN" altLang="en-US" dirty="0">
                <a:latin typeface="+mn-lt"/>
                <a:ea typeface="+mn-ea"/>
                <a:cs typeface="+mn-ea"/>
                <a:sym typeface="+mn-lt"/>
              </a:rPr>
              <a:t>元</a:t>
            </a:r>
            <a:r>
              <a:rPr lang="en-US" altLang="zh-CN" dirty="0">
                <a:latin typeface="+mn-lt"/>
                <a:ea typeface="+mn-ea"/>
                <a:cs typeface="+mn-ea"/>
                <a:sym typeface="+mn-lt"/>
              </a:rPr>
              <a:t>/</a:t>
            </a:r>
            <a:r>
              <a:rPr lang="zh-CN" altLang="en-US" dirty="0">
                <a:latin typeface="+mn-lt"/>
                <a:ea typeface="+mn-ea"/>
                <a:cs typeface="+mn-ea"/>
                <a:sym typeface="+mn-lt"/>
              </a:rPr>
              <a:t>顶。已知，高尔夫球及球具消费税税率为</a:t>
            </a:r>
            <a:r>
              <a:rPr lang="en-US" altLang="zh-CN" dirty="0">
                <a:latin typeface="+mn-lt"/>
                <a:ea typeface="+mn-ea"/>
                <a:cs typeface="+mn-ea"/>
                <a:sym typeface="+mn-lt"/>
              </a:rPr>
              <a:t>10</a:t>
            </a:r>
            <a:r>
              <a:rPr lang="zh-CN" altLang="en-US" dirty="0">
                <a:latin typeface="+mn-lt"/>
                <a:ea typeface="+mn-ea"/>
                <a:cs typeface="+mn-ea"/>
                <a:sym typeface="+mn-lt"/>
              </a:rPr>
              <a:t>％，计算甲公司当月上述业务应缴纳消费税税额的下列算式中，正确的是（  ）。</a:t>
            </a:r>
            <a:endParaRPr lang="en-US" altLang="zh-CN" dirty="0">
              <a:latin typeface="+mn-lt"/>
              <a:ea typeface="+mn-ea"/>
              <a:cs typeface="+mn-ea"/>
              <a:sym typeface="+mn-lt"/>
            </a:endParaRPr>
          </a:p>
          <a:p>
            <a:r>
              <a:rPr lang="en-US" altLang="zh-CN" dirty="0">
                <a:latin typeface="+mn-lt"/>
                <a:ea typeface="+mn-ea"/>
                <a:cs typeface="+mn-ea"/>
                <a:sym typeface="+mn-lt"/>
              </a:rPr>
              <a:t>A.</a:t>
            </a:r>
            <a:r>
              <a:rPr lang="zh-CN" altLang="en-US" dirty="0">
                <a:latin typeface="+mn-lt"/>
                <a:ea typeface="+mn-ea"/>
                <a:cs typeface="+mn-ea"/>
                <a:sym typeface="+mn-lt"/>
              </a:rPr>
              <a:t>（</a:t>
            </a:r>
            <a:r>
              <a:rPr lang="en-US" altLang="zh-CN" dirty="0">
                <a:latin typeface="+mn-lt"/>
                <a:ea typeface="+mn-ea"/>
                <a:cs typeface="+mn-ea"/>
                <a:sym typeface="+mn-lt"/>
              </a:rPr>
              <a:t>3 000×1 500</a:t>
            </a:r>
            <a:r>
              <a:rPr lang="zh-CN" altLang="en-US" dirty="0">
                <a:latin typeface="+mn-lt"/>
                <a:ea typeface="+mn-ea"/>
                <a:cs typeface="+mn-ea"/>
                <a:sym typeface="+mn-lt"/>
              </a:rPr>
              <a:t>＋</a:t>
            </a:r>
            <a:r>
              <a:rPr lang="en-US" altLang="zh-CN" dirty="0">
                <a:latin typeface="+mn-lt"/>
                <a:ea typeface="+mn-ea"/>
                <a:cs typeface="+mn-ea"/>
                <a:sym typeface="+mn-lt"/>
              </a:rPr>
              <a:t>100×150</a:t>
            </a:r>
            <a:r>
              <a:rPr lang="zh-CN" altLang="en-US" dirty="0">
                <a:latin typeface="+mn-lt"/>
                <a:ea typeface="+mn-ea"/>
                <a:cs typeface="+mn-ea"/>
                <a:sym typeface="+mn-lt"/>
              </a:rPr>
              <a:t>）</a:t>
            </a:r>
            <a:r>
              <a:rPr lang="en-US" altLang="zh-CN" dirty="0">
                <a:latin typeface="+mn-lt"/>
                <a:ea typeface="+mn-ea"/>
                <a:cs typeface="+mn-ea"/>
                <a:sym typeface="+mn-lt"/>
              </a:rPr>
              <a:t>×10</a:t>
            </a:r>
            <a:r>
              <a:rPr lang="zh-CN" altLang="en-US" dirty="0">
                <a:latin typeface="+mn-lt"/>
                <a:ea typeface="+mn-ea"/>
                <a:cs typeface="+mn-ea"/>
                <a:sym typeface="+mn-lt"/>
              </a:rPr>
              <a:t>％＝</a:t>
            </a:r>
            <a:r>
              <a:rPr lang="en-US" altLang="zh-CN" dirty="0">
                <a:latin typeface="+mn-lt"/>
                <a:ea typeface="+mn-ea"/>
                <a:cs typeface="+mn-ea"/>
                <a:sym typeface="+mn-lt"/>
              </a:rPr>
              <a:t>451 500</a:t>
            </a:r>
            <a:r>
              <a:rPr lang="zh-CN" altLang="en-US" dirty="0">
                <a:latin typeface="+mn-lt"/>
                <a:ea typeface="+mn-ea"/>
                <a:cs typeface="+mn-ea"/>
                <a:sym typeface="+mn-lt"/>
              </a:rPr>
              <a:t>（元）</a:t>
            </a:r>
          </a:p>
          <a:p>
            <a:r>
              <a:rPr lang="en-US" altLang="zh-CN" dirty="0">
                <a:latin typeface="+mn-lt"/>
                <a:ea typeface="+mn-ea"/>
                <a:cs typeface="+mn-ea"/>
                <a:sym typeface="+mn-lt"/>
              </a:rPr>
              <a:t>B.</a:t>
            </a:r>
            <a:r>
              <a:rPr lang="zh-CN" altLang="en-US" dirty="0">
                <a:latin typeface="+mn-lt"/>
                <a:ea typeface="+mn-ea"/>
                <a:cs typeface="+mn-ea"/>
                <a:sym typeface="+mn-lt"/>
              </a:rPr>
              <a:t>（</a:t>
            </a:r>
            <a:r>
              <a:rPr lang="en-US" altLang="zh-CN" dirty="0">
                <a:latin typeface="+mn-lt"/>
                <a:ea typeface="+mn-ea"/>
                <a:cs typeface="+mn-ea"/>
                <a:sym typeface="+mn-lt"/>
              </a:rPr>
              <a:t>3 000×1 500</a:t>
            </a:r>
            <a:r>
              <a:rPr lang="zh-CN" altLang="en-US" dirty="0">
                <a:latin typeface="+mn-lt"/>
                <a:ea typeface="+mn-ea"/>
                <a:cs typeface="+mn-ea"/>
                <a:sym typeface="+mn-lt"/>
              </a:rPr>
              <a:t>＋</a:t>
            </a:r>
            <a:r>
              <a:rPr lang="en-US" altLang="zh-CN" dirty="0">
                <a:latin typeface="+mn-lt"/>
                <a:ea typeface="+mn-ea"/>
                <a:cs typeface="+mn-ea"/>
                <a:sym typeface="+mn-lt"/>
              </a:rPr>
              <a:t>500×1 000</a:t>
            </a:r>
            <a:r>
              <a:rPr lang="zh-CN" altLang="en-US" dirty="0">
                <a:latin typeface="+mn-lt"/>
                <a:ea typeface="+mn-ea"/>
                <a:cs typeface="+mn-ea"/>
                <a:sym typeface="+mn-lt"/>
              </a:rPr>
              <a:t>）</a:t>
            </a:r>
            <a:r>
              <a:rPr lang="en-US" altLang="zh-CN" dirty="0">
                <a:latin typeface="+mn-lt"/>
                <a:ea typeface="+mn-ea"/>
                <a:cs typeface="+mn-ea"/>
                <a:sym typeface="+mn-lt"/>
              </a:rPr>
              <a:t>×10</a:t>
            </a:r>
            <a:r>
              <a:rPr lang="zh-CN" altLang="en-US" dirty="0">
                <a:latin typeface="+mn-lt"/>
                <a:ea typeface="+mn-ea"/>
                <a:cs typeface="+mn-ea"/>
                <a:sym typeface="+mn-lt"/>
              </a:rPr>
              <a:t>％＝</a:t>
            </a:r>
            <a:r>
              <a:rPr lang="en-US" altLang="zh-CN" dirty="0">
                <a:latin typeface="+mn-lt"/>
                <a:ea typeface="+mn-ea"/>
                <a:cs typeface="+mn-ea"/>
                <a:sym typeface="+mn-lt"/>
              </a:rPr>
              <a:t>500 000</a:t>
            </a:r>
            <a:r>
              <a:rPr lang="zh-CN" altLang="en-US" dirty="0">
                <a:latin typeface="+mn-lt"/>
                <a:ea typeface="+mn-ea"/>
                <a:cs typeface="+mn-ea"/>
                <a:sym typeface="+mn-lt"/>
              </a:rPr>
              <a:t>（元）</a:t>
            </a:r>
          </a:p>
          <a:p>
            <a:r>
              <a:rPr lang="en-US" altLang="zh-CN" dirty="0">
                <a:latin typeface="+mn-lt"/>
                <a:ea typeface="+mn-ea"/>
                <a:cs typeface="+mn-ea"/>
                <a:sym typeface="+mn-lt"/>
              </a:rPr>
              <a:t>C.</a:t>
            </a:r>
            <a:r>
              <a:rPr lang="zh-CN" altLang="en-US" dirty="0">
                <a:latin typeface="+mn-lt"/>
                <a:ea typeface="+mn-ea"/>
                <a:cs typeface="+mn-ea"/>
                <a:sym typeface="+mn-lt"/>
              </a:rPr>
              <a:t>（</a:t>
            </a:r>
            <a:r>
              <a:rPr lang="en-US" altLang="zh-CN" dirty="0">
                <a:latin typeface="+mn-lt"/>
                <a:ea typeface="+mn-ea"/>
                <a:cs typeface="+mn-ea"/>
                <a:sym typeface="+mn-lt"/>
              </a:rPr>
              <a:t>3 000×1 500</a:t>
            </a:r>
            <a:r>
              <a:rPr lang="zh-CN" altLang="en-US" dirty="0">
                <a:latin typeface="+mn-lt"/>
                <a:ea typeface="+mn-ea"/>
                <a:cs typeface="+mn-ea"/>
                <a:sym typeface="+mn-lt"/>
              </a:rPr>
              <a:t>＋</a:t>
            </a:r>
            <a:r>
              <a:rPr lang="en-US" altLang="zh-CN" dirty="0">
                <a:latin typeface="+mn-lt"/>
                <a:ea typeface="+mn-ea"/>
                <a:cs typeface="+mn-ea"/>
                <a:sym typeface="+mn-lt"/>
              </a:rPr>
              <a:t>500×1 000</a:t>
            </a:r>
            <a:r>
              <a:rPr lang="zh-CN" altLang="en-US" dirty="0">
                <a:latin typeface="+mn-lt"/>
                <a:ea typeface="+mn-ea"/>
                <a:cs typeface="+mn-ea"/>
                <a:sym typeface="+mn-lt"/>
              </a:rPr>
              <a:t>＋</a:t>
            </a:r>
            <a:r>
              <a:rPr lang="en-US" altLang="zh-CN" dirty="0">
                <a:latin typeface="+mn-lt"/>
                <a:ea typeface="+mn-ea"/>
                <a:cs typeface="+mn-ea"/>
                <a:sym typeface="+mn-lt"/>
              </a:rPr>
              <a:t>100×150</a:t>
            </a:r>
            <a:r>
              <a:rPr lang="zh-CN" altLang="en-US" dirty="0">
                <a:latin typeface="+mn-lt"/>
                <a:ea typeface="+mn-ea"/>
                <a:cs typeface="+mn-ea"/>
                <a:sym typeface="+mn-lt"/>
              </a:rPr>
              <a:t>）</a:t>
            </a:r>
            <a:r>
              <a:rPr lang="en-US" altLang="zh-CN" dirty="0">
                <a:latin typeface="+mn-lt"/>
                <a:ea typeface="+mn-ea"/>
                <a:cs typeface="+mn-ea"/>
                <a:sym typeface="+mn-lt"/>
              </a:rPr>
              <a:t>×10</a:t>
            </a:r>
            <a:r>
              <a:rPr lang="zh-CN" altLang="en-US" dirty="0">
                <a:latin typeface="+mn-lt"/>
                <a:ea typeface="+mn-ea"/>
                <a:cs typeface="+mn-ea"/>
                <a:sym typeface="+mn-lt"/>
              </a:rPr>
              <a:t>％＝</a:t>
            </a:r>
            <a:r>
              <a:rPr lang="en-US" altLang="zh-CN" dirty="0">
                <a:latin typeface="+mn-lt"/>
                <a:ea typeface="+mn-ea"/>
                <a:cs typeface="+mn-ea"/>
                <a:sym typeface="+mn-lt"/>
              </a:rPr>
              <a:t>501 500</a:t>
            </a:r>
            <a:r>
              <a:rPr lang="zh-CN" altLang="en-US" dirty="0">
                <a:latin typeface="+mn-lt"/>
                <a:ea typeface="+mn-ea"/>
                <a:cs typeface="+mn-ea"/>
                <a:sym typeface="+mn-lt"/>
              </a:rPr>
              <a:t>（元）</a:t>
            </a:r>
          </a:p>
          <a:p>
            <a:r>
              <a:rPr lang="en-US" altLang="zh-CN" dirty="0">
                <a:latin typeface="+mn-lt"/>
                <a:ea typeface="+mn-ea"/>
                <a:cs typeface="+mn-ea"/>
                <a:sym typeface="+mn-lt"/>
              </a:rPr>
              <a:t>D.3 000×1 500×10</a:t>
            </a:r>
            <a:r>
              <a:rPr lang="zh-CN" altLang="en-US" dirty="0">
                <a:latin typeface="+mn-lt"/>
                <a:ea typeface="+mn-ea"/>
                <a:cs typeface="+mn-ea"/>
                <a:sym typeface="+mn-lt"/>
              </a:rPr>
              <a:t>％＝</a:t>
            </a:r>
            <a:r>
              <a:rPr lang="en-US" altLang="zh-CN" dirty="0">
                <a:latin typeface="+mn-lt"/>
                <a:ea typeface="+mn-ea"/>
                <a:cs typeface="+mn-ea"/>
                <a:sym typeface="+mn-lt"/>
              </a:rPr>
              <a:t>450 000</a:t>
            </a:r>
            <a:r>
              <a:rPr lang="zh-CN" altLang="en-US" dirty="0">
                <a:latin typeface="+mn-lt"/>
                <a:ea typeface="+mn-ea"/>
                <a:cs typeface="+mn-ea"/>
                <a:sym typeface="+mn-lt"/>
              </a:rPr>
              <a:t>（元）</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3"/>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B</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353470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86</a:t>
            </a:fld>
            <a:endParaRPr lang="en-US">
              <a:solidFill>
                <a:prstClr val="black">
                  <a:tint val="75000"/>
                </a:prstClr>
              </a:solidFill>
            </a:endParaRPr>
          </a:p>
        </p:txBody>
      </p:sp>
      <p:graphicFrame>
        <p:nvGraphicFramePr>
          <p:cNvPr id="8" name="图示 7"/>
          <p:cNvGraphicFramePr/>
          <p:nvPr/>
        </p:nvGraphicFramePr>
        <p:xfrm>
          <a:off x="1703750" y="2424066"/>
          <a:ext cx="5513845" cy="2646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矩形 10"/>
          <p:cNvSpPr/>
          <p:nvPr/>
        </p:nvSpPr>
        <p:spPr>
          <a:xfrm>
            <a:off x="1029447" y="1564219"/>
            <a:ext cx="7682753" cy="7943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285750" indent="-285750">
              <a:lnSpc>
                <a:spcPct val="120000"/>
              </a:lnSpc>
              <a:buFont typeface="Wingdings" pitchFamily="2" charset="2"/>
              <a:buChar char="u"/>
            </a:pPr>
            <a:r>
              <a:rPr lang="zh-CN" altLang="en-US" sz="2000" b="1" dirty="0"/>
              <a:t>原则：</a:t>
            </a:r>
            <a:r>
              <a:rPr lang="zh-CN" altLang="zh-CN" sz="2000" b="1" dirty="0"/>
              <a:t>从量定额计征消费税通常以每单位应税消费品的重量、容积或数量为计税依据，并按每单位应税消费品规定固定税额</a:t>
            </a:r>
            <a:endParaRPr lang="zh-CN" altLang="en-US" sz="2000" b="1" dirty="0"/>
          </a:p>
        </p:txBody>
      </p:sp>
      <p:sp>
        <p:nvSpPr>
          <p:cNvPr id="7" name="矩形 6">
            <a:extLst>
              <a:ext uri="{FF2B5EF4-FFF2-40B4-BE49-F238E27FC236}">
                <a16:creationId xmlns:a16="http://schemas.microsoft.com/office/drawing/2014/main" id="{CA56B625-0720-4D3E-B427-C24E201395BD}"/>
              </a:ext>
            </a:extLst>
          </p:cNvPr>
          <p:cNvSpPr/>
          <p:nvPr/>
        </p:nvSpPr>
        <p:spPr>
          <a:xfrm>
            <a:off x="2737203" y="1037459"/>
            <a:ext cx="3669594" cy="40011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zh-CN" altLang="en-US" sz="2000" b="1" dirty="0">
                <a:solidFill>
                  <a:schemeClr val="bg1"/>
                </a:solidFill>
                <a:latin typeface="楷体" panose="02010609060101010101" pitchFamily="49" charset="-122"/>
                <a:ea typeface="楷体" panose="02010609060101010101" pitchFamily="49" charset="-122"/>
              </a:rPr>
              <a:t>应纳税额</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销售数量</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单位税额</a:t>
            </a:r>
          </a:p>
        </p:txBody>
      </p:sp>
      <p:sp>
        <p:nvSpPr>
          <p:cNvPr id="9" name="矩形 8">
            <a:extLst>
              <a:ext uri="{FF2B5EF4-FFF2-40B4-BE49-F238E27FC236}">
                <a16:creationId xmlns:a16="http://schemas.microsoft.com/office/drawing/2014/main" id="{BD4F8022-63DC-4016-8B3B-00C41CBBD7B8}"/>
              </a:ext>
            </a:extLst>
          </p:cNvPr>
          <p:cNvSpPr/>
          <p:nvPr/>
        </p:nvSpPr>
        <p:spPr>
          <a:xfrm>
            <a:off x="857839" y="296854"/>
            <a:ext cx="7381187" cy="830997"/>
          </a:xfrm>
          <a:prstGeom prst="rect">
            <a:avLst/>
          </a:prstGeom>
        </p:spPr>
        <p:txBody>
          <a:bodyPr wrap="square">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一、应纳税额的基本计算</a:t>
            </a:r>
            <a:r>
              <a:rPr lang="en-US" altLang="zh-CN" sz="2400" b="1" dirty="0">
                <a:solidFill>
                  <a:srgbClr val="7030A0"/>
                </a:solidFill>
                <a:latin typeface="楷体" panose="02010609060101010101" pitchFamily="49" charset="-122"/>
                <a:ea typeface="楷体" panose="02010609060101010101" pitchFamily="49" charset="-122"/>
              </a:rPr>
              <a:t>——2.</a:t>
            </a:r>
            <a:r>
              <a:rPr lang="zh-CN" altLang="en-US" sz="2400" b="1" dirty="0">
                <a:solidFill>
                  <a:srgbClr val="7030A0"/>
                </a:solidFill>
                <a:latin typeface="楷体" panose="02010609060101010101" pitchFamily="49" charset="-122"/>
                <a:ea typeface="楷体" panose="02010609060101010101" pitchFamily="49" charset="-122"/>
              </a:rPr>
              <a:t>从量定额</a:t>
            </a:r>
            <a:endParaRPr lang="zh-CN" altLang="zh-CN" sz="2800" b="1" dirty="0">
              <a:solidFill>
                <a:srgbClr val="7030A0"/>
              </a:solidFill>
              <a:latin typeface="楷体" panose="02010609060101010101" pitchFamily="49" charset="-122"/>
              <a:ea typeface="楷体" panose="02010609060101010101" pitchFamily="49" charset="-122"/>
            </a:endParaRPr>
          </a:p>
          <a:p>
            <a:endParaRPr lang="zh-CN" altLang="zh-CN" sz="2000" b="1" dirty="0"/>
          </a:p>
        </p:txBody>
      </p:sp>
    </p:spTree>
    <p:extLst>
      <p:ext uri="{BB962C8B-B14F-4D97-AF65-F5344CB8AC3E}">
        <p14:creationId xmlns:p14="http://schemas.microsoft.com/office/powerpoint/2010/main" val="176514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87</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计算题</a:t>
            </a:r>
            <a:r>
              <a:rPr lang="en-US" altLang="zh-CN" dirty="0">
                <a:latin typeface="+mn-lt"/>
                <a:ea typeface="+mn-ea"/>
                <a:cs typeface="+mn-ea"/>
                <a:sym typeface="+mn-lt"/>
              </a:rPr>
              <a:t>】</a:t>
            </a:r>
            <a:r>
              <a:rPr lang="zh-CN" altLang="en-US" dirty="0">
                <a:latin typeface="+mn-lt"/>
                <a:ea typeface="+mn-ea"/>
                <a:cs typeface="+mn-ea"/>
                <a:sym typeface="+mn-lt"/>
              </a:rPr>
              <a:t>海宏酒厂为增值税一般纳税人，</a:t>
            </a:r>
            <a:r>
              <a:rPr lang="en-US" altLang="zh-CN" dirty="0">
                <a:latin typeface="+mn-lt"/>
                <a:ea typeface="+mn-ea"/>
                <a:cs typeface="+mn-ea"/>
                <a:sym typeface="+mn-lt"/>
              </a:rPr>
              <a:t>2020</a:t>
            </a:r>
            <a:r>
              <a:rPr lang="zh-CN" altLang="en-US" dirty="0">
                <a:latin typeface="+mn-lt"/>
                <a:ea typeface="+mn-ea"/>
                <a:cs typeface="+mn-ea"/>
                <a:sym typeface="+mn-lt"/>
              </a:rPr>
              <a:t>年</a:t>
            </a:r>
            <a:r>
              <a:rPr lang="en-US" altLang="zh-CN" dirty="0">
                <a:latin typeface="+mn-lt"/>
                <a:ea typeface="+mn-ea"/>
                <a:cs typeface="+mn-ea"/>
                <a:sym typeface="+mn-lt"/>
              </a:rPr>
              <a:t>6</a:t>
            </a:r>
            <a:r>
              <a:rPr lang="zh-CN" altLang="en-US" dirty="0">
                <a:latin typeface="+mn-lt"/>
                <a:ea typeface="+mn-ea"/>
                <a:cs typeface="+mn-ea"/>
                <a:sym typeface="+mn-lt"/>
              </a:rPr>
              <a:t>月销售自产</a:t>
            </a:r>
            <a:r>
              <a:rPr lang="en-US" altLang="zh-CN" dirty="0">
                <a:latin typeface="+mn-lt"/>
                <a:ea typeface="+mn-ea"/>
                <a:cs typeface="+mn-ea"/>
                <a:sym typeface="+mn-lt"/>
              </a:rPr>
              <a:t>A</a:t>
            </a:r>
            <a:r>
              <a:rPr lang="zh-CN" altLang="en-US" dirty="0">
                <a:latin typeface="+mn-lt"/>
                <a:ea typeface="+mn-ea"/>
                <a:cs typeface="+mn-ea"/>
                <a:sym typeface="+mn-lt"/>
              </a:rPr>
              <a:t>牌号啤酒</a:t>
            </a:r>
            <a:r>
              <a:rPr lang="en-US" altLang="zh-CN" dirty="0">
                <a:latin typeface="+mn-lt"/>
                <a:ea typeface="+mn-ea"/>
                <a:cs typeface="+mn-ea"/>
                <a:sym typeface="+mn-lt"/>
              </a:rPr>
              <a:t>20</a:t>
            </a:r>
            <a:r>
              <a:rPr lang="zh-CN" altLang="en-US" dirty="0">
                <a:latin typeface="+mn-lt"/>
                <a:ea typeface="+mn-ea"/>
                <a:cs typeface="+mn-ea"/>
                <a:sym typeface="+mn-lt"/>
              </a:rPr>
              <a:t>吨。啤酒出厂不含税价每吨</a:t>
            </a:r>
            <a:r>
              <a:rPr lang="en-US" altLang="zh-CN" dirty="0">
                <a:latin typeface="+mn-lt"/>
                <a:ea typeface="+mn-ea"/>
                <a:cs typeface="+mn-ea"/>
                <a:sym typeface="+mn-lt"/>
              </a:rPr>
              <a:t>2800</a:t>
            </a:r>
            <a:r>
              <a:rPr lang="zh-CN" altLang="en-US" dirty="0">
                <a:latin typeface="+mn-lt"/>
                <a:ea typeface="+mn-ea"/>
                <a:cs typeface="+mn-ea"/>
                <a:sym typeface="+mn-lt"/>
              </a:rPr>
              <a:t>元。</a:t>
            </a:r>
          </a:p>
          <a:p>
            <a:r>
              <a:rPr lang="zh-CN" altLang="en-US" dirty="0">
                <a:latin typeface="+mn-lt"/>
                <a:ea typeface="+mn-ea"/>
                <a:cs typeface="+mn-ea"/>
                <a:sym typeface="+mn-lt"/>
              </a:rPr>
              <a:t>要求</a:t>
            </a:r>
            <a:r>
              <a:rPr lang="en-US" altLang="zh-CN" dirty="0">
                <a:latin typeface="+mn-lt"/>
                <a:ea typeface="+mn-ea"/>
                <a:cs typeface="+mn-ea"/>
                <a:sym typeface="+mn-lt"/>
              </a:rPr>
              <a:t>:</a:t>
            </a:r>
            <a:r>
              <a:rPr lang="zh-CN" altLang="en-US" dirty="0">
                <a:latin typeface="+mn-lt"/>
                <a:ea typeface="+mn-ea"/>
                <a:cs typeface="+mn-ea"/>
                <a:sym typeface="+mn-lt"/>
              </a:rPr>
              <a:t>计算海宏酒厂上述业务应纳消费税和增值税。</a:t>
            </a:r>
          </a:p>
          <a:p>
            <a:endParaRPr lang="en-US" altLang="zh-CN" dirty="0">
              <a:latin typeface="+mn-lt"/>
              <a:ea typeface="+mn-ea"/>
              <a:cs typeface="+mn-ea"/>
              <a:sym typeface="+mn-lt"/>
            </a:endParaRPr>
          </a:p>
        </p:txBody>
      </p:sp>
      <p:sp>
        <p:nvSpPr>
          <p:cNvPr id="12" name="文本2">
            <a:extLst>
              <a:ext uri="{FF2B5EF4-FFF2-40B4-BE49-F238E27FC236}">
                <a16:creationId xmlns:a16="http://schemas.microsoft.com/office/drawing/2014/main" id="{5E2E9C69-412B-410B-AA26-C10FF8192F71}"/>
              </a:ext>
            </a:extLst>
          </p:cNvPr>
          <p:cNvSpPr>
            <a:spLocks noChangeArrowheads="1"/>
          </p:cNvSpPr>
          <p:nvPr/>
        </p:nvSpPr>
        <p:spPr bwMode="gray">
          <a:xfrm>
            <a:off x="683256" y="2997200"/>
            <a:ext cx="8123789" cy="1593425"/>
          </a:xfrm>
          <a:prstGeom prst="roundRect">
            <a:avLst>
              <a:gd name="adj" fmla="val 11505"/>
            </a:avLst>
          </a:prstGeom>
          <a:noFill/>
          <a:ln w="15875" cap="flat" cmpd="sng" algn="ctr">
            <a:solidFill>
              <a:srgbClr val="7030A0"/>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zh-CN" altLang="en-US" sz="2000" b="1" dirty="0">
                <a:solidFill>
                  <a:srgbClr val="0070C0"/>
                </a:solidFill>
              </a:rPr>
              <a:t>计算</a:t>
            </a:r>
            <a:r>
              <a:rPr lang="en-US" altLang="zh-CN" sz="2000" b="1" dirty="0">
                <a:solidFill>
                  <a:srgbClr val="0070C0"/>
                </a:solidFill>
              </a:rPr>
              <a:t>:</a:t>
            </a:r>
            <a:r>
              <a:rPr lang="zh-CN" altLang="en-US" sz="2000" b="1" dirty="0">
                <a:solidFill>
                  <a:srgbClr val="0070C0"/>
                </a:solidFill>
              </a:rPr>
              <a:t>啤酒出厂不含税价格</a:t>
            </a:r>
            <a:r>
              <a:rPr lang="en-US" altLang="zh-CN" sz="2000" b="1" dirty="0">
                <a:solidFill>
                  <a:srgbClr val="0070C0"/>
                </a:solidFill>
              </a:rPr>
              <a:t>2800</a:t>
            </a:r>
            <a:r>
              <a:rPr lang="zh-CN" altLang="en-US" sz="2000" b="1" dirty="0">
                <a:solidFill>
                  <a:srgbClr val="0070C0"/>
                </a:solidFill>
              </a:rPr>
              <a:t>元，小于</a:t>
            </a:r>
            <a:r>
              <a:rPr lang="en-US" altLang="zh-CN" sz="2000" b="1" dirty="0">
                <a:solidFill>
                  <a:srgbClr val="0070C0"/>
                </a:solidFill>
              </a:rPr>
              <a:t>3000</a:t>
            </a:r>
            <a:r>
              <a:rPr lang="zh-CN" altLang="en-US" sz="2000" b="1" dirty="0">
                <a:solidFill>
                  <a:srgbClr val="0070C0"/>
                </a:solidFill>
              </a:rPr>
              <a:t>元，属乙类啤酒，其消费税税率为</a:t>
            </a:r>
            <a:r>
              <a:rPr lang="en-US" altLang="zh-CN" sz="2000" b="1" dirty="0">
                <a:solidFill>
                  <a:srgbClr val="0070C0"/>
                </a:solidFill>
              </a:rPr>
              <a:t>220</a:t>
            </a:r>
            <a:r>
              <a:rPr lang="zh-CN" altLang="en-US" sz="2000" b="1" dirty="0">
                <a:solidFill>
                  <a:srgbClr val="0070C0"/>
                </a:solidFill>
              </a:rPr>
              <a:t>元</a:t>
            </a:r>
            <a:r>
              <a:rPr lang="en-US" altLang="zh-CN" sz="2000" b="1" dirty="0">
                <a:solidFill>
                  <a:srgbClr val="0070C0"/>
                </a:solidFill>
              </a:rPr>
              <a:t>/</a:t>
            </a:r>
            <a:r>
              <a:rPr lang="zh-CN" altLang="en-US" sz="2000" b="1" dirty="0">
                <a:solidFill>
                  <a:srgbClr val="0070C0"/>
                </a:solidFill>
              </a:rPr>
              <a:t>吨。</a:t>
            </a:r>
          </a:p>
          <a:p>
            <a:pPr marL="342900" indent="-342900">
              <a:buFont typeface="Wingdings" panose="05000000000000000000" pitchFamily="2" charset="2"/>
              <a:buChar char="ü"/>
            </a:pPr>
            <a:endParaRPr lang="zh-CN" altLang="en-US" sz="2000" b="1" dirty="0">
              <a:solidFill>
                <a:srgbClr val="0070C0"/>
              </a:solidFill>
            </a:endParaRPr>
          </a:p>
          <a:p>
            <a:pPr marL="342900" indent="-342900">
              <a:buFont typeface="Wingdings" panose="05000000000000000000" pitchFamily="2" charset="2"/>
              <a:buChar char="ü"/>
            </a:pPr>
            <a:r>
              <a:rPr lang="zh-CN" altLang="en-US" sz="2000" b="1" dirty="0">
                <a:solidFill>
                  <a:srgbClr val="0070C0"/>
                </a:solidFill>
              </a:rPr>
              <a:t>应纳消费税税额</a:t>
            </a:r>
            <a:r>
              <a:rPr lang="en-US" altLang="zh-CN" sz="2000" b="1" dirty="0">
                <a:solidFill>
                  <a:srgbClr val="0070C0"/>
                </a:solidFill>
              </a:rPr>
              <a:t>=20x220=4400 (</a:t>
            </a:r>
            <a:r>
              <a:rPr lang="zh-CN" altLang="en-US" sz="2000" b="1" dirty="0">
                <a:solidFill>
                  <a:srgbClr val="0070C0"/>
                </a:solidFill>
              </a:rPr>
              <a:t>元</a:t>
            </a:r>
            <a:r>
              <a:rPr lang="en-US" altLang="zh-CN" sz="2000" b="1" dirty="0">
                <a:solidFill>
                  <a:srgbClr val="0070C0"/>
                </a:solidFill>
              </a:rPr>
              <a:t>)</a:t>
            </a:r>
          </a:p>
          <a:p>
            <a:pPr marL="342900" indent="-342900">
              <a:buFont typeface="Wingdings" panose="05000000000000000000" pitchFamily="2" charset="2"/>
              <a:buChar char="ü"/>
            </a:pPr>
            <a:r>
              <a:rPr lang="zh-CN" altLang="en-US" sz="2000" b="1" dirty="0">
                <a:solidFill>
                  <a:srgbClr val="0070C0"/>
                </a:solidFill>
              </a:rPr>
              <a:t>应纳增值税</a:t>
            </a:r>
            <a:r>
              <a:rPr lang="en-US" altLang="zh-CN" sz="2000" b="1" dirty="0">
                <a:solidFill>
                  <a:srgbClr val="0070C0"/>
                </a:solidFill>
              </a:rPr>
              <a:t>=20×2800×13%=7280</a:t>
            </a:r>
            <a:r>
              <a:rPr lang="zh-CN" altLang="en-US" sz="2000" b="1" dirty="0">
                <a:solidFill>
                  <a:srgbClr val="0070C0"/>
                </a:solidFill>
              </a:rPr>
              <a:t>元</a:t>
            </a:r>
          </a:p>
        </p:txBody>
      </p:sp>
    </p:spTree>
    <p:extLst>
      <p:ext uri="{BB962C8B-B14F-4D97-AF65-F5344CB8AC3E}">
        <p14:creationId xmlns:p14="http://schemas.microsoft.com/office/powerpoint/2010/main" val="168758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 calcmode="lin" valueType="num">
                                      <p:cBhvr additive="base">
                                        <p:cTn id="18"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 calcmode="lin" valueType="num">
                                      <p:cBhvr additive="base">
                                        <p:cTn id="24"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88</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2018</a:t>
            </a:r>
            <a:r>
              <a:rPr lang="zh-CN" altLang="en-US" dirty="0">
                <a:latin typeface="+mn-lt"/>
                <a:ea typeface="+mn-ea"/>
                <a:cs typeface="+mn-ea"/>
                <a:sym typeface="+mn-lt"/>
              </a:rPr>
              <a:t>年改）</a:t>
            </a:r>
            <a:r>
              <a:rPr lang="en-US" altLang="zh-CN" dirty="0">
                <a:latin typeface="+mn-lt"/>
                <a:ea typeface="+mn-ea"/>
                <a:cs typeface="+mn-ea"/>
                <a:sym typeface="+mn-lt"/>
              </a:rPr>
              <a:t>2019</a:t>
            </a:r>
            <a:r>
              <a:rPr lang="zh-CN" altLang="en-US" dirty="0">
                <a:latin typeface="+mn-lt"/>
                <a:ea typeface="+mn-ea"/>
                <a:cs typeface="+mn-ea"/>
                <a:sym typeface="+mn-lt"/>
              </a:rPr>
              <a:t>年</a:t>
            </a:r>
            <a:r>
              <a:rPr lang="en-US" altLang="zh-CN" dirty="0">
                <a:latin typeface="+mn-lt"/>
                <a:ea typeface="+mn-ea"/>
                <a:cs typeface="+mn-ea"/>
                <a:sym typeface="+mn-lt"/>
              </a:rPr>
              <a:t>12</a:t>
            </a:r>
            <a:r>
              <a:rPr lang="zh-CN" altLang="en-US" dirty="0">
                <a:latin typeface="+mn-lt"/>
                <a:ea typeface="+mn-ea"/>
                <a:cs typeface="+mn-ea"/>
                <a:sym typeface="+mn-lt"/>
              </a:rPr>
              <a:t>月甲啤酒厂生产</a:t>
            </a:r>
            <a:r>
              <a:rPr lang="en-US" altLang="zh-CN" dirty="0">
                <a:latin typeface="+mn-lt"/>
                <a:ea typeface="+mn-ea"/>
                <a:cs typeface="+mn-ea"/>
                <a:sym typeface="+mn-lt"/>
              </a:rPr>
              <a:t>150</a:t>
            </a:r>
            <a:r>
              <a:rPr lang="zh-CN" altLang="en-US" dirty="0">
                <a:latin typeface="+mn-lt"/>
                <a:ea typeface="+mn-ea"/>
                <a:cs typeface="+mn-ea"/>
                <a:sym typeface="+mn-lt"/>
              </a:rPr>
              <a:t>吨啤酒，销售</a:t>
            </a:r>
            <a:r>
              <a:rPr lang="en-US" altLang="zh-CN" dirty="0">
                <a:latin typeface="+mn-lt"/>
                <a:ea typeface="+mn-ea"/>
                <a:cs typeface="+mn-ea"/>
                <a:sym typeface="+mn-lt"/>
              </a:rPr>
              <a:t>100</a:t>
            </a:r>
            <a:r>
              <a:rPr lang="zh-CN" altLang="en-US" dirty="0">
                <a:latin typeface="+mn-lt"/>
                <a:ea typeface="+mn-ea"/>
                <a:cs typeface="+mn-ea"/>
                <a:sym typeface="+mn-lt"/>
              </a:rPr>
              <a:t>吨，取得不含增值税销售额</a:t>
            </a:r>
            <a:r>
              <a:rPr lang="en-US" altLang="zh-CN" dirty="0">
                <a:latin typeface="+mn-lt"/>
                <a:ea typeface="+mn-ea"/>
                <a:cs typeface="+mn-ea"/>
                <a:sym typeface="+mn-lt"/>
              </a:rPr>
              <a:t>30</a:t>
            </a:r>
            <a:r>
              <a:rPr lang="zh-CN" altLang="en-US" dirty="0">
                <a:latin typeface="+mn-lt"/>
                <a:ea typeface="+mn-ea"/>
                <a:cs typeface="+mn-ea"/>
                <a:sym typeface="+mn-lt"/>
              </a:rPr>
              <a:t>万元，增值税税额</a:t>
            </a:r>
            <a:r>
              <a:rPr lang="en-US" altLang="zh-CN" dirty="0">
                <a:latin typeface="+mn-lt"/>
                <a:ea typeface="+mn-ea"/>
                <a:cs typeface="+mn-ea"/>
                <a:sym typeface="+mn-lt"/>
              </a:rPr>
              <a:t>3.9</a:t>
            </a:r>
            <a:r>
              <a:rPr lang="zh-CN" altLang="en-US" dirty="0">
                <a:latin typeface="+mn-lt"/>
                <a:ea typeface="+mn-ea"/>
                <a:cs typeface="+mn-ea"/>
                <a:sym typeface="+mn-lt"/>
              </a:rPr>
              <a:t>万元。甲啤酒厂当月销售啤酒消费税计税依据为（　）。</a:t>
            </a:r>
          </a:p>
          <a:p>
            <a:r>
              <a:rPr lang="zh-CN" altLang="en-US" dirty="0">
                <a:latin typeface="+mn-lt"/>
                <a:ea typeface="+mn-ea"/>
                <a:cs typeface="+mn-ea"/>
                <a:sym typeface="+mn-lt"/>
              </a:rPr>
              <a:t>　　</a:t>
            </a:r>
            <a:r>
              <a:rPr lang="en-US" altLang="zh-CN" dirty="0">
                <a:latin typeface="+mn-lt"/>
                <a:ea typeface="+mn-ea"/>
                <a:cs typeface="+mn-ea"/>
                <a:sym typeface="+mn-lt"/>
              </a:rPr>
              <a:t>A.33.9</a:t>
            </a:r>
            <a:r>
              <a:rPr lang="zh-CN" altLang="en-US" dirty="0">
                <a:latin typeface="+mn-lt"/>
                <a:ea typeface="+mn-ea"/>
                <a:cs typeface="+mn-ea"/>
                <a:sym typeface="+mn-lt"/>
              </a:rPr>
              <a:t>万元</a:t>
            </a:r>
          </a:p>
          <a:p>
            <a:r>
              <a:rPr lang="zh-CN" altLang="en-US" dirty="0">
                <a:latin typeface="+mn-lt"/>
                <a:ea typeface="+mn-ea"/>
                <a:cs typeface="+mn-ea"/>
                <a:sym typeface="+mn-lt"/>
              </a:rPr>
              <a:t>　　</a:t>
            </a:r>
            <a:r>
              <a:rPr lang="en-US" altLang="zh-CN" dirty="0">
                <a:latin typeface="+mn-lt"/>
                <a:ea typeface="+mn-ea"/>
                <a:cs typeface="+mn-ea"/>
                <a:sym typeface="+mn-lt"/>
              </a:rPr>
              <a:t>B.30</a:t>
            </a:r>
            <a:r>
              <a:rPr lang="zh-CN" altLang="en-US" dirty="0">
                <a:latin typeface="+mn-lt"/>
                <a:ea typeface="+mn-ea"/>
                <a:cs typeface="+mn-ea"/>
                <a:sym typeface="+mn-lt"/>
              </a:rPr>
              <a:t>万元</a:t>
            </a:r>
          </a:p>
          <a:p>
            <a:r>
              <a:rPr lang="zh-CN" altLang="en-US" dirty="0">
                <a:latin typeface="+mn-lt"/>
                <a:ea typeface="+mn-ea"/>
                <a:cs typeface="+mn-ea"/>
                <a:sym typeface="+mn-lt"/>
              </a:rPr>
              <a:t>　　</a:t>
            </a:r>
            <a:r>
              <a:rPr lang="en-US" altLang="zh-CN" dirty="0">
                <a:latin typeface="+mn-lt"/>
                <a:ea typeface="+mn-ea"/>
                <a:cs typeface="+mn-ea"/>
                <a:sym typeface="+mn-lt"/>
              </a:rPr>
              <a:t>C.150</a:t>
            </a:r>
            <a:r>
              <a:rPr lang="zh-CN" altLang="en-US" dirty="0">
                <a:latin typeface="+mn-lt"/>
                <a:ea typeface="+mn-ea"/>
                <a:cs typeface="+mn-ea"/>
                <a:sym typeface="+mn-lt"/>
              </a:rPr>
              <a:t>吨</a:t>
            </a:r>
          </a:p>
          <a:p>
            <a:r>
              <a:rPr lang="zh-CN" altLang="en-US" dirty="0">
                <a:latin typeface="+mn-lt"/>
                <a:ea typeface="+mn-ea"/>
                <a:cs typeface="+mn-ea"/>
                <a:sym typeface="+mn-lt"/>
              </a:rPr>
              <a:t>　　</a:t>
            </a:r>
            <a:r>
              <a:rPr lang="en-US" altLang="zh-CN" dirty="0">
                <a:latin typeface="+mn-lt"/>
                <a:ea typeface="+mn-ea"/>
                <a:cs typeface="+mn-ea"/>
                <a:sym typeface="+mn-lt"/>
              </a:rPr>
              <a:t>D.100</a:t>
            </a:r>
            <a:r>
              <a:rPr lang="zh-CN" altLang="en-US" dirty="0">
                <a:latin typeface="+mn-lt"/>
                <a:ea typeface="+mn-ea"/>
                <a:cs typeface="+mn-ea"/>
                <a:sym typeface="+mn-lt"/>
              </a:rPr>
              <a:t>吨</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3"/>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D</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218565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89</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fontScale="925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】2019</a:t>
            </a:r>
            <a:r>
              <a:rPr lang="zh-CN" altLang="en-US" dirty="0">
                <a:latin typeface="+mn-lt"/>
                <a:ea typeface="+mn-ea"/>
                <a:cs typeface="+mn-ea"/>
                <a:sym typeface="+mn-lt"/>
              </a:rPr>
              <a:t>年</a:t>
            </a:r>
            <a:r>
              <a:rPr lang="en-US" altLang="zh-CN" dirty="0">
                <a:latin typeface="+mn-lt"/>
                <a:ea typeface="+mn-ea"/>
                <a:cs typeface="+mn-ea"/>
                <a:sym typeface="+mn-lt"/>
              </a:rPr>
              <a:t>5</a:t>
            </a:r>
            <a:r>
              <a:rPr lang="zh-CN" altLang="en-US" dirty="0">
                <a:latin typeface="+mn-lt"/>
                <a:ea typeface="+mn-ea"/>
                <a:cs typeface="+mn-ea"/>
                <a:sym typeface="+mn-lt"/>
              </a:rPr>
              <a:t>月甲石化公司销售自产汽油</a:t>
            </a:r>
            <a:r>
              <a:rPr lang="en-US" altLang="zh-CN" dirty="0">
                <a:latin typeface="+mn-lt"/>
                <a:ea typeface="+mn-ea"/>
                <a:cs typeface="+mn-ea"/>
                <a:sym typeface="+mn-lt"/>
              </a:rPr>
              <a:t>800</a:t>
            </a:r>
            <a:r>
              <a:rPr lang="zh-CN" altLang="en-US" dirty="0">
                <a:latin typeface="+mn-lt"/>
                <a:ea typeface="+mn-ea"/>
                <a:cs typeface="+mn-ea"/>
                <a:sym typeface="+mn-lt"/>
              </a:rPr>
              <a:t>吨，办公用小汽车领用自产汽油</a:t>
            </a:r>
            <a:r>
              <a:rPr lang="en-US" altLang="zh-CN" dirty="0">
                <a:latin typeface="+mn-lt"/>
                <a:ea typeface="+mn-ea"/>
                <a:cs typeface="+mn-ea"/>
                <a:sym typeface="+mn-lt"/>
              </a:rPr>
              <a:t>1</a:t>
            </a:r>
            <a:r>
              <a:rPr lang="zh-CN" altLang="en-US" dirty="0">
                <a:latin typeface="+mn-lt"/>
                <a:ea typeface="+mn-ea"/>
                <a:cs typeface="+mn-ea"/>
                <a:sym typeface="+mn-lt"/>
              </a:rPr>
              <a:t>吨，向子公司无偿赠送自产汽油</a:t>
            </a:r>
            <a:r>
              <a:rPr lang="en-US" altLang="zh-CN" dirty="0">
                <a:latin typeface="+mn-lt"/>
                <a:ea typeface="+mn-ea"/>
                <a:cs typeface="+mn-ea"/>
                <a:sym typeface="+mn-lt"/>
              </a:rPr>
              <a:t>0.5</a:t>
            </a:r>
            <a:r>
              <a:rPr lang="zh-CN" altLang="en-US" dirty="0">
                <a:latin typeface="+mn-lt"/>
                <a:ea typeface="+mn-ea"/>
                <a:cs typeface="+mn-ea"/>
                <a:sym typeface="+mn-lt"/>
              </a:rPr>
              <a:t>吨。已知汽油的消费税税率为</a:t>
            </a:r>
            <a:r>
              <a:rPr lang="en-US" altLang="zh-CN" dirty="0">
                <a:latin typeface="+mn-lt"/>
                <a:ea typeface="+mn-ea"/>
                <a:cs typeface="+mn-ea"/>
                <a:sym typeface="+mn-lt"/>
              </a:rPr>
              <a:t>1.52</a:t>
            </a:r>
            <a:r>
              <a:rPr lang="zh-CN" altLang="en-US" dirty="0">
                <a:latin typeface="+mn-lt"/>
                <a:ea typeface="+mn-ea"/>
                <a:cs typeface="+mn-ea"/>
                <a:sym typeface="+mn-lt"/>
              </a:rPr>
              <a:t>元</a:t>
            </a:r>
            <a:r>
              <a:rPr lang="en-US" altLang="zh-CN" dirty="0">
                <a:latin typeface="+mn-lt"/>
                <a:ea typeface="+mn-ea"/>
                <a:cs typeface="+mn-ea"/>
                <a:sym typeface="+mn-lt"/>
              </a:rPr>
              <a:t>/</a:t>
            </a:r>
            <a:r>
              <a:rPr lang="zh-CN" altLang="en-US" dirty="0">
                <a:latin typeface="+mn-lt"/>
                <a:ea typeface="+mn-ea"/>
                <a:cs typeface="+mn-ea"/>
                <a:sym typeface="+mn-lt"/>
              </a:rPr>
              <a:t>升，</a:t>
            </a:r>
            <a:r>
              <a:rPr lang="en-US" altLang="zh-CN" dirty="0">
                <a:latin typeface="+mn-lt"/>
                <a:ea typeface="+mn-ea"/>
                <a:cs typeface="+mn-ea"/>
                <a:sym typeface="+mn-lt"/>
              </a:rPr>
              <a:t>1</a:t>
            </a:r>
            <a:r>
              <a:rPr lang="zh-CN" altLang="en-US" dirty="0">
                <a:latin typeface="+mn-lt"/>
                <a:ea typeface="+mn-ea"/>
                <a:cs typeface="+mn-ea"/>
                <a:sym typeface="+mn-lt"/>
              </a:rPr>
              <a:t>吨＝</a:t>
            </a:r>
            <a:r>
              <a:rPr lang="en-US" altLang="zh-CN" dirty="0">
                <a:latin typeface="+mn-lt"/>
                <a:ea typeface="+mn-ea"/>
                <a:cs typeface="+mn-ea"/>
                <a:sym typeface="+mn-lt"/>
              </a:rPr>
              <a:t>1 388</a:t>
            </a:r>
            <a:r>
              <a:rPr lang="zh-CN" altLang="en-US" dirty="0">
                <a:latin typeface="+mn-lt"/>
                <a:ea typeface="+mn-ea"/>
                <a:cs typeface="+mn-ea"/>
                <a:sym typeface="+mn-lt"/>
              </a:rPr>
              <a:t>升。计算甲石化公司当月上述业务应缴纳消费税税额的下列算式中，正确的是（  ）。</a:t>
            </a:r>
          </a:p>
          <a:p>
            <a:r>
              <a:rPr lang="en-US" altLang="zh-CN" dirty="0">
                <a:latin typeface="+mn-lt"/>
                <a:ea typeface="+mn-ea"/>
                <a:cs typeface="+mn-ea"/>
                <a:sym typeface="+mn-lt"/>
              </a:rPr>
              <a:t>A.</a:t>
            </a:r>
            <a:r>
              <a:rPr lang="zh-CN" altLang="en-US" dirty="0">
                <a:latin typeface="+mn-lt"/>
                <a:ea typeface="+mn-ea"/>
                <a:cs typeface="+mn-ea"/>
                <a:sym typeface="+mn-lt"/>
              </a:rPr>
              <a:t>（</a:t>
            </a:r>
            <a:r>
              <a:rPr lang="en-US" altLang="zh-CN" dirty="0">
                <a:latin typeface="+mn-lt"/>
                <a:ea typeface="+mn-ea"/>
                <a:cs typeface="+mn-ea"/>
                <a:sym typeface="+mn-lt"/>
              </a:rPr>
              <a:t>800</a:t>
            </a:r>
            <a:r>
              <a:rPr lang="zh-CN" altLang="en-US" dirty="0">
                <a:latin typeface="+mn-lt"/>
                <a:ea typeface="+mn-ea"/>
                <a:cs typeface="+mn-ea"/>
                <a:sym typeface="+mn-lt"/>
              </a:rPr>
              <a:t>＋</a:t>
            </a:r>
            <a:r>
              <a:rPr lang="en-US" altLang="zh-CN" dirty="0">
                <a:latin typeface="+mn-lt"/>
                <a:ea typeface="+mn-ea"/>
                <a:cs typeface="+mn-ea"/>
                <a:sym typeface="+mn-lt"/>
              </a:rPr>
              <a:t>0.5</a:t>
            </a:r>
            <a:r>
              <a:rPr lang="zh-CN" altLang="en-US" dirty="0">
                <a:latin typeface="+mn-lt"/>
                <a:ea typeface="+mn-ea"/>
                <a:cs typeface="+mn-ea"/>
                <a:sym typeface="+mn-lt"/>
              </a:rPr>
              <a:t>）</a:t>
            </a:r>
            <a:r>
              <a:rPr lang="en-US" altLang="zh-CN" dirty="0">
                <a:latin typeface="+mn-lt"/>
                <a:ea typeface="+mn-ea"/>
                <a:cs typeface="+mn-ea"/>
                <a:sym typeface="+mn-lt"/>
              </a:rPr>
              <a:t>×1 388×1.52</a:t>
            </a:r>
            <a:r>
              <a:rPr lang="zh-CN" altLang="en-US" dirty="0">
                <a:latin typeface="+mn-lt"/>
                <a:ea typeface="+mn-ea"/>
                <a:cs typeface="+mn-ea"/>
                <a:sym typeface="+mn-lt"/>
              </a:rPr>
              <a:t>＝</a:t>
            </a:r>
            <a:r>
              <a:rPr lang="en-US" altLang="zh-CN" dirty="0">
                <a:latin typeface="+mn-lt"/>
                <a:ea typeface="+mn-ea"/>
                <a:cs typeface="+mn-ea"/>
                <a:sym typeface="+mn-lt"/>
              </a:rPr>
              <a:t>1 688 862.88</a:t>
            </a:r>
            <a:r>
              <a:rPr lang="zh-CN" altLang="en-US" dirty="0">
                <a:latin typeface="+mn-lt"/>
                <a:ea typeface="+mn-ea"/>
                <a:cs typeface="+mn-ea"/>
                <a:sym typeface="+mn-lt"/>
              </a:rPr>
              <a:t>（元）</a:t>
            </a:r>
          </a:p>
          <a:p>
            <a:r>
              <a:rPr lang="en-US" altLang="zh-CN" dirty="0">
                <a:latin typeface="+mn-lt"/>
                <a:ea typeface="+mn-ea"/>
                <a:cs typeface="+mn-ea"/>
                <a:sym typeface="+mn-lt"/>
              </a:rPr>
              <a:t>B.800×1 388×1.52</a:t>
            </a:r>
            <a:r>
              <a:rPr lang="zh-CN" altLang="en-US" dirty="0">
                <a:latin typeface="+mn-lt"/>
                <a:ea typeface="+mn-ea"/>
                <a:cs typeface="+mn-ea"/>
                <a:sym typeface="+mn-lt"/>
              </a:rPr>
              <a:t>＝</a:t>
            </a:r>
            <a:r>
              <a:rPr lang="en-US" altLang="zh-CN" dirty="0">
                <a:latin typeface="+mn-lt"/>
                <a:ea typeface="+mn-ea"/>
                <a:cs typeface="+mn-ea"/>
                <a:sym typeface="+mn-lt"/>
              </a:rPr>
              <a:t>1 687 808</a:t>
            </a:r>
            <a:r>
              <a:rPr lang="zh-CN" altLang="en-US" dirty="0">
                <a:latin typeface="+mn-lt"/>
                <a:ea typeface="+mn-ea"/>
                <a:cs typeface="+mn-ea"/>
                <a:sym typeface="+mn-lt"/>
              </a:rPr>
              <a:t>（元）</a:t>
            </a:r>
          </a:p>
          <a:p>
            <a:r>
              <a:rPr lang="en-US" altLang="zh-CN" dirty="0">
                <a:latin typeface="+mn-lt"/>
                <a:ea typeface="+mn-ea"/>
                <a:cs typeface="+mn-ea"/>
                <a:sym typeface="+mn-lt"/>
              </a:rPr>
              <a:t>C.</a:t>
            </a:r>
            <a:r>
              <a:rPr lang="zh-CN" altLang="en-US" dirty="0">
                <a:latin typeface="+mn-lt"/>
                <a:ea typeface="+mn-ea"/>
                <a:cs typeface="+mn-ea"/>
                <a:sym typeface="+mn-lt"/>
              </a:rPr>
              <a:t>（</a:t>
            </a:r>
            <a:r>
              <a:rPr lang="en-US" altLang="zh-CN" dirty="0">
                <a:latin typeface="+mn-lt"/>
                <a:ea typeface="+mn-ea"/>
                <a:cs typeface="+mn-ea"/>
                <a:sym typeface="+mn-lt"/>
              </a:rPr>
              <a:t>800</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0.5</a:t>
            </a:r>
            <a:r>
              <a:rPr lang="zh-CN" altLang="en-US" dirty="0">
                <a:latin typeface="+mn-lt"/>
                <a:ea typeface="+mn-ea"/>
                <a:cs typeface="+mn-ea"/>
                <a:sym typeface="+mn-lt"/>
              </a:rPr>
              <a:t>）</a:t>
            </a:r>
            <a:r>
              <a:rPr lang="en-US" altLang="zh-CN" dirty="0">
                <a:latin typeface="+mn-lt"/>
                <a:ea typeface="+mn-ea"/>
                <a:cs typeface="+mn-ea"/>
                <a:sym typeface="+mn-lt"/>
              </a:rPr>
              <a:t>×1 388×1.52</a:t>
            </a:r>
            <a:r>
              <a:rPr lang="zh-CN" altLang="en-US" dirty="0">
                <a:latin typeface="+mn-lt"/>
                <a:ea typeface="+mn-ea"/>
                <a:cs typeface="+mn-ea"/>
                <a:sym typeface="+mn-lt"/>
              </a:rPr>
              <a:t>＝</a:t>
            </a:r>
            <a:r>
              <a:rPr lang="en-US" altLang="zh-CN" dirty="0">
                <a:latin typeface="+mn-lt"/>
                <a:ea typeface="+mn-ea"/>
                <a:cs typeface="+mn-ea"/>
                <a:sym typeface="+mn-lt"/>
              </a:rPr>
              <a:t>1 690 972.64</a:t>
            </a:r>
            <a:r>
              <a:rPr lang="zh-CN" altLang="en-US" dirty="0">
                <a:latin typeface="+mn-lt"/>
                <a:ea typeface="+mn-ea"/>
                <a:cs typeface="+mn-ea"/>
                <a:sym typeface="+mn-lt"/>
              </a:rPr>
              <a:t>（元）</a:t>
            </a:r>
          </a:p>
          <a:p>
            <a:r>
              <a:rPr lang="en-US" altLang="zh-CN" dirty="0">
                <a:latin typeface="+mn-lt"/>
                <a:ea typeface="+mn-ea"/>
                <a:cs typeface="+mn-ea"/>
                <a:sym typeface="+mn-lt"/>
              </a:rPr>
              <a:t>D.</a:t>
            </a:r>
            <a:r>
              <a:rPr lang="zh-CN" altLang="en-US" dirty="0">
                <a:latin typeface="+mn-lt"/>
                <a:ea typeface="+mn-ea"/>
                <a:cs typeface="+mn-ea"/>
                <a:sym typeface="+mn-lt"/>
              </a:rPr>
              <a:t>（</a:t>
            </a:r>
            <a:r>
              <a:rPr lang="en-US" altLang="zh-CN" dirty="0">
                <a:latin typeface="+mn-lt"/>
                <a:ea typeface="+mn-ea"/>
                <a:cs typeface="+mn-ea"/>
                <a:sym typeface="+mn-lt"/>
              </a:rPr>
              <a:t>800</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×1 388×1.52</a:t>
            </a:r>
            <a:r>
              <a:rPr lang="zh-CN" altLang="en-US" dirty="0">
                <a:latin typeface="+mn-lt"/>
                <a:ea typeface="+mn-ea"/>
                <a:cs typeface="+mn-ea"/>
                <a:sym typeface="+mn-lt"/>
              </a:rPr>
              <a:t>＝</a:t>
            </a:r>
            <a:r>
              <a:rPr lang="en-US" altLang="zh-CN" dirty="0">
                <a:latin typeface="+mn-lt"/>
                <a:ea typeface="+mn-ea"/>
                <a:cs typeface="+mn-ea"/>
                <a:sym typeface="+mn-lt"/>
              </a:rPr>
              <a:t>1 689 917.76</a:t>
            </a:r>
            <a:r>
              <a:rPr lang="zh-CN" altLang="en-US" dirty="0">
                <a:latin typeface="+mn-lt"/>
                <a:ea typeface="+mn-ea"/>
                <a:cs typeface="+mn-ea"/>
                <a:sym typeface="+mn-lt"/>
              </a:rPr>
              <a:t>（元）</a:t>
            </a:r>
          </a:p>
          <a:p>
            <a:endParaRPr lang="zh-CN" altLang="en-US" dirty="0">
              <a:latin typeface="+mn-lt"/>
              <a:ea typeface="+mn-ea"/>
              <a:cs typeface="+mn-ea"/>
              <a:sym typeface="+mn-lt"/>
            </a:endParaRP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3"/>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prstClr val="white"/>
                  </a:solidFill>
                  <a:latin typeface="+mn-lt"/>
                  <a:ea typeface="+mn-ea"/>
                  <a:cs typeface="+mn-ea"/>
                  <a:sym typeface="+mn-lt"/>
                </a:rPr>
                <a:t>C</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263052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1DAFFAA-BBA9-48D4-9338-14AF5FB9B16F}"/>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9</a:t>
            </a:fld>
            <a:endParaRPr lang="en-US">
              <a:solidFill>
                <a:prstClr val="black">
                  <a:tint val="75000"/>
                </a:prstClr>
              </a:solidFill>
            </a:endParaRPr>
          </a:p>
        </p:txBody>
      </p:sp>
      <p:graphicFrame>
        <p:nvGraphicFramePr>
          <p:cNvPr id="4" name="表格 3">
            <a:extLst>
              <a:ext uri="{FF2B5EF4-FFF2-40B4-BE49-F238E27FC236}">
                <a16:creationId xmlns:a16="http://schemas.microsoft.com/office/drawing/2014/main" id="{BE8AD5F3-7C4C-4013-9F4E-C93C9D1FE8DD}"/>
              </a:ext>
            </a:extLst>
          </p:cNvPr>
          <p:cNvGraphicFramePr>
            <a:graphicFrameLocks noGrp="1"/>
          </p:cNvGraphicFramePr>
          <p:nvPr>
            <p:extLst>
              <p:ext uri="{D42A27DB-BD31-4B8C-83A1-F6EECF244321}">
                <p14:modId xmlns:p14="http://schemas.microsoft.com/office/powerpoint/2010/main" val="1962624539"/>
              </p:ext>
            </p:extLst>
          </p:nvPr>
        </p:nvGraphicFramePr>
        <p:xfrm>
          <a:off x="900888" y="2158240"/>
          <a:ext cx="7468855" cy="1331728"/>
        </p:xfrm>
        <a:graphic>
          <a:graphicData uri="http://schemas.openxmlformats.org/drawingml/2006/table">
            <a:tbl>
              <a:tblPr firstRow="1" firstCol="1" bandRow="1"/>
              <a:tblGrid>
                <a:gridCol w="1212966">
                  <a:extLst>
                    <a:ext uri="{9D8B030D-6E8A-4147-A177-3AD203B41FA5}">
                      <a16:colId xmlns:a16="http://schemas.microsoft.com/office/drawing/2014/main" val="3852414514"/>
                    </a:ext>
                  </a:extLst>
                </a:gridCol>
                <a:gridCol w="1737825">
                  <a:extLst>
                    <a:ext uri="{9D8B030D-6E8A-4147-A177-3AD203B41FA5}">
                      <a16:colId xmlns:a16="http://schemas.microsoft.com/office/drawing/2014/main" val="226971518"/>
                    </a:ext>
                  </a:extLst>
                </a:gridCol>
                <a:gridCol w="1492660">
                  <a:extLst>
                    <a:ext uri="{9D8B030D-6E8A-4147-A177-3AD203B41FA5}">
                      <a16:colId xmlns:a16="http://schemas.microsoft.com/office/drawing/2014/main" val="3365278455"/>
                    </a:ext>
                  </a:extLst>
                </a:gridCol>
                <a:gridCol w="1614367">
                  <a:extLst>
                    <a:ext uri="{9D8B030D-6E8A-4147-A177-3AD203B41FA5}">
                      <a16:colId xmlns:a16="http://schemas.microsoft.com/office/drawing/2014/main" val="3555397699"/>
                    </a:ext>
                  </a:extLst>
                </a:gridCol>
                <a:gridCol w="1411037">
                  <a:extLst>
                    <a:ext uri="{9D8B030D-6E8A-4147-A177-3AD203B41FA5}">
                      <a16:colId xmlns:a16="http://schemas.microsoft.com/office/drawing/2014/main" val="1314579742"/>
                    </a:ext>
                  </a:extLst>
                </a:gridCol>
              </a:tblGrid>
              <a:tr h="332932">
                <a:tc>
                  <a:txBody>
                    <a:bodyPr/>
                    <a:lstStyle>
                      <a:lvl1pPr marL="0" algn="l" defTabSz="914378" rtl="0" eaLnBrk="1" latinLnBrk="0" hangingPunct="1">
                        <a:defRPr sz="1800" b="1" kern="1200">
                          <a:solidFill>
                            <a:schemeClr val="lt1"/>
                          </a:solidFill>
                          <a:latin typeface="Calibri"/>
                        </a:defRPr>
                      </a:lvl1pPr>
                      <a:lvl2pPr marL="457189" algn="l" defTabSz="914378" rtl="0" eaLnBrk="1" latinLnBrk="0" hangingPunct="1">
                        <a:defRPr sz="1800" b="1" kern="1200">
                          <a:solidFill>
                            <a:schemeClr val="lt1"/>
                          </a:solidFill>
                          <a:latin typeface="Calibri"/>
                        </a:defRPr>
                      </a:lvl2pPr>
                      <a:lvl3pPr marL="914378" algn="l" defTabSz="914378" rtl="0" eaLnBrk="1" latinLnBrk="0" hangingPunct="1">
                        <a:defRPr sz="1800" b="1" kern="1200">
                          <a:solidFill>
                            <a:schemeClr val="lt1"/>
                          </a:solidFill>
                          <a:latin typeface="Calibri"/>
                        </a:defRPr>
                      </a:lvl3pPr>
                      <a:lvl4pPr marL="1371566" algn="l" defTabSz="914378" rtl="0" eaLnBrk="1" latinLnBrk="0" hangingPunct="1">
                        <a:defRPr sz="1800" b="1" kern="1200">
                          <a:solidFill>
                            <a:schemeClr val="lt1"/>
                          </a:solidFill>
                          <a:latin typeface="Calibri"/>
                        </a:defRPr>
                      </a:lvl4pPr>
                      <a:lvl5pPr marL="1828754" algn="l" defTabSz="914378" rtl="0" eaLnBrk="1" latinLnBrk="0" hangingPunct="1">
                        <a:defRPr sz="1800" b="1" kern="1200">
                          <a:solidFill>
                            <a:schemeClr val="lt1"/>
                          </a:solidFill>
                          <a:latin typeface="Calibri"/>
                        </a:defRPr>
                      </a:lvl5pPr>
                      <a:lvl6pPr marL="2285943" algn="l" defTabSz="914378" rtl="0" eaLnBrk="1" latinLnBrk="0" hangingPunct="1">
                        <a:defRPr sz="1800" b="1" kern="1200">
                          <a:solidFill>
                            <a:schemeClr val="lt1"/>
                          </a:solidFill>
                          <a:latin typeface="Calibri"/>
                        </a:defRPr>
                      </a:lvl6pPr>
                      <a:lvl7pPr marL="2743132" algn="l" defTabSz="914378" rtl="0" eaLnBrk="1" latinLnBrk="0" hangingPunct="1">
                        <a:defRPr sz="1800" b="1" kern="1200">
                          <a:solidFill>
                            <a:schemeClr val="lt1"/>
                          </a:solidFill>
                          <a:latin typeface="Calibri"/>
                        </a:defRPr>
                      </a:lvl7pPr>
                      <a:lvl8pPr marL="3200320" algn="l" defTabSz="914378" rtl="0" eaLnBrk="1" latinLnBrk="0" hangingPunct="1">
                        <a:defRPr sz="1800" b="1" kern="1200">
                          <a:solidFill>
                            <a:schemeClr val="lt1"/>
                          </a:solidFill>
                          <a:latin typeface="Calibri"/>
                        </a:defRPr>
                      </a:lvl8pPr>
                      <a:lvl9pPr marL="3657509" algn="l" defTabSz="914378" rtl="0" eaLnBrk="1" latinLnBrk="0" hangingPunct="1">
                        <a:defRPr sz="1800" b="1" kern="1200">
                          <a:solidFill>
                            <a:schemeClr val="lt1"/>
                          </a:solidFill>
                          <a:latin typeface="Calibri"/>
                        </a:defRPr>
                      </a:lvl9pPr>
                    </a:lstStyle>
                    <a:p>
                      <a:pPr algn="ctr">
                        <a:spcAft>
                          <a:spcPts val="0"/>
                        </a:spcAft>
                      </a:pPr>
                      <a:r>
                        <a:rPr lang="zh-CN" sz="2000" b="1" kern="100" dirty="0">
                          <a:effectLst/>
                          <a:latin typeface="楷体" panose="02010609060101010101" pitchFamily="49" charset="-122"/>
                          <a:ea typeface="楷体" panose="02010609060101010101" pitchFamily="49" charset="-122"/>
                        </a:rPr>
                        <a:t>税种</a:t>
                      </a:r>
                      <a:endParaRPr lang="zh-CN" sz="2000" b="1"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78" rtl="0" eaLnBrk="1" latinLnBrk="0" hangingPunct="1">
                        <a:defRPr sz="1800" b="1" kern="1200">
                          <a:solidFill>
                            <a:schemeClr val="lt1"/>
                          </a:solidFill>
                          <a:latin typeface="Calibri"/>
                        </a:defRPr>
                      </a:lvl1pPr>
                      <a:lvl2pPr marL="457189" algn="l" defTabSz="914378" rtl="0" eaLnBrk="1" latinLnBrk="0" hangingPunct="1">
                        <a:defRPr sz="1800" b="1" kern="1200">
                          <a:solidFill>
                            <a:schemeClr val="lt1"/>
                          </a:solidFill>
                          <a:latin typeface="Calibri"/>
                        </a:defRPr>
                      </a:lvl2pPr>
                      <a:lvl3pPr marL="914378" algn="l" defTabSz="914378" rtl="0" eaLnBrk="1" latinLnBrk="0" hangingPunct="1">
                        <a:defRPr sz="1800" b="1" kern="1200">
                          <a:solidFill>
                            <a:schemeClr val="lt1"/>
                          </a:solidFill>
                          <a:latin typeface="Calibri"/>
                        </a:defRPr>
                      </a:lvl3pPr>
                      <a:lvl4pPr marL="1371566" algn="l" defTabSz="914378" rtl="0" eaLnBrk="1" latinLnBrk="0" hangingPunct="1">
                        <a:defRPr sz="1800" b="1" kern="1200">
                          <a:solidFill>
                            <a:schemeClr val="lt1"/>
                          </a:solidFill>
                          <a:latin typeface="Calibri"/>
                        </a:defRPr>
                      </a:lvl4pPr>
                      <a:lvl5pPr marL="1828754" algn="l" defTabSz="914378" rtl="0" eaLnBrk="1" latinLnBrk="0" hangingPunct="1">
                        <a:defRPr sz="1800" b="1" kern="1200">
                          <a:solidFill>
                            <a:schemeClr val="lt1"/>
                          </a:solidFill>
                          <a:latin typeface="Calibri"/>
                        </a:defRPr>
                      </a:lvl5pPr>
                      <a:lvl6pPr marL="2285943" algn="l" defTabSz="914378" rtl="0" eaLnBrk="1" latinLnBrk="0" hangingPunct="1">
                        <a:defRPr sz="1800" b="1" kern="1200">
                          <a:solidFill>
                            <a:schemeClr val="lt1"/>
                          </a:solidFill>
                          <a:latin typeface="Calibri"/>
                        </a:defRPr>
                      </a:lvl6pPr>
                      <a:lvl7pPr marL="2743132" algn="l" defTabSz="914378" rtl="0" eaLnBrk="1" latinLnBrk="0" hangingPunct="1">
                        <a:defRPr sz="1800" b="1" kern="1200">
                          <a:solidFill>
                            <a:schemeClr val="lt1"/>
                          </a:solidFill>
                          <a:latin typeface="Calibri"/>
                        </a:defRPr>
                      </a:lvl7pPr>
                      <a:lvl8pPr marL="3200320" algn="l" defTabSz="914378" rtl="0" eaLnBrk="1" latinLnBrk="0" hangingPunct="1">
                        <a:defRPr sz="1800" b="1" kern="1200">
                          <a:solidFill>
                            <a:schemeClr val="lt1"/>
                          </a:solidFill>
                          <a:latin typeface="Calibri"/>
                        </a:defRPr>
                      </a:lvl8pPr>
                      <a:lvl9pPr marL="3657509" algn="l" defTabSz="914378" rtl="0" eaLnBrk="1" latinLnBrk="0" hangingPunct="1">
                        <a:defRPr sz="1800" b="1" kern="1200">
                          <a:solidFill>
                            <a:schemeClr val="lt1"/>
                          </a:solidFill>
                          <a:latin typeface="Calibri"/>
                        </a:defRPr>
                      </a:lvl9pPr>
                    </a:lstStyle>
                    <a:p>
                      <a:pPr algn="ctr">
                        <a:spcAft>
                          <a:spcPts val="0"/>
                        </a:spcAft>
                      </a:pPr>
                      <a:r>
                        <a:rPr lang="zh-CN" sz="2000" b="1" kern="100">
                          <a:effectLst/>
                          <a:latin typeface="楷体" panose="02010609060101010101" pitchFamily="49" charset="-122"/>
                          <a:ea typeface="楷体" panose="02010609060101010101" pitchFamily="49" charset="-122"/>
                        </a:rPr>
                        <a:t>目的</a:t>
                      </a:r>
                      <a:endParaRPr lang="zh-CN" sz="2000" b="1" kern="10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78" rtl="0" eaLnBrk="1" latinLnBrk="0" hangingPunct="1">
                        <a:defRPr sz="1800" b="1" kern="1200">
                          <a:solidFill>
                            <a:schemeClr val="lt1"/>
                          </a:solidFill>
                          <a:latin typeface="Calibri"/>
                        </a:defRPr>
                      </a:lvl1pPr>
                      <a:lvl2pPr marL="457189" algn="l" defTabSz="914378" rtl="0" eaLnBrk="1" latinLnBrk="0" hangingPunct="1">
                        <a:defRPr sz="1800" b="1" kern="1200">
                          <a:solidFill>
                            <a:schemeClr val="lt1"/>
                          </a:solidFill>
                          <a:latin typeface="Calibri"/>
                        </a:defRPr>
                      </a:lvl2pPr>
                      <a:lvl3pPr marL="914378" algn="l" defTabSz="914378" rtl="0" eaLnBrk="1" latinLnBrk="0" hangingPunct="1">
                        <a:defRPr sz="1800" b="1" kern="1200">
                          <a:solidFill>
                            <a:schemeClr val="lt1"/>
                          </a:solidFill>
                          <a:latin typeface="Calibri"/>
                        </a:defRPr>
                      </a:lvl3pPr>
                      <a:lvl4pPr marL="1371566" algn="l" defTabSz="914378" rtl="0" eaLnBrk="1" latinLnBrk="0" hangingPunct="1">
                        <a:defRPr sz="1800" b="1" kern="1200">
                          <a:solidFill>
                            <a:schemeClr val="lt1"/>
                          </a:solidFill>
                          <a:latin typeface="Calibri"/>
                        </a:defRPr>
                      </a:lvl4pPr>
                      <a:lvl5pPr marL="1828754" algn="l" defTabSz="914378" rtl="0" eaLnBrk="1" latinLnBrk="0" hangingPunct="1">
                        <a:defRPr sz="1800" b="1" kern="1200">
                          <a:solidFill>
                            <a:schemeClr val="lt1"/>
                          </a:solidFill>
                          <a:latin typeface="Calibri"/>
                        </a:defRPr>
                      </a:lvl5pPr>
                      <a:lvl6pPr marL="2285943" algn="l" defTabSz="914378" rtl="0" eaLnBrk="1" latinLnBrk="0" hangingPunct="1">
                        <a:defRPr sz="1800" b="1" kern="1200">
                          <a:solidFill>
                            <a:schemeClr val="lt1"/>
                          </a:solidFill>
                          <a:latin typeface="Calibri"/>
                        </a:defRPr>
                      </a:lvl6pPr>
                      <a:lvl7pPr marL="2743132" algn="l" defTabSz="914378" rtl="0" eaLnBrk="1" latinLnBrk="0" hangingPunct="1">
                        <a:defRPr sz="1800" b="1" kern="1200">
                          <a:solidFill>
                            <a:schemeClr val="lt1"/>
                          </a:solidFill>
                          <a:latin typeface="Calibri"/>
                        </a:defRPr>
                      </a:lvl7pPr>
                      <a:lvl8pPr marL="3200320" algn="l" defTabSz="914378" rtl="0" eaLnBrk="1" latinLnBrk="0" hangingPunct="1">
                        <a:defRPr sz="1800" b="1" kern="1200">
                          <a:solidFill>
                            <a:schemeClr val="lt1"/>
                          </a:solidFill>
                          <a:latin typeface="Calibri"/>
                        </a:defRPr>
                      </a:lvl8pPr>
                      <a:lvl9pPr marL="3657509" algn="l" defTabSz="914378" rtl="0" eaLnBrk="1" latinLnBrk="0" hangingPunct="1">
                        <a:defRPr sz="1800" b="1" kern="1200">
                          <a:solidFill>
                            <a:schemeClr val="lt1"/>
                          </a:solidFill>
                          <a:latin typeface="Calibri"/>
                        </a:defRPr>
                      </a:lvl9pPr>
                    </a:lstStyle>
                    <a:p>
                      <a:pPr algn="ctr">
                        <a:spcAft>
                          <a:spcPts val="0"/>
                        </a:spcAft>
                      </a:pPr>
                      <a:r>
                        <a:rPr lang="zh-CN" sz="2000" b="1" kern="100">
                          <a:effectLst/>
                          <a:latin typeface="楷体" panose="02010609060101010101" pitchFamily="49" charset="-122"/>
                          <a:ea typeface="楷体" panose="02010609060101010101" pitchFamily="49" charset="-122"/>
                        </a:rPr>
                        <a:t>对象</a:t>
                      </a:r>
                      <a:endParaRPr lang="zh-CN" sz="2000" b="1" kern="10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78" rtl="0" eaLnBrk="1" latinLnBrk="0" hangingPunct="1">
                        <a:defRPr sz="1800" b="1" kern="1200">
                          <a:solidFill>
                            <a:schemeClr val="lt1"/>
                          </a:solidFill>
                          <a:latin typeface="Calibri"/>
                        </a:defRPr>
                      </a:lvl1pPr>
                      <a:lvl2pPr marL="457189" algn="l" defTabSz="914378" rtl="0" eaLnBrk="1" latinLnBrk="0" hangingPunct="1">
                        <a:defRPr sz="1800" b="1" kern="1200">
                          <a:solidFill>
                            <a:schemeClr val="lt1"/>
                          </a:solidFill>
                          <a:latin typeface="Calibri"/>
                        </a:defRPr>
                      </a:lvl2pPr>
                      <a:lvl3pPr marL="914378" algn="l" defTabSz="914378" rtl="0" eaLnBrk="1" latinLnBrk="0" hangingPunct="1">
                        <a:defRPr sz="1800" b="1" kern="1200">
                          <a:solidFill>
                            <a:schemeClr val="lt1"/>
                          </a:solidFill>
                          <a:latin typeface="Calibri"/>
                        </a:defRPr>
                      </a:lvl3pPr>
                      <a:lvl4pPr marL="1371566" algn="l" defTabSz="914378" rtl="0" eaLnBrk="1" latinLnBrk="0" hangingPunct="1">
                        <a:defRPr sz="1800" b="1" kern="1200">
                          <a:solidFill>
                            <a:schemeClr val="lt1"/>
                          </a:solidFill>
                          <a:latin typeface="Calibri"/>
                        </a:defRPr>
                      </a:lvl4pPr>
                      <a:lvl5pPr marL="1828754" algn="l" defTabSz="914378" rtl="0" eaLnBrk="1" latinLnBrk="0" hangingPunct="1">
                        <a:defRPr sz="1800" b="1" kern="1200">
                          <a:solidFill>
                            <a:schemeClr val="lt1"/>
                          </a:solidFill>
                          <a:latin typeface="Calibri"/>
                        </a:defRPr>
                      </a:lvl5pPr>
                      <a:lvl6pPr marL="2285943" algn="l" defTabSz="914378" rtl="0" eaLnBrk="1" latinLnBrk="0" hangingPunct="1">
                        <a:defRPr sz="1800" b="1" kern="1200">
                          <a:solidFill>
                            <a:schemeClr val="lt1"/>
                          </a:solidFill>
                          <a:latin typeface="Calibri"/>
                        </a:defRPr>
                      </a:lvl6pPr>
                      <a:lvl7pPr marL="2743132" algn="l" defTabSz="914378" rtl="0" eaLnBrk="1" latinLnBrk="0" hangingPunct="1">
                        <a:defRPr sz="1800" b="1" kern="1200">
                          <a:solidFill>
                            <a:schemeClr val="lt1"/>
                          </a:solidFill>
                          <a:latin typeface="Calibri"/>
                        </a:defRPr>
                      </a:lvl7pPr>
                      <a:lvl8pPr marL="3200320" algn="l" defTabSz="914378" rtl="0" eaLnBrk="1" latinLnBrk="0" hangingPunct="1">
                        <a:defRPr sz="1800" b="1" kern="1200">
                          <a:solidFill>
                            <a:schemeClr val="lt1"/>
                          </a:solidFill>
                          <a:latin typeface="Calibri"/>
                        </a:defRPr>
                      </a:lvl8pPr>
                      <a:lvl9pPr marL="3657509" algn="l" defTabSz="914378" rtl="0" eaLnBrk="1" latinLnBrk="0" hangingPunct="1">
                        <a:defRPr sz="1800" b="1" kern="1200">
                          <a:solidFill>
                            <a:schemeClr val="lt1"/>
                          </a:solidFill>
                          <a:latin typeface="Calibri"/>
                        </a:defRPr>
                      </a:lvl9pPr>
                    </a:lstStyle>
                    <a:p>
                      <a:pPr algn="ctr">
                        <a:spcAft>
                          <a:spcPts val="0"/>
                        </a:spcAft>
                      </a:pPr>
                      <a:r>
                        <a:rPr lang="zh-CN" sz="2000" b="1" kern="100">
                          <a:effectLst/>
                          <a:latin typeface="楷体" panose="02010609060101010101" pitchFamily="49" charset="-122"/>
                          <a:ea typeface="楷体" panose="02010609060101010101" pitchFamily="49" charset="-122"/>
                        </a:rPr>
                        <a:t>计税基础</a:t>
                      </a:r>
                      <a:endParaRPr lang="zh-CN" sz="2000" b="1" kern="10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78" rtl="0" eaLnBrk="1" latinLnBrk="0" hangingPunct="1">
                        <a:defRPr sz="1800" b="1" kern="1200">
                          <a:solidFill>
                            <a:schemeClr val="lt1"/>
                          </a:solidFill>
                          <a:latin typeface="Calibri"/>
                        </a:defRPr>
                      </a:lvl1pPr>
                      <a:lvl2pPr marL="457189" algn="l" defTabSz="914378" rtl="0" eaLnBrk="1" latinLnBrk="0" hangingPunct="1">
                        <a:defRPr sz="1800" b="1" kern="1200">
                          <a:solidFill>
                            <a:schemeClr val="lt1"/>
                          </a:solidFill>
                          <a:latin typeface="Calibri"/>
                        </a:defRPr>
                      </a:lvl2pPr>
                      <a:lvl3pPr marL="914378" algn="l" defTabSz="914378" rtl="0" eaLnBrk="1" latinLnBrk="0" hangingPunct="1">
                        <a:defRPr sz="1800" b="1" kern="1200">
                          <a:solidFill>
                            <a:schemeClr val="lt1"/>
                          </a:solidFill>
                          <a:latin typeface="Calibri"/>
                        </a:defRPr>
                      </a:lvl3pPr>
                      <a:lvl4pPr marL="1371566" algn="l" defTabSz="914378" rtl="0" eaLnBrk="1" latinLnBrk="0" hangingPunct="1">
                        <a:defRPr sz="1800" b="1" kern="1200">
                          <a:solidFill>
                            <a:schemeClr val="lt1"/>
                          </a:solidFill>
                          <a:latin typeface="Calibri"/>
                        </a:defRPr>
                      </a:lvl4pPr>
                      <a:lvl5pPr marL="1828754" algn="l" defTabSz="914378" rtl="0" eaLnBrk="1" latinLnBrk="0" hangingPunct="1">
                        <a:defRPr sz="1800" b="1" kern="1200">
                          <a:solidFill>
                            <a:schemeClr val="lt1"/>
                          </a:solidFill>
                          <a:latin typeface="Calibri"/>
                        </a:defRPr>
                      </a:lvl5pPr>
                      <a:lvl6pPr marL="2285943" algn="l" defTabSz="914378" rtl="0" eaLnBrk="1" latinLnBrk="0" hangingPunct="1">
                        <a:defRPr sz="1800" b="1" kern="1200">
                          <a:solidFill>
                            <a:schemeClr val="lt1"/>
                          </a:solidFill>
                          <a:latin typeface="Calibri"/>
                        </a:defRPr>
                      </a:lvl6pPr>
                      <a:lvl7pPr marL="2743132" algn="l" defTabSz="914378" rtl="0" eaLnBrk="1" latinLnBrk="0" hangingPunct="1">
                        <a:defRPr sz="1800" b="1" kern="1200">
                          <a:solidFill>
                            <a:schemeClr val="lt1"/>
                          </a:solidFill>
                          <a:latin typeface="Calibri"/>
                        </a:defRPr>
                      </a:lvl7pPr>
                      <a:lvl8pPr marL="3200320" algn="l" defTabSz="914378" rtl="0" eaLnBrk="1" latinLnBrk="0" hangingPunct="1">
                        <a:defRPr sz="1800" b="1" kern="1200">
                          <a:solidFill>
                            <a:schemeClr val="lt1"/>
                          </a:solidFill>
                          <a:latin typeface="Calibri"/>
                        </a:defRPr>
                      </a:lvl8pPr>
                      <a:lvl9pPr marL="3657509" algn="l" defTabSz="914378" rtl="0" eaLnBrk="1" latinLnBrk="0" hangingPunct="1">
                        <a:defRPr sz="1800" b="1" kern="1200">
                          <a:solidFill>
                            <a:schemeClr val="lt1"/>
                          </a:solidFill>
                          <a:latin typeface="Calibri"/>
                        </a:defRPr>
                      </a:lvl9pPr>
                    </a:lstStyle>
                    <a:p>
                      <a:pPr algn="ctr">
                        <a:spcAft>
                          <a:spcPts val="0"/>
                        </a:spcAft>
                      </a:pPr>
                      <a:r>
                        <a:rPr lang="zh-CN" sz="2000" b="1" kern="100" dirty="0">
                          <a:effectLst/>
                          <a:latin typeface="楷体" panose="02010609060101010101" pitchFamily="49" charset="-122"/>
                          <a:ea typeface="楷体" panose="02010609060101010101" pitchFamily="49" charset="-122"/>
                        </a:rPr>
                        <a:t>纳税环节</a:t>
                      </a:r>
                      <a:endParaRPr lang="zh-CN" sz="2000" b="1"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777759688"/>
                  </a:ext>
                </a:extLst>
              </a:tr>
              <a:tr h="665864">
                <a:tc>
                  <a:txBody>
                    <a:bodyPr/>
                    <a:lstStyle>
                      <a:lvl1pPr marL="0" algn="l" defTabSz="914378" rtl="0" eaLnBrk="1" latinLnBrk="0" hangingPunct="1">
                        <a:defRPr sz="1800" b="1" kern="1200">
                          <a:solidFill>
                            <a:schemeClr val="lt1"/>
                          </a:solidFill>
                          <a:latin typeface="Calibri"/>
                        </a:defRPr>
                      </a:lvl1pPr>
                      <a:lvl2pPr marL="457189" algn="l" defTabSz="914378" rtl="0" eaLnBrk="1" latinLnBrk="0" hangingPunct="1">
                        <a:defRPr sz="1800" b="1" kern="1200">
                          <a:solidFill>
                            <a:schemeClr val="lt1"/>
                          </a:solidFill>
                          <a:latin typeface="Calibri"/>
                        </a:defRPr>
                      </a:lvl2pPr>
                      <a:lvl3pPr marL="914378" algn="l" defTabSz="914378" rtl="0" eaLnBrk="1" latinLnBrk="0" hangingPunct="1">
                        <a:defRPr sz="1800" b="1" kern="1200">
                          <a:solidFill>
                            <a:schemeClr val="lt1"/>
                          </a:solidFill>
                          <a:latin typeface="Calibri"/>
                        </a:defRPr>
                      </a:lvl3pPr>
                      <a:lvl4pPr marL="1371566" algn="l" defTabSz="914378" rtl="0" eaLnBrk="1" latinLnBrk="0" hangingPunct="1">
                        <a:defRPr sz="1800" b="1" kern="1200">
                          <a:solidFill>
                            <a:schemeClr val="lt1"/>
                          </a:solidFill>
                          <a:latin typeface="Calibri"/>
                        </a:defRPr>
                      </a:lvl4pPr>
                      <a:lvl5pPr marL="1828754" algn="l" defTabSz="914378" rtl="0" eaLnBrk="1" latinLnBrk="0" hangingPunct="1">
                        <a:defRPr sz="1800" b="1" kern="1200">
                          <a:solidFill>
                            <a:schemeClr val="lt1"/>
                          </a:solidFill>
                          <a:latin typeface="Calibri"/>
                        </a:defRPr>
                      </a:lvl5pPr>
                      <a:lvl6pPr marL="2285943" algn="l" defTabSz="914378" rtl="0" eaLnBrk="1" latinLnBrk="0" hangingPunct="1">
                        <a:defRPr sz="1800" b="1" kern="1200">
                          <a:solidFill>
                            <a:schemeClr val="lt1"/>
                          </a:solidFill>
                          <a:latin typeface="Calibri"/>
                        </a:defRPr>
                      </a:lvl6pPr>
                      <a:lvl7pPr marL="2743132" algn="l" defTabSz="914378" rtl="0" eaLnBrk="1" latinLnBrk="0" hangingPunct="1">
                        <a:defRPr sz="1800" b="1" kern="1200">
                          <a:solidFill>
                            <a:schemeClr val="lt1"/>
                          </a:solidFill>
                          <a:latin typeface="Calibri"/>
                        </a:defRPr>
                      </a:lvl7pPr>
                      <a:lvl8pPr marL="3200320" algn="l" defTabSz="914378" rtl="0" eaLnBrk="1" latinLnBrk="0" hangingPunct="1">
                        <a:defRPr sz="1800" b="1" kern="1200">
                          <a:solidFill>
                            <a:schemeClr val="lt1"/>
                          </a:solidFill>
                          <a:latin typeface="Calibri"/>
                        </a:defRPr>
                      </a:lvl8pPr>
                      <a:lvl9pPr marL="3657509" algn="l" defTabSz="914378" rtl="0" eaLnBrk="1" latinLnBrk="0" hangingPunct="1">
                        <a:defRPr sz="1800" b="1" kern="1200">
                          <a:solidFill>
                            <a:schemeClr val="lt1"/>
                          </a:solidFill>
                          <a:latin typeface="Calibri"/>
                        </a:defRPr>
                      </a:lvl9pPr>
                    </a:lstStyle>
                    <a:p>
                      <a:pPr algn="ctr">
                        <a:spcAft>
                          <a:spcPts val="0"/>
                        </a:spcAft>
                      </a:pPr>
                      <a:r>
                        <a:rPr lang="zh-CN" sz="2000" b="1" kern="100" dirty="0">
                          <a:effectLst/>
                          <a:latin typeface="楷体" panose="02010609060101010101" pitchFamily="49" charset="-122"/>
                          <a:ea typeface="楷体" panose="02010609060101010101" pitchFamily="49" charset="-122"/>
                        </a:rPr>
                        <a:t>增值税</a:t>
                      </a:r>
                      <a:endParaRPr lang="zh-CN" sz="2000" b="1"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78" rtl="0" eaLnBrk="1" latinLnBrk="0" hangingPunct="1">
                        <a:defRPr sz="1800" kern="1200">
                          <a:solidFill>
                            <a:schemeClr val="dk1"/>
                          </a:solidFill>
                          <a:latin typeface="Calibri"/>
                        </a:defRPr>
                      </a:lvl1pPr>
                      <a:lvl2pPr marL="457189" algn="l" defTabSz="914378" rtl="0" eaLnBrk="1" latinLnBrk="0" hangingPunct="1">
                        <a:defRPr sz="1800" kern="1200">
                          <a:solidFill>
                            <a:schemeClr val="dk1"/>
                          </a:solidFill>
                          <a:latin typeface="Calibri"/>
                        </a:defRPr>
                      </a:lvl2pPr>
                      <a:lvl3pPr marL="914378" algn="l" defTabSz="914378" rtl="0" eaLnBrk="1" latinLnBrk="0" hangingPunct="1">
                        <a:defRPr sz="1800" kern="1200">
                          <a:solidFill>
                            <a:schemeClr val="dk1"/>
                          </a:solidFill>
                          <a:latin typeface="Calibri"/>
                        </a:defRPr>
                      </a:lvl3pPr>
                      <a:lvl4pPr marL="1371566" algn="l" defTabSz="914378" rtl="0" eaLnBrk="1" latinLnBrk="0" hangingPunct="1">
                        <a:defRPr sz="1800" kern="1200">
                          <a:solidFill>
                            <a:schemeClr val="dk1"/>
                          </a:solidFill>
                          <a:latin typeface="Calibri"/>
                        </a:defRPr>
                      </a:lvl4pPr>
                      <a:lvl5pPr marL="1828754" algn="l" defTabSz="914378" rtl="0" eaLnBrk="1" latinLnBrk="0" hangingPunct="1">
                        <a:defRPr sz="1800" kern="1200">
                          <a:solidFill>
                            <a:schemeClr val="dk1"/>
                          </a:solidFill>
                          <a:latin typeface="Calibri"/>
                        </a:defRPr>
                      </a:lvl5pPr>
                      <a:lvl6pPr marL="2285943" algn="l" defTabSz="914378" rtl="0" eaLnBrk="1" latinLnBrk="0" hangingPunct="1">
                        <a:defRPr sz="1800" kern="1200">
                          <a:solidFill>
                            <a:schemeClr val="dk1"/>
                          </a:solidFill>
                          <a:latin typeface="Calibri"/>
                        </a:defRPr>
                      </a:lvl6pPr>
                      <a:lvl7pPr marL="2743132" algn="l" defTabSz="914378" rtl="0" eaLnBrk="1" latinLnBrk="0" hangingPunct="1">
                        <a:defRPr sz="1800" kern="1200">
                          <a:solidFill>
                            <a:schemeClr val="dk1"/>
                          </a:solidFill>
                          <a:latin typeface="Calibri"/>
                        </a:defRPr>
                      </a:lvl7pPr>
                      <a:lvl8pPr marL="3200320" algn="l" defTabSz="914378" rtl="0" eaLnBrk="1" latinLnBrk="0" hangingPunct="1">
                        <a:defRPr sz="1800" kern="1200">
                          <a:solidFill>
                            <a:schemeClr val="dk1"/>
                          </a:solidFill>
                          <a:latin typeface="Calibri"/>
                        </a:defRPr>
                      </a:lvl8pPr>
                      <a:lvl9pPr marL="3657509" algn="l" defTabSz="914378" rtl="0" eaLnBrk="1" latinLnBrk="0" hangingPunct="1">
                        <a:defRPr sz="1800" kern="1200">
                          <a:solidFill>
                            <a:schemeClr val="dk1"/>
                          </a:solidFill>
                          <a:latin typeface="Calibri"/>
                        </a:defRPr>
                      </a:lvl9pPr>
                    </a:lstStyle>
                    <a:p>
                      <a:pPr algn="ctr">
                        <a:spcAft>
                          <a:spcPts val="0"/>
                        </a:spcAft>
                      </a:pPr>
                      <a:r>
                        <a:rPr lang="zh-CN" sz="2000" b="1" kern="100" dirty="0">
                          <a:solidFill>
                            <a:srgbClr val="004DA1"/>
                          </a:solidFill>
                          <a:effectLst/>
                          <a:latin typeface="楷体" panose="02010609060101010101" pitchFamily="49" charset="-122"/>
                          <a:ea typeface="楷体" panose="02010609060101010101" pitchFamily="49" charset="-122"/>
                        </a:rPr>
                        <a:t>避免重复征税</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78" rtl="0" eaLnBrk="1" latinLnBrk="0" hangingPunct="1">
                        <a:defRPr sz="1800" kern="1200">
                          <a:solidFill>
                            <a:schemeClr val="dk1"/>
                          </a:solidFill>
                          <a:latin typeface="Calibri"/>
                        </a:defRPr>
                      </a:lvl1pPr>
                      <a:lvl2pPr marL="457189" algn="l" defTabSz="914378" rtl="0" eaLnBrk="1" latinLnBrk="0" hangingPunct="1">
                        <a:defRPr sz="1800" kern="1200">
                          <a:solidFill>
                            <a:schemeClr val="dk1"/>
                          </a:solidFill>
                          <a:latin typeface="Calibri"/>
                        </a:defRPr>
                      </a:lvl2pPr>
                      <a:lvl3pPr marL="914378" algn="l" defTabSz="914378" rtl="0" eaLnBrk="1" latinLnBrk="0" hangingPunct="1">
                        <a:defRPr sz="1800" kern="1200">
                          <a:solidFill>
                            <a:schemeClr val="dk1"/>
                          </a:solidFill>
                          <a:latin typeface="Calibri"/>
                        </a:defRPr>
                      </a:lvl3pPr>
                      <a:lvl4pPr marL="1371566" algn="l" defTabSz="914378" rtl="0" eaLnBrk="1" latinLnBrk="0" hangingPunct="1">
                        <a:defRPr sz="1800" kern="1200">
                          <a:solidFill>
                            <a:schemeClr val="dk1"/>
                          </a:solidFill>
                          <a:latin typeface="Calibri"/>
                        </a:defRPr>
                      </a:lvl4pPr>
                      <a:lvl5pPr marL="1828754" algn="l" defTabSz="914378" rtl="0" eaLnBrk="1" latinLnBrk="0" hangingPunct="1">
                        <a:defRPr sz="1800" kern="1200">
                          <a:solidFill>
                            <a:schemeClr val="dk1"/>
                          </a:solidFill>
                          <a:latin typeface="Calibri"/>
                        </a:defRPr>
                      </a:lvl5pPr>
                      <a:lvl6pPr marL="2285943" algn="l" defTabSz="914378" rtl="0" eaLnBrk="1" latinLnBrk="0" hangingPunct="1">
                        <a:defRPr sz="1800" kern="1200">
                          <a:solidFill>
                            <a:schemeClr val="dk1"/>
                          </a:solidFill>
                          <a:latin typeface="Calibri"/>
                        </a:defRPr>
                      </a:lvl6pPr>
                      <a:lvl7pPr marL="2743132" algn="l" defTabSz="914378" rtl="0" eaLnBrk="1" latinLnBrk="0" hangingPunct="1">
                        <a:defRPr sz="1800" kern="1200">
                          <a:solidFill>
                            <a:schemeClr val="dk1"/>
                          </a:solidFill>
                          <a:latin typeface="Calibri"/>
                        </a:defRPr>
                      </a:lvl7pPr>
                      <a:lvl8pPr marL="3200320" algn="l" defTabSz="914378" rtl="0" eaLnBrk="1" latinLnBrk="0" hangingPunct="1">
                        <a:defRPr sz="1800" kern="1200">
                          <a:solidFill>
                            <a:schemeClr val="dk1"/>
                          </a:solidFill>
                          <a:latin typeface="Calibri"/>
                        </a:defRPr>
                      </a:lvl8pPr>
                      <a:lvl9pPr marL="3657509" algn="l" defTabSz="914378" rtl="0" eaLnBrk="1" latinLnBrk="0" hangingPunct="1">
                        <a:defRPr sz="1800" kern="1200">
                          <a:solidFill>
                            <a:schemeClr val="dk1"/>
                          </a:solidFill>
                          <a:latin typeface="Calibri"/>
                        </a:defRPr>
                      </a:lvl9pPr>
                    </a:lstStyle>
                    <a:p>
                      <a:pPr algn="ctr">
                        <a:spcAft>
                          <a:spcPts val="0"/>
                        </a:spcAft>
                      </a:pPr>
                      <a:r>
                        <a:rPr lang="zh-CN" sz="2000" b="1" kern="100" dirty="0">
                          <a:solidFill>
                            <a:srgbClr val="004DA1"/>
                          </a:solidFill>
                          <a:effectLst/>
                          <a:latin typeface="楷体" panose="02010609060101010101" pitchFamily="49" charset="-122"/>
                          <a:ea typeface="楷体" panose="02010609060101010101" pitchFamily="49" charset="-122"/>
                        </a:rPr>
                        <a:t>所有货物</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78" rtl="0" eaLnBrk="1" latinLnBrk="0" hangingPunct="1">
                        <a:defRPr sz="1800" kern="1200">
                          <a:solidFill>
                            <a:schemeClr val="dk1"/>
                          </a:solidFill>
                          <a:latin typeface="Calibri"/>
                        </a:defRPr>
                      </a:lvl1pPr>
                      <a:lvl2pPr marL="457189" algn="l" defTabSz="914378" rtl="0" eaLnBrk="1" latinLnBrk="0" hangingPunct="1">
                        <a:defRPr sz="1800" kern="1200">
                          <a:solidFill>
                            <a:schemeClr val="dk1"/>
                          </a:solidFill>
                          <a:latin typeface="Calibri"/>
                        </a:defRPr>
                      </a:lvl2pPr>
                      <a:lvl3pPr marL="914378" algn="l" defTabSz="914378" rtl="0" eaLnBrk="1" latinLnBrk="0" hangingPunct="1">
                        <a:defRPr sz="1800" kern="1200">
                          <a:solidFill>
                            <a:schemeClr val="dk1"/>
                          </a:solidFill>
                          <a:latin typeface="Calibri"/>
                        </a:defRPr>
                      </a:lvl3pPr>
                      <a:lvl4pPr marL="1371566" algn="l" defTabSz="914378" rtl="0" eaLnBrk="1" latinLnBrk="0" hangingPunct="1">
                        <a:defRPr sz="1800" kern="1200">
                          <a:solidFill>
                            <a:schemeClr val="dk1"/>
                          </a:solidFill>
                          <a:latin typeface="Calibri"/>
                        </a:defRPr>
                      </a:lvl4pPr>
                      <a:lvl5pPr marL="1828754" algn="l" defTabSz="914378" rtl="0" eaLnBrk="1" latinLnBrk="0" hangingPunct="1">
                        <a:defRPr sz="1800" kern="1200">
                          <a:solidFill>
                            <a:schemeClr val="dk1"/>
                          </a:solidFill>
                          <a:latin typeface="Calibri"/>
                        </a:defRPr>
                      </a:lvl5pPr>
                      <a:lvl6pPr marL="2285943" algn="l" defTabSz="914378" rtl="0" eaLnBrk="1" latinLnBrk="0" hangingPunct="1">
                        <a:defRPr sz="1800" kern="1200">
                          <a:solidFill>
                            <a:schemeClr val="dk1"/>
                          </a:solidFill>
                          <a:latin typeface="Calibri"/>
                        </a:defRPr>
                      </a:lvl6pPr>
                      <a:lvl7pPr marL="2743132" algn="l" defTabSz="914378" rtl="0" eaLnBrk="1" latinLnBrk="0" hangingPunct="1">
                        <a:defRPr sz="1800" kern="1200">
                          <a:solidFill>
                            <a:schemeClr val="dk1"/>
                          </a:solidFill>
                          <a:latin typeface="Calibri"/>
                        </a:defRPr>
                      </a:lvl7pPr>
                      <a:lvl8pPr marL="3200320" algn="l" defTabSz="914378" rtl="0" eaLnBrk="1" latinLnBrk="0" hangingPunct="1">
                        <a:defRPr sz="1800" kern="1200">
                          <a:solidFill>
                            <a:schemeClr val="dk1"/>
                          </a:solidFill>
                          <a:latin typeface="Calibri"/>
                        </a:defRPr>
                      </a:lvl8pPr>
                      <a:lvl9pPr marL="3657509" algn="l" defTabSz="914378" rtl="0" eaLnBrk="1" latinLnBrk="0" hangingPunct="1">
                        <a:defRPr sz="1800" kern="1200">
                          <a:solidFill>
                            <a:schemeClr val="dk1"/>
                          </a:solidFill>
                          <a:latin typeface="Calibri"/>
                        </a:defRPr>
                      </a:lvl9pPr>
                    </a:lstStyle>
                    <a:p>
                      <a:pPr algn="ctr">
                        <a:spcAft>
                          <a:spcPts val="0"/>
                        </a:spcAft>
                      </a:pPr>
                      <a:r>
                        <a:rPr lang="zh-CN" sz="2000" b="1" kern="100">
                          <a:solidFill>
                            <a:srgbClr val="004DA1"/>
                          </a:solidFill>
                          <a:effectLst/>
                          <a:latin typeface="楷体" panose="02010609060101010101" pitchFamily="49" charset="-122"/>
                          <a:ea typeface="楷体" panose="02010609060101010101" pitchFamily="49" charset="-122"/>
                        </a:rPr>
                        <a:t>价外税</a:t>
                      </a:r>
                      <a:endParaRPr lang="zh-CN" sz="2000" b="1" kern="10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78" rtl="0" eaLnBrk="1" latinLnBrk="0" hangingPunct="1">
                        <a:defRPr sz="1800" kern="1200">
                          <a:solidFill>
                            <a:schemeClr val="dk1"/>
                          </a:solidFill>
                          <a:latin typeface="Calibri"/>
                        </a:defRPr>
                      </a:lvl1pPr>
                      <a:lvl2pPr marL="457189" algn="l" defTabSz="914378" rtl="0" eaLnBrk="1" latinLnBrk="0" hangingPunct="1">
                        <a:defRPr sz="1800" kern="1200">
                          <a:solidFill>
                            <a:schemeClr val="dk1"/>
                          </a:solidFill>
                          <a:latin typeface="Calibri"/>
                        </a:defRPr>
                      </a:lvl2pPr>
                      <a:lvl3pPr marL="914378" algn="l" defTabSz="914378" rtl="0" eaLnBrk="1" latinLnBrk="0" hangingPunct="1">
                        <a:defRPr sz="1800" kern="1200">
                          <a:solidFill>
                            <a:schemeClr val="dk1"/>
                          </a:solidFill>
                          <a:latin typeface="Calibri"/>
                        </a:defRPr>
                      </a:lvl3pPr>
                      <a:lvl4pPr marL="1371566" algn="l" defTabSz="914378" rtl="0" eaLnBrk="1" latinLnBrk="0" hangingPunct="1">
                        <a:defRPr sz="1800" kern="1200">
                          <a:solidFill>
                            <a:schemeClr val="dk1"/>
                          </a:solidFill>
                          <a:latin typeface="Calibri"/>
                        </a:defRPr>
                      </a:lvl4pPr>
                      <a:lvl5pPr marL="1828754" algn="l" defTabSz="914378" rtl="0" eaLnBrk="1" latinLnBrk="0" hangingPunct="1">
                        <a:defRPr sz="1800" kern="1200">
                          <a:solidFill>
                            <a:schemeClr val="dk1"/>
                          </a:solidFill>
                          <a:latin typeface="Calibri"/>
                        </a:defRPr>
                      </a:lvl5pPr>
                      <a:lvl6pPr marL="2285943" algn="l" defTabSz="914378" rtl="0" eaLnBrk="1" latinLnBrk="0" hangingPunct="1">
                        <a:defRPr sz="1800" kern="1200">
                          <a:solidFill>
                            <a:schemeClr val="dk1"/>
                          </a:solidFill>
                          <a:latin typeface="Calibri"/>
                        </a:defRPr>
                      </a:lvl6pPr>
                      <a:lvl7pPr marL="2743132" algn="l" defTabSz="914378" rtl="0" eaLnBrk="1" latinLnBrk="0" hangingPunct="1">
                        <a:defRPr sz="1800" kern="1200">
                          <a:solidFill>
                            <a:schemeClr val="dk1"/>
                          </a:solidFill>
                          <a:latin typeface="Calibri"/>
                        </a:defRPr>
                      </a:lvl7pPr>
                      <a:lvl8pPr marL="3200320" algn="l" defTabSz="914378" rtl="0" eaLnBrk="1" latinLnBrk="0" hangingPunct="1">
                        <a:defRPr sz="1800" kern="1200">
                          <a:solidFill>
                            <a:schemeClr val="dk1"/>
                          </a:solidFill>
                          <a:latin typeface="Calibri"/>
                        </a:defRPr>
                      </a:lvl8pPr>
                      <a:lvl9pPr marL="3657509" algn="l" defTabSz="914378" rtl="0" eaLnBrk="1" latinLnBrk="0" hangingPunct="1">
                        <a:defRPr sz="1800" kern="1200">
                          <a:solidFill>
                            <a:schemeClr val="dk1"/>
                          </a:solidFill>
                          <a:latin typeface="Calibri"/>
                        </a:defRPr>
                      </a:lvl9pPr>
                    </a:lstStyle>
                    <a:p>
                      <a:pPr algn="ctr">
                        <a:spcAft>
                          <a:spcPts val="0"/>
                        </a:spcAft>
                      </a:pPr>
                      <a:r>
                        <a:rPr lang="zh-CN" sz="2000" b="1" kern="100">
                          <a:solidFill>
                            <a:srgbClr val="004DA1"/>
                          </a:solidFill>
                          <a:effectLst/>
                          <a:latin typeface="楷体" panose="02010609060101010101" pitchFamily="49" charset="-122"/>
                          <a:ea typeface="楷体" panose="02010609060101010101" pitchFamily="49" charset="-122"/>
                        </a:rPr>
                        <a:t>多环节</a:t>
                      </a:r>
                      <a:endParaRPr lang="zh-CN" sz="2000" b="1" kern="10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487423006"/>
                  </a:ext>
                </a:extLst>
              </a:tr>
              <a:tr h="332932">
                <a:tc>
                  <a:txBody>
                    <a:bodyPr/>
                    <a:lstStyle>
                      <a:lvl1pPr marL="0" algn="l" defTabSz="914378" rtl="0" eaLnBrk="1" latinLnBrk="0" hangingPunct="1">
                        <a:defRPr sz="1800" b="1" kern="1200">
                          <a:solidFill>
                            <a:schemeClr val="lt1"/>
                          </a:solidFill>
                          <a:latin typeface="Calibri"/>
                        </a:defRPr>
                      </a:lvl1pPr>
                      <a:lvl2pPr marL="457189" algn="l" defTabSz="914378" rtl="0" eaLnBrk="1" latinLnBrk="0" hangingPunct="1">
                        <a:defRPr sz="1800" b="1" kern="1200">
                          <a:solidFill>
                            <a:schemeClr val="lt1"/>
                          </a:solidFill>
                          <a:latin typeface="Calibri"/>
                        </a:defRPr>
                      </a:lvl2pPr>
                      <a:lvl3pPr marL="914378" algn="l" defTabSz="914378" rtl="0" eaLnBrk="1" latinLnBrk="0" hangingPunct="1">
                        <a:defRPr sz="1800" b="1" kern="1200">
                          <a:solidFill>
                            <a:schemeClr val="lt1"/>
                          </a:solidFill>
                          <a:latin typeface="Calibri"/>
                        </a:defRPr>
                      </a:lvl3pPr>
                      <a:lvl4pPr marL="1371566" algn="l" defTabSz="914378" rtl="0" eaLnBrk="1" latinLnBrk="0" hangingPunct="1">
                        <a:defRPr sz="1800" b="1" kern="1200">
                          <a:solidFill>
                            <a:schemeClr val="lt1"/>
                          </a:solidFill>
                          <a:latin typeface="Calibri"/>
                        </a:defRPr>
                      </a:lvl4pPr>
                      <a:lvl5pPr marL="1828754" algn="l" defTabSz="914378" rtl="0" eaLnBrk="1" latinLnBrk="0" hangingPunct="1">
                        <a:defRPr sz="1800" b="1" kern="1200">
                          <a:solidFill>
                            <a:schemeClr val="lt1"/>
                          </a:solidFill>
                          <a:latin typeface="Calibri"/>
                        </a:defRPr>
                      </a:lvl5pPr>
                      <a:lvl6pPr marL="2285943" algn="l" defTabSz="914378" rtl="0" eaLnBrk="1" latinLnBrk="0" hangingPunct="1">
                        <a:defRPr sz="1800" b="1" kern="1200">
                          <a:solidFill>
                            <a:schemeClr val="lt1"/>
                          </a:solidFill>
                          <a:latin typeface="Calibri"/>
                        </a:defRPr>
                      </a:lvl6pPr>
                      <a:lvl7pPr marL="2743132" algn="l" defTabSz="914378" rtl="0" eaLnBrk="1" latinLnBrk="0" hangingPunct="1">
                        <a:defRPr sz="1800" b="1" kern="1200">
                          <a:solidFill>
                            <a:schemeClr val="lt1"/>
                          </a:solidFill>
                          <a:latin typeface="Calibri"/>
                        </a:defRPr>
                      </a:lvl7pPr>
                      <a:lvl8pPr marL="3200320" algn="l" defTabSz="914378" rtl="0" eaLnBrk="1" latinLnBrk="0" hangingPunct="1">
                        <a:defRPr sz="1800" b="1" kern="1200">
                          <a:solidFill>
                            <a:schemeClr val="lt1"/>
                          </a:solidFill>
                          <a:latin typeface="Calibri"/>
                        </a:defRPr>
                      </a:lvl8pPr>
                      <a:lvl9pPr marL="3657509" algn="l" defTabSz="914378" rtl="0" eaLnBrk="1" latinLnBrk="0" hangingPunct="1">
                        <a:defRPr sz="1800" b="1" kern="1200">
                          <a:solidFill>
                            <a:schemeClr val="lt1"/>
                          </a:solidFill>
                          <a:latin typeface="Calibri"/>
                        </a:defRPr>
                      </a:lvl9pPr>
                    </a:lstStyle>
                    <a:p>
                      <a:pPr algn="ctr">
                        <a:spcAft>
                          <a:spcPts val="0"/>
                        </a:spcAft>
                      </a:pPr>
                      <a:r>
                        <a:rPr lang="zh-CN" sz="2000" b="1" kern="100" dirty="0">
                          <a:effectLst/>
                          <a:latin typeface="楷体" panose="02010609060101010101" pitchFamily="49" charset="-122"/>
                          <a:ea typeface="楷体" panose="02010609060101010101" pitchFamily="49" charset="-122"/>
                        </a:rPr>
                        <a:t>消费税</a:t>
                      </a:r>
                      <a:endParaRPr lang="zh-CN" sz="2000" b="1"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78" rtl="0" eaLnBrk="1" latinLnBrk="0" hangingPunct="1">
                        <a:defRPr sz="1800" kern="1200">
                          <a:solidFill>
                            <a:schemeClr val="dk1"/>
                          </a:solidFill>
                          <a:latin typeface="Calibri"/>
                        </a:defRPr>
                      </a:lvl1pPr>
                      <a:lvl2pPr marL="457189" algn="l" defTabSz="914378" rtl="0" eaLnBrk="1" latinLnBrk="0" hangingPunct="1">
                        <a:defRPr sz="1800" kern="1200">
                          <a:solidFill>
                            <a:schemeClr val="dk1"/>
                          </a:solidFill>
                          <a:latin typeface="Calibri"/>
                        </a:defRPr>
                      </a:lvl2pPr>
                      <a:lvl3pPr marL="914378" algn="l" defTabSz="914378" rtl="0" eaLnBrk="1" latinLnBrk="0" hangingPunct="1">
                        <a:defRPr sz="1800" kern="1200">
                          <a:solidFill>
                            <a:schemeClr val="dk1"/>
                          </a:solidFill>
                          <a:latin typeface="Calibri"/>
                        </a:defRPr>
                      </a:lvl3pPr>
                      <a:lvl4pPr marL="1371566" algn="l" defTabSz="914378" rtl="0" eaLnBrk="1" latinLnBrk="0" hangingPunct="1">
                        <a:defRPr sz="1800" kern="1200">
                          <a:solidFill>
                            <a:schemeClr val="dk1"/>
                          </a:solidFill>
                          <a:latin typeface="Calibri"/>
                        </a:defRPr>
                      </a:lvl4pPr>
                      <a:lvl5pPr marL="1828754" algn="l" defTabSz="914378" rtl="0" eaLnBrk="1" latinLnBrk="0" hangingPunct="1">
                        <a:defRPr sz="1800" kern="1200">
                          <a:solidFill>
                            <a:schemeClr val="dk1"/>
                          </a:solidFill>
                          <a:latin typeface="Calibri"/>
                        </a:defRPr>
                      </a:lvl5pPr>
                      <a:lvl6pPr marL="2285943" algn="l" defTabSz="914378" rtl="0" eaLnBrk="1" latinLnBrk="0" hangingPunct="1">
                        <a:defRPr sz="1800" kern="1200">
                          <a:solidFill>
                            <a:schemeClr val="dk1"/>
                          </a:solidFill>
                          <a:latin typeface="Calibri"/>
                        </a:defRPr>
                      </a:lvl6pPr>
                      <a:lvl7pPr marL="2743132" algn="l" defTabSz="914378" rtl="0" eaLnBrk="1" latinLnBrk="0" hangingPunct="1">
                        <a:defRPr sz="1800" kern="1200">
                          <a:solidFill>
                            <a:schemeClr val="dk1"/>
                          </a:solidFill>
                          <a:latin typeface="Calibri"/>
                        </a:defRPr>
                      </a:lvl7pPr>
                      <a:lvl8pPr marL="3200320" algn="l" defTabSz="914378" rtl="0" eaLnBrk="1" latinLnBrk="0" hangingPunct="1">
                        <a:defRPr sz="1800" kern="1200">
                          <a:solidFill>
                            <a:schemeClr val="dk1"/>
                          </a:solidFill>
                          <a:latin typeface="Calibri"/>
                        </a:defRPr>
                      </a:lvl8pPr>
                      <a:lvl9pPr marL="3657509" algn="l" defTabSz="914378" rtl="0" eaLnBrk="1" latinLnBrk="0" hangingPunct="1">
                        <a:defRPr sz="1800" kern="1200">
                          <a:solidFill>
                            <a:schemeClr val="dk1"/>
                          </a:solidFill>
                          <a:latin typeface="Calibri"/>
                        </a:defRPr>
                      </a:lvl9pPr>
                    </a:lstStyle>
                    <a:p>
                      <a:pPr algn="ctr">
                        <a:spcAft>
                          <a:spcPts val="0"/>
                        </a:spcAft>
                      </a:pPr>
                      <a:r>
                        <a:rPr lang="zh-CN" sz="2000" b="1" kern="100">
                          <a:solidFill>
                            <a:srgbClr val="004DA1"/>
                          </a:solidFill>
                          <a:effectLst/>
                          <a:latin typeface="楷体" panose="02010609060101010101" pitchFamily="49" charset="-122"/>
                          <a:ea typeface="楷体" panose="02010609060101010101" pitchFamily="49" charset="-122"/>
                        </a:rPr>
                        <a:t>限制</a:t>
                      </a:r>
                      <a:endParaRPr lang="zh-CN" sz="2000" b="1" kern="10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78" rtl="0" eaLnBrk="1" latinLnBrk="0" hangingPunct="1">
                        <a:defRPr sz="1800" kern="1200">
                          <a:solidFill>
                            <a:schemeClr val="dk1"/>
                          </a:solidFill>
                          <a:latin typeface="Calibri"/>
                        </a:defRPr>
                      </a:lvl1pPr>
                      <a:lvl2pPr marL="457189" algn="l" defTabSz="914378" rtl="0" eaLnBrk="1" latinLnBrk="0" hangingPunct="1">
                        <a:defRPr sz="1800" kern="1200">
                          <a:solidFill>
                            <a:schemeClr val="dk1"/>
                          </a:solidFill>
                          <a:latin typeface="Calibri"/>
                        </a:defRPr>
                      </a:lvl2pPr>
                      <a:lvl3pPr marL="914378" algn="l" defTabSz="914378" rtl="0" eaLnBrk="1" latinLnBrk="0" hangingPunct="1">
                        <a:defRPr sz="1800" kern="1200">
                          <a:solidFill>
                            <a:schemeClr val="dk1"/>
                          </a:solidFill>
                          <a:latin typeface="Calibri"/>
                        </a:defRPr>
                      </a:lvl3pPr>
                      <a:lvl4pPr marL="1371566" algn="l" defTabSz="914378" rtl="0" eaLnBrk="1" latinLnBrk="0" hangingPunct="1">
                        <a:defRPr sz="1800" kern="1200">
                          <a:solidFill>
                            <a:schemeClr val="dk1"/>
                          </a:solidFill>
                          <a:latin typeface="Calibri"/>
                        </a:defRPr>
                      </a:lvl4pPr>
                      <a:lvl5pPr marL="1828754" algn="l" defTabSz="914378" rtl="0" eaLnBrk="1" latinLnBrk="0" hangingPunct="1">
                        <a:defRPr sz="1800" kern="1200">
                          <a:solidFill>
                            <a:schemeClr val="dk1"/>
                          </a:solidFill>
                          <a:latin typeface="Calibri"/>
                        </a:defRPr>
                      </a:lvl5pPr>
                      <a:lvl6pPr marL="2285943" algn="l" defTabSz="914378" rtl="0" eaLnBrk="1" latinLnBrk="0" hangingPunct="1">
                        <a:defRPr sz="1800" kern="1200">
                          <a:solidFill>
                            <a:schemeClr val="dk1"/>
                          </a:solidFill>
                          <a:latin typeface="Calibri"/>
                        </a:defRPr>
                      </a:lvl6pPr>
                      <a:lvl7pPr marL="2743132" algn="l" defTabSz="914378" rtl="0" eaLnBrk="1" latinLnBrk="0" hangingPunct="1">
                        <a:defRPr sz="1800" kern="1200">
                          <a:solidFill>
                            <a:schemeClr val="dk1"/>
                          </a:solidFill>
                          <a:latin typeface="Calibri"/>
                        </a:defRPr>
                      </a:lvl7pPr>
                      <a:lvl8pPr marL="3200320" algn="l" defTabSz="914378" rtl="0" eaLnBrk="1" latinLnBrk="0" hangingPunct="1">
                        <a:defRPr sz="1800" kern="1200">
                          <a:solidFill>
                            <a:schemeClr val="dk1"/>
                          </a:solidFill>
                          <a:latin typeface="Calibri"/>
                        </a:defRPr>
                      </a:lvl8pPr>
                      <a:lvl9pPr marL="3657509" algn="l" defTabSz="914378" rtl="0" eaLnBrk="1" latinLnBrk="0" hangingPunct="1">
                        <a:defRPr sz="1800" kern="1200">
                          <a:solidFill>
                            <a:schemeClr val="dk1"/>
                          </a:solidFill>
                          <a:latin typeface="Calibri"/>
                        </a:defRPr>
                      </a:lvl9pPr>
                    </a:lstStyle>
                    <a:p>
                      <a:pPr algn="ctr">
                        <a:spcAft>
                          <a:spcPts val="0"/>
                        </a:spcAft>
                      </a:pPr>
                      <a:r>
                        <a:rPr lang="zh-CN" sz="2000" b="1" kern="100" dirty="0">
                          <a:solidFill>
                            <a:srgbClr val="004DA1"/>
                          </a:solidFill>
                          <a:effectLst/>
                          <a:latin typeface="楷体" panose="02010609060101010101" pitchFamily="49" charset="-122"/>
                          <a:ea typeface="楷体" panose="02010609060101010101" pitchFamily="49" charset="-122"/>
                        </a:rPr>
                        <a:t>特定货物</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78" rtl="0" eaLnBrk="1" latinLnBrk="0" hangingPunct="1">
                        <a:defRPr sz="1800" kern="1200">
                          <a:solidFill>
                            <a:schemeClr val="dk1"/>
                          </a:solidFill>
                          <a:latin typeface="Calibri"/>
                        </a:defRPr>
                      </a:lvl1pPr>
                      <a:lvl2pPr marL="457189" algn="l" defTabSz="914378" rtl="0" eaLnBrk="1" latinLnBrk="0" hangingPunct="1">
                        <a:defRPr sz="1800" kern="1200">
                          <a:solidFill>
                            <a:schemeClr val="dk1"/>
                          </a:solidFill>
                          <a:latin typeface="Calibri"/>
                        </a:defRPr>
                      </a:lvl2pPr>
                      <a:lvl3pPr marL="914378" algn="l" defTabSz="914378" rtl="0" eaLnBrk="1" latinLnBrk="0" hangingPunct="1">
                        <a:defRPr sz="1800" kern="1200">
                          <a:solidFill>
                            <a:schemeClr val="dk1"/>
                          </a:solidFill>
                          <a:latin typeface="Calibri"/>
                        </a:defRPr>
                      </a:lvl3pPr>
                      <a:lvl4pPr marL="1371566" algn="l" defTabSz="914378" rtl="0" eaLnBrk="1" latinLnBrk="0" hangingPunct="1">
                        <a:defRPr sz="1800" kern="1200">
                          <a:solidFill>
                            <a:schemeClr val="dk1"/>
                          </a:solidFill>
                          <a:latin typeface="Calibri"/>
                        </a:defRPr>
                      </a:lvl4pPr>
                      <a:lvl5pPr marL="1828754" algn="l" defTabSz="914378" rtl="0" eaLnBrk="1" latinLnBrk="0" hangingPunct="1">
                        <a:defRPr sz="1800" kern="1200">
                          <a:solidFill>
                            <a:schemeClr val="dk1"/>
                          </a:solidFill>
                          <a:latin typeface="Calibri"/>
                        </a:defRPr>
                      </a:lvl5pPr>
                      <a:lvl6pPr marL="2285943" algn="l" defTabSz="914378" rtl="0" eaLnBrk="1" latinLnBrk="0" hangingPunct="1">
                        <a:defRPr sz="1800" kern="1200">
                          <a:solidFill>
                            <a:schemeClr val="dk1"/>
                          </a:solidFill>
                          <a:latin typeface="Calibri"/>
                        </a:defRPr>
                      </a:lvl6pPr>
                      <a:lvl7pPr marL="2743132" algn="l" defTabSz="914378" rtl="0" eaLnBrk="1" latinLnBrk="0" hangingPunct="1">
                        <a:defRPr sz="1800" kern="1200">
                          <a:solidFill>
                            <a:schemeClr val="dk1"/>
                          </a:solidFill>
                          <a:latin typeface="Calibri"/>
                        </a:defRPr>
                      </a:lvl7pPr>
                      <a:lvl8pPr marL="3200320" algn="l" defTabSz="914378" rtl="0" eaLnBrk="1" latinLnBrk="0" hangingPunct="1">
                        <a:defRPr sz="1800" kern="1200">
                          <a:solidFill>
                            <a:schemeClr val="dk1"/>
                          </a:solidFill>
                          <a:latin typeface="Calibri"/>
                        </a:defRPr>
                      </a:lvl8pPr>
                      <a:lvl9pPr marL="3657509" algn="l" defTabSz="914378" rtl="0" eaLnBrk="1" latinLnBrk="0" hangingPunct="1">
                        <a:defRPr sz="1800" kern="1200">
                          <a:solidFill>
                            <a:schemeClr val="dk1"/>
                          </a:solidFill>
                          <a:latin typeface="Calibri"/>
                        </a:defRPr>
                      </a:lvl9pPr>
                    </a:lstStyle>
                    <a:p>
                      <a:pPr algn="ctr">
                        <a:spcAft>
                          <a:spcPts val="0"/>
                        </a:spcAft>
                      </a:pPr>
                      <a:r>
                        <a:rPr lang="zh-CN" sz="2000" b="1" kern="100" dirty="0">
                          <a:solidFill>
                            <a:srgbClr val="004DA1"/>
                          </a:solidFill>
                          <a:effectLst/>
                          <a:latin typeface="楷体" panose="02010609060101010101" pitchFamily="49" charset="-122"/>
                          <a:ea typeface="楷体" panose="02010609060101010101" pitchFamily="49" charset="-122"/>
                        </a:rPr>
                        <a:t>价内税</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78" rtl="0" eaLnBrk="1" latinLnBrk="0" hangingPunct="1">
                        <a:defRPr sz="1800" kern="1200">
                          <a:solidFill>
                            <a:schemeClr val="dk1"/>
                          </a:solidFill>
                          <a:latin typeface="Calibri"/>
                        </a:defRPr>
                      </a:lvl1pPr>
                      <a:lvl2pPr marL="457189" algn="l" defTabSz="914378" rtl="0" eaLnBrk="1" latinLnBrk="0" hangingPunct="1">
                        <a:defRPr sz="1800" kern="1200">
                          <a:solidFill>
                            <a:schemeClr val="dk1"/>
                          </a:solidFill>
                          <a:latin typeface="Calibri"/>
                        </a:defRPr>
                      </a:lvl2pPr>
                      <a:lvl3pPr marL="914378" algn="l" defTabSz="914378" rtl="0" eaLnBrk="1" latinLnBrk="0" hangingPunct="1">
                        <a:defRPr sz="1800" kern="1200">
                          <a:solidFill>
                            <a:schemeClr val="dk1"/>
                          </a:solidFill>
                          <a:latin typeface="Calibri"/>
                        </a:defRPr>
                      </a:lvl3pPr>
                      <a:lvl4pPr marL="1371566" algn="l" defTabSz="914378" rtl="0" eaLnBrk="1" latinLnBrk="0" hangingPunct="1">
                        <a:defRPr sz="1800" kern="1200">
                          <a:solidFill>
                            <a:schemeClr val="dk1"/>
                          </a:solidFill>
                          <a:latin typeface="Calibri"/>
                        </a:defRPr>
                      </a:lvl4pPr>
                      <a:lvl5pPr marL="1828754" algn="l" defTabSz="914378" rtl="0" eaLnBrk="1" latinLnBrk="0" hangingPunct="1">
                        <a:defRPr sz="1800" kern="1200">
                          <a:solidFill>
                            <a:schemeClr val="dk1"/>
                          </a:solidFill>
                          <a:latin typeface="Calibri"/>
                        </a:defRPr>
                      </a:lvl5pPr>
                      <a:lvl6pPr marL="2285943" algn="l" defTabSz="914378" rtl="0" eaLnBrk="1" latinLnBrk="0" hangingPunct="1">
                        <a:defRPr sz="1800" kern="1200">
                          <a:solidFill>
                            <a:schemeClr val="dk1"/>
                          </a:solidFill>
                          <a:latin typeface="Calibri"/>
                        </a:defRPr>
                      </a:lvl6pPr>
                      <a:lvl7pPr marL="2743132" algn="l" defTabSz="914378" rtl="0" eaLnBrk="1" latinLnBrk="0" hangingPunct="1">
                        <a:defRPr sz="1800" kern="1200">
                          <a:solidFill>
                            <a:schemeClr val="dk1"/>
                          </a:solidFill>
                          <a:latin typeface="Calibri"/>
                        </a:defRPr>
                      </a:lvl7pPr>
                      <a:lvl8pPr marL="3200320" algn="l" defTabSz="914378" rtl="0" eaLnBrk="1" latinLnBrk="0" hangingPunct="1">
                        <a:defRPr sz="1800" kern="1200">
                          <a:solidFill>
                            <a:schemeClr val="dk1"/>
                          </a:solidFill>
                          <a:latin typeface="Calibri"/>
                        </a:defRPr>
                      </a:lvl8pPr>
                      <a:lvl9pPr marL="3657509" algn="l" defTabSz="914378" rtl="0" eaLnBrk="1" latinLnBrk="0" hangingPunct="1">
                        <a:defRPr sz="1800" kern="1200">
                          <a:solidFill>
                            <a:schemeClr val="dk1"/>
                          </a:solidFill>
                          <a:latin typeface="Calibri"/>
                        </a:defRPr>
                      </a:lvl9pPr>
                    </a:lstStyle>
                    <a:p>
                      <a:pPr algn="ctr">
                        <a:spcAft>
                          <a:spcPts val="0"/>
                        </a:spcAft>
                      </a:pPr>
                      <a:r>
                        <a:rPr lang="zh-CN" sz="2000" b="1" kern="100" dirty="0">
                          <a:solidFill>
                            <a:srgbClr val="004DA1"/>
                          </a:solidFill>
                          <a:effectLst/>
                          <a:latin typeface="楷体" panose="02010609060101010101" pitchFamily="49" charset="-122"/>
                          <a:ea typeface="楷体" panose="02010609060101010101" pitchFamily="49" charset="-122"/>
                        </a:rPr>
                        <a:t>单一环节</a:t>
                      </a:r>
                      <a:endParaRPr lang="zh-CN" sz="2000" b="1" kern="100" dirty="0">
                        <a:solidFill>
                          <a:srgbClr val="004DA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071428775"/>
                  </a:ext>
                </a:extLst>
              </a:tr>
            </a:tbl>
          </a:graphicData>
        </a:graphic>
      </p:graphicFrame>
      <p:sp>
        <p:nvSpPr>
          <p:cNvPr id="5" name="矩形 4">
            <a:extLst>
              <a:ext uri="{FF2B5EF4-FFF2-40B4-BE49-F238E27FC236}">
                <a16:creationId xmlns:a16="http://schemas.microsoft.com/office/drawing/2014/main" id="{0A757BC4-A84E-4E73-A895-348D92D88E05}"/>
              </a:ext>
            </a:extLst>
          </p:cNvPr>
          <p:cNvSpPr/>
          <p:nvPr/>
        </p:nvSpPr>
        <p:spPr>
          <a:xfrm>
            <a:off x="2105248" y="2158240"/>
            <a:ext cx="1731284" cy="1331728"/>
          </a:xfrm>
          <a:prstGeom prst="rect">
            <a:avLst/>
          </a:prstGeom>
          <a:solidFill>
            <a:srgbClr val="004DA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文本框 9">
            <a:extLst>
              <a:ext uri="{FF2B5EF4-FFF2-40B4-BE49-F238E27FC236}">
                <a16:creationId xmlns:a16="http://schemas.microsoft.com/office/drawing/2014/main" id="{6ED5EBFB-91B5-4F4A-B59C-6C71E9FD0924}"/>
              </a:ext>
            </a:extLst>
          </p:cNvPr>
          <p:cNvSpPr txBox="1"/>
          <p:nvPr/>
        </p:nvSpPr>
        <p:spPr>
          <a:xfrm>
            <a:off x="2647508" y="1212492"/>
            <a:ext cx="4572000" cy="559769"/>
          </a:xfrm>
          <a:prstGeom prst="rect">
            <a:avLst/>
          </a:prstGeom>
          <a:noFill/>
        </p:spPr>
        <p:txBody>
          <a:bodyPr wrap="square">
            <a:spAutoFit/>
          </a:bodyPr>
          <a:lstStyle/>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zh-CN" sz="24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【增值税</a:t>
            </a:r>
            <a:r>
              <a:rPr kumimoji="0" lang="en-US" altLang="zh-CN" sz="24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VS</a:t>
            </a:r>
            <a:r>
              <a:rPr kumimoji="0" lang="zh-CN" altLang="zh-CN" sz="24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消费税】</a:t>
            </a:r>
          </a:p>
        </p:txBody>
      </p:sp>
      <p:sp>
        <p:nvSpPr>
          <p:cNvPr id="11" name="矩形 10">
            <a:extLst>
              <a:ext uri="{FF2B5EF4-FFF2-40B4-BE49-F238E27FC236}">
                <a16:creationId xmlns:a16="http://schemas.microsoft.com/office/drawing/2014/main" id="{C3641DA8-F2D1-4CD4-8162-167FDE84A9C8}"/>
              </a:ext>
            </a:extLst>
          </p:cNvPr>
          <p:cNvSpPr/>
          <p:nvPr/>
        </p:nvSpPr>
        <p:spPr>
          <a:xfrm>
            <a:off x="3836532" y="2158240"/>
            <a:ext cx="1529366" cy="1331728"/>
          </a:xfrm>
          <a:prstGeom prst="rect">
            <a:avLst/>
          </a:prstGeom>
          <a:solidFill>
            <a:srgbClr val="004DA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矩形 11">
            <a:extLst>
              <a:ext uri="{FF2B5EF4-FFF2-40B4-BE49-F238E27FC236}">
                <a16:creationId xmlns:a16="http://schemas.microsoft.com/office/drawing/2014/main" id="{497DF089-B839-4A0D-8364-53CD38762811}"/>
              </a:ext>
            </a:extLst>
          </p:cNvPr>
          <p:cNvSpPr/>
          <p:nvPr/>
        </p:nvSpPr>
        <p:spPr>
          <a:xfrm>
            <a:off x="5365898" y="2145977"/>
            <a:ext cx="1594883" cy="1331728"/>
          </a:xfrm>
          <a:prstGeom prst="rect">
            <a:avLst/>
          </a:prstGeom>
          <a:solidFill>
            <a:srgbClr val="004DA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矩形 12">
            <a:extLst>
              <a:ext uri="{FF2B5EF4-FFF2-40B4-BE49-F238E27FC236}">
                <a16:creationId xmlns:a16="http://schemas.microsoft.com/office/drawing/2014/main" id="{4C49B8A7-CD50-49C8-BDB1-E45B68A12285}"/>
              </a:ext>
            </a:extLst>
          </p:cNvPr>
          <p:cNvSpPr/>
          <p:nvPr/>
        </p:nvSpPr>
        <p:spPr>
          <a:xfrm>
            <a:off x="6960781" y="2145977"/>
            <a:ext cx="1594883" cy="1331728"/>
          </a:xfrm>
          <a:prstGeom prst="rect">
            <a:avLst/>
          </a:prstGeom>
          <a:solidFill>
            <a:srgbClr val="004DA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文本框 4">
            <a:extLst>
              <a:ext uri="{FF2B5EF4-FFF2-40B4-BE49-F238E27FC236}">
                <a16:creationId xmlns:a16="http://schemas.microsoft.com/office/drawing/2014/main" id="{E33320BA-EBA4-405B-8859-189F1C0E0F10}"/>
              </a:ext>
            </a:extLst>
          </p:cNvPr>
          <p:cNvSpPr txBox="1"/>
          <p:nvPr/>
        </p:nvSpPr>
        <p:spPr>
          <a:xfrm>
            <a:off x="836428" y="299722"/>
            <a:ext cx="7393172" cy="500137"/>
          </a:xfrm>
          <a:prstGeom prst="rect">
            <a:avLst/>
          </a:prstGeom>
          <a:noFill/>
        </p:spPr>
        <p:txBody>
          <a:bodyPr wrap="square" lIns="68580" tIns="34290" rIns="68580" bIns="34290" rtlCol="0">
            <a:spAutoFit/>
          </a:bodyPr>
          <a:lstStyle/>
          <a:p>
            <a:pPr algn="ctr"/>
            <a:r>
              <a:rPr lang="zh-CN" altLang="en-US" sz="2800" b="1" dirty="0">
                <a:solidFill>
                  <a:srgbClr val="0070C0"/>
                </a:solidFill>
                <a:sym typeface="+mn-lt"/>
              </a:rPr>
              <a:t>二</a:t>
            </a:r>
            <a:r>
              <a:rPr lang="zh-CN" altLang="zh-CN" sz="2800" b="1" dirty="0">
                <a:solidFill>
                  <a:srgbClr val="0070C0"/>
                </a:solidFill>
                <a:sym typeface="+mn-lt"/>
              </a:rPr>
              <a:t>、消费税</a:t>
            </a:r>
            <a:r>
              <a:rPr lang="zh-CN" altLang="en-US" sz="2800" b="1" dirty="0">
                <a:solidFill>
                  <a:srgbClr val="0070C0"/>
                </a:solidFill>
                <a:sym typeface="+mn-lt"/>
              </a:rPr>
              <a:t>特点</a:t>
            </a:r>
            <a:endParaRPr lang="zh-CN" altLang="zh-CN" sz="2800" b="1" dirty="0">
              <a:solidFill>
                <a:srgbClr val="0070C0"/>
              </a:solidFill>
              <a:sym typeface="+mn-lt"/>
            </a:endParaRPr>
          </a:p>
        </p:txBody>
      </p:sp>
    </p:spTree>
    <p:extLst>
      <p:ext uri="{BB962C8B-B14F-4D97-AF65-F5344CB8AC3E}">
        <p14:creationId xmlns:p14="http://schemas.microsoft.com/office/powerpoint/2010/main" val="190596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90</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018557" cy="3887763"/>
          </a:xfrm>
          <a:prstGeom prst="rect">
            <a:avLst/>
          </a:prstGeom>
        </p:spPr>
        <p:txBody>
          <a:bodyPr vert="horz" lIns="91440" tIns="45720" rIns="91440" bIns="45720" rtlCol="0">
            <a:normAutofit fontScale="92500" lnSpcReduction="100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a:t>
            </a:r>
            <a:r>
              <a:rPr lang="en-US" altLang="zh-CN" dirty="0">
                <a:latin typeface="+mn-lt"/>
                <a:ea typeface="+mn-ea"/>
                <a:cs typeface="+mn-ea"/>
                <a:sym typeface="+mn-lt"/>
              </a:rPr>
              <a:t>2022</a:t>
            </a:r>
            <a:r>
              <a:rPr lang="zh-CN" altLang="en-US" dirty="0">
                <a:latin typeface="+mn-lt"/>
                <a:ea typeface="+mn-ea"/>
                <a:cs typeface="+mn-ea"/>
                <a:sym typeface="+mn-lt"/>
              </a:rPr>
              <a:t>年）甲石化公司</a:t>
            </a:r>
            <a:r>
              <a:rPr lang="en-US" altLang="zh-CN" dirty="0">
                <a:latin typeface="+mn-lt"/>
                <a:ea typeface="+mn-ea"/>
                <a:cs typeface="+mn-ea"/>
                <a:sym typeface="+mn-lt"/>
              </a:rPr>
              <a:t>2022</a:t>
            </a:r>
            <a:r>
              <a:rPr lang="zh-CN" altLang="en-US" dirty="0">
                <a:latin typeface="+mn-lt"/>
                <a:ea typeface="+mn-ea"/>
                <a:cs typeface="+mn-ea"/>
                <a:sym typeface="+mn-lt"/>
              </a:rPr>
              <a:t>年</a:t>
            </a:r>
            <a:r>
              <a:rPr lang="en-US" altLang="zh-CN" dirty="0">
                <a:latin typeface="+mn-lt"/>
                <a:ea typeface="+mn-ea"/>
                <a:cs typeface="+mn-ea"/>
                <a:sym typeface="+mn-lt"/>
              </a:rPr>
              <a:t>11</a:t>
            </a:r>
            <a:r>
              <a:rPr lang="zh-CN" altLang="en-US" dirty="0">
                <a:latin typeface="+mn-lt"/>
                <a:ea typeface="+mn-ea"/>
                <a:cs typeface="+mn-ea"/>
                <a:sym typeface="+mn-lt"/>
              </a:rPr>
              <a:t>月生产汽油</a:t>
            </a:r>
            <a:r>
              <a:rPr lang="en-US" altLang="zh-CN" dirty="0">
                <a:latin typeface="+mn-lt"/>
                <a:ea typeface="+mn-ea"/>
                <a:cs typeface="+mn-ea"/>
                <a:sym typeface="+mn-lt"/>
              </a:rPr>
              <a:t>6 000</a:t>
            </a:r>
            <a:r>
              <a:rPr lang="zh-CN" altLang="en-US" dirty="0">
                <a:latin typeface="+mn-lt"/>
                <a:ea typeface="+mn-ea"/>
                <a:cs typeface="+mn-ea"/>
                <a:sym typeface="+mn-lt"/>
              </a:rPr>
              <a:t>吨，其中</a:t>
            </a:r>
            <a:r>
              <a:rPr lang="en-US" altLang="zh-CN" dirty="0">
                <a:latin typeface="+mn-lt"/>
                <a:ea typeface="+mn-ea"/>
                <a:cs typeface="+mn-ea"/>
                <a:sym typeface="+mn-lt"/>
              </a:rPr>
              <a:t>5 000</a:t>
            </a:r>
            <a:r>
              <a:rPr lang="zh-CN" altLang="en-US" dirty="0">
                <a:latin typeface="+mn-lt"/>
                <a:ea typeface="+mn-ea"/>
                <a:cs typeface="+mn-ea"/>
                <a:sym typeface="+mn-lt"/>
              </a:rPr>
              <a:t>吨对外销售，</a:t>
            </a:r>
            <a:r>
              <a:rPr lang="en-US" altLang="zh-CN" dirty="0">
                <a:latin typeface="+mn-lt"/>
                <a:ea typeface="+mn-ea"/>
                <a:cs typeface="+mn-ea"/>
                <a:sym typeface="+mn-lt"/>
              </a:rPr>
              <a:t>20</a:t>
            </a:r>
            <a:r>
              <a:rPr lang="zh-CN" altLang="en-US" dirty="0">
                <a:latin typeface="+mn-lt"/>
                <a:ea typeface="+mn-ea"/>
                <a:cs typeface="+mn-ea"/>
                <a:sym typeface="+mn-lt"/>
              </a:rPr>
              <a:t>吨属于本单位车辆使用，</a:t>
            </a:r>
            <a:r>
              <a:rPr lang="en-US" altLang="zh-CN" dirty="0">
                <a:latin typeface="+mn-lt"/>
                <a:ea typeface="+mn-ea"/>
                <a:cs typeface="+mn-ea"/>
                <a:sym typeface="+mn-lt"/>
              </a:rPr>
              <a:t>50</a:t>
            </a:r>
            <a:r>
              <a:rPr lang="zh-CN" altLang="en-US" dirty="0">
                <a:latin typeface="+mn-lt"/>
                <a:ea typeface="+mn-ea"/>
                <a:cs typeface="+mn-ea"/>
                <a:sym typeface="+mn-lt"/>
              </a:rPr>
              <a:t>吨用于赞助其他单位，已知汽油</a:t>
            </a:r>
            <a:r>
              <a:rPr lang="en-US" altLang="zh-CN" dirty="0">
                <a:latin typeface="+mn-lt"/>
                <a:ea typeface="+mn-ea"/>
                <a:cs typeface="+mn-ea"/>
                <a:sym typeface="+mn-lt"/>
              </a:rPr>
              <a:t>1</a:t>
            </a:r>
            <a:r>
              <a:rPr lang="zh-CN" altLang="en-US" dirty="0">
                <a:latin typeface="+mn-lt"/>
                <a:ea typeface="+mn-ea"/>
                <a:cs typeface="+mn-ea"/>
                <a:sym typeface="+mn-lt"/>
              </a:rPr>
              <a:t>吨＝</a:t>
            </a:r>
            <a:r>
              <a:rPr lang="en-US" altLang="zh-CN" dirty="0">
                <a:latin typeface="+mn-lt"/>
                <a:ea typeface="+mn-ea"/>
                <a:cs typeface="+mn-ea"/>
                <a:sym typeface="+mn-lt"/>
              </a:rPr>
              <a:t>1 388</a:t>
            </a:r>
            <a:r>
              <a:rPr lang="zh-CN" altLang="en-US" dirty="0">
                <a:latin typeface="+mn-lt"/>
                <a:ea typeface="+mn-ea"/>
                <a:cs typeface="+mn-ea"/>
                <a:sym typeface="+mn-lt"/>
              </a:rPr>
              <a:t>升，汽油消费税税率为</a:t>
            </a:r>
            <a:r>
              <a:rPr lang="en-US" altLang="zh-CN" dirty="0">
                <a:latin typeface="+mn-lt"/>
                <a:ea typeface="+mn-ea"/>
                <a:cs typeface="+mn-ea"/>
                <a:sym typeface="+mn-lt"/>
              </a:rPr>
              <a:t>1.52</a:t>
            </a:r>
            <a:r>
              <a:rPr lang="zh-CN" altLang="en-US" dirty="0">
                <a:latin typeface="+mn-lt"/>
                <a:ea typeface="+mn-ea"/>
                <a:cs typeface="+mn-ea"/>
                <a:sym typeface="+mn-lt"/>
              </a:rPr>
              <a:t>元</a:t>
            </a:r>
            <a:r>
              <a:rPr lang="en-US" altLang="zh-CN" dirty="0">
                <a:latin typeface="+mn-lt"/>
                <a:ea typeface="+mn-ea"/>
                <a:cs typeface="+mn-ea"/>
                <a:sym typeface="+mn-lt"/>
              </a:rPr>
              <a:t>/</a:t>
            </a:r>
            <a:r>
              <a:rPr lang="zh-CN" altLang="en-US" dirty="0">
                <a:latin typeface="+mn-lt"/>
                <a:ea typeface="+mn-ea"/>
                <a:cs typeface="+mn-ea"/>
                <a:sym typeface="+mn-lt"/>
              </a:rPr>
              <a:t>升，计算甲石化公司当月上述业务应缴纳消费税税额的下列算式中，正确的是（　）。</a:t>
            </a:r>
          </a:p>
          <a:p>
            <a:r>
              <a:rPr lang="zh-CN" altLang="en-US" dirty="0">
                <a:latin typeface="+mn-lt"/>
                <a:ea typeface="+mn-ea"/>
                <a:cs typeface="+mn-ea"/>
                <a:sym typeface="+mn-lt"/>
              </a:rPr>
              <a:t>　　</a:t>
            </a:r>
            <a:r>
              <a:rPr lang="en-US" altLang="zh-CN" dirty="0">
                <a:latin typeface="+mn-lt"/>
                <a:ea typeface="+mn-ea"/>
                <a:cs typeface="+mn-ea"/>
                <a:sym typeface="+mn-lt"/>
              </a:rPr>
              <a:t>A.6 000×1 388×1.52</a:t>
            </a:r>
            <a:r>
              <a:rPr lang="zh-CN" altLang="en-US" dirty="0">
                <a:latin typeface="+mn-lt"/>
                <a:ea typeface="+mn-ea"/>
                <a:cs typeface="+mn-ea"/>
                <a:sym typeface="+mn-lt"/>
              </a:rPr>
              <a:t>＝</a:t>
            </a:r>
            <a:r>
              <a:rPr lang="en-US" altLang="zh-CN" dirty="0">
                <a:latin typeface="+mn-lt"/>
                <a:ea typeface="+mn-ea"/>
                <a:cs typeface="+mn-ea"/>
                <a:sym typeface="+mn-lt"/>
              </a:rPr>
              <a:t>12 658 560</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B.</a:t>
            </a:r>
            <a:r>
              <a:rPr lang="zh-CN" altLang="en-US" dirty="0">
                <a:latin typeface="+mn-lt"/>
                <a:ea typeface="+mn-ea"/>
                <a:cs typeface="+mn-ea"/>
                <a:sym typeface="+mn-lt"/>
              </a:rPr>
              <a:t>（</a:t>
            </a:r>
            <a:r>
              <a:rPr lang="en-US" altLang="zh-CN" dirty="0">
                <a:latin typeface="+mn-lt"/>
                <a:ea typeface="+mn-ea"/>
                <a:cs typeface="+mn-ea"/>
                <a:sym typeface="+mn-lt"/>
              </a:rPr>
              <a:t>5 000</a:t>
            </a:r>
            <a:r>
              <a:rPr lang="zh-CN" altLang="en-US" dirty="0">
                <a:latin typeface="+mn-lt"/>
                <a:ea typeface="+mn-ea"/>
                <a:cs typeface="+mn-ea"/>
                <a:sym typeface="+mn-lt"/>
              </a:rPr>
              <a:t>＋</a:t>
            </a:r>
            <a:r>
              <a:rPr lang="en-US" altLang="zh-CN" dirty="0">
                <a:latin typeface="+mn-lt"/>
                <a:ea typeface="+mn-ea"/>
                <a:cs typeface="+mn-ea"/>
                <a:sym typeface="+mn-lt"/>
              </a:rPr>
              <a:t>20</a:t>
            </a:r>
            <a:r>
              <a:rPr lang="zh-CN" altLang="en-US" dirty="0">
                <a:latin typeface="+mn-lt"/>
                <a:ea typeface="+mn-ea"/>
                <a:cs typeface="+mn-ea"/>
                <a:sym typeface="+mn-lt"/>
              </a:rPr>
              <a:t>＋</a:t>
            </a:r>
            <a:r>
              <a:rPr lang="en-US" altLang="zh-CN" dirty="0">
                <a:latin typeface="+mn-lt"/>
                <a:ea typeface="+mn-ea"/>
                <a:cs typeface="+mn-ea"/>
                <a:sym typeface="+mn-lt"/>
              </a:rPr>
              <a:t>50</a:t>
            </a:r>
            <a:r>
              <a:rPr lang="zh-CN" altLang="en-US" dirty="0">
                <a:latin typeface="+mn-lt"/>
                <a:ea typeface="+mn-ea"/>
                <a:cs typeface="+mn-ea"/>
                <a:sym typeface="+mn-lt"/>
              </a:rPr>
              <a:t>）</a:t>
            </a:r>
            <a:r>
              <a:rPr lang="en-US" altLang="zh-CN" dirty="0">
                <a:latin typeface="+mn-lt"/>
                <a:ea typeface="+mn-ea"/>
                <a:cs typeface="+mn-ea"/>
                <a:sym typeface="+mn-lt"/>
              </a:rPr>
              <a:t>×1 388×1.52</a:t>
            </a:r>
            <a:r>
              <a:rPr lang="zh-CN" altLang="en-US" dirty="0">
                <a:latin typeface="+mn-lt"/>
                <a:ea typeface="+mn-ea"/>
                <a:cs typeface="+mn-ea"/>
                <a:sym typeface="+mn-lt"/>
              </a:rPr>
              <a:t>＝</a:t>
            </a:r>
            <a:r>
              <a:rPr lang="en-US" altLang="zh-CN" dirty="0">
                <a:latin typeface="+mn-lt"/>
                <a:ea typeface="+mn-ea"/>
                <a:cs typeface="+mn-ea"/>
                <a:sym typeface="+mn-lt"/>
              </a:rPr>
              <a:t>10 696 483.2</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C.</a:t>
            </a:r>
            <a:r>
              <a:rPr lang="zh-CN" altLang="en-US" dirty="0">
                <a:latin typeface="+mn-lt"/>
                <a:ea typeface="+mn-ea"/>
                <a:cs typeface="+mn-ea"/>
                <a:sym typeface="+mn-lt"/>
              </a:rPr>
              <a:t>（</a:t>
            </a:r>
            <a:r>
              <a:rPr lang="en-US" altLang="zh-CN" dirty="0">
                <a:latin typeface="+mn-lt"/>
                <a:ea typeface="+mn-ea"/>
                <a:cs typeface="+mn-ea"/>
                <a:sym typeface="+mn-lt"/>
              </a:rPr>
              <a:t>5 000</a:t>
            </a:r>
            <a:r>
              <a:rPr lang="zh-CN" altLang="en-US" dirty="0">
                <a:latin typeface="+mn-lt"/>
                <a:ea typeface="+mn-ea"/>
                <a:cs typeface="+mn-ea"/>
                <a:sym typeface="+mn-lt"/>
              </a:rPr>
              <a:t>＋</a:t>
            </a:r>
            <a:r>
              <a:rPr lang="en-US" altLang="zh-CN" dirty="0">
                <a:latin typeface="+mn-lt"/>
                <a:ea typeface="+mn-ea"/>
                <a:cs typeface="+mn-ea"/>
                <a:sym typeface="+mn-lt"/>
              </a:rPr>
              <a:t>50</a:t>
            </a:r>
            <a:r>
              <a:rPr lang="zh-CN" altLang="en-US" dirty="0">
                <a:latin typeface="+mn-lt"/>
                <a:ea typeface="+mn-ea"/>
                <a:cs typeface="+mn-ea"/>
                <a:sym typeface="+mn-lt"/>
              </a:rPr>
              <a:t>）</a:t>
            </a:r>
            <a:r>
              <a:rPr lang="en-US" altLang="zh-CN" dirty="0">
                <a:latin typeface="+mn-lt"/>
                <a:ea typeface="+mn-ea"/>
                <a:cs typeface="+mn-ea"/>
                <a:sym typeface="+mn-lt"/>
              </a:rPr>
              <a:t>×1 388×1.52</a:t>
            </a:r>
            <a:r>
              <a:rPr lang="zh-CN" altLang="en-US" dirty="0">
                <a:latin typeface="+mn-lt"/>
                <a:ea typeface="+mn-ea"/>
                <a:cs typeface="+mn-ea"/>
                <a:sym typeface="+mn-lt"/>
              </a:rPr>
              <a:t>＝</a:t>
            </a:r>
            <a:r>
              <a:rPr lang="en-US" altLang="zh-CN" dirty="0">
                <a:latin typeface="+mn-lt"/>
                <a:ea typeface="+mn-ea"/>
                <a:cs typeface="+mn-ea"/>
                <a:sym typeface="+mn-lt"/>
              </a:rPr>
              <a:t>10 654 288</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D.</a:t>
            </a:r>
            <a:r>
              <a:rPr lang="zh-CN" altLang="en-US" dirty="0">
                <a:latin typeface="+mn-lt"/>
                <a:ea typeface="+mn-ea"/>
                <a:cs typeface="+mn-ea"/>
                <a:sym typeface="+mn-lt"/>
              </a:rPr>
              <a:t>（</a:t>
            </a:r>
            <a:r>
              <a:rPr lang="en-US" altLang="zh-CN" dirty="0">
                <a:latin typeface="+mn-lt"/>
                <a:ea typeface="+mn-ea"/>
                <a:cs typeface="+mn-ea"/>
                <a:sym typeface="+mn-lt"/>
              </a:rPr>
              <a:t>5 000</a:t>
            </a:r>
            <a:r>
              <a:rPr lang="zh-CN" altLang="en-US" dirty="0">
                <a:latin typeface="+mn-lt"/>
                <a:ea typeface="+mn-ea"/>
                <a:cs typeface="+mn-ea"/>
                <a:sym typeface="+mn-lt"/>
              </a:rPr>
              <a:t>＋</a:t>
            </a:r>
            <a:r>
              <a:rPr lang="en-US" altLang="zh-CN" dirty="0">
                <a:latin typeface="+mn-lt"/>
                <a:ea typeface="+mn-ea"/>
                <a:cs typeface="+mn-ea"/>
                <a:sym typeface="+mn-lt"/>
              </a:rPr>
              <a:t>20</a:t>
            </a:r>
            <a:r>
              <a:rPr lang="zh-CN" altLang="en-US" dirty="0">
                <a:latin typeface="+mn-lt"/>
                <a:ea typeface="+mn-ea"/>
                <a:cs typeface="+mn-ea"/>
                <a:sym typeface="+mn-lt"/>
              </a:rPr>
              <a:t>）</a:t>
            </a:r>
            <a:r>
              <a:rPr lang="en-US" altLang="zh-CN" dirty="0">
                <a:latin typeface="+mn-lt"/>
                <a:ea typeface="+mn-ea"/>
                <a:cs typeface="+mn-ea"/>
                <a:sym typeface="+mn-lt"/>
              </a:rPr>
              <a:t>×1 388×1.52</a:t>
            </a:r>
            <a:r>
              <a:rPr lang="zh-CN" altLang="en-US" dirty="0">
                <a:latin typeface="+mn-lt"/>
                <a:ea typeface="+mn-ea"/>
                <a:cs typeface="+mn-ea"/>
                <a:sym typeface="+mn-lt"/>
              </a:rPr>
              <a:t>＝</a:t>
            </a:r>
            <a:r>
              <a:rPr lang="en-US" altLang="zh-CN" dirty="0">
                <a:latin typeface="+mn-lt"/>
                <a:ea typeface="+mn-ea"/>
                <a:cs typeface="+mn-ea"/>
                <a:sym typeface="+mn-lt"/>
              </a:rPr>
              <a:t>10 590 995.2</a:t>
            </a:r>
            <a:r>
              <a:rPr lang="zh-CN" altLang="en-US" dirty="0">
                <a:latin typeface="+mn-lt"/>
                <a:ea typeface="+mn-ea"/>
                <a:cs typeface="+mn-ea"/>
                <a:sym typeface="+mn-lt"/>
              </a:rPr>
              <a:t>（元）</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3"/>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622440"/>
              <a:ext cx="902810" cy="467223"/>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B</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139015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B22D7373-4A91-4E33-97A5-5DF5E97CC635}"/>
              </a:ext>
            </a:extLst>
          </p:cNvPr>
          <p:cNvSpPr/>
          <p:nvPr/>
        </p:nvSpPr>
        <p:spPr>
          <a:xfrm>
            <a:off x="1639947" y="1205181"/>
            <a:ext cx="5864106" cy="40011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zh-CN" altLang="en-US" sz="2000" b="1" dirty="0">
                <a:solidFill>
                  <a:schemeClr val="bg1"/>
                </a:solidFill>
                <a:latin typeface="楷体" panose="02010609060101010101" pitchFamily="49" charset="-122"/>
                <a:ea typeface="楷体" panose="02010609060101010101" pitchFamily="49" charset="-122"/>
              </a:rPr>
              <a:t>应纳税额</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销售额</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比例税率</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销售数量</a:t>
            </a:r>
            <a:r>
              <a:rPr lang="en-US" altLang="zh-CN" sz="2000" b="1" dirty="0">
                <a:solidFill>
                  <a:schemeClr val="bg1"/>
                </a:solidFill>
                <a:latin typeface="楷体" panose="02010609060101010101" pitchFamily="49" charset="-122"/>
                <a:ea typeface="楷体" panose="02010609060101010101" pitchFamily="49" charset="-122"/>
              </a:rPr>
              <a:t>×</a:t>
            </a:r>
            <a:r>
              <a:rPr lang="zh-CN" altLang="en-US" sz="2000" b="1" dirty="0">
                <a:solidFill>
                  <a:schemeClr val="bg1"/>
                </a:solidFill>
                <a:latin typeface="楷体" panose="02010609060101010101" pitchFamily="49" charset="-122"/>
                <a:ea typeface="楷体" panose="02010609060101010101" pitchFamily="49" charset="-122"/>
              </a:rPr>
              <a:t>单位税额</a:t>
            </a:r>
          </a:p>
        </p:txBody>
      </p:sp>
      <p:sp>
        <p:nvSpPr>
          <p:cNvPr id="29" name="矩形 28">
            <a:extLst>
              <a:ext uri="{FF2B5EF4-FFF2-40B4-BE49-F238E27FC236}">
                <a16:creationId xmlns:a16="http://schemas.microsoft.com/office/drawing/2014/main" id="{98537736-3EE0-4FDB-9D49-041D266DAB81}"/>
              </a:ext>
            </a:extLst>
          </p:cNvPr>
          <p:cNvSpPr/>
          <p:nvPr/>
        </p:nvSpPr>
        <p:spPr>
          <a:xfrm>
            <a:off x="3706218" y="1847495"/>
            <a:ext cx="1731564" cy="46166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zh-CN" altLang="en-US" sz="2400" b="1" dirty="0">
                <a:solidFill>
                  <a:srgbClr val="0070C0"/>
                </a:solidFill>
                <a:cs typeface="+mn-ea"/>
                <a:sym typeface="+mn-lt"/>
              </a:rPr>
              <a:t>卷烟、白酒</a:t>
            </a:r>
            <a:endParaRPr lang="zh-CN" altLang="en-US" sz="2400" b="1" dirty="0">
              <a:solidFill>
                <a:srgbClr val="C00000"/>
              </a:solidFill>
              <a:cs typeface="+mn-ea"/>
              <a:sym typeface="+mn-lt"/>
            </a:endParaRPr>
          </a:p>
        </p:txBody>
      </p:sp>
      <p:sp>
        <p:nvSpPr>
          <p:cNvPr id="21" name="矩形 20">
            <a:extLst>
              <a:ext uri="{FF2B5EF4-FFF2-40B4-BE49-F238E27FC236}">
                <a16:creationId xmlns:a16="http://schemas.microsoft.com/office/drawing/2014/main" id="{EFA2BFFA-9147-45ED-BE70-C3B67AC1DE71}"/>
              </a:ext>
            </a:extLst>
          </p:cNvPr>
          <p:cNvSpPr/>
          <p:nvPr/>
        </p:nvSpPr>
        <p:spPr>
          <a:xfrm>
            <a:off x="857839" y="296854"/>
            <a:ext cx="7381187" cy="830997"/>
          </a:xfrm>
          <a:prstGeom prst="rect">
            <a:avLst/>
          </a:prstGeom>
        </p:spPr>
        <p:txBody>
          <a:bodyPr wrap="square">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一、应纳税额的基本计算</a:t>
            </a:r>
            <a:r>
              <a:rPr lang="en-US" altLang="zh-CN" sz="2400" b="1" dirty="0">
                <a:solidFill>
                  <a:srgbClr val="7030A0"/>
                </a:solidFill>
                <a:latin typeface="楷体" panose="02010609060101010101" pitchFamily="49" charset="-122"/>
                <a:ea typeface="楷体" panose="02010609060101010101" pitchFamily="49" charset="-122"/>
              </a:rPr>
              <a:t>——3.</a:t>
            </a:r>
            <a:r>
              <a:rPr lang="zh-CN" altLang="en-US" sz="2400" b="1" dirty="0">
                <a:solidFill>
                  <a:srgbClr val="7030A0"/>
                </a:solidFill>
                <a:latin typeface="楷体" panose="02010609060101010101" pitchFamily="49" charset="-122"/>
                <a:ea typeface="楷体" panose="02010609060101010101" pitchFamily="49" charset="-122"/>
              </a:rPr>
              <a:t>复合计税</a:t>
            </a:r>
            <a:endParaRPr lang="zh-CN" altLang="zh-CN" sz="2800" b="1" dirty="0">
              <a:solidFill>
                <a:srgbClr val="7030A0"/>
              </a:solidFill>
              <a:latin typeface="楷体" panose="02010609060101010101" pitchFamily="49" charset="-122"/>
              <a:ea typeface="楷体" panose="02010609060101010101" pitchFamily="49" charset="-122"/>
            </a:endParaRPr>
          </a:p>
          <a:p>
            <a:endParaRPr lang="zh-CN" altLang="zh-CN" sz="2000" b="1" dirty="0"/>
          </a:p>
        </p:txBody>
      </p:sp>
    </p:spTree>
    <p:extLst>
      <p:ext uri="{BB962C8B-B14F-4D97-AF65-F5344CB8AC3E}">
        <p14:creationId xmlns:p14="http://schemas.microsoft.com/office/powerpoint/2010/main" val="1338795632"/>
      </p:ext>
    </p:extLst>
  </p:cSld>
  <p:clrMapOvr>
    <a:masterClrMapping/>
  </p:clrMapOvr>
  <p:transition spd="slow" advClick="0" advTm="0">
    <p:pull/>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92</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计算题</a:t>
            </a:r>
            <a:r>
              <a:rPr lang="en-US" altLang="zh-CN" dirty="0">
                <a:latin typeface="+mn-lt"/>
                <a:ea typeface="+mn-ea"/>
                <a:cs typeface="+mn-ea"/>
                <a:sym typeface="+mn-lt"/>
              </a:rPr>
              <a:t>】2020</a:t>
            </a:r>
            <a:r>
              <a:rPr lang="zh-CN" altLang="en-US" dirty="0">
                <a:latin typeface="+mn-lt"/>
                <a:ea typeface="+mn-ea"/>
                <a:cs typeface="+mn-ea"/>
                <a:sym typeface="+mn-lt"/>
              </a:rPr>
              <a:t>年</a:t>
            </a:r>
            <a:r>
              <a:rPr lang="en-US" altLang="zh-CN" dirty="0">
                <a:latin typeface="+mn-lt"/>
                <a:ea typeface="+mn-ea"/>
                <a:cs typeface="+mn-ea"/>
                <a:sym typeface="+mn-lt"/>
              </a:rPr>
              <a:t>3</a:t>
            </a:r>
            <a:r>
              <a:rPr lang="zh-CN" altLang="en-US" dirty="0">
                <a:latin typeface="+mn-lt"/>
                <a:ea typeface="+mn-ea"/>
                <a:cs typeface="+mn-ea"/>
                <a:sym typeface="+mn-lt"/>
              </a:rPr>
              <a:t>月，</a:t>
            </a:r>
            <a:r>
              <a:rPr lang="en-US" altLang="zh-CN" dirty="0">
                <a:latin typeface="+mn-lt"/>
                <a:ea typeface="+mn-ea"/>
                <a:cs typeface="+mn-ea"/>
                <a:sym typeface="+mn-lt"/>
              </a:rPr>
              <a:t>A</a:t>
            </a:r>
            <a:r>
              <a:rPr lang="zh-CN" altLang="en-US" dirty="0">
                <a:latin typeface="+mn-lt"/>
                <a:ea typeface="+mn-ea"/>
                <a:cs typeface="+mn-ea"/>
                <a:sym typeface="+mn-lt"/>
              </a:rPr>
              <a:t>卷烟厂与某商场签订购销合同，采取赊销方式销售给该商场</a:t>
            </a:r>
            <a:r>
              <a:rPr lang="en-US" altLang="zh-CN" dirty="0">
                <a:latin typeface="+mn-lt"/>
                <a:ea typeface="+mn-ea"/>
                <a:cs typeface="+mn-ea"/>
                <a:sym typeface="+mn-lt"/>
              </a:rPr>
              <a:t>M</a:t>
            </a:r>
            <a:r>
              <a:rPr lang="zh-CN" altLang="en-US" dirty="0">
                <a:latin typeface="+mn-lt"/>
                <a:ea typeface="+mn-ea"/>
                <a:cs typeface="+mn-ea"/>
                <a:sym typeface="+mn-lt"/>
              </a:rPr>
              <a:t>牌卷烟</a:t>
            </a:r>
            <a:r>
              <a:rPr lang="en-US" altLang="zh-CN" dirty="0">
                <a:latin typeface="+mn-lt"/>
                <a:ea typeface="+mn-ea"/>
                <a:cs typeface="+mn-ea"/>
                <a:sym typeface="+mn-lt"/>
              </a:rPr>
              <a:t>50</a:t>
            </a:r>
            <a:r>
              <a:rPr lang="zh-CN" altLang="en-US" dirty="0">
                <a:latin typeface="+mn-lt"/>
                <a:ea typeface="+mn-ea"/>
                <a:cs typeface="+mn-ea"/>
                <a:sym typeface="+mn-lt"/>
              </a:rPr>
              <a:t>箱，不含税价款</a:t>
            </a:r>
            <a:r>
              <a:rPr lang="en-US" altLang="zh-CN" dirty="0">
                <a:latin typeface="+mn-lt"/>
                <a:ea typeface="+mn-ea"/>
                <a:cs typeface="+mn-ea"/>
                <a:sym typeface="+mn-lt"/>
              </a:rPr>
              <a:t>100</a:t>
            </a:r>
            <a:r>
              <a:rPr lang="zh-CN" altLang="en-US" dirty="0">
                <a:latin typeface="+mn-lt"/>
                <a:ea typeface="+mn-ea"/>
                <a:cs typeface="+mn-ea"/>
                <a:sym typeface="+mn-lt"/>
              </a:rPr>
              <a:t>万元，合同约定本月收回 </a:t>
            </a:r>
            <a:r>
              <a:rPr lang="en-US" altLang="zh-CN" dirty="0">
                <a:latin typeface="+mn-lt"/>
                <a:ea typeface="+mn-ea"/>
                <a:cs typeface="+mn-ea"/>
                <a:sym typeface="+mn-lt"/>
              </a:rPr>
              <a:t>50%</a:t>
            </a:r>
            <a:r>
              <a:rPr lang="zh-CN" altLang="en-US" dirty="0">
                <a:latin typeface="+mn-lt"/>
                <a:ea typeface="+mn-ea"/>
                <a:cs typeface="+mn-ea"/>
                <a:sym typeface="+mn-lt"/>
              </a:rPr>
              <a:t>的货款，由于该商场资金周转问题，卷烟厂本月实际收到</a:t>
            </a:r>
            <a:r>
              <a:rPr lang="en-US" altLang="zh-CN" dirty="0">
                <a:latin typeface="+mn-lt"/>
                <a:ea typeface="+mn-ea"/>
                <a:cs typeface="+mn-ea"/>
                <a:sym typeface="+mn-lt"/>
              </a:rPr>
              <a:t>40%</a:t>
            </a:r>
            <a:r>
              <a:rPr lang="zh-CN" altLang="en-US" dirty="0">
                <a:latin typeface="+mn-lt"/>
                <a:ea typeface="+mn-ea"/>
                <a:cs typeface="+mn-ea"/>
                <a:sym typeface="+mn-lt"/>
              </a:rPr>
              <a:t>的货款。计算</a:t>
            </a:r>
            <a:r>
              <a:rPr lang="en-US" altLang="zh-CN" dirty="0">
                <a:latin typeface="+mn-lt"/>
                <a:ea typeface="+mn-ea"/>
                <a:cs typeface="+mn-ea"/>
                <a:sym typeface="+mn-lt"/>
              </a:rPr>
              <a:t>A</a:t>
            </a:r>
            <a:r>
              <a:rPr lang="zh-CN" altLang="en-US" dirty="0">
                <a:latin typeface="+mn-lt"/>
                <a:ea typeface="+mn-ea"/>
                <a:cs typeface="+mn-ea"/>
                <a:sym typeface="+mn-lt"/>
              </a:rPr>
              <a:t>卷烟厂</a:t>
            </a:r>
            <a:r>
              <a:rPr lang="en-US" altLang="zh-CN" dirty="0">
                <a:latin typeface="+mn-lt"/>
                <a:ea typeface="+mn-ea"/>
                <a:cs typeface="+mn-ea"/>
                <a:sym typeface="+mn-lt"/>
              </a:rPr>
              <a:t>3</a:t>
            </a:r>
            <a:r>
              <a:rPr lang="zh-CN" altLang="en-US" dirty="0">
                <a:latin typeface="+mn-lt"/>
                <a:ea typeface="+mn-ea"/>
                <a:cs typeface="+mn-ea"/>
                <a:sym typeface="+mn-lt"/>
              </a:rPr>
              <a:t>月应纳消费税税额。</a:t>
            </a:r>
          </a:p>
          <a:p>
            <a:endParaRPr lang="en-US" altLang="zh-CN" dirty="0">
              <a:latin typeface="+mn-lt"/>
              <a:ea typeface="+mn-ea"/>
              <a:cs typeface="+mn-ea"/>
              <a:sym typeface="+mn-lt"/>
            </a:endParaRPr>
          </a:p>
        </p:txBody>
      </p:sp>
      <p:sp>
        <p:nvSpPr>
          <p:cNvPr id="12" name="文本2">
            <a:extLst>
              <a:ext uri="{FF2B5EF4-FFF2-40B4-BE49-F238E27FC236}">
                <a16:creationId xmlns:a16="http://schemas.microsoft.com/office/drawing/2014/main" id="{5E2E9C69-412B-410B-AA26-C10FF8192F71}"/>
              </a:ext>
            </a:extLst>
          </p:cNvPr>
          <p:cNvSpPr>
            <a:spLocks noChangeArrowheads="1"/>
          </p:cNvSpPr>
          <p:nvPr/>
        </p:nvSpPr>
        <p:spPr bwMode="gray">
          <a:xfrm>
            <a:off x="683256" y="3040063"/>
            <a:ext cx="8123789" cy="1877565"/>
          </a:xfrm>
          <a:prstGeom prst="roundRect">
            <a:avLst>
              <a:gd name="adj" fmla="val 11505"/>
            </a:avLst>
          </a:prstGeom>
          <a:noFill/>
          <a:ln w="15875" cap="flat" cmpd="sng" algn="ctr">
            <a:solidFill>
              <a:srgbClr val="7030A0"/>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zh-CN" altLang="en-US" sz="2000" b="1" dirty="0">
                <a:solidFill>
                  <a:srgbClr val="0070C0"/>
                </a:solidFill>
              </a:rPr>
              <a:t>纳税人采取分期收款方式销售的，消费税纳税义务发生时间为书面合同约定的收款日期的当天，则计税销售额为</a:t>
            </a:r>
            <a:r>
              <a:rPr lang="en-US" altLang="zh-CN" sz="2000" b="1" dirty="0">
                <a:solidFill>
                  <a:srgbClr val="0070C0"/>
                </a:solidFill>
              </a:rPr>
              <a:t>50</a:t>
            </a:r>
            <a:r>
              <a:rPr lang="zh-CN" altLang="en-US" sz="2000" b="1" dirty="0">
                <a:solidFill>
                  <a:srgbClr val="0070C0"/>
                </a:solidFill>
              </a:rPr>
              <a:t>万元。</a:t>
            </a:r>
          </a:p>
          <a:p>
            <a:pPr marL="342900" indent="-342900">
              <a:buFont typeface="Wingdings" panose="05000000000000000000" pitchFamily="2" charset="2"/>
              <a:buChar char="ü"/>
            </a:pPr>
            <a:r>
              <a:rPr lang="en-US" altLang="zh-CN" sz="2000" b="1" dirty="0">
                <a:solidFill>
                  <a:srgbClr val="0070C0"/>
                </a:solidFill>
              </a:rPr>
              <a:t>M</a:t>
            </a:r>
            <a:r>
              <a:rPr lang="zh-CN" altLang="en-US" sz="2000" b="1" dirty="0">
                <a:solidFill>
                  <a:srgbClr val="0070C0"/>
                </a:solidFill>
              </a:rPr>
              <a:t>牌卷烟每标准条售价为</a:t>
            </a:r>
            <a:r>
              <a:rPr lang="en-US" altLang="zh-CN" sz="2000" b="1" dirty="0">
                <a:solidFill>
                  <a:srgbClr val="0070C0"/>
                </a:solidFill>
              </a:rPr>
              <a:t>80</a:t>
            </a:r>
            <a:r>
              <a:rPr lang="zh-CN" altLang="en-US" sz="2000" b="1" dirty="0">
                <a:solidFill>
                  <a:srgbClr val="0070C0"/>
                </a:solidFill>
              </a:rPr>
              <a:t>元（即</a:t>
            </a:r>
            <a:r>
              <a:rPr lang="en-US" altLang="zh-CN" sz="2000" b="1" dirty="0">
                <a:solidFill>
                  <a:srgbClr val="0070C0"/>
                </a:solidFill>
              </a:rPr>
              <a:t>1000000÷50÷250</a:t>
            </a:r>
            <a:r>
              <a:rPr lang="zh-CN" altLang="en-US" sz="2000" b="1" dirty="0">
                <a:solidFill>
                  <a:srgbClr val="0070C0"/>
                </a:solidFill>
              </a:rPr>
              <a:t>）大于</a:t>
            </a:r>
            <a:r>
              <a:rPr lang="en-US" altLang="zh-CN" sz="2000" b="1" dirty="0">
                <a:solidFill>
                  <a:srgbClr val="0070C0"/>
                </a:solidFill>
              </a:rPr>
              <a:t>70</a:t>
            </a:r>
            <a:r>
              <a:rPr lang="zh-CN" altLang="en-US" sz="2000" b="1" dirty="0">
                <a:solidFill>
                  <a:srgbClr val="0070C0"/>
                </a:solidFill>
              </a:rPr>
              <a:t>元，则适用比例税率为</a:t>
            </a:r>
            <a:r>
              <a:rPr lang="en-US" altLang="zh-CN" sz="2000" b="1" dirty="0">
                <a:solidFill>
                  <a:srgbClr val="0070C0"/>
                </a:solidFill>
              </a:rPr>
              <a:t>56%</a:t>
            </a:r>
            <a:r>
              <a:rPr lang="zh-CN" altLang="en-US" sz="2000" b="1" dirty="0">
                <a:solidFill>
                  <a:srgbClr val="0070C0"/>
                </a:solidFill>
              </a:rPr>
              <a:t>。</a:t>
            </a:r>
          </a:p>
          <a:p>
            <a:pPr marL="342900" indent="-342900">
              <a:buFont typeface="Wingdings" panose="05000000000000000000" pitchFamily="2" charset="2"/>
              <a:buChar char="ü"/>
            </a:pPr>
            <a:r>
              <a:rPr lang="zh-CN" altLang="en-US" sz="2000" b="1" dirty="0">
                <a:solidFill>
                  <a:srgbClr val="0070C0"/>
                </a:solidFill>
              </a:rPr>
              <a:t>应纳税额</a:t>
            </a:r>
            <a:r>
              <a:rPr lang="en-US" altLang="zh-CN" sz="2000" b="1" dirty="0">
                <a:solidFill>
                  <a:srgbClr val="0070C0"/>
                </a:solidFill>
              </a:rPr>
              <a:t>=100×50%×56%+50×50%×150÷10000                =28.38</a:t>
            </a:r>
            <a:r>
              <a:rPr lang="zh-CN" altLang="en-US" sz="2000" b="1" dirty="0">
                <a:solidFill>
                  <a:srgbClr val="0070C0"/>
                </a:solidFill>
              </a:rPr>
              <a:t>（万元）</a:t>
            </a:r>
          </a:p>
        </p:txBody>
      </p:sp>
    </p:spTree>
    <p:extLst>
      <p:ext uri="{BB962C8B-B14F-4D97-AF65-F5344CB8AC3E}">
        <p14:creationId xmlns:p14="http://schemas.microsoft.com/office/powerpoint/2010/main" val="902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 calcmode="lin" valueType="num">
                                      <p:cBhvr additive="base">
                                        <p:cTn id="24"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93</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计算题</a:t>
            </a:r>
            <a:r>
              <a:rPr lang="en-US" altLang="zh-CN" dirty="0">
                <a:latin typeface="+mn-lt"/>
                <a:ea typeface="+mn-ea"/>
                <a:cs typeface="+mn-ea"/>
                <a:sym typeface="+mn-lt"/>
              </a:rPr>
              <a:t>】</a:t>
            </a:r>
            <a:r>
              <a:rPr lang="zh-CN" altLang="en-US" dirty="0">
                <a:latin typeface="+mn-lt"/>
                <a:ea typeface="+mn-ea"/>
                <a:cs typeface="+mn-ea"/>
                <a:sym typeface="+mn-lt"/>
              </a:rPr>
              <a:t>白鹤卷烟生产企业为增值税一般纳税人，</a:t>
            </a:r>
            <a:r>
              <a:rPr lang="en-US" altLang="zh-CN" dirty="0">
                <a:latin typeface="+mn-lt"/>
                <a:ea typeface="+mn-ea"/>
                <a:cs typeface="+mn-ea"/>
                <a:sym typeface="+mn-lt"/>
              </a:rPr>
              <a:t>2019</a:t>
            </a:r>
            <a:r>
              <a:rPr lang="zh-CN" altLang="en-US" dirty="0">
                <a:latin typeface="+mn-lt"/>
                <a:ea typeface="+mn-ea"/>
                <a:cs typeface="+mn-ea"/>
                <a:sym typeface="+mn-lt"/>
              </a:rPr>
              <a:t>年</a:t>
            </a:r>
            <a:r>
              <a:rPr lang="en-US" altLang="zh-CN" dirty="0">
                <a:latin typeface="+mn-lt"/>
                <a:ea typeface="+mn-ea"/>
                <a:cs typeface="+mn-ea"/>
                <a:sym typeface="+mn-lt"/>
              </a:rPr>
              <a:t>6</a:t>
            </a:r>
            <a:r>
              <a:rPr lang="zh-CN" altLang="en-US" dirty="0">
                <a:latin typeface="+mn-lt"/>
                <a:ea typeface="+mn-ea"/>
                <a:cs typeface="+mn-ea"/>
                <a:sym typeface="+mn-lt"/>
              </a:rPr>
              <a:t>月销售乙类卷烟</a:t>
            </a:r>
            <a:r>
              <a:rPr lang="en-US" altLang="zh-CN" dirty="0">
                <a:latin typeface="+mn-lt"/>
                <a:ea typeface="+mn-ea"/>
                <a:cs typeface="+mn-ea"/>
                <a:sym typeface="+mn-lt"/>
              </a:rPr>
              <a:t>2 000</a:t>
            </a:r>
            <a:r>
              <a:rPr lang="zh-CN" altLang="en-US" dirty="0">
                <a:latin typeface="+mn-lt"/>
                <a:ea typeface="+mn-ea"/>
                <a:cs typeface="+mn-ea"/>
                <a:sym typeface="+mn-lt"/>
              </a:rPr>
              <a:t>标准条，取得含增值税销售额</a:t>
            </a:r>
            <a:r>
              <a:rPr lang="en-US" altLang="zh-CN" dirty="0">
                <a:latin typeface="+mn-lt"/>
                <a:ea typeface="+mn-ea"/>
                <a:cs typeface="+mn-ea"/>
                <a:sym typeface="+mn-lt"/>
              </a:rPr>
              <a:t>101 700</a:t>
            </a:r>
            <a:r>
              <a:rPr lang="zh-CN" altLang="en-US" dirty="0">
                <a:latin typeface="+mn-lt"/>
                <a:ea typeface="+mn-ea"/>
                <a:cs typeface="+mn-ea"/>
                <a:sym typeface="+mn-lt"/>
              </a:rPr>
              <a:t>元。已知乙类卷烟消费税比例税率为</a:t>
            </a:r>
            <a:r>
              <a:rPr lang="en-US" altLang="zh-CN" dirty="0">
                <a:latin typeface="+mn-lt"/>
                <a:ea typeface="+mn-ea"/>
                <a:cs typeface="+mn-ea"/>
                <a:sym typeface="+mn-lt"/>
              </a:rPr>
              <a:t>36%</a:t>
            </a:r>
            <a:r>
              <a:rPr lang="zh-CN" altLang="en-US" dirty="0">
                <a:latin typeface="+mn-lt"/>
                <a:ea typeface="+mn-ea"/>
                <a:cs typeface="+mn-ea"/>
                <a:sym typeface="+mn-lt"/>
              </a:rPr>
              <a:t>，定额税率为</a:t>
            </a:r>
            <a:r>
              <a:rPr lang="en-US" altLang="zh-CN" dirty="0">
                <a:latin typeface="+mn-lt"/>
                <a:ea typeface="+mn-ea"/>
                <a:cs typeface="+mn-ea"/>
                <a:sym typeface="+mn-lt"/>
              </a:rPr>
              <a:t>0.003</a:t>
            </a:r>
            <a:r>
              <a:rPr lang="zh-CN" altLang="en-US" dirty="0">
                <a:latin typeface="+mn-lt"/>
                <a:ea typeface="+mn-ea"/>
                <a:cs typeface="+mn-ea"/>
                <a:sym typeface="+mn-lt"/>
              </a:rPr>
              <a:t>元／支，每标准条有</a:t>
            </a:r>
            <a:r>
              <a:rPr lang="en-US" altLang="zh-CN" dirty="0">
                <a:latin typeface="+mn-lt"/>
                <a:ea typeface="+mn-ea"/>
                <a:cs typeface="+mn-ea"/>
                <a:sym typeface="+mn-lt"/>
              </a:rPr>
              <a:t>200</a:t>
            </a:r>
            <a:r>
              <a:rPr lang="zh-CN" altLang="en-US" dirty="0">
                <a:latin typeface="+mn-lt"/>
                <a:ea typeface="+mn-ea"/>
                <a:cs typeface="+mn-ea"/>
                <a:sym typeface="+mn-lt"/>
              </a:rPr>
              <a:t>支，增值税税率为</a:t>
            </a:r>
            <a:r>
              <a:rPr lang="en-US" altLang="zh-CN" dirty="0">
                <a:latin typeface="+mn-lt"/>
                <a:ea typeface="+mn-ea"/>
                <a:cs typeface="+mn-ea"/>
                <a:sym typeface="+mn-lt"/>
              </a:rPr>
              <a:t>13%</a:t>
            </a:r>
            <a:r>
              <a:rPr lang="zh-CN" altLang="en-US" dirty="0">
                <a:latin typeface="+mn-lt"/>
                <a:ea typeface="+mn-ea"/>
                <a:cs typeface="+mn-ea"/>
                <a:sym typeface="+mn-lt"/>
              </a:rPr>
              <a:t>。要求：计算该企业当月应纳消费税税额。</a:t>
            </a:r>
          </a:p>
          <a:p>
            <a:endParaRPr lang="en-US" altLang="zh-CN" dirty="0">
              <a:latin typeface="+mn-lt"/>
              <a:ea typeface="+mn-ea"/>
              <a:cs typeface="+mn-ea"/>
              <a:sym typeface="+mn-lt"/>
            </a:endParaRPr>
          </a:p>
        </p:txBody>
      </p:sp>
      <p:sp>
        <p:nvSpPr>
          <p:cNvPr id="12" name="文本2">
            <a:extLst>
              <a:ext uri="{FF2B5EF4-FFF2-40B4-BE49-F238E27FC236}">
                <a16:creationId xmlns:a16="http://schemas.microsoft.com/office/drawing/2014/main" id="{5E2E9C69-412B-410B-AA26-C10FF8192F71}"/>
              </a:ext>
            </a:extLst>
          </p:cNvPr>
          <p:cNvSpPr>
            <a:spLocks noChangeArrowheads="1"/>
          </p:cNvSpPr>
          <p:nvPr/>
        </p:nvSpPr>
        <p:spPr bwMode="gray">
          <a:xfrm>
            <a:off x="683256" y="3324203"/>
            <a:ext cx="8123789" cy="1593425"/>
          </a:xfrm>
          <a:prstGeom prst="roundRect">
            <a:avLst>
              <a:gd name="adj" fmla="val 11505"/>
            </a:avLst>
          </a:prstGeom>
          <a:noFill/>
          <a:ln w="15875" cap="flat" cmpd="sng" algn="ctr">
            <a:solidFill>
              <a:srgbClr val="7030A0"/>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zh-CN" altLang="en-US" sz="2000" b="1" dirty="0">
                <a:solidFill>
                  <a:srgbClr val="0070C0"/>
                </a:solidFill>
              </a:rPr>
              <a:t>①不含增值税销售额</a:t>
            </a:r>
            <a:r>
              <a:rPr lang="en-US" altLang="zh-CN" sz="2000" b="1" dirty="0">
                <a:solidFill>
                  <a:srgbClr val="0070C0"/>
                </a:solidFill>
              </a:rPr>
              <a:t>=101 700÷</a:t>
            </a:r>
            <a:r>
              <a:rPr lang="zh-CN" altLang="en-US" sz="2000" b="1" dirty="0">
                <a:solidFill>
                  <a:srgbClr val="0070C0"/>
                </a:solidFill>
              </a:rPr>
              <a:t>（</a:t>
            </a:r>
            <a:r>
              <a:rPr lang="en-US" altLang="zh-CN" sz="2000" b="1" dirty="0">
                <a:solidFill>
                  <a:srgbClr val="0070C0"/>
                </a:solidFill>
              </a:rPr>
              <a:t>1+13%</a:t>
            </a:r>
            <a:r>
              <a:rPr lang="zh-CN" altLang="en-US" sz="2000" b="1" dirty="0">
                <a:solidFill>
                  <a:srgbClr val="0070C0"/>
                </a:solidFill>
              </a:rPr>
              <a:t>）</a:t>
            </a:r>
            <a:r>
              <a:rPr lang="en-US" altLang="zh-CN" sz="2000" b="1" dirty="0">
                <a:solidFill>
                  <a:srgbClr val="0070C0"/>
                </a:solidFill>
              </a:rPr>
              <a:t>=90 000</a:t>
            </a:r>
            <a:r>
              <a:rPr lang="zh-CN" altLang="en-US" sz="2000" b="1" dirty="0">
                <a:solidFill>
                  <a:srgbClr val="0070C0"/>
                </a:solidFill>
              </a:rPr>
              <a:t>（元）</a:t>
            </a:r>
          </a:p>
          <a:p>
            <a:pPr marL="342900" indent="-342900">
              <a:buFont typeface="Wingdings" panose="05000000000000000000" pitchFamily="2" charset="2"/>
              <a:buChar char="ü"/>
            </a:pPr>
            <a:r>
              <a:rPr lang="zh-CN" altLang="en-US" sz="2000" b="1" dirty="0">
                <a:solidFill>
                  <a:srgbClr val="0070C0"/>
                </a:solidFill>
              </a:rPr>
              <a:t>②从价定率应纳税额</a:t>
            </a:r>
            <a:r>
              <a:rPr lang="en-US" altLang="zh-CN" sz="2000" b="1" dirty="0">
                <a:solidFill>
                  <a:srgbClr val="0070C0"/>
                </a:solidFill>
              </a:rPr>
              <a:t>=90 000 ×36% =32 400</a:t>
            </a:r>
            <a:r>
              <a:rPr lang="zh-CN" altLang="en-US" sz="2000" b="1" dirty="0">
                <a:solidFill>
                  <a:srgbClr val="0070C0"/>
                </a:solidFill>
              </a:rPr>
              <a:t>（元）</a:t>
            </a:r>
          </a:p>
          <a:p>
            <a:pPr marL="342900" indent="-342900">
              <a:buFont typeface="Wingdings" panose="05000000000000000000" pitchFamily="2" charset="2"/>
              <a:buChar char="ü"/>
            </a:pPr>
            <a:r>
              <a:rPr lang="zh-CN" altLang="en-US" sz="2000" b="1" dirty="0">
                <a:solidFill>
                  <a:srgbClr val="0070C0"/>
                </a:solidFill>
              </a:rPr>
              <a:t>③从量定额应纳税额</a:t>
            </a:r>
            <a:r>
              <a:rPr lang="en-US" altLang="zh-CN" sz="2000" b="1" dirty="0">
                <a:solidFill>
                  <a:srgbClr val="0070C0"/>
                </a:solidFill>
              </a:rPr>
              <a:t>=2 000×200×0.003=1 200</a:t>
            </a:r>
            <a:r>
              <a:rPr lang="zh-CN" altLang="en-US" sz="2000" b="1" dirty="0">
                <a:solidFill>
                  <a:srgbClr val="0070C0"/>
                </a:solidFill>
              </a:rPr>
              <a:t>（元）</a:t>
            </a:r>
          </a:p>
          <a:p>
            <a:pPr marL="342900" indent="-342900">
              <a:buFont typeface="Wingdings" panose="05000000000000000000" pitchFamily="2" charset="2"/>
              <a:buChar char="ü"/>
            </a:pPr>
            <a:r>
              <a:rPr lang="zh-CN" altLang="en-US" sz="2000" b="1" dirty="0">
                <a:solidFill>
                  <a:srgbClr val="0070C0"/>
                </a:solidFill>
              </a:rPr>
              <a:t>④应纳消费税税额合计</a:t>
            </a:r>
            <a:r>
              <a:rPr lang="en-US" altLang="zh-CN" sz="2000" b="1" dirty="0">
                <a:solidFill>
                  <a:srgbClr val="0070C0"/>
                </a:solidFill>
              </a:rPr>
              <a:t>=32 400 +1 200=33 600</a:t>
            </a:r>
            <a:r>
              <a:rPr lang="zh-CN" altLang="en-US" sz="2000" b="1" dirty="0">
                <a:solidFill>
                  <a:srgbClr val="0070C0"/>
                </a:solidFill>
              </a:rPr>
              <a:t>（元）</a:t>
            </a:r>
          </a:p>
        </p:txBody>
      </p:sp>
    </p:spTree>
    <p:extLst>
      <p:ext uri="{BB962C8B-B14F-4D97-AF65-F5344CB8AC3E}">
        <p14:creationId xmlns:p14="http://schemas.microsoft.com/office/powerpoint/2010/main" val="215134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 calcmode="lin" valueType="num">
                                      <p:cBhvr additive="base">
                                        <p:cTn id="24"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xEl>
                                              <p:pRg st="3" end="3"/>
                                            </p:txEl>
                                          </p:spTgt>
                                        </p:tgtEl>
                                        <p:attrNameLst>
                                          <p:attrName>style.visibility</p:attrName>
                                        </p:attrNameLst>
                                      </p:cBhvr>
                                      <p:to>
                                        <p:strVal val="visible"/>
                                      </p:to>
                                    </p:set>
                                    <p:anim calcmode="lin" valueType="num">
                                      <p:cBhvr additive="base">
                                        <p:cTn id="30"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94</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计算题</a:t>
            </a:r>
            <a:r>
              <a:rPr lang="en-US" altLang="zh-CN" dirty="0">
                <a:latin typeface="+mn-lt"/>
                <a:ea typeface="+mn-ea"/>
                <a:cs typeface="+mn-ea"/>
                <a:sym typeface="+mn-lt"/>
              </a:rPr>
              <a:t>】</a:t>
            </a:r>
            <a:r>
              <a:rPr lang="zh-CN" altLang="en-US" dirty="0">
                <a:latin typeface="+mn-lt"/>
                <a:ea typeface="+mn-ea"/>
                <a:cs typeface="+mn-ea"/>
                <a:sym typeface="+mn-lt"/>
              </a:rPr>
              <a:t>该酒厂</a:t>
            </a:r>
            <a:r>
              <a:rPr lang="en-US" altLang="zh-CN" dirty="0">
                <a:latin typeface="+mn-lt"/>
                <a:ea typeface="+mn-ea"/>
                <a:cs typeface="+mn-ea"/>
                <a:sym typeface="+mn-lt"/>
              </a:rPr>
              <a:t>2018</a:t>
            </a:r>
            <a:r>
              <a:rPr lang="zh-CN" altLang="en-US" dirty="0">
                <a:latin typeface="+mn-lt"/>
                <a:ea typeface="+mn-ea"/>
                <a:cs typeface="+mn-ea"/>
                <a:sym typeface="+mn-lt"/>
              </a:rPr>
              <a:t>年</a:t>
            </a:r>
            <a:r>
              <a:rPr lang="en-US" altLang="zh-CN" dirty="0">
                <a:latin typeface="+mn-lt"/>
                <a:ea typeface="+mn-ea"/>
                <a:cs typeface="+mn-ea"/>
                <a:sym typeface="+mn-lt"/>
              </a:rPr>
              <a:t>6</a:t>
            </a:r>
            <a:r>
              <a:rPr lang="zh-CN" altLang="en-US" dirty="0">
                <a:latin typeface="+mn-lt"/>
                <a:ea typeface="+mn-ea"/>
                <a:cs typeface="+mn-ea"/>
                <a:sym typeface="+mn-lt"/>
              </a:rPr>
              <a:t>月销售散装粮食白酒</a:t>
            </a:r>
            <a:r>
              <a:rPr lang="en-US" altLang="zh-CN" dirty="0">
                <a:latin typeface="+mn-lt"/>
                <a:ea typeface="+mn-ea"/>
                <a:cs typeface="+mn-ea"/>
                <a:sym typeface="+mn-lt"/>
              </a:rPr>
              <a:t>5000</a:t>
            </a:r>
            <a:r>
              <a:rPr lang="zh-CN" altLang="en-US" dirty="0">
                <a:latin typeface="+mn-lt"/>
                <a:ea typeface="+mn-ea"/>
                <a:cs typeface="+mn-ea"/>
                <a:sym typeface="+mn-lt"/>
              </a:rPr>
              <a:t>斤，开具的增值税专用发票注明的销售额为</a:t>
            </a:r>
            <a:r>
              <a:rPr lang="en-US" altLang="zh-CN" dirty="0">
                <a:latin typeface="+mn-lt"/>
                <a:ea typeface="+mn-ea"/>
                <a:cs typeface="+mn-ea"/>
                <a:sym typeface="+mn-lt"/>
              </a:rPr>
              <a:t>15000</a:t>
            </a:r>
            <a:r>
              <a:rPr lang="zh-CN" altLang="en-US" dirty="0">
                <a:latin typeface="+mn-lt"/>
                <a:ea typeface="+mn-ea"/>
                <a:cs typeface="+mn-ea"/>
                <a:sym typeface="+mn-lt"/>
              </a:rPr>
              <a:t>元。</a:t>
            </a:r>
          </a:p>
          <a:p>
            <a:r>
              <a:rPr lang="zh-CN" altLang="en-US" dirty="0">
                <a:latin typeface="+mn-lt"/>
                <a:ea typeface="+mn-ea"/>
                <a:cs typeface="+mn-ea"/>
                <a:sym typeface="+mn-lt"/>
              </a:rPr>
              <a:t>要求</a:t>
            </a:r>
            <a:r>
              <a:rPr lang="en-US" altLang="zh-CN" dirty="0">
                <a:latin typeface="+mn-lt"/>
                <a:ea typeface="+mn-ea"/>
                <a:cs typeface="+mn-ea"/>
                <a:sym typeface="+mn-lt"/>
              </a:rPr>
              <a:t>:</a:t>
            </a:r>
            <a:r>
              <a:rPr lang="zh-CN" altLang="en-US" dirty="0">
                <a:latin typeface="+mn-lt"/>
                <a:ea typeface="+mn-ea"/>
                <a:cs typeface="+mn-ea"/>
                <a:sym typeface="+mn-lt"/>
              </a:rPr>
              <a:t>计算海宏酒厂上述业务应纳消费税和增值税。</a:t>
            </a:r>
          </a:p>
          <a:p>
            <a:endParaRPr lang="en-US" altLang="zh-CN" dirty="0">
              <a:latin typeface="+mn-lt"/>
              <a:ea typeface="+mn-ea"/>
              <a:cs typeface="+mn-ea"/>
              <a:sym typeface="+mn-lt"/>
            </a:endParaRPr>
          </a:p>
        </p:txBody>
      </p:sp>
      <p:sp>
        <p:nvSpPr>
          <p:cNvPr id="12" name="文本2">
            <a:extLst>
              <a:ext uri="{FF2B5EF4-FFF2-40B4-BE49-F238E27FC236}">
                <a16:creationId xmlns:a16="http://schemas.microsoft.com/office/drawing/2014/main" id="{5E2E9C69-412B-410B-AA26-C10FF8192F71}"/>
              </a:ext>
            </a:extLst>
          </p:cNvPr>
          <p:cNvSpPr>
            <a:spLocks noChangeArrowheads="1"/>
          </p:cNvSpPr>
          <p:nvPr/>
        </p:nvSpPr>
        <p:spPr bwMode="gray">
          <a:xfrm>
            <a:off x="683256" y="3324203"/>
            <a:ext cx="8123789" cy="1593425"/>
          </a:xfrm>
          <a:prstGeom prst="roundRect">
            <a:avLst>
              <a:gd name="adj" fmla="val 11505"/>
            </a:avLst>
          </a:prstGeom>
          <a:noFill/>
          <a:ln w="15875" cap="flat" cmpd="sng" algn="ctr">
            <a:solidFill>
              <a:srgbClr val="7030A0"/>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en-US" altLang="zh-CN" sz="2000" b="1" dirty="0">
                <a:solidFill>
                  <a:srgbClr val="0070C0"/>
                </a:solidFill>
              </a:rPr>
              <a:t>【</a:t>
            </a:r>
            <a:r>
              <a:rPr lang="zh-CN" altLang="en-US" sz="2000" b="1" dirty="0">
                <a:solidFill>
                  <a:srgbClr val="0070C0"/>
                </a:solidFill>
              </a:rPr>
              <a:t>答案</a:t>
            </a:r>
            <a:r>
              <a:rPr lang="en-US" altLang="zh-CN" sz="2000" b="1" dirty="0">
                <a:solidFill>
                  <a:srgbClr val="0070C0"/>
                </a:solidFill>
              </a:rPr>
              <a:t>】</a:t>
            </a:r>
            <a:r>
              <a:rPr lang="zh-CN" altLang="en-US" sz="2000" b="1" dirty="0">
                <a:solidFill>
                  <a:srgbClr val="0070C0"/>
                </a:solidFill>
              </a:rPr>
              <a:t>计算</a:t>
            </a:r>
            <a:r>
              <a:rPr lang="en-US" altLang="zh-CN" sz="2000" b="1" dirty="0">
                <a:solidFill>
                  <a:srgbClr val="0070C0"/>
                </a:solidFill>
              </a:rPr>
              <a:t>:</a:t>
            </a:r>
            <a:r>
              <a:rPr lang="zh-CN" altLang="en-US" sz="2000" b="1" dirty="0">
                <a:solidFill>
                  <a:srgbClr val="0070C0"/>
                </a:solidFill>
              </a:rPr>
              <a:t>应纳消费税税额</a:t>
            </a:r>
            <a:r>
              <a:rPr lang="en-US" altLang="zh-CN" sz="2000" b="1" dirty="0">
                <a:solidFill>
                  <a:srgbClr val="0070C0"/>
                </a:solidFill>
              </a:rPr>
              <a:t>=5000×0.5+15 000×20%=5 500 (</a:t>
            </a:r>
            <a:r>
              <a:rPr lang="zh-CN" altLang="en-US" sz="2000" b="1" dirty="0">
                <a:solidFill>
                  <a:srgbClr val="0070C0"/>
                </a:solidFill>
              </a:rPr>
              <a:t>元</a:t>
            </a:r>
            <a:r>
              <a:rPr lang="en-US" altLang="zh-CN" sz="2000" b="1" dirty="0">
                <a:solidFill>
                  <a:srgbClr val="0070C0"/>
                </a:solidFill>
              </a:rPr>
              <a:t>)</a:t>
            </a:r>
          </a:p>
          <a:p>
            <a:pPr marL="342900" indent="-342900">
              <a:buFont typeface="Wingdings" panose="05000000000000000000" pitchFamily="2" charset="2"/>
              <a:buChar char="ü"/>
            </a:pPr>
            <a:r>
              <a:rPr lang="zh-CN" altLang="en-US" sz="2000" b="1" dirty="0">
                <a:solidFill>
                  <a:srgbClr val="0070C0"/>
                </a:solidFill>
              </a:rPr>
              <a:t>应纳增值税</a:t>
            </a:r>
            <a:r>
              <a:rPr lang="en-US" altLang="zh-CN" sz="2000" b="1" dirty="0">
                <a:solidFill>
                  <a:srgbClr val="0070C0"/>
                </a:solidFill>
              </a:rPr>
              <a:t>=15000×13%=1950</a:t>
            </a:r>
            <a:r>
              <a:rPr lang="zh-CN" altLang="en-US" sz="2000" b="1" dirty="0">
                <a:solidFill>
                  <a:srgbClr val="0070C0"/>
                </a:solidFill>
              </a:rPr>
              <a:t>元</a:t>
            </a:r>
          </a:p>
        </p:txBody>
      </p:sp>
    </p:spTree>
    <p:extLst>
      <p:ext uri="{BB962C8B-B14F-4D97-AF65-F5344CB8AC3E}">
        <p14:creationId xmlns:p14="http://schemas.microsoft.com/office/powerpoint/2010/main" val="19752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95</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245411" y="771550"/>
            <a:ext cx="8653178" cy="3887763"/>
          </a:xfrm>
          <a:prstGeom prst="rect">
            <a:avLst/>
          </a:prstGeom>
        </p:spPr>
        <p:txBody>
          <a:bodyPr vert="horz" lIns="91440" tIns="45720" rIns="91440" bIns="45720" rtlCol="0">
            <a:normAutofit fontScale="925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a:t>
            </a:r>
            <a:r>
              <a:rPr lang="zh-CN" altLang="en-US" dirty="0">
                <a:latin typeface="+mn-lt"/>
                <a:ea typeface="+mn-ea"/>
                <a:cs typeface="+mn-ea"/>
                <a:sym typeface="+mn-lt"/>
              </a:rPr>
              <a:t>甲酒厂为增值税一般纳税人，</a:t>
            </a:r>
            <a:r>
              <a:rPr lang="en-US" altLang="zh-CN" dirty="0">
                <a:latin typeface="+mn-lt"/>
                <a:ea typeface="+mn-ea"/>
                <a:cs typeface="+mn-ea"/>
                <a:sym typeface="+mn-lt"/>
              </a:rPr>
              <a:t>2019</a:t>
            </a:r>
            <a:r>
              <a:rPr lang="zh-CN" altLang="en-US" dirty="0">
                <a:latin typeface="+mn-lt"/>
                <a:ea typeface="+mn-ea"/>
                <a:cs typeface="+mn-ea"/>
                <a:sym typeface="+mn-lt"/>
              </a:rPr>
              <a:t>年</a:t>
            </a:r>
            <a:r>
              <a:rPr lang="en-US" altLang="zh-CN" dirty="0">
                <a:latin typeface="+mn-lt"/>
                <a:ea typeface="+mn-ea"/>
                <a:cs typeface="+mn-ea"/>
                <a:sym typeface="+mn-lt"/>
              </a:rPr>
              <a:t>5</a:t>
            </a:r>
            <a:r>
              <a:rPr lang="zh-CN" altLang="en-US" dirty="0">
                <a:latin typeface="+mn-lt"/>
                <a:ea typeface="+mn-ea"/>
                <a:cs typeface="+mn-ea"/>
                <a:sym typeface="+mn-lt"/>
              </a:rPr>
              <a:t>月销售白酒</a:t>
            </a:r>
            <a:r>
              <a:rPr lang="en-US" altLang="zh-CN" dirty="0">
                <a:latin typeface="+mn-lt"/>
                <a:ea typeface="+mn-ea"/>
                <a:cs typeface="+mn-ea"/>
                <a:sym typeface="+mn-lt"/>
              </a:rPr>
              <a:t>50</a:t>
            </a:r>
            <a:r>
              <a:rPr lang="zh-CN" altLang="en-US" dirty="0">
                <a:latin typeface="+mn-lt"/>
                <a:ea typeface="+mn-ea"/>
                <a:cs typeface="+mn-ea"/>
                <a:sym typeface="+mn-lt"/>
              </a:rPr>
              <a:t>吨，取得含增值税销售额</a:t>
            </a:r>
            <a:r>
              <a:rPr lang="en-US" altLang="zh-CN" dirty="0">
                <a:latin typeface="+mn-lt"/>
                <a:ea typeface="+mn-ea"/>
                <a:cs typeface="+mn-ea"/>
                <a:sym typeface="+mn-lt"/>
              </a:rPr>
              <a:t>3 390 000</a:t>
            </a:r>
            <a:r>
              <a:rPr lang="zh-CN" altLang="en-US" dirty="0">
                <a:latin typeface="+mn-lt"/>
                <a:ea typeface="+mn-ea"/>
                <a:cs typeface="+mn-ea"/>
                <a:sym typeface="+mn-lt"/>
              </a:rPr>
              <a:t>元，已知增值税税率为</a:t>
            </a:r>
            <a:r>
              <a:rPr lang="en-US" altLang="zh-CN" dirty="0">
                <a:latin typeface="+mn-lt"/>
                <a:ea typeface="+mn-ea"/>
                <a:cs typeface="+mn-ea"/>
                <a:sym typeface="+mn-lt"/>
              </a:rPr>
              <a:t>13%</a:t>
            </a:r>
            <a:r>
              <a:rPr lang="zh-CN" altLang="en-US" dirty="0">
                <a:latin typeface="+mn-lt"/>
                <a:ea typeface="+mn-ea"/>
                <a:cs typeface="+mn-ea"/>
                <a:sym typeface="+mn-lt"/>
              </a:rPr>
              <a:t>，白酒消费税比例税率为</a:t>
            </a:r>
            <a:r>
              <a:rPr lang="en-US" altLang="zh-CN" dirty="0">
                <a:latin typeface="+mn-lt"/>
                <a:ea typeface="+mn-ea"/>
                <a:cs typeface="+mn-ea"/>
                <a:sym typeface="+mn-lt"/>
              </a:rPr>
              <a:t>20%</a:t>
            </a:r>
            <a:r>
              <a:rPr lang="zh-CN" altLang="en-US" dirty="0">
                <a:latin typeface="+mn-lt"/>
                <a:ea typeface="+mn-ea"/>
                <a:cs typeface="+mn-ea"/>
                <a:sym typeface="+mn-lt"/>
              </a:rPr>
              <a:t>，定额税率为</a:t>
            </a:r>
            <a:r>
              <a:rPr lang="en-US" altLang="zh-CN" dirty="0">
                <a:latin typeface="+mn-lt"/>
                <a:ea typeface="+mn-ea"/>
                <a:cs typeface="+mn-ea"/>
                <a:sym typeface="+mn-lt"/>
              </a:rPr>
              <a:t>0.5</a:t>
            </a:r>
            <a:r>
              <a:rPr lang="zh-CN" altLang="en-US" dirty="0">
                <a:latin typeface="+mn-lt"/>
                <a:ea typeface="+mn-ea"/>
                <a:cs typeface="+mn-ea"/>
                <a:sym typeface="+mn-lt"/>
              </a:rPr>
              <a:t>元</a:t>
            </a:r>
            <a:r>
              <a:rPr lang="en-US" altLang="zh-CN" dirty="0">
                <a:latin typeface="+mn-lt"/>
                <a:ea typeface="+mn-ea"/>
                <a:cs typeface="+mn-ea"/>
                <a:sym typeface="+mn-lt"/>
              </a:rPr>
              <a:t>/500</a:t>
            </a:r>
            <a:r>
              <a:rPr lang="zh-CN" altLang="en-US" dirty="0">
                <a:latin typeface="+mn-lt"/>
                <a:ea typeface="+mn-ea"/>
                <a:cs typeface="+mn-ea"/>
                <a:sym typeface="+mn-lt"/>
              </a:rPr>
              <a:t>克。计算甲酒厂当月应当缴纳消费税税额的下列计算式中，正确的是（　）。</a:t>
            </a:r>
          </a:p>
          <a:p>
            <a:r>
              <a:rPr lang="zh-CN" altLang="en-US" dirty="0">
                <a:latin typeface="+mn-lt"/>
                <a:ea typeface="+mn-ea"/>
                <a:cs typeface="+mn-ea"/>
                <a:sym typeface="+mn-lt"/>
              </a:rPr>
              <a:t>　　</a:t>
            </a:r>
            <a:r>
              <a:rPr lang="en-US" altLang="zh-CN" dirty="0">
                <a:latin typeface="+mn-lt"/>
                <a:ea typeface="+mn-ea"/>
                <a:cs typeface="+mn-ea"/>
                <a:sym typeface="+mn-lt"/>
              </a:rPr>
              <a:t>A.3 390 000×20%</a:t>
            </a:r>
            <a:r>
              <a:rPr lang="zh-CN" altLang="en-US" dirty="0">
                <a:latin typeface="+mn-lt"/>
                <a:ea typeface="+mn-ea"/>
                <a:cs typeface="+mn-ea"/>
                <a:sym typeface="+mn-lt"/>
              </a:rPr>
              <a:t>＝</a:t>
            </a:r>
            <a:r>
              <a:rPr lang="en-US" altLang="zh-CN" dirty="0">
                <a:latin typeface="+mn-lt"/>
                <a:ea typeface="+mn-ea"/>
                <a:cs typeface="+mn-ea"/>
                <a:sym typeface="+mn-lt"/>
              </a:rPr>
              <a:t>678 000</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B.3 390 000÷</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13%</a:t>
            </a:r>
            <a:r>
              <a:rPr lang="zh-CN" altLang="en-US" dirty="0">
                <a:latin typeface="+mn-lt"/>
                <a:ea typeface="+mn-ea"/>
                <a:cs typeface="+mn-ea"/>
                <a:sym typeface="+mn-lt"/>
              </a:rPr>
              <a:t>）</a:t>
            </a:r>
            <a:r>
              <a:rPr lang="en-US" altLang="zh-CN" dirty="0">
                <a:latin typeface="+mn-lt"/>
                <a:ea typeface="+mn-ea"/>
                <a:cs typeface="+mn-ea"/>
                <a:sym typeface="+mn-lt"/>
              </a:rPr>
              <a:t>×20%</a:t>
            </a:r>
            <a:r>
              <a:rPr lang="zh-CN" altLang="en-US" dirty="0">
                <a:latin typeface="+mn-lt"/>
                <a:ea typeface="+mn-ea"/>
                <a:cs typeface="+mn-ea"/>
                <a:sym typeface="+mn-lt"/>
              </a:rPr>
              <a:t>＝</a:t>
            </a:r>
            <a:r>
              <a:rPr lang="en-US" altLang="zh-CN" dirty="0">
                <a:latin typeface="+mn-lt"/>
                <a:ea typeface="+mn-ea"/>
                <a:cs typeface="+mn-ea"/>
                <a:sym typeface="+mn-lt"/>
              </a:rPr>
              <a:t>600 000</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C.3 390 000÷</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13%</a:t>
            </a:r>
            <a:r>
              <a:rPr lang="zh-CN" altLang="en-US" dirty="0">
                <a:latin typeface="+mn-lt"/>
                <a:ea typeface="+mn-ea"/>
                <a:cs typeface="+mn-ea"/>
                <a:sym typeface="+mn-lt"/>
              </a:rPr>
              <a:t>）</a:t>
            </a:r>
            <a:r>
              <a:rPr lang="en-US" altLang="zh-CN" dirty="0">
                <a:latin typeface="+mn-lt"/>
                <a:ea typeface="+mn-ea"/>
                <a:cs typeface="+mn-ea"/>
                <a:sym typeface="+mn-lt"/>
              </a:rPr>
              <a:t>×20%</a:t>
            </a:r>
            <a:r>
              <a:rPr lang="zh-CN" altLang="en-US" dirty="0">
                <a:latin typeface="+mn-lt"/>
                <a:ea typeface="+mn-ea"/>
                <a:cs typeface="+mn-ea"/>
                <a:sym typeface="+mn-lt"/>
              </a:rPr>
              <a:t>＋</a:t>
            </a:r>
            <a:r>
              <a:rPr lang="en-US" altLang="zh-CN" dirty="0">
                <a:latin typeface="+mn-lt"/>
                <a:ea typeface="+mn-ea"/>
                <a:cs typeface="+mn-ea"/>
                <a:sym typeface="+mn-lt"/>
              </a:rPr>
              <a:t>50×2 000×0.5</a:t>
            </a:r>
            <a:r>
              <a:rPr lang="zh-CN" altLang="en-US" dirty="0">
                <a:latin typeface="+mn-lt"/>
                <a:ea typeface="+mn-ea"/>
                <a:cs typeface="+mn-ea"/>
                <a:sym typeface="+mn-lt"/>
              </a:rPr>
              <a:t>＝</a:t>
            </a:r>
            <a:r>
              <a:rPr lang="en-US" altLang="zh-CN" dirty="0">
                <a:latin typeface="+mn-lt"/>
                <a:ea typeface="+mn-ea"/>
                <a:cs typeface="+mn-ea"/>
                <a:sym typeface="+mn-lt"/>
              </a:rPr>
              <a:t>650 000</a:t>
            </a:r>
            <a:r>
              <a:rPr lang="zh-CN" altLang="en-US" dirty="0">
                <a:latin typeface="+mn-lt"/>
                <a:ea typeface="+mn-ea"/>
                <a:cs typeface="+mn-ea"/>
                <a:sym typeface="+mn-lt"/>
              </a:rPr>
              <a:t>（元）</a:t>
            </a:r>
          </a:p>
          <a:p>
            <a:r>
              <a:rPr lang="zh-CN" altLang="en-US" dirty="0">
                <a:latin typeface="+mn-lt"/>
                <a:ea typeface="+mn-ea"/>
                <a:cs typeface="+mn-ea"/>
                <a:sym typeface="+mn-lt"/>
              </a:rPr>
              <a:t>　　</a:t>
            </a:r>
            <a:r>
              <a:rPr lang="en-US" altLang="zh-CN" dirty="0">
                <a:latin typeface="+mn-lt"/>
                <a:ea typeface="+mn-ea"/>
                <a:cs typeface="+mn-ea"/>
                <a:sym typeface="+mn-lt"/>
              </a:rPr>
              <a:t>D.3 390 000×20%</a:t>
            </a:r>
            <a:r>
              <a:rPr lang="zh-CN" altLang="en-US" dirty="0">
                <a:latin typeface="+mn-lt"/>
                <a:ea typeface="+mn-ea"/>
                <a:cs typeface="+mn-ea"/>
                <a:sym typeface="+mn-lt"/>
              </a:rPr>
              <a:t>＋</a:t>
            </a:r>
            <a:r>
              <a:rPr lang="en-US" altLang="zh-CN" dirty="0">
                <a:latin typeface="+mn-lt"/>
                <a:ea typeface="+mn-ea"/>
                <a:cs typeface="+mn-ea"/>
                <a:sym typeface="+mn-lt"/>
              </a:rPr>
              <a:t>50×2 000×0.5</a:t>
            </a:r>
            <a:r>
              <a:rPr lang="zh-CN" altLang="en-US" dirty="0">
                <a:latin typeface="+mn-lt"/>
                <a:ea typeface="+mn-ea"/>
                <a:cs typeface="+mn-ea"/>
                <a:sym typeface="+mn-lt"/>
              </a:rPr>
              <a:t>＝</a:t>
            </a:r>
            <a:r>
              <a:rPr lang="en-US" altLang="zh-CN" dirty="0">
                <a:latin typeface="+mn-lt"/>
                <a:ea typeface="+mn-ea"/>
                <a:cs typeface="+mn-ea"/>
                <a:sym typeface="+mn-lt"/>
              </a:rPr>
              <a:t>728 000</a:t>
            </a:r>
            <a:r>
              <a:rPr lang="zh-CN" altLang="en-US" dirty="0">
                <a:latin typeface="+mn-lt"/>
                <a:ea typeface="+mn-ea"/>
                <a:cs typeface="+mn-ea"/>
                <a:sym typeface="+mn-lt"/>
              </a:rPr>
              <a:t>（元</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3"/>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C</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225303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96</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245411" y="771550"/>
            <a:ext cx="8653178" cy="3887763"/>
          </a:xfrm>
          <a:prstGeom prst="rect">
            <a:avLst/>
          </a:prstGeom>
        </p:spPr>
        <p:txBody>
          <a:bodyPr vert="horz" lIns="91440" tIns="45720" rIns="91440" bIns="45720" rtlCol="0">
            <a:normAutofit fontScale="92500"/>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单选题</a:t>
            </a:r>
            <a:r>
              <a:rPr lang="en-US" altLang="zh-CN" dirty="0">
                <a:latin typeface="+mn-lt"/>
                <a:ea typeface="+mn-ea"/>
                <a:cs typeface="+mn-ea"/>
                <a:sym typeface="+mn-lt"/>
              </a:rPr>
              <a:t>】2019</a:t>
            </a:r>
            <a:r>
              <a:rPr lang="zh-CN" altLang="en-US" dirty="0">
                <a:latin typeface="+mn-lt"/>
                <a:ea typeface="+mn-ea"/>
                <a:cs typeface="+mn-ea"/>
                <a:sym typeface="+mn-lt"/>
              </a:rPr>
              <a:t>年</a:t>
            </a:r>
            <a:r>
              <a:rPr lang="en-US" altLang="zh-CN" dirty="0">
                <a:latin typeface="+mn-lt"/>
                <a:ea typeface="+mn-ea"/>
                <a:cs typeface="+mn-ea"/>
                <a:sym typeface="+mn-lt"/>
              </a:rPr>
              <a:t>9</a:t>
            </a:r>
            <a:r>
              <a:rPr lang="zh-CN" altLang="en-US" dirty="0">
                <a:latin typeface="+mn-lt"/>
                <a:ea typeface="+mn-ea"/>
                <a:cs typeface="+mn-ea"/>
                <a:sym typeface="+mn-lt"/>
              </a:rPr>
              <a:t>月甲酒厂销售自产</a:t>
            </a:r>
            <a:r>
              <a:rPr lang="en-US" altLang="zh-CN" dirty="0">
                <a:latin typeface="+mn-lt"/>
                <a:ea typeface="+mn-ea"/>
                <a:cs typeface="+mn-ea"/>
                <a:sym typeface="+mn-lt"/>
              </a:rPr>
              <a:t>M</a:t>
            </a:r>
            <a:r>
              <a:rPr lang="zh-CN" altLang="en-US" dirty="0">
                <a:latin typeface="+mn-lt"/>
                <a:ea typeface="+mn-ea"/>
                <a:cs typeface="+mn-ea"/>
                <a:sym typeface="+mn-lt"/>
              </a:rPr>
              <a:t>型白酒</a:t>
            </a:r>
            <a:r>
              <a:rPr lang="en-US" altLang="zh-CN" dirty="0">
                <a:latin typeface="+mn-lt"/>
                <a:ea typeface="+mn-ea"/>
                <a:cs typeface="+mn-ea"/>
                <a:sym typeface="+mn-lt"/>
              </a:rPr>
              <a:t>20</a:t>
            </a:r>
            <a:r>
              <a:rPr lang="zh-CN" altLang="en-US" dirty="0">
                <a:latin typeface="+mn-lt"/>
                <a:ea typeface="+mn-ea"/>
                <a:cs typeface="+mn-ea"/>
                <a:sym typeface="+mn-lt"/>
              </a:rPr>
              <a:t>吨，取得含增值税销售额</a:t>
            </a:r>
            <a:r>
              <a:rPr lang="en-US" altLang="zh-CN" dirty="0">
                <a:latin typeface="+mn-lt"/>
                <a:ea typeface="+mn-ea"/>
                <a:cs typeface="+mn-ea"/>
                <a:sym typeface="+mn-lt"/>
              </a:rPr>
              <a:t>2 260 000</a:t>
            </a:r>
            <a:r>
              <a:rPr lang="zh-CN" altLang="en-US" dirty="0">
                <a:latin typeface="+mn-lt"/>
                <a:ea typeface="+mn-ea"/>
                <a:cs typeface="+mn-ea"/>
                <a:sym typeface="+mn-lt"/>
              </a:rPr>
              <a:t>元。已知，增值税税率为</a:t>
            </a:r>
            <a:r>
              <a:rPr lang="en-US" altLang="zh-CN" dirty="0">
                <a:latin typeface="+mn-lt"/>
                <a:ea typeface="+mn-ea"/>
                <a:cs typeface="+mn-ea"/>
                <a:sym typeface="+mn-lt"/>
              </a:rPr>
              <a:t>13</a:t>
            </a:r>
            <a:r>
              <a:rPr lang="zh-CN" altLang="en-US" dirty="0">
                <a:latin typeface="+mn-lt"/>
                <a:ea typeface="+mn-ea"/>
                <a:cs typeface="+mn-ea"/>
                <a:sym typeface="+mn-lt"/>
              </a:rPr>
              <a:t>％，消费税比例税率为</a:t>
            </a:r>
            <a:r>
              <a:rPr lang="en-US" altLang="zh-CN" dirty="0">
                <a:latin typeface="+mn-lt"/>
                <a:ea typeface="+mn-ea"/>
                <a:cs typeface="+mn-ea"/>
                <a:sym typeface="+mn-lt"/>
              </a:rPr>
              <a:t>20</a:t>
            </a:r>
            <a:r>
              <a:rPr lang="zh-CN" altLang="en-US" dirty="0">
                <a:latin typeface="+mn-lt"/>
                <a:ea typeface="+mn-ea"/>
                <a:cs typeface="+mn-ea"/>
                <a:sym typeface="+mn-lt"/>
              </a:rPr>
              <a:t>％，定额税率为</a:t>
            </a:r>
            <a:r>
              <a:rPr lang="en-US" altLang="zh-CN" dirty="0">
                <a:latin typeface="+mn-lt"/>
                <a:ea typeface="+mn-ea"/>
                <a:cs typeface="+mn-ea"/>
                <a:sym typeface="+mn-lt"/>
              </a:rPr>
              <a:t>0.5</a:t>
            </a:r>
            <a:r>
              <a:rPr lang="zh-CN" altLang="en-US" dirty="0">
                <a:latin typeface="+mn-lt"/>
                <a:ea typeface="+mn-ea"/>
                <a:cs typeface="+mn-ea"/>
                <a:sym typeface="+mn-lt"/>
              </a:rPr>
              <a:t>元</a:t>
            </a:r>
            <a:r>
              <a:rPr lang="en-US" altLang="zh-CN" dirty="0">
                <a:latin typeface="+mn-lt"/>
                <a:ea typeface="+mn-ea"/>
                <a:cs typeface="+mn-ea"/>
                <a:sym typeface="+mn-lt"/>
              </a:rPr>
              <a:t>/500</a:t>
            </a:r>
            <a:r>
              <a:rPr lang="zh-CN" altLang="en-US" dirty="0">
                <a:latin typeface="+mn-lt"/>
                <a:ea typeface="+mn-ea"/>
                <a:cs typeface="+mn-ea"/>
                <a:sym typeface="+mn-lt"/>
              </a:rPr>
              <a:t>克。计算甲酒厂当月销售自产</a:t>
            </a:r>
            <a:r>
              <a:rPr lang="en-US" altLang="zh-CN" dirty="0">
                <a:latin typeface="+mn-lt"/>
                <a:ea typeface="+mn-ea"/>
                <a:cs typeface="+mn-ea"/>
                <a:sym typeface="+mn-lt"/>
              </a:rPr>
              <a:t>M</a:t>
            </a:r>
            <a:r>
              <a:rPr lang="zh-CN" altLang="en-US" dirty="0">
                <a:latin typeface="+mn-lt"/>
                <a:ea typeface="+mn-ea"/>
                <a:cs typeface="+mn-ea"/>
                <a:sym typeface="+mn-lt"/>
              </a:rPr>
              <a:t>型白酒应缴纳消费税税额的下列算式中，正确的是（  ）。</a:t>
            </a:r>
          </a:p>
          <a:p>
            <a:r>
              <a:rPr lang="en-US" altLang="zh-CN" dirty="0">
                <a:latin typeface="+mn-lt"/>
                <a:ea typeface="+mn-ea"/>
                <a:cs typeface="+mn-ea"/>
                <a:sym typeface="+mn-lt"/>
              </a:rPr>
              <a:t>A.2 260 000×20</a:t>
            </a:r>
            <a:r>
              <a:rPr lang="zh-CN" altLang="en-US" dirty="0">
                <a:latin typeface="+mn-lt"/>
                <a:ea typeface="+mn-ea"/>
                <a:cs typeface="+mn-ea"/>
                <a:sym typeface="+mn-lt"/>
              </a:rPr>
              <a:t>％＋</a:t>
            </a:r>
            <a:r>
              <a:rPr lang="en-US" altLang="zh-CN" dirty="0">
                <a:latin typeface="+mn-lt"/>
                <a:ea typeface="+mn-ea"/>
                <a:cs typeface="+mn-ea"/>
                <a:sym typeface="+mn-lt"/>
              </a:rPr>
              <a:t>20×2 000×0.5</a:t>
            </a:r>
            <a:r>
              <a:rPr lang="zh-CN" altLang="en-US" dirty="0">
                <a:latin typeface="+mn-lt"/>
                <a:ea typeface="+mn-ea"/>
                <a:cs typeface="+mn-ea"/>
                <a:sym typeface="+mn-lt"/>
              </a:rPr>
              <a:t>＝</a:t>
            </a:r>
            <a:r>
              <a:rPr lang="en-US" altLang="zh-CN" dirty="0">
                <a:latin typeface="+mn-lt"/>
                <a:ea typeface="+mn-ea"/>
                <a:cs typeface="+mn-ea"/>
                <a:sym typeface="+mn-lt"/>
              </a:rPr>
              <a:t>472 000</a:t>
            </a:r>
            <a:r>
              <a:rPr lang="zh-CN" altLang="en-US" dirty="0">
                <a:latin typeface="+mn-lt"/>
                <a:ea typeface="+mn-ea"/>
                <a:cs typeface="+mn-ea"/>
                <a:sym typeface="+mn-lt"/>
              </a:rPr>
              <a:t>（元）</a:t>
            </a:r>
          </a:p>
          <a:p>
            <a:r>
              <a:rPr lang="en-US" altLang="zh-CN" dirty="0">
                <a:latin typeface="+mn-lt"/>
                <a:ea typeface="+mn-ea"/>
                <a:cs typeface="+mn-ea"/>
                <a:sym typeface="+mn-lt"/>
              </a:rPr>
              <a:t>B.2 260 000÷</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13</a:t>
            </a:r>
            <a:r>
              <a:rPr lang="zh-CN" altLang="en-US" dirty="0">
                <a:latin typeface="+mn-lt"/>
                <a:ea typeface="+mn-ea"/>
                <a:cs typeface="+mn-ea"/>
                <a:sym typeface="+mn-lt"/>
              </a:rPr>
              <a:t>％）</a:t>
            </a:r>
            <a:r>
              <a:rPr lang="en-US" altLang="zh-CN" dirty="0">
                <a:latin typeface="+mn-lt"/>
                <a:ea typeface="+mn-ea"/>
                <a:cs typeface="+mn-ea"/>
                <a:sym typeface="+mn-lt"/>
              </a:rPr>
              <a:t>×20</a:t>
            </a:r>
            <a:r>
              <a:rPr lang="zh-CN" altLang="en-US" dirty="0">
                <a:latin typeface="+mn-lt"/>
                <a:ea typeface="+mn-ea"/>
                <a:cs typeface="+mn-ea"/>
                <a:sym typeface="+mn-lt"/>
              </a:rPr>
              <a:t>％＝</a:t>
            </a:r>
            <a:r>
              <a:rPr lang="en-US" altLang="zh-CN" dirty="0">
                <a:latin typeface="+mn-lt"/>
                <a:ea typeface="+mn-ea"/>
                <a:cs typeface="+mn-ea"/>
                <a:sym typeface="+mn-lt"/>
              </a:rPr>
              <a:t>400 000</a:t>
            </a:r>
            <a:r>
              <a:rPr lang="zh-CN" altLang="en-US" dirty="0">
                <a:latin typeface="+mn-lt"/>
                <a:ea typeface="+mn-ea"/>
                <a:cs typeface="+mn-ea"/>
                <a:sym typeface="+mn-lt"/>
              </a:rPr>
              <a:t>（元）</a:t>
            </a:r>
          </a:p>
          <a:p>
            <a:r>
              <a:rPr lang="en-US" altLang="zh-CN" dirty="0">
                <a:latin typeface="+mn-lt"/>
                <a:ea typeface="+mn-ea"/>
                <a:cs typeface="+mn-ea"/>
                <a:sym typeface="+mn-lt"/>
              </a:rPr>
              <a:t>C.2 260 000×20</a:t>
            </a:r>
            <a:r>
              <a:rPr lang="zh-CN" altLang="en-US" dirty="0">
                <a:latin typeface="+mn-lt"/>
                <a:ea typeface="+mn-ea"/>
                <a:cs typeface="+mn-ea"/>
                <a:sym typeface="+mn-lt"/>
              </a:rPr>
              <a:t>％＝</a:t>
            </a:r>
            <a:r>
              <a:rPr lang="en-US" altLang="zh-CN" dirty="0">
                <a:latin typeface="+mn-lt"/>
                <a:ea typeface="+mn-ea"/>
                <a:cs typeface="+mn-ea"/>
                <a:sym typeface="+mn-lt"/>
              </a:rPr>
              <a:t>452 000</a:t>
            </a:r>
            <a:r>
              <a:rPr lang="zh-CN" altLang="en-US" dirty="0">
                <a:latin typeface="+mn-lt"/>
                <a:ea typeface="+mn-ea"/>
                <a:cs typeface="+mn-ea"/>
                <a:sym typeface="+mn-lt"/>
              </a:rPr>
              <a:t>（元）</a:t>
            </a:r>
          </a:p>
          <a:p>
            <a:r>
              <a:rPr lang="en-US" altLang="zh-CN" dirty="0">
                <a:latin typeface="+mn-lt"/>
                <a:ea typeface="+mn-ea"/>
                <a:cs typeface="+mn-ea"/>
                <a:sym typeface="+mn-lt"/>
              </a:rPr>
              <a:t>D.2 260 000÷</a:t>
            </a:r>
            <a:r>
              <a:rPr lang="zh-CN" altLang="en-US" dirty="0">
                <a:latin typeface="+mn-lt"/>
                <a:ea typeface="+mn-ea"/>
                <a:cs typeface="+mn-ea"/>
                <a:sym typeface="+mn-lt"/>
              </a:rPr>
              <a:t>（</a:t>
            </a:r>
            <a:r>
              <a:rPr lang="en-US" altLang="zh-CN" dirty="0">
                <a:latin typeface="+mn-lt"/>
                <a:ea typeface="+mn-ea"/>
                <a:cs typeface="+mn-ea"/>
                <a:sym typeface="+mn-lt"/>
              </a:rPr>
              <a:t>1</a:t>
            </a:r>
            <a:r>
              <a:rPr lang="zh-CN" altLang="en-US" dirty="0">
                <a:latin typeface="+mn-lt"/>
                <a:ea typeface="+mn-ea"/>
                <a:cs typeface="+mn-ea"/>
                <a:sym typeface="+mn-lt"/>
              </a:rPr>
              <a:t>＋</a:t>
            </a:r>
            <a:r>
              <a:rPr lang="en-US" altLang="zh-CN" dirty="0">
                <a:latin typeface="+mn-lt"/>
                <a:ea typeface="+mn-ea"/>
                <a:cs typeface="+mn-ea"/>
                <a:sym typeface="+mn-lt"/>
              </a:rPr>
              <a:t>13</a:t>
            </a:r>
            <a:r>
              <a:rPr lang="zh-CN" altLang="en-US" dirty="0">
                <a:latin typeface="+mn-lt"/>
                <a:ea typeface="+mn-ea"/>
                <a:cs typeface="+mn-ea"/>
                <a:sym typeface="+mn-lt"/>
              </a:rPr>
              <a:t>％）</a:t>
            </a:r>
            <a:r>
              <a:rPr lang="en-US" altLang="zh-CN" dirty="0">
                <a:latin typeface="+mn-lt"/>
                <a:ea typeface="+mn-ea"/>
                <a:cs typeface="+mn-ea"/>
                <a:sym typeface="+mn-lt"/>
              </a:rPr>
              <a:t>×20</a:t>
            </a:r>
            <a:r>
              <a:rPr lang="zh-CN" altLang="en-US" dirty="0">
                <a:latin typeface="+mn-lt"/>
                <a:ea typeface="+mn-ea"/>
                <a:cs typeface="+mn-ea"/>
                <a:sym typeface="+mn-lt"/>
              </a:rPr>
              <a:t>％＋</a:t>
            </a:r>
            <a:r>
              <a:rPr lang="en-US" altLang="zh-CN" dirty="0">
                <a:latin typeface="+mn-lt"/>
                <a:ea typeface="+mn-ea"/>
                <a:cs typeface="+mn-ea"/>
                <a:sym typeface="+mn-lt"/>
              </a:rPr>
              <a:t>20×2 000×0.5</a:t>
            </a:r>
            <a:r>
              <a:rPr lang="zh-CN" altLang="en-US" dirty="0">
                <a:latin typeface="+mn-lt"/>
                <a:ea typeface="+mn-ea"/>
                <a:cs typeface="+mn-ea"/>
                <a:sym typeface="+mn-lt"/>
              </a:rPr>
              <a:t>＝</a:t>
            </a:r>
            <a:r>
              <a:rPr lang="en-US" altLang="zh-CN" dirty="0">
                <a:latin typeface="+mn-lt"/>
                <a:ea typeface="+mn-ea"/>
                <a:cs typeface="+mn-ea"/>
                <a:sym typeface="+mn-lt"/>
              </a:rPr>
              <a:t>420 000</a:t>
            </a:r>
            <a:r>
              <a:rPr lang="zh-CN" altLang="en-US" dirty="0">
                <a:latin typeface="+mn-lt"/>
                <a:ea typeface="+mn-ea"/>
                <a:cs typeface="+mn-ea"/>
                <a:sym typeface="+mn-lt"/>
              </a:rPr>
              <a:t>（元）</a:t>
            </a:r>
          </a:p>
        </p:txBody>
      </p:sp>
      <p:grpSp>
        <p:nvGrpSpPr>
          <p:cNvPr id="9" name="组合 8">
            <a:extLst>
              <a:ext uri="{FF2B5EF4-FFF2-40B4-BE49-F238E27FC236}">
                <a16:creationId xmlns:a16="http://schemas.microsoft.com/office/drawing/2014/main" id="{D7CCD27B-CFDC-4184-8D48-6FBEDF9404AE}"/>
              </a:ext>
            </a:extLst>
          </p:cNvPr>
          <p:cNvGrpSpPr/>
          <p:nvPr/>
        </p:nvGrpSpPr>
        <p:grpSpPr>
          <a:xfrm rot="16200000">
            <a:off x="1905837" y="3944963"/>
            <a:ext cx="677108" cy="1428693"/>
            <a:chOff x="9306658" y="1903595"/>
            <a:chExt cx="902810" cy="1904924"/>
          </a:xfrm>
        </p:grpSpPr>
        <p:sp>
          <p:nvSpPr>
            <p:cNvPr id="10" name="Freeform 668">
              <a:extLst>
                <a:ext uri="{FF2B5EF4-FFF2-40B4-BE49-F238E27FC236}">
                  <a16:creationId xmlns:a16="http://schemas.microsoft.com/office/drawing/2014/main" id="{25B8C2A1-05FC-4FC7-8039-F3BDF3EAEED1}"/>
                </a:ext>
              </a:extLst>
            </p:cNvPr>
            <p:cNvSpPr>
              <a:spLocks/>
            </p:cNvSpPr>
            <p:nvPr/>
          </p:nvSpPr>
          <p:spPr bwMode="auto">
            <a:xfrm rot="5400000">
              <a:off x="8805602" y="2585762"/>
              <a:ext cx="1904924" cy="540590"/>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004DA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cs typeface="+mn-ea"/>
                <a:sym typeface="+mn-lt"/>
              </a:endParaRPr>
            </a:p>
          </p:txBody>
        </p:sp>
        <p:sp>
          <p:nvSpPr>
            <p:cNvPr id="11" name="文本框 10">
              <a:extLst>
                <a:ext uri="{FF2B5EF4-FFF2-40B4-BE49-F238E27FC236}">
                  <a16:creationId xmlns:a16="http://schemas.microsoft.com/office/drawing/2014/main" id="{9638B1E5-5568-466A-B5E2-8FD1DDE2E088}"/>
                </a:ext>
              </a:extLst>
            </p:cNvPr>
            <p:cNvSpPr txBox="1"/>
            <p:nvPr/>
          </p:nvSpPr>
          <p:spPr>
            <a:xfrm>
              <a:off x="9306658" y="2657707"/>
              <a:ext cx="902810" cy="396689"/>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mn-lt"/>
                  <a:ea typeface="+mn-ea"/>
                  <a:cs typeface="+mn-ea"/>
                  <a:sym typeface="+mn-lt"/>
                </a:rPr>
                <a:t>D</a:t>
              </a:r>
              <a:endParaRPr kumimoji="0" lang="zh-CN" altLang="en-US" sz="3200" b="0" i="0" u="none" strike="noStrike" kern="0" cap="none" spc="0" normalizeH="0" baseline="0" noProof="0" dirty="0">
                <a:ln>
                  <a:noFill/>
                </a:ln>
                <a:solidFill>
                  <a:prstClr val="white"/>
                </a:solidFill>
                <a:effectLst/>
                <a:uLnTx/>
                <a:uFillTx/>
                <a:latin typeface="+mn-lt"/>
                <a:ea typeface="+mn-ea"/>
                <a:cs typeface="+mn-ea"/>
                <a:sym typeface="+mn-lt"/>
              </a:endParaRPr>
            </a:p>
          </p:txBody>
        </p:sp>
      </p:grpSp>
    </p:spTree>
    <p:extLst>
      <p:ext uri="{BB962C8B-B14F-4D97-AF65-F5344CB8AC3E}">
        <p14:creationId xmlns:p14="http://schemas.microsoft.com/office/powerpoint/2010/main" val="267931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EFA2BFFA-9147-45ED-BE70-C3B67AC1DE71}"/>
              </a:ext>
            </a:extLst>
          </p:cNvPr>
          <p:cNvSpPr/>
          <p:nvPr/>
        </p:nvSpPr>
        <p:spPr>
          <a:xfrm>
            <a:off x="857839" y="296854"/>
            <a:ext cx="7381187" cy="523220"/>
          </a:xfrm>
          <a:prstGeom prst="rect">
            <a:avLst/>
          </a:prstGeom>
        </p:spPr>
        <p:txBody>
          <a:bodyPr wrap="square">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二、特殊情况下销售额的确定</a:t>
            </a:r>
            <a:endParaRPr lang="zh-CN" altLang="zh-CN" sz="2000" b="1" dirty="0"/>
          </a:p>
        </p:txBody>
      </p:sp>
      <p:sp>
        <p:nvSpPr>
          <p:cNvPr id="6" name="文本框 5">
            <a:extLst>
              <a:ext uri="{FF2B5EF4-FFF2-40B4-BE49-F238E27FC236}">
                <a16:creationId xmlns:a16="http://schemas.microsoft.com/office/drawing/2014/main" id="{6CCE18DD-8D9E-4197-ABBB-9505B116A6E9}"/>
              </a:ext>
            </a:extLst>
          </p:cNvPr>
          <p:cNvSpPr txBox="1"/>
          <p:nvPr/>
        </p:nvSpPr>
        <p:spPr>
          <a:xfrm>
            <a:off x="650450" y="1035239"/>
            <a:ext cx="7654564" cy="1536511"/>
          </a:xfrm>
          <a:prstGeom prst="rect">
            <a:avLst/>
          </a:prstGeom>
          <a:noFill/>
        </p:spPr>
        <p:txBody>
          <a:bodyPr wrap="square">
            <a:spAutoFit/>
          </a:bodyPr>
          <a:lstStyle/>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1.</a:t>
            </a:r>
            <a:r>
              <a:rPr kumimoji="0" lang="zh-CN"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纳税人通过自设</a:t>
            </a:r>
            <a:r>
              <a:rPr kumimoji="0" lang="en-US"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非独立核算</a:t>
            </a:r>
            <a:r>
              <a:rPr kumimoji="0" lang="en-US"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门市部销售的自产应税消费品，应当按照</a:t>
            </a:r>
            <a:r>
              <a:rPr kumimoji="0" lang="en-US"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门市部</a:t>
            </a:r>
            <a:r>
              <a:rPr kumimoji="0" lang="en-US"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对外销售额或者销售数量征收消费税。</a:t>
            </a:r>
          </a:p>
        </p:txBody>
      </p:sp>
    </p:spTree>
    <p:extLst>
      <p:ext uri="{BB962C8B-B14F-4D97-AF65-F5344CB8AC3E}">
        <p14:creationId xmlns:p14="http://schemas.microsoft.com/office/powerpoint/2010/main" val="2786287852"/>
      </p:ext>
    </p:extLst>
  </p:cSld>
  <p:clrMapOvr>
    <a:masterClrMapping/>
  </p:clrMapOvr>
  <p:transition spd="slow" advClick="0" advTm="0">
    <p:pull/>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EFA2BFFA-9147-45ED-BE70-C3B67AC1DE71}"/>
              </a:ext>
            </a:extLst>
          </p:cNvPr>
          <p:cNvSpPr/>
          <p:nvPr/>
        </p:nvSpPr>
        <p:spPr>
          <a:xfrm>
            <a:off x="857839" y="296854"/>
            <a:ext cx="7381187" cy="523220"/>
          </a:xfrm>
          <a:prstGeom prst="rect">
            <a:avLst/>
          </a:prstGeom>
        </p:spPr>
        <p:txBody>
          <a:bodyPr wrap="square">
            <a:spAutoFit/>
          </a:bodyPr>
          <a:lstStyle/>
          <a:p>
            <a:pPr algn="ctr"/>
            <a:r>
              <a:rPr lang="zh-CN" altLang="en-US" sz="2800" b="1" dirty="0">
                <a:solidFill>
                  <a:srgbClr val="004DA1"/>
                </a:solidFill>
                <a:latin typeface="楷体" panose="02010609060101010101" pitchFamily="49" charset="-122"/>
                <a:ea typeface="楷体" panose="02010609060101010101" pitchFamily="49" charset="-122"/>
                <a:sym typeface="+mn-lt"/>
              </a:rPr>
              <a:t>二、特殊情况下销售额的确定</a:t>
            </a:r>
            <a:endParaRPr lang="zh-CN" altLang="zh-CN" sz="2000" b="1" dirty="0"/>
          </a:p>
        </p:txBody>
      </p:sp>
      <p:sp>
        <p:nvSpPr>
          <p:cNvPr id="6" name="文本框 5">
            <a:extLst>
              <a:ext uri="{FF2B5EF4-FFF2-40B4-BE49-F238E27FC236}">
                <a16:creationId xmlns:a16="http://schemas.microsoft.com/office/drawing/2014/main" id="{6CCE18DD-8D9E-4197-ABBB-9505B116A6E9}"/>
              </a:ext>
            </a:extLst>
          </p:cNvPr>
          <p:cNvSpPr txBox="1"/>
          <p:nvPr/>
        </p:nvSpPr>
        <p:spPr>
          <a:xfrm>
            <a:off x="650450" y="1035239"/>
            <a:ext cx="7654564" cy="3145092"/>
          </a:xfrm>
          <a:prstGeom prst="rect">
            <a:avLst/>
          </a:prstGeom>
          <a:noFill/>
        </p:spPr>
        <p:txBody>
          <a:bodyPr wrap="square">
            <a:spAutoFit/>
          </a:bodyPr>
          <a:lstStyle/>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altLang="zh-CN"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2.</a:t>
            </a: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纳税人用于</a:t>
            </a:r>
            <a:r>
              <a:rPr kumimoji="0" lang="zh-CN" altLang="en-US"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“换取生产资料和消费资料、投资入股和抵偿债务”</a:t>
            </a: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等方面的应税消费品，应当以纳税人同类应税消费品的</a:t>
            </a:r>
            <a:r>
              <a:rPr kumimoji="0" lang="zh-CN" altLang="en-US"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a:t>
            </a:r>
            <a:r>
              <a:rPr kumimoji="0" lang="zh-CN" altLang="en-US" sz="24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最高</a:t>
            </a:r>
            <a:r>
              <a:rPr kumimoji="0" lang="zh-CN" altLang="en-US"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销售价格”</a:t>
            </a:r>
            <a:r>
              <a:rPr kumimoji="0" lang="zh-CN" altLang="en-US" sz="2200" b="1"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mn-cs"/>
              </a:rPr>
              <a:t>作为计税依据计算消费税。</a:t>
            </a:r>
          </a:p>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【记忆提示】</a:t>
            </a:r>
            <a:r>
              <a:rPr kumimoji="0" lang="en-US" altLang="zh-CN"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rPr>
              <a:t>换、抵、投</a:t>
            </a:r>
            <a:r>
              <a:rPr kumimoji="0" lang="en-US" altLang="zh-CN"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rPr>
              <a:t>按最高销售价格。</a:t>
            </a:r>
          </a:p>
          <a:p>
            <a:pPr marL="0" marR="0" lvl="0" indent="5397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a:t>
            </a:r>
            <a:r>
              <a:rPr kumimoji="0" lang="zh-CN" altLang="en-US"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老赵提示</a:t>
            </a:r>
            <a:r>
              <a:rPr kumimoji="0" lang="zh-CN"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rPr>
              <a:t>上述业务同时属于增值税视同销售行为，在</a:t>
            </a:r>
            <a:r>
              <a:rPr kumimoji="0" lang="zh-CN"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计算</a:t>
            </a:r>
            <a:r>
              <a:rPr kumimoji="0" lang="zh-CN" altLang="zh-CN" sz="24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增值税</a:t>
            </a:r>
            <a:r>
              <a:rPr kumimoji="0" lang="zh-CN"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时须按</a:t>
            </a:r>
            <a:r>
              <a:rPr kumimoji="0" lang="en-US"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a:t>
            </a:r>
            <a:r>
              <a:rPr kumimoji="0" lang="zh-CN" altLang="zh-CN" sz="24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平均</a:t>
            </a:r>
            <a:r>
              <a:rPr kumimoji="0" lang="zh-CN"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销售价格</a:t>
            </a:r>
            <a:r>
              <a:rPr kumimoji="0" lang="en-US" altLang="zh-CN" sz="2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mn-cs"/>
              </a:rPr>
              <a:t>”</a:t>
            </a:r>
            <a:r>
              <a:rPr kumimoji="0" lang="zh-CN" altLang="zh-CN" sz="2200" b="1" i="0" u="none" strike="noStrike" kern="1200" cap="none" spc="0" normalizeH="0" baseline="0" noProof="0" dirty="0">
                <a:ln>
                  <a:noFill/>
                </a:ln>
                <a:solidFill>
                  <a:srgbClr val="004DA1"/>
                </a:solidFill>
                <a:effectLst/>
                <a:uLnTx/>
                <a:uFillTx/>
                <a:latin typeface="楷体" panose="02010609060101010101" pitchFamily="49" charset="-122"/>
                <a:ea typeface="楷体" panose="02010609060101010101" pitchFamily="49" charset="-122"/>
                <a:cs typeface="+mn-cs"/>
              </a:rPr>
              <a:t>。</a:t>
            </a:r>
          </a:p>
        </p:txBody>
      </p:sp>
    </p:spTree>
    <p:extLst>
      <p:ext uri="{BB962C8B-B14F-4D97-AF65-F5344CB8AC3E}">
        <p14:creationId xmlns:p14="http://schemas.microsoft.com/office/powerpoint/2010/main" val="2797125778"/>
      </p:ext>
    </p:extLst>
  </p:cSld>
  <p:clrMapOvr>
    <a:masterClrMapping/>
  </p:clrMapOvr>
  <p:transition spd="slow" advClick="0" advTm="0">
    <p:pull/>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297A04-FA86-470C-A283-0F372052F88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mn-lt"/>
                <a:cs typeface="+mn-ea"/>
                <a:sym typeface="+mn-lt"/>
              </a:rPr>
              <a:pPr>
                <a:defRPr/>
              </a:pPr>
              <a:t>99</a:t>
            </a:fld>
            <a:endParaRPr lang="en-US">
              <a:solidFill>
                <a:prstClr val="black">
                  <a:tint val="75000"/>
                </a:prstClr>
              </a:solidFill>
              <a:latin typeface="+mn-lt"/>
              <a:cs typeface="+mn-ea"/>
              <a:sym typeface="+mn-lt"/>
            </a:endParaRPr>
          </a:p>
        </p:txBody>
      </p:sp>
      <p:sp>
        <p:nvSpPr>
          <p:cNvPr id="3" name="文本框 2">
            <a:extLst>
              <a:ext uri="{FF2B5EF4-FFF2-40B4-BE49-F238E27FC236}">
                <a16:creationId xmlns:a16="http://schemas.microsoft.com/office/drawing/2014/main" id="{8D04972F-565F-4E50-896F-ED56EDD1A38F}"/>
              </a:ext>
            </a:extLst>
          </p:cNvPr>
          <p:cNvSpPr txBox="1"/>
          <p:nvPr/>
        </p:nvSpPr>
        <p:spPr>
          <a:xfrm>
            <a:off x="2039921" y="225348"/>
            <a:ext cx="5410461" cy="500137"/>
          </a:xfrm>
          <a:prstGeom prst="rect">
            <a:avLst/>
          </a:prstGeom>
          <a:noFill/>
        </p:spPr>
        <p:txBody>
          <a:bodyPr wrap="square" lIns="68580" tIns="34290" rIns="68580" bIns="34290" rtlCol="0">
            <a:spAutoFit/>
          </a:bodyPr>
          <a:lstStyle/>
          <a:p>
            <a:pPr algn="ctr"/>
            <a:r>
              <a:rPr lang="zh-CN" altLang="en-US" sz="2800" b="1" dirty="0">
                <a:solidFill>
                  <a:srgbClr val="0070C0"/>
                </a:solidFill>
                <a:cs typeface="+mn-ea"/>
                <a:sym typeface="+mn-lt"/>
              </a:rPr>
              <a:t>试试就试试</a:t>
            </a:r>
            <a:endParaRPr lang="en-US" altLang="zh-CN" sz="2800" b="1" dirty="0">
              <a:solidFill>
                <a:srgbClr val="7030A0"/>
              </a:solidFill>
              <a:cs typeface="+mn-ea"/>
              <a:sym typeface="+mn-lt"/>
            </a:endParaRPr>
          </a:p>
        </p:txBody>
      </p:sp>
      <p:sp>
        <p:nvSpPr>
          <p:cNvPr id="8" name="内容占位符 1">
            <a:extLst>
              <a:ext uri="{FF2B5EF4-FFF2-40B4-BE49-F238E27FC236}">
                <a16:creationId xmlns:a16="http://schemas.microsoft.com/office/drawing/2014/main" id="{C55AD2E8-BCFE-4A42-9301-8BD4BC5CB3A5}"/>
              </a:ext>
            </a:extLst>
          </p:cNvPr>
          <p:cNvSpPr txBox="1">
            <a:spLocks/>
          </p:cNvSpPr>
          <p:nvPr/>
        </p:nvSpPr>
        <p:spPr>
          <a:xfrm>
            <a:off x="490822" y="779487"/>
            <a:ext cx="8123789" cy="3887763"/>
          </a:xfrm>
          <a:prstGeom prst="rect">
            <a:avLst/>
          </a:prstGeom>
        </p:spPr>
        <p:txBody>
          <a:bodyPr vert="horz" lIns="91440" tIns="45720" rIns="91440" bIns="45720" rtlCol="0">
            <a:normAutofit/>
          </a:bodyPr>
          <a:lstStyle>
            <a:lvl1pPr marL="0" indent="538480" algn="l" defTabSz="685800" rtl="0" eaLnBrk="1" latinLnBrk="0" hangingPunct="1">
              <a:lnSpc>
                <a:spcPct val="150000"/>
              </a:lnSpc>
              <a:spcBef>
                <a:spcPts val="0"/>
              </a:spcBef>
              <a:buFont typeface="Arial" panose="020B0604020202020204" pitchFamily="34" charset="0"/>
              <a:buNone/>
              <a:defRPr sz="2200" b="1" kern="1200">
                <a:solidFill>
                  <a:srgbClr val="004DA1"/>
                </a:solidFill>
                <a:latin typeface="楷体" panose="02010609060101010101" pitchFamily="49" charset="-122"/>
                <a:ea typeface="楷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latin typeface="+mn-lt"/>
                <a:ea typeface="+mn-ea"/>
                <a:cs typeface="+mn-ea"/>
                <a:sym typeface="+mn-lt"/>
              </a:rPr>
              <a:t>【</a:t>
            </a:r>
            <a:r>
              <a:rPr lang="zh-CN" altLang="en-US" dirty="0">
                <a:latin typeface="+mn-lt"/>
                <a:ea typeface="+mn-ea"/>
                <a:cs typeface="+mn-ea"/>
                <a:sym typeface="+mn-lt"/>
              </a:rPr>
              <a:t>计算题</a:t>
            </a:r>
            <a:r>
              <a:rPr lang="en-US" altLang="zh-CN" dirty="0">
                <a:latin typeface="+mn-lt"/>
                <a:ea typeface="+mn-ea"/>
                <a:cs typeface="+mn-ea"/>
                <a:sym typeface="+mn-lt"/>
              </a:rPr>
              <a:t>】</a:t>
            </a:r>
            <a:r>
              <a:rPr lang="zh-CN" altLang="en-US" dirty="0">
                <a:latin typeface="+mn-lt"/>
                <a:ea typeface="+mn-ea"/>
                <a:cs typeface="+mn-ea"/>
                <a:sym typeface="+mn-lt"/>
              </a:rPr>
              <a:t>东方公司为增值税税一般纳税人，主要从事小汽车的制造和销售业务。</a:t>
            </a:r>
            <a:r>
              <a:rPr lang="en-US" altLang="zh-CN" dirty="0">
                <a:latin typeface="+mn-lt"/>
                <a:ea typeface="+mn-ea"/>
                <a:cs typeface="+mn-ea"/>
                <a:sym typeface="+mn-lt"/>
              </a:rPr>
              <a:t>2016</a:t>
            </a:r>
            <a:r>
              <a:rPr lang="zh-CN" altLang="en-US" dirty="0">
                <a:latin typeface="+mn-lt"/>
                <a:ea typeface="+mn-ea"/>
                <a:cs typeface="+mn-ea"/>
                <a:sym typeface="+mn-lt"/>
              </a:rPr>
              <a:t>年</a:t>
            </a:r>
            <a:r>
              <a:rPr lang="en-US" altLang="zh-CN" dirty="0">
                <a:latin typeface="+mn-lt"/>
                <a:ea typeface="+mn-ea"/>
                <a:cs typeface="+mn-ea"/>
                <a:sym typeface="+mn-lt"/>
              </a:rPr>
              <a:t>8</a:t>
            </a:r>
            <a:r>
              <a:rPr lang="zh-CN" altLang="en-US" dirty="0">
                <a:latin typeface="+mn-lt"/>
                <a:ea typeface="+mn-ea"/>
                <a:cs typeface="+mn-ea"/>
                <a:sym typeface="+mn-lt"/>
              </a:rPr>
              <a:t>月将</a:t>
            </a:r>
            <a:r>
              <a:rPr lang="en-US" altLang="zh-CN" dirty="0">
                <a:latin typeface="+mn-lt"/>
                <a:ea typeface="+mn-ea"/>
                <a:cs typeface="+mn-ea"/>
                <a:sym typeface="+mn-lt"/>
              </a:rPr>
              <a:t>10</a:t>
            </a:r>
            <a:r>
              <a:rPr lang="zh-CN" altLang="en-US" dirty="0">
                <a:latin typeface="+mn-lt"/>
                <a:ea typeface="+mn-ea"/>
                <a:cs typeface="+mn-ea"/>
                <a:sym typeface="+mn-lt"/>
              </a:rPr>
              <a:t>辆小汽车对外投资，小汽车生产成本每辆</a:t>
            </a:r>
            <a:r>
              <a:rPr lang="en-US" altLang="zh-CN" dirty="0">
                <a:latin typeface="+mn-lt"/>
                <a:ea typeface="+mn-ea"/>
                <a:cs typeface="+mn-ea"/>
                <a:sym typeface="+mn-lt"/>
              </a:rPr>
              <a:t>10</a:t>
            </a:r>
            <a:r>
              <a:rPr lang="zh-CN" altLang="en-US" dirty="0">
                <a:latin typeface="+mn-lt"/>
                <a:ea typeface="+mn-ea"/>
                <a:cs typeface="+mn-ea"/>
                <a:sym typeface="+mn-lt"/>
              </a:rPr>
              <a:t>万元，东方公司同类小汽车不含增值税最高销售价格每辆</a:t>
            </a:r>
            <a:r>
              <a:rPr lang="en-US" altLang="zh-CN" dirty="0">
                <a:latin typeface="+mn-lt"/>
                <a:ea typeface="+mn-ea"/>
                <a:cs typeface="+mn-ea"/>
                <a:sym typeface="+mn-lt"/>
              </a:rPr>
              <a:t>18</a:t>
            </a:r>
            <a:r>
              <a:rPr lang="zh-CN" altLang="en-US" dirty="0">
                <a:latin typeface="+mn-lt"/>
                <a:ea typeface="+mn-ea"/>
                <a:cs typeface="+mn-ea"/>
                <a:sym typeface="+mn-lt"/>
              </a:rPr>
              <a:t>万元，平均销售价格每辆</a:t>
            </a:r>
            <a:r>
              <a:rPr lang="en-US" altLang="zh-CN" dirty="0">
                <a:latin typeface="+mn-lt"/>
                <a:ea typeface="+mn-ea"/>
                <a:cs typeface="+mn-ea"/>
                <a:sym typeface="+mn-lt"/>
              </a:rPr>
              <a:t>16</a:t>
            </a:r>
            <a:r>
              <a:rPr lang="zh-CN" altLang="en-US" dirty="0">
                <a:latin typeface="+mn-lt"/>
                <a:ea typeface="+mn-ea"/>
                <a:cs typeface="+mn-ea"/>
                <a:sym typeface="+mn-lt"/>
              </a:rPr>
              <a:t>万元、最低销售价格每辆</a:t>
            </a:r>
            <a:r>
              <a:rPr lang="en-US" altLang="zh-CN" dirty="0">
                <a:latin typeface="+mn-lt"/>
                <a:ea typeface="+mn-ea"/>
                <a:cs typeface="+mn-ea"/>
                <a:sym typeface="+mn-lt"/>
              </a:rPr>
              <a:t>14</a:t>
            </a:r>
            <a:r>
              <a:rPr lang="zh-CN" altLang="en-US" dirty="0">
                <a:latin typeface="+mn-lt"/>
                <a:ea typeface="+mn-ea"/>
                <a:cs typeface="+mn-ea"/>
                <a:sym typeface="+mn-lt"/>
              </a:rPr>
              <a:t>万元，已知，假定该类小汽车对应消费税税率为</a:t>
            </a:r>
            <a:r>
              <a:rPr lang="en-US" altLang="zh-CN" dirty="0">
                <a:latin typeface="+mn-lt"/>
                <a:ea typeface="+mn-ea"/>
                <a:cs typeface="+mn-ea"/>
                <a:sym typeface="+mn-lt"/>
              </a:rPr>
              <a:t>5%</a:t>
            </a:r>
            <a:r>
              <a:rPr lang="zh-CN" altLang="en-US" dirty="0">
                <a:latin typeface="+mn-lt"/>
                <a:ea typeface="+mn-ea"/>
                <a:cs typeface="+mn-ea"/>
                <a:sym typeface="+mn-lt"/>
              </a:rPr>
              <a:t>，问：东方公司</a:t>
            </a:r>
            <a:r>
              <a:rPr lang="en-US" altLang="zh-CN" dirty="0">
                <a:latin typeface="+mn-lt"/>
                <a:ea typeface="+mn-ea"/>
                <a:cs typeface="+mn-ea"/>
                <a:sym typeface="+mn-lt"/>
              </a:rPr>
              <a:t>2016</a:t>
            </a:r>
            <a:r>
              <a:rPr lang="zh-CN" altLang="en-US" dirty="0">
                <a:latin typeface="+mn-lt"/>
                <a:ea typeface="+mn-ea"/>
                <a:cs typeface="+mn-ea"/>
                <a:sym typeface="+mn-lt"/>
              </a:rPr>
              <a:t>年</a:t>
            </a:r>
            <a:r>
              <a:rPr lang="en-US" altLang="zh-CN" dirty="0">
                <a:latin typeface="+mn-lt"/>
                <a:ea typeface="+mn-ea"/>
                <a:cs typeface="+mn-ea"/>
                <a:sym typeface="+mn-lt"/>
              </a:rPr>
              <a:t>8</a:t>
            </a:r>
            <a:r>
              <a:rPr lang="zh-CN" altLang="en-US" dirty="0">
                <a:latin typeface="+mn-lt"/>
                <a:ea typeface="+mn-ea"/>
                <a:cs typeface="+mn-ea"/>
                <a:sym typeface="+mn-lt"/>
              </a:rPr>
              <a:t>月消费税的应纳税额为多少？。</a:t>
            </a:r>
          </a:p>
          <a:p>
            <a:endParaRPr lang="en-US" altLang="zh-CN" dirty="0">
              <a:latin typeface="+mn-lt"/>
              <a:ea typeface="+mn-ea"/>
              <a:cs typeface="+mn-ea"/>
              <a:sym typeface="+mn-lt"/>
            </a:endParaRPr>
          </a:p>
        </p:txBody>
      </p:sp>
      <p:sp>
        <p:nvSpPr>
          <p:cNvPr id="12" name="文本2">
            <a:extLst>
              <a:ext uri="{FF2B5EF4-FFF2-40B4-BE49-F238E27FC236}">
                <a16:creationId xmlns:a16="http://schemas.microsoft.com/office/drawing/2014/main" id="{5E2E9C69-412B-410B-AA26-C10FF8192F71}"/>
              </a:ext>
            </a:extLst>
          </p:cNvPr>
          <p:cNvSpPr>
            <a:spLocks noChangeArrowheads="1"/>
          </p:cNvSpPr>
          <p:nvPr/>
        </p:nvSpPr>
        <p:spPr bwMode="gray">
          <a:xfrm>
            <a:off x="683256" y="3864990"/>
            <a:ext cx="8123789" cy="1052638"/>
          </a:xfrm>
          <a:prstGeom prst="roundRect">
            <a:avLst>
              <a:gd name="adj" fmla="val 11505"/>
            </a:avLst>
          </a:prstGeom>
          <a:noFill/>
          <a:ln w="15875" cap="flat" cmpd="sng" algn="ctr">
            <a:solidFill>
              <a:srgbClr val="7030A0"/>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zh-CN" altLang="en-US" sz="2000" b="1" dirty="0">
                <a:solidFill>
                  <a:srgbClr val="0070C0"/>
                </a:solidFill>
              </a:rPr>
              <a:t>“换投抵”业务，消费税找“最高价”，</a:t>
            </a:r>
          </a:p>
          <a:p>
            <a:pPr marL="342900" indent="-342900">
              <a:buFont typeface="Wingdings" panose="05000000000000000000" pitchFamily="2" charset="2"/>
              <a:buChar char="ü"/>
            </a:pPr>
            <a:r>
              <a:rPr lang="zh-CN" altLang="en-US" sz="2000" b="1" dirty="0">
                <a:solidFill>
                  <a:srgbClr val="0070C0"/>
                </a:solidFill>
              </a:rPr>
              <a:t>因此应纳税额</a:t>
            </a:r>
            <a:r>
              <a:rPr lang="en-US" altLang="zh-CN" sz="2000" b="1" dirty="0">
                <a:solidFill>
                  <a:srgbClr val="0070C0"/>
                </a:solidFill>
              </a:rPr>
              <a:t>=10╳18╳5%=9</a:t>
            </a:r>
            <a:r>
              <a:rPr lang="zh-CN" altLang="en-US" sz="2000" b="1" dirty="0">
                <a:solidFill>
                  <a:srgbClr val="0070C0"/>
                </a:solidFill>
              </a:rPr>
              <a:t>（万元）</a:t>
            </a:r>
          </a:p>
        </p:txBody>
      </p:sp>
    </p:spTree>
    <p:extLst>
      <p:ext uri="{BB962C8B-B14F-4D97-AF65-F5344CB8AC3E}">
        <p14:creationId xmlns:p14="http://schemas.microsoft.com/office/powerpoint/2010/main" val="245430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1|0.8|1.1"/>
</p:tagLst>
</file>

<file path=ppt/tags/tag2.xml><?xml version="1.0" encoding="utf-8"?>
<p:tagLst xmlns:a="http://schemas.openxmlformats.org/drawingml/2006/main" xmlns:r="http://schemas.openxmlformats.org/officeDocument/2006/relationships" xmlns:p="http://schemas.openxmlformats.org/presentationml/2006/main">
  <p:tag name="ISLIDE.ICON" val="#407046;"/>
</p:tagLst>
</file>

<file path=ppt/tags/tag3.xml><?xml version="1.0" encoding="utf-8"?>
<p:tagLst xmlns:a="http://schemas.openxmlformats.org/drawingml/2006/main" xmlns:r="http://schemas.openxmlformats.org/officeDocument/2006/relationships" xmlns:p="http://schemas.openxmlformats.org/presentationml/2006/main">
  <p:tag name="ISLIDE.ICON" val="#407046;"/>
</p:tagLst>
</file>

<file path=ppt/tags/tag4.xml><?xml version="1.0" encoding="utf-8"?>
<p:tagLst xmlns:a="http://schemas.openxmlformats.org/drawingml/2006/main" xmlns:r="http://schemas.openxmlformats.org/officeDocument/2006/relationships" xmlns:p="http://schemas.openxmlformats.org/presentationml/2006/main">
  <p:tag name="ISLIDE.ICON" val="#407046;"/>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05qxgmts">
      <a:majorFont>
        <a:latin typeface=""/>
        <a:ea typeface="楷体"/>
        <a:cs typeface=""/>
      </a:majorFont>
      <a:minorFont>
        <a:latin typeface=""/>
        <a:ea typeface="楷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5766</TotalTime>
  <Words>17509</Words>
  <Application>Microsoft Office PowerPoint</Application>
  <PresentationFormat>全屏显示(16:9)</PresentationFormat>
  <Paragraphs>1569</Paragraphs>
  <Slides>182</Slides>
  <Notes>106</Notes>
  <HiddenSlides>20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182</vt:i4>
      </vt:variant>
    </vt:vector>
  </HeadingPairs>
  <TitlesOfParts>
    <vt:vector size="192" baseType="lpstr">
      <vt:lpstr>ITC Avant Garde Std Bk</vt:lpstr>
      <vt:lpstr>等线</vt:lpstr>
      <vt:lpstr>楷体</vt:lpstr>
      <vt:lpstr>微软雅黑</vt:lpstr>
      <vt:lpstr>Arial</vt:lpstr>
      <vt:lpstr>Broadway</vt:lpstr>
      <vt:lpstr>Calibri</vt:lpstr>
      <vt:lpstr>Impact</vt:lpstr>
      <vt:lpstr>Wingdings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哎呀小小草</dc:title>
  <dc:subject>哎呀小小草</dc:subject>
  <dc:creator>哎呀小小草</dc:creator>
  <cp:keywords>https:/800sucai.taobao.com</cp:keywords>
  <dc:description>https://800sucai.taobao.com</dc:description>
  <cp:lastModifiedBy>猫 大</cp:lastModifiedBy>
  <cp:revision>357</cp:revision>
  <dcterms:created xsi:type="dcterms:W3CDTF">2015-10-30T14:26:48Z</dcterms:created>
  <dcterms:modified xsi:type="dcterms:W3CDTF">2024-04-27T18:37:50Z</dcterms:modified>
  <cp:category>https://800sucai.taobao.com</cp:category>
</cp:coreProperties>
</file>